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64" r:id="rId4"/>
  </p:sldMasterIdLst>
  <p:notesMasterIdLst>
    <p:notesMasterId r:id="rId15"/>
  </p:notesMasterIdLst>
  <p:handoutMasterIdLst>
    <p:handoutMasterId r:id="rId16"/>
  </p:handoutMasterIdLst>
  <p:sldIdLst>
    <p:sldId id="256" r:id="rId5"/>
    <p:sldId id="263" r:id="rId6"/>
    <p:sldId id="264" r:id="rId7"/>
    <p:sldId id="265" r:id="rId8"/>
    <p:sldId id="267" r:id="rId9"/>
    <p:sldId id="268" r:id="rId10"/>
    <p:sldId id="269" r:id="rId11"/>
    <p:sldId id="270" r:id="rId12"/>
    <p:sldId id="271" r:id="rId13"/>
    <p:sldId id="261"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750" autoAdjust="0"/>
    <p:restoredTop sz="60261" autoAdjust="0"/>
  </p:normalViewPr>
  <p:slideViewPr>
    <p:cSldViewPr snapToGrid="0">
      <p:cViewPr varScale="1">
        <p:scale>
          <a:sx n="86" d="100"/>
          <a:sy n="86" d="100"/>
        </p:scale>
        <p:origin x="3376" y="200"/>
      </p:cViewPr>
      <p:guideLst/>
    </p:cSldViewPr>
  </p:slideViewPr>
  <p:notesTextViewPr>
    <p:cViewPr>
      <p:scale>
        <a:sx n="150" d="100"/>
        <a:sy n="150" d="100"/>
      </p:scale>
      <p:origin x="0" y="0"/>
    </p:cViewPr>
  </p:notesTextViewPr>
  <p:notesViewPr>
    <p:cSldViewPr snapToGrid="0">
      <p:cViewPr varScale="1">
        <p:scale>
          <a:sx n="89" d="100"/>
          <a:sy n="89"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an Davies (2102939)" userId="6da4a6aa-4833-41a1-bf9c-d5707c2d3200" providerId="ADAL" clId="{34EE4508-B178-4E19-95D2-8AB55D07A6D1}"/>
    <pc:docChg chg="modSld">
      <pc:chgData name="Evan Davies (2102939)" userId="6da4a6aa-4833-41a1-bf9c-d5707c2d3200" providerId="ADAL" clId="{34EE4508-B178-4E19-95D2-8AB55D07A6D1}" dt="2026-01-19T23:06:20.352" v="15" actId="20577"/>
      <pc:docMkLst>
        <pc:docMk/>
      </pc:docMkLst>
      <pc:sldChg chg="modNotesTx">
        <pc:chgData name="Evan Davies (2102939)" userId="6da4a6aa-4833-41a1-bf9c-d5707c2d3200" providerId="ADAL" clId="{34EE4508-B178-4E19-95D2-8AB55D07A6D1}" dt="2026-01-19T23:06:20.352" v="15" actId="20577"/>
        <pc:sldMkLst>
          <pc:docMk/>
          <pc:sldMk cId="3525981878" sldId="270"/>
        </pc:sldMkLst>
      </pc:sldChg>
    </pc:docChg>
  </pc:docChgLst>
  <pc:docChgLst>
    <pc:chgData name="Evan Davies (2102939)" userId="6da4a6aa-4833-41a1-bf9c-d5707c2d3200" providerId="ADAL" clId="{66E5B0D6-97B9-5334-9A11-8F1E3B17FBF0}"/>
    <pc:docChg chg="modSld">
      <pc:chgData name="Evan Davies (2102939)" userId="6da4a6aa-4833-41a1-bf9c-d5707c2d3200" providerId="ADAL" clId="{66E5B0D6-97B9-5334-9A11-8F1E3B17FBF0}" dt="2026-01-21T12:44:45.554" v="11" actId="20577"/>
      <pc:docMkLst>
        <pc:docMk/>
      </pc:docMkLst>
      <pc:sldChg chg="modNotesTx">
        <pc:chgData name="Evan Davies (2102939)" userId="6da4a6aa-4833-41a1-bf9c-d5707c2d3200" providerId="ADAL" clId="{66E5B0D6-97B9-5334-9A11-8F1E3B17FBF0}" dt="2026-01-21T12:44:45.554" v="11" actId="20577"/>
        <pc:sldMkLst>
          <pc:docMk/>
          <pc:sldMk cId="2063029746" sldId="26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85626C0-73C2-4A47-B291-FC82F86CA5F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318EB467-DF4E-4D5D-9DD4-3282E32730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BA2A751-6888-460B-A98D-633C6EB3ADD1}" type="datetime1">
              <a:rPr lang="en-GB" smtClean="0"/>
              <a:t>21/01/2026</a:t>
            </a:fld>
            <a:endParaRPr lang="en-GB"/>
          </a:p>
        </p:txBody>
      </p:sp>
      <p:sp>
        <p:nvSpPr>
          <p:cNvPr id="4" name="Footer Placeholder 3">
            <a:extLst>
              <a:ext uri="{FF2B5EF4-FFF2-40B4-BE49-F238E27FC236}">
                <a16:creationId xmlns:a16="http://schemas.microsoft.com/office/drawing/2014/main" id="{553118DD-3ACF-4AFE-B30A-C76991C4592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C649BE1-BBAC-4037-9952-E7CACCB03A8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FB7CF1-78D6-443C-8FBF-C9779BCD5DA3}" type="slidenum">
              <a:rPr lang="en-GB" smtClean="0"/>
              <a:t>‹#›</a:t>
            </a:fld>
            <a:endParaRPr lang="en-GB"/>
          </a:p>
        </p:txBody>
      </p:sp>
    </p:spTree>
    <p:extLst>
      <p:ext uri="{BB962C8B-B14F-4D97-AF65-F5344CB8AC3E}">
        <p14:creationId xmlns:p14="http://schemas.microsoft.com/office/powerpoint/2010/main" val="317045765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3DE2B3-314B-4823-8898-A405E40B4D95}" type="datetime1">
              <a:rPr lang="en-GB" noProof="0" smtClean="0"/>
              <a:t>21/01/2026</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D8E63B-9FFA-4EE9-89AA-03BB306665D8}" type="slidenum">
              <a:rPr lang="en-GB" noProof="0" smtClean="0"/>
              <a:t>‹#›</a:t>
            </a:fld>
            <a:endParaRPr lang="en-GB" noProof="0"/>
          </a:p>
        </p:txBody>
      </p:sp>
    </p:spTree>
    <p:extLst>
      <p:ext uri="{BB962C8B-B14F-4D97-AF65-F5344CB8AC3E}">
        <p14:creationId xmlns:p14="http://schemas.microsoft.com/office/powerpoint/2010/main" val="124078692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D8E63B-9FFA-4EE9-89AA-03BB306665D8}" type="slidenum">
              <a:rPr lang="en-GB" smtClean="0"/>
              <a:t>1</a:t>
            </a:fld>
            <a:endParaRPr lang="en-GB"/>
          </a:p>
        </p:txBody>
      </p:sp>
    </p:spTree>
    <p:extLst>
      <p:ext uri="{BB962C8B-B14F-4D97-AF65-F5344CB8AC3E}">
        <p14:creationId xmlns:p14="http://schemas.microsoft.com/office/powerpoint/2010/main" val="28373674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D8E63B-9FFA-4EE9-89AA-03BB306665D8}" type="slidenum">
              <a:rPr lang="en-GB" noProof="0" smtClean="0"/>
              <a:t>2</a:t>
            </a:fld>
            <a:endParaRPr lang="en-GB" noProof="0"/>
          </a:p>
        </p:txBody>
      </p:sp>
    </p:spTree>
    <p:extLst>
      <p:ext uri="{BB962C8B-B14F-4D97-AF65-F5344CB8AC3E}">
        <p14:creationId xmlns:p14="http://schemas.microsoft.com/office/powerpoint/2010/main" val="30900864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t>Research Objectives:</a:t>
            </a:r>
          </a:p>
          <a:p>
            <a:pPr marL="0" indent="0">
              <a:buNone/>
            </a:pPr>
            <a:endParaRPr lang="en-US" sz="1200" dirty="0"/>
          </a:p>
          <a:p>
            <a:pPr marL="0" indent="0">
              <a:buNone/>
            </a:pPr>
            <a:r>
              <a:rPr lang="en-US" sz="1200" dirty="0"/>
              <a:t>1.   Examine the legal and practical characteristics of the JCT D&amp;BC 2016</a:t>
            </a:r>
          </a:p>
          <a:p>
            <a:pPr marL="228600" indent="-228600">
              <a:buAutoNum type="arabicPeriod" startAt="2"/>
            </a:pPr>
            <a:r>
              <a:rPr lang="en-US" sz="1200" dirty="0"/>
              <a:t>Identify and </a:t>
            </a:r>
            <a:r>
              <a:rPr lang="en-US" sz="1200" dirty="0" err="1"/>
              <a:t>analyse</a:t>
            </a:r>
            <a:r>
              <a:rPr lang="en-US" sz="1200" dirty="0"/>
              <a:t> the principal revisions introduced in the 2024 edition</a:t>
            </a:r>
          </a:p>
          <a:p>
            <a:pPr marL="228600" indent="-228600">
              <a:buAutoNum type="arabicPeriod" startAt="2"/>
            </a:pPr>
            <a:r>
              <a:rPr lang="en-US" sz="1200" dirty="0"/>
              <a:t>Evaluate how these revisions affect contractual risk allocation, design liability, collaborative practice, dispute resolution and regulatory compliance</a:t>
            </a:r>
            <a:endParaRPr lang="en-GB" sz="1200" dirty="0"/>
          </a:p>
          <a:p>
            <a:pPr marL="0" indent="0">
              <a:buNone/>
            </a:pPr>
            <a:r>
              <a:rPr lang="en-US" sz="1200" dirty="0"/>
              <a:t>4.   The practical and legal implications of the 2024 update for the UK construction industry stakeholders</a:t>
            </a:r>
          </a:p>
          <a:p>
            <a:pPr marL="0" indent="0">
              <a:buNone/>
            </a:pPr>
            <a:r>
              <a:rPr lang="en-US" sz="1200" dirty="0"/>
              <a:t>5.   Determine whether the 2024 edition effectively addresses the limitations identified in the 2016 edition</a:t>
            </a:r>
          </a:p>
          <a:p>
            <a:endParaRPr lang="en-GB" dirty="0"/>
          </a:p>
        </p:txBody>
      </p:sp>
      <p:sp>
        <p:nvSpPr>
          <p:cNvPr id="4" name="Slide Number Placeholder 3"/>
          <p:cNvSpPr>
            <a:spLocks noGrp="1"/>
          </p:cNvSpPr>
          <p:nvPr>
            <p:ph type="sldNum" sz="quarter" idx="5"/>
          </p:nvPr>
        </p:nvSpPr>
        <p:spPr/>
        <p:txBody>
          <a:bodyPr/>
          <a:lstStyle/>
          <a:p>
            <a:fld id="{7DD8E63B-9FFA-4EE9-89AA-03BB306665D8}" type="slidenum">
              <a:rPr lang="en-GB" noProof="0" smtClean="0"/>
              <a:t>4</a:t>
            </a:fld>
            <a:endParaRPr lang="en-GB" noProof="0"/>
          </a:p>
        </p:txBody>
      </p:sp>
    </p:spTree>
    <p:extLst>
      <p:ext uri="{BB962C8B-B14F-4D97-AF65-F5344CB8AC3E}">
        <p14:creationId xmlns:p14="http://schemas.microsoft.com/office/powerpoint/2010/main" val="3204657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u="none" dirty="0"/>
              <a:t>Summary of the Literature Review</a:t>
            </a:r>
          </a:p>
          <a:p>
            <a:pPr marL="0" indent="0">
              <a:buNone/>
            </a:pPr>
            <a:endParaRPr lang="en-US" sz="1200" b="1" u="none" dirty="0"/>
          </a:p>
          <a:p>
            <a:pPr marL="0" indent="0">
              <a:buNone/>
            </a:pPr>
            <a:r>
              <a:rPr lang="en-US" sz="1200" b="0" u="sng" dirty="0"/>
              <a:t>In terms of c</a:t>
            </a:r>
            <a:r>
              <a:rPr lang="en-US" sz="1200" u="sng" dirty="0"/>
              <a:t>ontext:</a:t>
            </a:r>
          </a:p>
          <a:p>
            <a:r>
              <a:rPr lang="en-US" sz="1200" dirty="0"/>
              <a:t>RICS, 2024 and Jones, 2024 suggested the sector change between 2016 and 2024 has been driven by </a:t>
            </a:r>
            <a:r>
              <a:rPr lang="en-US" sz="1200" dirty="0" err="1"/>
              <a:t>digitisation</a:t>
            </a:r>
            <a:r>
              <a:rPr lang="en-US" sz="1200" dirty="0"/>
              <a:t>, sustainability and legal reforms</a:t>
            </a:r>
          </a:p>
          <a:p>
            <a:pPr marL="0" indent="0">
              <a:buNone/>
            </a:pPr>
            <a:endParaRPr lang="en-US" sz="800" dirty="0"/>
          </a:p>
          <a:p>
            <a:pPr marL="0" indent="0">
              <a:buNone/>
            </a:pPr>
            <a:r>
              <a:rPr lang="en-US" sz="1200" u="sng" dirty="0"/>
              <a:t>With regards to Design &amp; Build Procurement:</a:t>
            </a:r>
          </a:p>
          <a:p>
            <a:r>
              <a:rPr lang="en-US" sz="1200" dirty="0"/>
              <a:t>The benefits depend on clarity of the </a:t>
            </a:r>
            <a:r>
              <a:rPr lang="en-US" sz="1200" b="1" dirty="0"/>
              <a:t>Employer’s Requirements</a:t>
            </a:r>
            <a:r>
              <a:rPr lang="en-US" sz="1200" dirty="0"/>
              <a:t>; ambiguity increases disputes and cost risk according to Murdoch &amp; Hudson, 2008 and Morris &amp; Gupta, 2023</a:t>
            </a:r>
          </a:p>
          <a:p>
            <a:endParaRPr lang="en-GB" dirty="0"/>
          </a:p>
        </p:txBody>
      </p:sp>
      <p:sp>
        <p:nvSpPr>
          <p:cNvPr id="4" name="Slide Number Placeholder 3"/>
          <p:cNvSpPr>
            <a:spLocks noGrp="1"/>
          </p:cNvSpPr>
          <p:nvPr>
            <p:ph type="sldNum" sz="quarter" idx="5"/>
          </p:nvPr>
        </p:nvSpPr>
        <p:spPr/>
        <p:txBody>
          <a:bodyPr/>
          <a:lstStyle/>
          <a:p>
            <a:fld id="{7DD8E63B-9FFA-4EE9-89AA-03BB306665D8}" type="slidenum">
              <a:rPr lang="en-GB" noProof="0" smtClean="0"/>
              <a:t>5</a:t>
            </a:fld>
            <a:endParaRPr lang="en-GB" noProof="0"/>
          </a:p>
        </p:txBody>
      </p:sp>
    </p:spTree>
    <p:extLst>
      <p:ext uri="{BB962C8B-B14F-4D97-AF65-F5344CB8AC3E}">
        <p14:creationId xmlns:p14="http://schemas.microsoft.com/office/powerpoint/2010/main" val="22614570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u="sng" dirty="0"/>
              <a:t>In terms of Design Liability and Risk:</a:t>
            </a:r>
          </a:p>
          <a:p>
            <a:pPr marL="0" indent="0">
              <a:buFont typeface="Arial" panose="020B0604020202020204" pitchFamily="34" charset="0"/>
              <a:buNone/>
            </a:pPr>
            <a:r>
              <a:rPr lang="en-US" sz="1200" dirty="0" err="1"/>
              <a:t>Sugden</a:t>
            </a:r>
            <a:r>
              <a:rPr lang="en-US" sz="1200" dirty="0"/>
              <a:t> 2019 suggests that ambiguity may create unintended fitness for purpose obligations</a:t>
            </a:r>
          </a:p>
          <a:p>
            <a:pPr marL="0" indent="0">
              <a:buFont typeface="Arial" panose="020B0604020202020204" pitchFamily="34" charset="0"/>
              <a:buNone/>
            </a:pPr>
            <a:r>
              <a:rPr lang="en-US" sz="1200" dirty="0"/>
              <a:t>Early commentary suggests limited substantive change in risk allocation under the 2024 edition according to Pountney, 2024</a:t>
            </a:r>
          </a:p>
          <a:p>
            <a:pPr marL="0" indent="0">
              <a:buNone/>
            </a:pPr>
            <a:endParaRPr lang="en-US" sz="1200" u="sng" dirty="0"/>
          </a:p>
          <a:p>
            <a:pPr marL="0" indent="0">
              <a:buNone/>
            </a:pPr>
            <a:r>
              <a:rPr lang="en-US" sz="1200" u="sng" dirty="0"/>
              <a:t>With regards to Collaboration and Digital Practice:</a:t>
            </a:r>
          </a:p>
          <a:p>
            <a:pPr marL="0" indent="0">
              <a:buFont typeface="Arial" panose="020B0604020202020204" pitchFamily="34" charset="0"/>
              <a:buNone/>
            </a:pPr>
            <a:r>
              <a:rPr lang="en-US" sz="1200" dirty="0"/>
              <a:t>Legal Foundations state that the JCT D&amp;BC 2016 has been </a:t>
            </a:r>
            <a:r>
              <a:rPr lang="en-US" sz="1200" dirty="0" err="1"/>
              <a:t>criticised</a:t>
            </a:r>
            <a:r>
              <a:rPr lang="en-US" sz="1200" dirty="0"/>
              <a:t> for weak collaboration support and poor BIM alignment</a:t>
            </a:r>
          </a:p>
          <a:p>
            <a:pPr marL="0" indent="0">
              <a:buFont typeface="Arial" panose="020B0604020202020204" pitchFamily="34" charset="0"/>
              <a:buNone/>
            </a:pPr>
            <a:r>
              <a:rPr lang="en-US" sz="1200" dirty="0"/>
              <a:t>According to Jones 2024 and Beale &amp; Co., 2024, the 2024 edition improves digital communication provisions, but cultural change remains uncertain</a:t>
            </a:r>
          </a:p>
          <a:p>
            <a:endParaRPr lang="en-GB" dirty="0"/>
          </a:p>
        </p:txBody>
      </p:sp>
      <p:sp>
        <p:nvSpPr>
          <p:cNvPr id="4" name="Slide Number Placeholder 3"/>
          <p:cNvSpPr>
            <a:spLocks noGrp="1"/>
          </p:cNvSpPr>
          <p:nvPr>
            <p:ph type="sldNum" sz="quarter" idx="5"/>
          </p:nvPr>
        </p:nvSpPr>
        <p:spPr/>
        <p:txBody>
          <a:bodyPr/>
          <a:lstStyle/>
          <a:p>
            <a:fld id="{7DD8E63B-9FFA-4EE9-89AA-03BB306665D8}" type="slidenum">
              <a:rPr lang="en-GB" noProof="0" smtClean="0"/>
              <a:t>6</a:t>
            </a:fld>
            <a:endParaRPr lang="en-GB" noProof="0"/>
          </a:p>
        </p:txBody>
      </p:sp>
    </p:spTree>
    <p:extLst>
      <p:ext uri="{BB962C8B-B14F-4D97-AF65-F5344CB8AC3E}">
        <p14:creationId xmlns:p14="http://schemas.microsoft.com/office/powerpoint/2010/main" val="14518782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u="sng" dirty="0"/>
              <a:t>With regards to the Building Safety Act:</a:t>
            </a:r>
          </a:p>
          <a:p>
            <a:r>
              <a:rPr lang="en-US" sz="1200" dirty="0"/>
              <a:t>Duty holders, gateway approval and the “golden thread” of safety information was introduced as stated by the Ministry of Housing Communities and Local Government, 2022</a:t>
            </a:r>
          </a:p>
          <a:p>
            <a:r>
              <a:rPr lang="en-US" sz="1200" dirty="0"/>
              <a:t>Fletcher, 2024 acknowledges that the JCT D&amp;BC 2024 edition embeds the building safety obligations</a:t>
            </a:r>
          </a:p>
          <a:p>
            <a:pPr marL="0" indent="0">
              <a:buNone/>
            </a:pPr>
            <a:endParaRPr lang="en-US" sz="1200" u="sng" dirty="0"/>
          </a:p>
          <a:p>
            <a:pPr marL="0" indent="0">
              <a:buNone/>
            </a:pPr>
            <a:r>
              <a:rPr lang="en-US" sz="1200" u="sng" dirty="0"/>
              <a:t>Key Research Gaps </a:t>
            </a:r>
            <a:r>
              <a:rPr lang="en-US" sz="1200" u="sng" dirty="0" err="1"/>
              <a:t>identifed</a:t>
            </a:r>
            <a:r>
              <a:rPr lang="en-US" sz="1200" u="sng" dirty="0"/>
              <a:t>:</a:t>
            </a:r>
          </a:p>
          <a:p>
            <a:r>
              <a:rPr lang="en-US" sz="1200" dirty="0"/>
              <a:t>There is limited academic scrutiny of JCT D&amp;BC 2024</a:t>
            </a:r>
          </a:p>
          <a:p>
            <a:r>
              <a:rPr lang="en-US" sz="1200" dirty="0"/>
              <a:t>There is also lack of insight into construction professionals’ interpretation and application of contractual duties</a:t>
            </a:r>
          </a:p>
          <a:p>
            <a:endParaRPr lang="en-GB" dirty="0"/>
          </a:p>
        </p:txBody>
      </p:sp>
      <p:sp>
        <p:nvSpPr>
          <p:cNvPr id="4" name="Slide Number Placeholder 3"/>
          <p:cNvSpPr>
            <a:spLocks noGrp="1"/>
          </p:cNvSpPr>
          <p:nvPr>
            <p:ph type="sldNum" sz="quarter" idx="5"/>
          </p:nvPr>
        </p:nvSpPr>
        <p:spPr/>
        <p:txBody>
          <a:bodyPr/>
          <a:lstStyle/>
          <a:p>
            <a:fld id="{7DD8E63B-9FFA-4EE9-89AA-03BB306665D8}" type="slidenum">
              <a:rPr lang="en-GB" noProof="0" smtClean="0"/>
              <a:t>7</a:t>
            </a:fld>
            <a:endParaRPr lang="en-GB" noProof="0"/>
          </a:p>
        </p:txBody>
      </p:sp>
    </p:spTree>
    <p:extLst>
      <p:ext uri="{BB962C8B-B14F-4D97-AF65-F5344CB8AC3E}">
        <p14:creationId xmlns:p14="http://schemas.microsoft.com/office/powerpoint/2010/main" val="330001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sz="1200" dirty="0"/>
          </a:p>
          <a:p>
            <a:pPr marL="0" indent="0">
              <a:buFont typeface="Arial" panose="020B0604020202020204" pitchFamily="34" charset="0"/>
              <a:buNone/>
            </a:pPr>
            <a:r>
              <a:rPr lang="en-US" sz="1200" b="1" dirty="0"/>
              <a:t>Summary of Research </a:t>
            </a:r>
            <a:r>
              <a:rPr lang="en-US" sz="1200" b="1" dirty="0" err="1"/>
              <a:t>Methdology</a:t>
            </a:r>
            <a:endParaRPr lang="en-US" sz="1200" b="1" dirty="0"/>
          </a:p>
          <a:p>
            <a:pPr marL="0" indent="0">
              <a:buFont typeface="Arial" panose="020B0604020202020204" pitchFamily="34" charset="0"/>
              <a:buNone/>
            </a:pPr>
            <a:endParaRPr lang="en-US" sz="1200" b="1" dirty="0"/>
          </a:p>
          <a:p>
            <a:pPr marL="0" indent="0">
              <a:buFont typeface="Arial" panose="020B0604020202020204" pitchFamily="34" charset="0"/>
              <a:buNone/>
            </a:pPr>
            <a:r>
              <a:rPr lang="en-US" sz="1200" dirty="0"/>
              <a:t>A qualitative, mixed-method approach, combining a comparative analysis of the 2016 and 2024 editions, together with </a:t>
            </a:r>
            <a:r>
              <a:rPr lang="en-US" sz="1200"/>
              <a:t>legal analysis, </a:t>
            </a:r>
            <a:r>
              <a:rPr lang="en-US" sz="1200" dirty="0"/>
              <a:t>an examination of academic literature relating to both editions, alongside a qualitative investigation with industry stakeholders </a:t>
            </a:r>
          </a:p>
          <a:p>
            <a:pPr marL="0" indent="0">
              <a:buFont typeface="Arial" panose="020B0604020202020204" pitchFamily="34" charset="0"/>
              <a:buNone/>
            </a:pPr>
            <a:endParaRPr lang="en-US" sz="1200" dirty="0"/>
          </a:p>
          <a:p>
            <a:pPr marL="0" indent="0">
              <a:buFont typeface="Arial" panose="020B0604020202020204" pitchFamily="34" charset="0"/>
              <a:buNone/>
            </a:pPr>
            <a:r>
              <a:rPr lang="en-US" sz="1200" dirty="0"/>
              <a:t>Purposive and snowball sampling will capture the relevant and diverse perspectives of practitioners, while thematic analysis and triangulation will ensure the credibility and reliability of the findings</a:t>
            </a:r>
          </a:p>
          <a:p>
            <a:pPr marL="0" indent="0">
              <a:buFont typeface="Arial" panose="020B0604020202020204" pitchFamily="34" charset="0"/>
              <a:buNone/>
            </a:pPr>
            <a:endParaRPr lang="en-US" sz="1200" dirty="0"/>
          </a:p>
          <a:p>
            <a:pPr marL="0" indent="0">
              <a:buFont typeface="Arial" panose="020B0604020202020204" pitchFamily="34" charset="0"/>
              <a:buNone/>
            </a:pPr>
            <a:r>
              <a:rPr lang="en-US" sz="1200" dirty="0"/>
              <a:t>Ethical safeguards, including informed consent, secure data handling and voluntary participation.</a:t>
            </a:r>
          </a:p>
          <a:p>
            <a:pPr marL="0" indent="0">
              <a:buFont typeface="Arial" panose="020B0604020202020204" pitchFamily="34" charset="0"/>
              <a:buNone/>
            </a:pPr>
            <a:endParaRPr lang="en-US" sz="1200" dirty="0"/>
          </a:p>
          <a:p>
            <a:pPr marL="0" indent="0">
              <a:buFont typeface="Arial" panose="020B0604020202020204" pitchFamily="34" charset="0"/>
              <a:buNone/>
            </a:pPr>
            <a:r>
              <a:rPr lang="en-US" sz="1200" dirty="0"/>
              <a:t>Despite limitations, such as sample size and early adoption of the 2024 edition, the methodology provides a robust framework for evaluating the contract’s evolution and practical application.</a:t>
            </a:r>
          </a:p>
          <a:p>
            <a:endParaRPr lang="en-GB" dirty="0"/>
          </a:p>
        </p:txBody>
      </p:sp>
      <p:sp>
        <p:nvSpPr>
          <p:cNvPr id="4" name="Slide Number Placeholder 3"/>
          <p:cNvSpPr>
            <a:spLocks noGrp="1"/>
          </p:cNvSpPr>
          <p:nvPr>
            <p:ph type="sldNum" sz="quarter" idx="5"/>
          </p:nvPr>
        </p:nvSpPr>
        <p:spPr/>
        <p:txBody>
          <a:bodyPr/>
          <a:lstStyle/>
          <a:p>
            <a:fld id="{7DD8E63B-9FFA-4EE9-89AA-03BB306665D8}" type="slidenum">
              <a:rPr lang="en-GB" noProof="0" smtClean="0"/>
              <a:t>8</a:t>
            </a:fld>
            <a:endParaRPr lang="en-GB" noProof="0"/>
          </a:p>
        </p:txBody>
      </p:sp>
    </p:spTree>
    <p:extLst>
      <p:ext uri="{BB962C8B-B14F-4D97-AF65-F5344CB8AC3E}">
        <p14:creationId xmlns:p14="http://schemas.microsoft.com/office/powerpoint/2010/main" val="2780101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60514C-B66B-D711-3096-AADB1F7917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33FD71-04A3-4529-6419-04050843E5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2EC43E-12CB-98D1-2E46-7BD46071C7BF}"/>
              </a:ext>
            </a:extLst>
          </p:cNvPr>
          <p:cNvSpPr>
            <a:spLocks noGrp="1"/>
          </p:cNvSpPr>
          <p:nvPr>
            <p:ph type="body" idx="1"/>
          </p:nvPr>
        </p:nvSpPr>
        <p:spPr/>
        <p:txBody>
          <a:bodyPr/>
          <a:lstStyle/>
          <a:p>
            <a:pPr marL="0" indent="0">
              <a:buFont typeface="Arial" panose="020B0604020202020204" pitchFamily="34" charset="0"/>
              <a:buNone/>
            </a:pPr>
            <a:r>
              <a:rPr lang="en-US" b="1" dirty="0"/>
              <a:t>In terms of next steps</a:t>
            </a:r>
          </a:p>
          <a:p>
            <a:pPr marL="0" indent="0">
              <a:buFont typeface="Arial" panose="020B0604020202020204" pitchFamily="34" charset="0"/>
              <a:buNone/>
            </a:pPr>
            <a:endParaRPr lang="en-US" b="1" dirty="0"/>
          </a:p>
          <a:p>
            <a:pPr marL="0" indent="0">
              <a:buFont typeface="Arial" panose="020B0604020202020204" pitchFamily="34" charset="0"/>
              <a:buNone/>
            </a:pPr>
            <a:r>
              <a:rPr lang="en-US" b="0" dirty="0"/>
              <a:t>I will be testing my i</a:t>
            </a:r>
            <a:r>
              <a:rPr lang="en-US" dirty="0"/>
              <a:t>nterview questions and questionnaire on a very small sample to ensure that they meet the aim and objectives of the dissertation. This will also seek to remove any form of bias.</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A participant information sheet/consent form will be created to inform participants about the dissertation, how they can withdraw their information and provide space for a signature to confirm acceptance to be part of the study, confirming they are happy to proceed.  The information sheet will be in line with GDPR.</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The questionnaire will be </a:t>
            </a:r>
            <a:r>
              <a:rPr lang="en-US" dirty="0" err="1"/>
              <a:t>pubicised</a:t>
            </a:r>
            <a:r>
              <a:rPr lang="en-US" dirty="0"/>
              <a:t> using an online platform, which will collate the data ready for analysis. The questionnaire will then be issued via LinkedIn.</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Interviews will be arranged with a variety of construction stakeholders who have knowledge of the 2016 and/or 2024 JCT D&amp;BC editions.</a:t>
            </a:r>
            <a:endParaRPr lang="en-GB" dirty="0"/>
          </a:p>
        </p:txBody>
      </p:sp>
      <p:sp>
        <p:nvSpPr>
          <p:cNvPr id="4" name="Slide Number Placeholder 3">
            <a:extLst>
              <a:ext uri="{FF2B5EF4-FFF2-40B4-BE49-F238E27FC236}">
                <a16:creationId xmlns:a16="http://schemas.microsoft.com/office/drawing/2014/main" id="{70350145-9EF8-2705-241A-1CFFD1C708BB}"/>
              </a:ext>
            </a:extLst>
          </p:cNvPr>
          <p:cNvSpPr>
            <a:spLocks noGrp="1"/>
          </p:cNvSpPr>
          <p:nvPr>
            <p:ph type="sldNum" sz="quarter" idx="5"/>
          </p:nvPr>
        </p:nvSpPr>
        <p:spPr/>
        <p:txBody>
          <a:bodyPr/>
          <a:lstStyle/>
          <a:p>
            <a:fld id="{7DD8E63B-9FFA-4EE9-89AA-03BB306665D8}" type="slidenum">
              <a:rPr lang="en-GB" noProof="0" smtClean="0"/>
              <a:t>9</a:t>
            </a:fld>
            <a:endParaRPr lang="en-GB" noProof="0"/>
          </a:p>
        </p:txBody>
      </p:sp>
    </p:spTree>
    <p:extLst>
      <p:ext uri="{BB962C8B-B14F-4D97-AF65-F5344CB8AC3E}">
        <p14:creationId xmlns:p14="http://schemas.microsoft.com/office/powerpoint/2010/main" val="1396182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D8E63B-9FFA-4EE9-89AA-03BB306665D8}" type="slidenum">
              <a:rPr lang="en-GB" smtClean="0"/>
              <a:t>10</a:t>
            </a:fld>
            <a:endParaRPr lang="en-GB"/>
          </a:p>
        </p:txBody>
      </p:sp>
    </p:spTree>
    <p:extLst>
      <p:ext uri="{BB962C8B-B14F-4D97-AF65-F5344CB8AC3E}">
        <p14:creationId xmlns:p14="http://schemas.microsoft.com/office/powerpoint/2010/main" val="2991231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69848" y="1298448"/>
            <a:ext cx="7315200" cy="3255264"/>
          </a:xfrm>
        </p:spPr>
        <p:txBody>
          <a:bodyPr rtlCol="0" anchor="b">
            <a:normAutofit/>
          </a:bodyPr>
          <a:lstStyle>
            <a:lvl1pPr algn="l">
              <a:defRPr sz="5900" spc="-100" baseline="0">
                <a:solidFill>
                  <a:srgbClr val="FFFFFF"/>
                </a:solidFill>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1100015" y="4670246"/>
            <a:ext cx="7315200" cy="914400"/>
          </a:xfrm>
        </p:spPr>
        <p:txBody>
          <a:bodyPr rtlCol="0"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noProof="0"/>
              <a:t>Click to edit Master subtitle style</a:t>
            </a:r>
            <a:endParaRPr lang="en-GB" noProof="0"/>
          </a:p>
        </p:txBody>
      </p:sp>
      <p:sp>
        <p:nvSpPr>
          <p:cNvPr id="4" name="Date Placeholder 3"/>
          <p:cNvSpPr>
            <a:spLocks noGrp="1"/>
          </p:cNvSpPr>
          <p:nvPr>
            <p:ph type="dt" sz="half" idx="10"/>
          </p:nvPr>
        </p:nvSpPr>
        <p:spPr/>
        <p:txBody>
          <a:bodyPr rtlCol="0"/>
          <a:lstStyle/>
          <a:p>
            <a:pPr rtl="0"/>
            <a:fld id="{445E6945-0D46-47ED-B7DB-B15B072AE87B}" type="datetime1">
              <a:rPr lang="en-GB" noProof="0" smtClean="0"/>
              <a:t>21/01/2026</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3354660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63D4AD51-6EAC-44C2-BC48-777487346C6A}" type="datetime1">
              <a:rPr lang="en-GB" noProof="0" smtClean="0"/>
              <a:t>21/01/2026</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3181794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rtlCol="0" anchor="b">
            <a:normAutofit/>
          </a:bodyPr>
          <a:lstStyle>
            <a:lvl1pPr>
              <a:defRPr sz="5900" b="0" spc="-100" baseline="0">
                <a:solidFill>
                  <a:schemeClr val="tx2">
                    <a:lumMod val="75000"/>
                  </a:schemeClr>
                </a:solidFill>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3886200" y="4672584"/>
            <a:ext cx="7315200" cy="914400"/>
          </a:xfrm>
        </p:spPr>
        <p:txBody>
          <a:bodyPr rtlCol="0"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640941F9-69A4-400F-AD1B-EA8D7D1430A2}" type="datetime1">
              <a:rPr lang="en-GB" noProof="0" smtClean="0"/>
              <a:t>21/01/2026</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410662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3867912" y="868680"/>
            <a:ext cx="347472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7818120" y="868680"/>
            <a:ext cx="347472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Date Placeholder 7"/>
          <p:cNvSpPr>
            <a:spLocks noGrp="1"/>
          </p:cNvSpPr>
          <p:nvPr>
            <p:ph type="dt" sz="half" idx="10"/>
          </p:nvPr>
        </p:nvSpPr>
        <p:spPr/>
        <p:txBody>
          <a:bodyPr rtlCol="0"/>
          <a:lstStyle/>
          <a:p>
            <a:pPr rtl="0"/>
            <a:fld id="{9A0BD96B-E2DC-4583-B122-27859C6FE2A0}" type="datetime1">
              <a:rPr lang="en-GB" noProof="0" smtClean="0"/>
              <a:t>21/01/2026</a:t>
            </a:fld>
            <a:endParaRPr lang="en-GB" noProof="0"/>
          </a:p>
        </p:txBody>
      </p:sp>
      <p:sp>
        <p:nvSpPr>
          <p:cNvPr id="9" name="Footer Placeholder 8"/>
          <p:cNvSpPr>
            <a:spLocks noGrp="1"/>
          </p:cNvSpPr>
          <p:nvPr>
            <p:ph type="ftr" sz="quarter" idx="11"/>
          </p:nvPr>
        </p:nvSpPr>
        <p:spPr/>
        <p:txBody>
          <a:bodyPr rtlCol="0"/>
          <a:lstStyle/>
          <a:p>
            <a:pPr rtl="0"/>
            <a:endParaRPr lang="en-GB" noProof="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1413777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3867912" y="1023586"/>
            <a:ext cx="3474720" cy="807720"/>
          </a:xfrm>
        </p:spPr>
        <p:txBody>
          <a:bodyPr rtlCol="0"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3867912" y="1930936"/>
            <a:ext cx="3474720" cy="402336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7818463" y="1023586"/>
            <a:ext cx="3474720" cy="813171"/>
          </a:xfrm>
        </p:spPr>
        <p:txBody>
          <a:bodyPr rtlCol="0"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7818463" y="1930936"/>
            <a:ext cx="3474720" cy="402336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2" name="Date Placeholder 1"/>
          <p:cNvSpPr>
            <a:spLocks noGrp="1"/>
          </p:cNvSpPr>
          <p:nvPr>
            <p:ph type="dt" sz="half" idx="10"/>
          </p:nvPr>
        </p:nvSpPr>
        <p:spPr/>
        <p:txBody>
          <a:bodyPr rtlCol="0"/>
          <a:lstStyle/>
          <a:p>
            <a:pPr rtl="0"/>
            <a:fld id="{19359416-1519-47E2-8FD7-7BC4F2F463E6}" type="datetime1">
              <a:rPr lang="en-GB" noProof="0" smtClean="0"/>
              <a:t>21/01/2026</a:t>
            </a:fld>
            <a:endParaRPr lang="en-GB" noProof="0"/>
          </a:p>
        </p:txBody>
      </p:sp>
      <p:sp>
        <p:nvSpPr>
          <p:cNvPr id="11" name="Footer Placeholder 10"/>
          <p:cNvSpPr>
            <a:spLocks noGrp="1"/>
          </p:cNvSpPr>
          <p:nvPr>
            <p:ph type="ftr" sz="quarter" idx="11"/>
          </p:nvPr>
        </p:nvSpPr>
        <p:spPr/>
        <p:txBody>
          <a:bodyPr rtlCol="0"/>
          <a:lstStyle/>
          <a:p>
            <a:pPr rtl="0"/>
            <a:endParaRPr lang="en-GB" noProof="0"/>
          </a:p>
        </p:txBody>
      </p:sp>
      <p:sp>
        <p:nvSpPr>
          <p:cNvPr id="12" name="Slide Number Placeholder 11"/>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2394660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US" noProof="0"/>
              <a:t>Click to edit Master title style</a:t>
            </a:r>
            <a:endParaRPr lang="en-GB" noProof="0"/>
          </a:p>
        </p:txBody>
      </p:sp>
      <p:sp>
        <p:nvSpPr>
          <p:cNvPr id="2" name="Date Placeholder 1"/>
          <p:cNvSpPr>
            <a:spLocks noGrp="1"/>
          </p:cNvSpPr>
          <p:nvPr>
            <p:ph type="dt" sz="half" idx="10"/>
          </p:nvPr>
        </p:nvSpPr>
        <p:spPr/>
        <p:txBody>
          <a:bodyPr rtlCol="0"/>
          <a:lstStyle/>
          <a:p>
            <a:pPr rtl="0"/>
            <a:fld id="{C5555351-382A-4E13-AFEF-8F911A9E7A98}" type="datetime1">
              <a:rPr lang="en-GB" noProof="0" smtClean="0"/>
              <a:t>21/01/2026</a:t>
            </a:fld>
            <a:endParaRPr lang="en-GB" noProof="0"/>
          </a:p>
        </p:txBody>
      </p:sp>
      <p:sp>
        <p:nvSpPr>
          <p:cNvPr id="7" name="Footer Placeholder 6"/>
          <p:cNvSpPr>
            <a:spLocks noGrp="1"/>
          </p:cNvSpPr>
          <p:nvPr>
            <p:ph type="ftr" sz="quarter" idx="11"/>
          </p:nvPr>
        </p:nvSpPr>
        <p:spPr/>
        <p:txBody>
          <a:bodyPr rtlCol="0"/>
          <a:lstStyle/>
          <a:p>
            <a:pPr rtl="0"/>
            <a:endParaRPr lang="en-GB" noProof="0"/>
          </a:p>
        </p:txBody>
      </p:sp>
      <p:sp>
        <p:nvSpPr>
          <p:cNvPr id="8" name="Slide Number Placeholder 7"/>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632046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rtlCol="0"/>
          <a:lstStyle/>
          <a:p>
            <a:pPr rtl="0"/>
            <a:fld id="{85EB091D-9063-445B-84E3-8784F1F130EC}" type="datetime1">
              <a:rPr lang="en-GB" noProof="0" smtClean="0"/>
              <a:t>21/01/2026</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2164920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rtlCol="0" anchor="b">
            <a:normAutofit/>
          </a:bodyPr>
          <a:lstStyle>
            <a:lvl1pPr>
              <a:defRPr sz="3200" b="0" baseline="0"/>
            </a:lvl1pPr>
          </a:lstStyle>
          <a:p>
            <a:pPr rtl="0"/>
            <a:r>
              <a:rPr lang="en-US" noProof="0"/>
              <a:t>Click to edit Master title style</a:t>
            </a:r>
            <a:endParaRPr lang="en-GB" noProof="0"/>
          </a:p>
        </p:txBody>
      </p:sp>
      <p:sp>
        <p:nvSpPr>
          <p:cNvPr id="3" name="Content Placeholder 2"/>
          <p:cNvSpPr>
            <a:spLocks noGrp="1"/>
          </p:cNvSpPr>
          <p:nvPr>
            <p:ph idx="1"/>
          </p:nvPr>
        </p:nvSpPr>
        <p:spPr>
          <a:xfrm>
            <a:off x="3906981" y="1852122"/>
            <a:ext cx="2458230" cy="2008678"/>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256032" y="3494176"/>
            <a:ext cx="2834640" cy="2321990"/>
          </a:xfrm>
        </p:spPr>
        <p:txBody>
          <a:bodyPr rtlCol="0"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8" name="Date Placeholder 7"/>
          <p:cNvSpPr>
            <a:spLocks noGrp="1"/>
          </p:cNvSpPr>
          <p:nvPr>
            <p:ph type="dt" sz="half" idx="10"/>
          </p:nvPr>
        </p:nvSpPr>
        <p:spPr/>
        <p:txBody>
          <a:bodyPr rtlCol="0"/>
          <a:lstStyle/>
          <a:p>
            <a:pPr rtl="0"/>
            <a:fld id="{717093C6-88D4-4C78-90FB-4320A75385BB}" type="datetime1">
              <a:rPr lang="en-GB" noProof="0" smtClean="0"/>
              <a:t>21/01/2026</a:t>
            </a:fld>
            <a:endParaRPr lang="en-GB" noProof="0"/>
          </a:p>
        </p:txBody>
      </p:sp>
      <p:sp>
        <p:nvSpPr>
          <p:cNvPr id="9" name="Footer Placeholder 8"/>
          <p:cNvSpPr>
            <a:spLocks noGrp="1"/>
          </p:cNvSpPr>
          <p:nvPr>
            <p:ph type="ftr" sz="quarter" idx="11"/>
          </p:nvPr>
        </p:nvSpPr>
        <p:spPr/>
        <p:txBody>
          <a:bodyPr rtlCol="0"/>
          <a:lstStyle/>
          <a:p>
            <a:pPr rtl="0"/>
            <a:endParaRPr lang="en-GB" noProof="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
        <p:nvSpPr>
          <p:cNvPr id="11" name="Content Placeholder 2">
            <a:extLst>
              <a:ext uri="{FF2B5EF4-FFF2-40B4-BE49-F238E27FC236}">
                <a16:creationId xmlns:a16="http://schemas.microsoft.com/office/drawing/2014/main" id="{87B0DF2F-DAFD-4616-9E25-0C28D75BF306}"/>
              </a:ext>
            </a:extLst>
          </p:cNvPr>
          <p:cNvSpPr>
            <a:spLocks noGrp="1"/>
          </p:cNvSpPr>
          <p:nvPr>
            <p:ph idx="13"/>
          </p:nvPr>
        </p:nvSpPr>
        <p:spPr>
          <a:xfrm>
            <a:off x="6491805" y="1852122"/>
            <a:ext cx="2458230" cy="2008678"/>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2">
            <a:extLst>
              <a:ext uri="{FF2B5EF4-FFF2-40B4-BE49-F238E27FC236}">
                <a16:creationId xmlns:a16="http://schemas.microsoft.com/office/drawing/2014/main" id="{336DA0F9-D851-437C-A45B-EC125A3D3DB3}"/>
              </a:ext>
            </a:extLst>
          </p:cNvPr>
          <p:cNvSpPr>
            <a:spLocks noGrp="1"/>
          </p:cNvSpPr>
          <p:nvPr>
            <p:ph idx="14"/>
          </p:nvPr>
        </p:nvSpPr>
        <p:spPr>
          <a:xfrm>
            <a:off x="9076629" y="1852122"/>
            <a:ext cx="2458230" cy="2008678"/>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Text Placeholder 5">
            <a:extLst>
              <a:ext uri="{FF2B5EF4-FFF2-40B4-BE49-F238E27FC236}">
                <a16:creationId xmlns:a16="http://schemas.microsoft.com/office/drawing/2014/main" id="{0FF0BA98-3AB4-4D88-B1C2-6279BCACFAD9}"/>
              </a:ext>
            </a:extLst>
          </p:cNvPr>
          <p:cNvSpPr>
            <a:spLocks noGrp="1"/>
          </p:cNvSpPr>
          <p:nvPr>
            <p:ph type="body" sz="quarter" idx="15"/>
          </p:nvPr>
        </p:nvSpPr>
        <p:spPr>
          <a:xfrm>
            <a:off x="3887792" y="3971924"/>
            <a:ext cx="2477419" cy="803275"/>
          </a:xfrm>
        </p:spPr>
        <p:txBody>
          <a:bodyPr rtlCol="0"/>
          <a:lstStyle>
            <a:lvl1pPr marL="0" indent="0">
              <a:buNone/>
              <a:defRPr/>
            </a:lvl1pPr>
          </a:lstStyle>
          <a:p>
            <a:pPr lvl="0" rtl="0"/>
            <a:r>
              <a:rPr lang="en-US" noProof="0"/>
              <a:t>Click to edit Master text styles</a:t>
            </a:r>
          </a:p>
        </p:txBody>
      </p:sp>
      <p:sp>
        <p:nvSpPr>
          <p:cNvPr id="13" name="Text Placeholder 5">
            <a:extLst>
              <a:ext uri="{FF2B5EF4-FFF2-40B4-BE49-F238E27FC236}">
                <a16:creationId xmlns:a16="http://schemas.microsoft.com/office/drawing/2014/main" id="{D9DEF72B-B924-4A0D-8C83-3B370632C0D3}"/>
              </a:ext>
            </a:extLst>
          </p:cNvPr>
          <p:cNvSpPr>
            <a:spLocks noGrp="1"/>
          </p:cNvSpPr>
          <p:nvPr>
            <p:ph type="body" sz="quarter" idx="16"/>
          </p:nvPr>
        </p:nvSpPr>
        <p:spPr>
          <a:xfrm>
            <a:off x="6472616" y="3971925"/>
            <a:ext cx="2477419" cy="803275"/>
          </a:xfrm>
        </p:spPr>
        <p:txBody>
          <a:bodyPr rtlCol="0"/>
          <a:lstStyle>
            <a:lvl1pPr marL="0" indent="0">
              <a:buNone/>
              <a:defRPr/>
            </a:lvl1pPr>
          </a:lstStyle>
          <a:p>
            <a:pPr lvl="0" rtl="0"/>
            <a:r>
              <a:rPr lang="en-US" noProof="0"/>
              <a:t>Click to edit Master text styles</a:t>
            </a:r>
          </a:p>
        </p:txBody>
      </p:sp>
      <p:sp>
        <p:nvSpPr>
          <p:cNvPr id="14" name="Text Placeholder 5">
            <a:extLst>
              <a:ext uri="{FF2B5EF4-FFF2-40B4-BE49-F238E27FC236}">
                <a16:creationId xmlns:a16="http://schemas.microsoft.com/office/drawing/2014/main" id="{E9D30C54-E9E8-4300-8DA4-352DB3A71A4F}"/>
              </a:ext>
            </a:extLst>
          </p:cNvPr>
          <p:cNvSpPr>
            <a:spLocks noGrp="1"/>
          </p:cNvSpPr>
          <p:nvPr>
            <p:ph type="body" sz="quarter" idx="17"/>
          </p:nvPr>
        </p:nvSpPr>
        <p:spPr>
          <a:xfrm>
            <a:off x="9070240" y="3971924"/>
            <a:ext cx="2458230" cy="803275"/>
          </a:xfrm>
        </p:spPr>
        <p:txBody>
          <a:bodyPr rtlCol="0"/>
          <a:lstStyle>
            <a:lvl1pPr marL="0" indent="0">
              <a:buNone/>
              <a:defRPr/>
            </a:lvl1pPr>
          </a:lstStyle>
          <a:p>
            <a:pPr lvl="0" rtl="0"/>
            <a:r>
              <a:rPr lang="en-US" noProof="0"/>
              <a:t>Click to edit Master text styles</a:t>
            </a:r>
          </a:p>
        </p:txBody>
      </p:sp>
    </p:spTree>
    <p:extLst>
      <p:ext uri="{BB962C8B-B14F-4D97-AF65-F5344CB8AC3E}">
        <p14:creationId xmlns:p14="http://schemas.microsoft.com/office/powerpoint/2010/main" val="2075080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rtlCol="0" anchor="b">
            <a:normAutofit/>
          </a:bodyPr>
          <a:lstStyle>
            <a:lvl1pPr>
              <a:defRPr sz="3200" b="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256032" y="3493008"/>
            <a:ext cx="2834640" cy="2322576"/>
          </a:xfrm>
        </p:spPr>
        <p:txBody>
          <a:bodyPr rtlCol="0"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8" name="Date Placeholder 7"/>
          <p:cNvSpPr>
            <a:spLocks noGrp="1"/>
          </p:cNvSpPr>
          <p:nvPr>
            <p:ph type="dt" sz="half" idx="10"/>
          </p:nvPr>
        </p:nvSpPr>
        <p:spPr/>
        <p:txBody>
          <a:bodyPr rtlCol="0"/>
          <a:lstStyle/>
          <a:p>
            <a:pPr rtl="0"/>
            <a:fld id="{4D2D1154-836B-43F6-B510-C59F1207CF89}" type="datetime1">
              <a:rPr lang="en-GB" noProof="0" smtClean="0"/>
              <a:t>21/01/2026</a:t>
            </a:fld>
            <a:endParaRPr lang="en-GB" noProof="0"/>
          </a:p>
        </p:txBody>
      </p:sp>
      <p:sp>
        <p:nvSpPr>
          <p:cNvPr id="9" name="Footer Placeholder 8"/>
          <p:cNvSpPr>
            <a:spLocks noGrp="1"/>
          </p:cNvSpPr>
          <p:nvPr>
            <p:ph type="ftr" sz="quarter" idx="11"/>
          </p:nvPr>
        </p:nvSpPr>
        <p:spPr>
          <a:xfrm>
            <a:off x="3499101" y="6356350"/>
            <a:ext cx="5911517" cy="365125"/>
          </a:xfrm>
        </p:spPr>
        <p:txBody>
          <a:bodyPr rtlCol="0"/>
          <a:lstStyle/>
          <a:p>
            <a:pPr rtl="0"/>
            <a:endParaRPr lang="en-GB" noProof="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3059410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195D0C2B-D550-4151-AF6D-710FD77425B0}" type="datetime1">
              <a:rPr lang="en-GB" noProof="0" smtClean="0"/>
              <a:t>21/01/2026</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2943974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3867912" y="868680"/>
            <a:ext cx="7315200" cy="5120640"/>
          </a:xfrm>
        </p:spPr>
        <p:txBody>
          <a:bodyPr vert="eaVert"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AC0FC174-D677-49F9-81CE-4AEA3802619B}" type="datetime1">
              <a:rPr lang="en-GB" noProof="0" smtClean="0"/>
              <a:t>21/01/2026</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4197192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fld id="{325D7494-370F-4B5B-B556-9A8AF97D7D49}" type="datetime1">
              <a:rPr lang="en-GB" noProof="0" smtClean="0"/>
              <a:t>21/01/2026</a:t>
            </a:fld>
            <a:endParaRPr lang="en-GB" noProof="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endParaRPr lang="en-GB" noProof="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435939692"/>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lans">
            <a:extLst>
              <a:ext uri="{FF2B5EF4-FFF2-40B4-BE49-F238E27FC236}">
                <a16:creationId xmlns:a16="http://schemas.microsoft.com/office/drawing/2014/main" id="{A3A2E0DA-DA21-447D-AD1F-3DB915DD051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28536" y="0"/>
            <a:ext cx="9920307" cy="6858000"/>
          </a:xfrm>
          <a:prstGeom prst="rect">
            <a:avLst/>
          </a:prstGeom>
        </p:spPr>
      </p:pic>
      <p:sp>
        <p:nvSpPr>
          <p:cNvPr id="2" name="Title 1">
            <a:extLst>
              <a:ext uri="{FF2B5EF4-FFF2-40B4-BE49-F238E27FC236}">
                <a16:creationId xmlns:a16="http://schemas.microsoft.com/office/drawing/2014/main" id="{7D6CA50C-1A88-4B3F-A34F-FE199F4205A2}"/>
              </a:ext>
            </a:extLst>
          </p:cNvPr>
          <p:cNvSpPr>
            <a:spLocks noGrp="1"/>
          </p:cNvSpPr>
          <p:nvPr>
            <p:ph type="ctrTitle"/>
          </p:nvPr>
        </p:nvSpPr>
        <p:spPr>
          <a:xfrm>
            <a:off x="235974" y="1298448"/>
            <a:ext cx="4092563" cy="3255264"/>
          </a:xfrm>
        </p:spPr>
        <p:txBody>
          <a:bodyPr rtlCol="0">
            <a:normAutofit/>
          </a:bodyPr>
          <a:lstStyle/>
          <a:p>
            <a:pPr rtl="0"/>
            <a:r>
              <a:rPr lang="en-GB" sz="4400" b="1" dirty="0"/>
              <a:t>DISSERTATION UPDATE</a:t>
            </a:r>
            <a:r>
              <a:rPr lang="en-GB" sz="4400" dirty="0"/>
              <a:t>	</a:t>
            </a:r>
          </a:p>
        </p:txBody>
      </p:sp>
      <p:sp>
        <p:nvSpPr>
          <p:cNvPr id="3" name="Subtitle 2">
            <a:extLst>
              <a:ext uri="{FF2B5EF4-FFF2-40B4-BE49-F238E27FC236}">
                <a16:creationId xmlns:a16="http://schemas.microsoft.com/office/drawing/2014/main" id="{C9CC2D51-705E-403A-AC0E-9157DC5513A8}"/>
              </a:ext>
            </a:extLst>
          </p:cNvPr>
          <p:cNvSpPr>
            <a:spLocks noGrp="1"/>
          </p:cNvSpPr>
          <p:nvPr>
            <p:ph type="subTitle" idx="1"/>
          </p:nvPr>
        </p:nvSpPr>
        <p:spPr>
          <a:xfrm>
            <a:off x="235974" y="4983480"/>
            <a:ext cx="3685070" cy="914400"/>
          </a:xfrm>
        </p:spPr>
        <p:txBody>
          <a:bodyPr rtlCol="0">
            <a:normAutofit fontScale="92500" lnSpcReduction="10000"/>
          </a:bodyPr>
          <a:lstStyle/>
          <a:p>
            <a:pPr rtl="0"/>
            <a:r>
              <a:rPr lang="en-US" sz="2800" b="1" i="1" dirty="0"/>
              <a:t>Evan Davies</a:t>
            </a:r>
          </a:p>
          <a:p>
            <a:pPr rtl="0"/>
            <a:r>
              <a:rPr lang="en-US" sz="2800" b="1" i="1" dirty="0"/>
              <a:t>Student ID: 2102939</a:t>
            </a:r>
            <a:endParaRPr lang="en-GB" sz="2800" b="1" i="1" dirty="0"/>
          </a:p>
        </p:txBody>
      </p:sp>
    </p:spTree>
    <p:extLst>
      <p:ext uri="{BB962C8B-B14F-4D97-AF65-F5344CB8AC3E}">
        <p14:creationId xmlns:p14="http://schemas.microsoft.com/office/powerpoint/2010/main" val="2745828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7D90C-BB9A-5308-6AB2-DE8E0D941A44}"/>
              </a:ext>
            </a:extLst>
          </p:cNvPr>
          <p:cNvSpPr>
            <a:spLocks noGrp="1"/>
          </p:cNvSpPr>
          <p:nvPr>
            <p:ph type="title"/>
          </p:nvPr>
        </p:nvSpPr>
        <p:spPr/>
        <p:txBody>
          <a:bodyPr>
            <a:normAutofit/>
          </a:bodyPr>
          <a:lstStyle/>
          <a:p>
            <a:r>
              <a:rPr lang="en-US" sz="5400" b="1" dirty="0"/>
              <a:t>Research Title:	</a:t>
            </a:r>
            <a:endParaRPr lang="en-GB" sz="5400" b="1" dirty="0"/>
          </a:p>
        </p:txBody>
      </p:sp>
      <p:sp>
        <p:nvSpPr>
          <p:cNvPr id="3" name="Content Placeholder 2">
            <a:extLst>
              <a:ext uri="{FF2B5EF4-FFF2-40B4-BE49-F238E27FC236}">
                <a16:creationId xmlns:a16="http://schemas.microsoft.com/office/drawing/2014/main" id="{EC9FF212-D8E5-72B0-F27D-FB7B5553F794}"/>
              </a:ext>
            </a:extLst>
          </p:cNvPr>
          <p:cNvSpPr>
            <a:spLocks noGrp="1"/>
          </p:cNvSpPr>
          <p:nvPr>
            <p:ph idx="1"/>
          </p:nvPr>
        </p:nvSpPr>
        <p:spPr/>
        <p:txBody>
          <a:bodyPr>
            <a:normAutofit/>
          </a:bodyPr>
          <a:lstStyle/>
          <a:p>
            <a:pPr marL="0" indent="0">
              <a:buNone/>
            </a:pPr>
            <a:r>
              <a:rPr lang="en-US" sz="4000" dirty="0"/>
              <a:t>From 2016 to 2024: The Evolution of Risk, Design Liability, Collaboration and Regulatory Requirements Under the JCT Design and Build Contract (JCT D&amp;BC)</a:t>
            </a:r>
            <a:endParaRPr lang="en-GB" sz="4000" dirty="0"/>
          </a:p>
        </p:txBody>
      </p:sp>
    </p:spTree>
    <p:extLst>
      <p:ext uri="{BB962C8B-B14F-4D97-AF65-F5344CB8AC3E}">
        <p14:creationId xmlns:p14="http://schemas.microsoft.com/office/powerpoint/2010/main" val="2063029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A6A5D1-21C0-5893-91C3-8E3A0D4D01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107FDC-A086-AAFF-4B1E-4DB8F6D91C89}"/>
              </a:ext>
            </a:extLst>
          </p:cNvPr>
          <p:cNvSpPr>
            <a:spLocks noGrp="1"/>
          </p:cNvSpPr>
          <p:nvPr>
            <p:ph type="title"/>
          </p:nvPr>
        </p:nvSpPr>
        <p:spPr/>
        <p:txBody>
          <a:bodyPr>
            <a:normAutofit/>
          </a:bodyPr>
          <a:lstStyle/>
          <a:p>
            <a:r>
              <a:rPr lang="en-US" sz="5400" b="1" dirty="0"/>
              <a:t>Research Aim:	</a:t>
            </a:r>
            <a:endParaRPr lang="en-GB" sz="5400" b="1" dirty="0"/>
          </a:p>
        </p:txBody>
      </p:sp>
      <p:sp>
        <p:nvSpPr>
          <p:cNvPr id="3" name="Content Placeholder 2">
            <a:extLst>
              <a:ext uri="{FF2B5EF4-FFF2-40B4-BE49-F238E27FC236}">
                <a16:creationId xmlns:a16="http://schemas.microsoft.com/office/drawing/2014/main" id="{22F8D74A-E94A-7C9C-BDF8-5499394835AB}"/>
              </a:ext>
            </a:extLst>
          </p:cNvPr>
          <p:cNvSpPr>
            <a:spLocks noGrp="1"/>
          </p:cNvSpPr>
          <p:nvPr>
            <p:ph idx="1"/>
          </p:nvPr>
        </p:nvSpPr>
        <p:spPr/>
        <p:txBody>
          <a:bodyPr>
            <a:normAutofit/>
          </a:bodyPr>
          <a:lstStyle/>
          <a:p>
            <a:pPr marL="0" indent="0">
              <a:buNone/>
            </a:pPr>
            <a:r>
              <a:rPr lang="en-US" sz="3600" dirty="0"/>
              <a:t>To critically </a:t>
            </a:r>
            <a:r>
              <a:rPr lang="en-US" sz="3600" dirty="0" err="1"/>
              <a:t>analyse</a:t>
            </a:r>
            <a:r>
              <a:rPr lang="en-US" sz="3600" dirty="0"/>
              <a:t> the evolution of the JCT D&amp;BC between the 2016 and 2024 editions, with specific focus on contractual risk allocation, design responsibility, collaborative working provision and regulatory compliance, and to evaluate their implications for employers, contractors and construction professionals.</a:t>
            </a:r>
            <a:endParaRPr lang="en-GB" sz="3600" dirty="0"/>
          </a:p>
        </p:txBody>
      </p:sp>
    </p:spTree>
    <p:extLst>
      <p:ext uri="{BB962C8B-B14F-4D97-AF65-F5344CB8AC3E}">
        <p14:creationId xmlns:p14="http://schemas.microsoft.com/office/powerpoint/2010/main" val="3868438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781EA8-0C4C-1A4F-6F81-FE9E8F1884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8A532A-1B02-2D3E-7F57-C975B75BCF50}"/>
              </a:ext>
            </a:extLst>
          </p:cNvPr>
          <p:cNvSpPr>
            <a:spLocks noGrp="1"/>
          </p:cNvSpPr>
          <p:nvPr>
            <p:ph type="title"/>
          </p:nvPr>
        </p:nvSpPr>
        <p:spPr>
          <a:xfrm>
            <a:off x="213360" y="1123837"/>
            <a:ext cx="3246119" cy="4601183"/>
          </a:xfrm>
        </p:spPr>
        <p:txBody>
          <a:bodyPr>
            <a:normAutofit/>
          </a:bodyPr>
          <a:lstStyle/>
          <a:p>
            <a:r>
              <a:rPr lang="en-US" sz="4400" b="1" dirty="0"/>
              <a:t>Research Objectives  :	</a:t>
            </a:r>
            <a:endParaRPr lang="en-GB" sz="4400" b="1" dirty="0"/>
          </a:p>
        </p:txBody>
      </p:sp>
      <p:sp>
        <p:nvSpPr>
          <p:cNvPr id="3" name="Content Placeholder 2">
            <a:extLst>
              <a:ext uri="{FF2B5EF4-FFF2-40B4-BE49-F238E27FC236}">
                <a16:creationId xmlns:a16="http://schemas.microsoft.com/office/drawing/2014/main" id="{3F1A60C3-F53F-92D3-1BDE-133466605F63}"/>
              </a:ext>
            </a:extLst>
          </p:cNvPr>
          <p:cNvSpPr>
            <a:spLocks noGrp="1"/>
          </p:cNvSpPr>
          <p:nvPr>
            <p:ph idx="1"/>
          </p:nvPr>
        </p:nvSpPr>
        <p:spPr>
          <a:xfrm>
            <a:off x="3806206" y="1123837"/>
            <a:ext cx="7315200" cy="5120640"/>
          </a:xfrm>
        </p:spPr>
        <p:txBody>
          <a:bodyPr>
            <a:normAutofit/>
          </a:bodyPr>
          <a:lstStyle/>
          <a:p>
            <a:pPr marL="742950" indent="-742950">
              <a:buAutoNum type="arabicPeriod"/>
            </a:pPr>
            <a:r>
              <a:rPr lang="en-US" sz="3800" dirty="0"/>
              <a:t>Characteristics of JCT D&amp;BC 2016</a:t>
            </a:r>
          </a:p>
          <a:p>
            <a:pPr marL="742950" indent="-742950">
              <a:buAutoNum type="arabicPeriod"/>
            </a:pPr>
            <a:r>
              <a:rPr lang="en-US" sz="3800" dirty="0"/>
              <a:t>Revisions introduced in 2024</a:t>
            </a:r>
          </a:p>
          <a:p>
            <a:pPr marL="742950" indent="-742950">
              <a:buAutoNum type="arabicPeriod"/>
            </a:pPr>
            <a:r>
              <a:rPr lang="en-US" sz="3800" dirty="0"/>
              <a:t>Evaluate the revision’s effects</a:t>
            </a:r>
          </a:p>
          <a:p>
            <a:pPr marL="742950" indent="-742950">
              <a:buAutoNum type="arabicPeriod"/>
            </a:pPr>
            <a:r>
              <a:rPr lang="en-US" sz="3800" dirty="0"/>
              <a:t>Implications of the 2024 update</a:t>
            </a:r>
          </a:p>
          <a:p>
            <a:pPr marL="742950" indent="-742950">
              <a:buAutoNum type="arabicPeriod" startAt="5"/>
            </a:pPr>
            <a:r>
              <a:rPr lang="en-US" sz="3800" dirty="0"/>
              <a:t>Have limitations in the 2016 edition been addressed</a:t>
            </a:r>
          </a:p>
          <a:p>
            <a:pPr marL="0" indent="0">
              <a:buNone/>
            </a:pPr>
            <a:endParaRPr lang="en-US" sz="3600" dirty="0"/>
          </a:p>
          <a:p>
            <a:pPr marL="742950" indent="-742950">
              <a:buAutoNum type="arabicPeriod"/>
            </a:pPr>
            <a:endParaRPr lang="en-GB" sz="3600" dirty="0"/>
          </a:p>
        </p:txBody>
      </p:sp>
    </p:spTree>
    <p:extLst>
      <p:ext uri="{BB962C8B-B14F-4D97-AF65-F5344CB8AC3E}">
        <p14:creationId xmlns:p14="http://schemas.microsoft.com/office/powerpoint/2010/main" val="137400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14B6E7-7BD4-7D95-4213-2F883CCBE8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24F664-19B0-ECB8-FCC8-72E92783F7A2}"/>
              </a:ext>
            </a:extLst>
          </p:cNvPr>
          <p:cNvSpPr>
            <a:spLocks noGrp="1"/>
          </p:cNvSpPr>
          <p:nvPr>
            <p:ph type="title"/>
          </p:nvPr>
        </p:nvSpPr>
        <p:spPr/>
        <p:txBody>
          <a:bodyPr>
            <a:normAutofit/>
          </a:bodyPr>
          <a:lstStyle/>
          <a:p>
            <a:r>
              <a:rPr lang="en-US" sz="4400" b="1" dirty="0"/>
              <a:t>Literature Review Summary:	</a:t>
            </a:r>
            <a:endParaRPr lang="en-GB" sz="4400" b="1" dirty="0"/>
          </a:p>
        </p:txBody>
      </p:sp>
      <p:sp>
        <p:nvSpPr>
          <p:cNvPr id="3" name="Content Placeholder 2">
            <a:extLst>
              <a:ext uri="{FF2B5EF4-FFF2-40B4-BE49-F238E27FC236}">
                <a16:creationId xmlns:a16="http://schemas.microsoft.com/office/drawing/2014/main" id="{D9CEBCB7-3368-BBAF-12D5-63A863BD23C9}"/>
              </a:ext>
            </a:extLst>
          </p:cNvPr>
          <p:cNvSpPr>
            <a:spLocks noGrp="1"/>
          </p:cNvSpPr>
          <p:nvPr>
            <p:ph idx="1"/>
          </p:nvPr>
        </p:nvSpPr>
        <p:spPr>
          <a:xfrm>
            <a:off x="3584132" y="1497463"/>
            <a:ext cx="7315200" cy="5120640"/>
          </a:xfrm>
        </p:spPr>
        <p:txBody>
          <a:bodyPr>
            <a:normAutofit/>
          </a:bodyPr>
          <a:lstStyle/>
          <a:p>
            <a:pPr marL="0" indent="0">
              <a:buNone/>
            </a:pPr>
            <a:r>
              <a:rPr lang="en-US" sz="3200" u="sng" dirty="0"/>
              <a:t>Context:</a:t>
            </a:r>
          </a:p>
          <a:p>
            <a:pPr marL="0" indent="0">
              <a:buNone/>
            </a:pPr>
            <a:r>
              <a:rPr lang="en-US" sz="3200" dirty="0"/>
              <a:t>Sector change driven by </a:t>
            </a:r>
            <a:r>
              <a:rPr lang="en-US" sz="3200" dirty="0" err="1"/>
              <a:t>digitisation</a:t>
            </a:r>
            <a:r>
              <a:rPr lang="en-US" sz="3200" dirty="0"/>
              <a:t>, sustainability and legal reforms (RICS, 2024; Jones, 2024).</a:t>
            </a:r>
          </a:p>
          <a:p>
            <a:pPr marL="0" indent="0">
              <a:buNone/>
            </a:pPr>
            <a:endParaRPr lang="en-US" sz="1050" dirty="0"/>
          </a:p>
          <a:p>
            <a:pPr marL="0" indent="0">
              <a:buNone/>
            </a:pPr>
            <a:r>
              <a:rPr lang="en-US" sz="3200" u="sng" dirty="0"/>
              <a:t>Design &amp; Build Procurement:</a:t>
            </a:r>
          </a:p>
          <a:p>
            <a:pPr marL="0" indent="0">
              <a:buNone/>
            </a:pPr>
            <a:r>
              <a:rPr lang="en-US" sz="3200" dirty="0"/>
              <a:t>Clarity of the </a:t>
            </a:r>
            <a:r>
              <a:rPr lang="en-US" sz="3200" b="1" dirty="0"/>
              <a:t>Employer’s Requirements</a:t>
            </a:r>
            <a:r>
              <a:rPr lang="en-US" sz="3200" dirty="0"/>
              <a:t>; ambiguity increases disputes and cost risk (Murdoch &amp; Hudson, 2008; Morris &amp; Gupta, 2023).</a:t>
            </a:r>
          </a:p>
          <a:p>
            <a:pPr marL="0" indent="0">
              <a:buNone/>
            </a:pPr>
            <a:endParaRPr lang="en-US" sz="3200" u="sng" dirty="0"/>
          </a:p>
          <a:p>
            <a:pPr marL="0" indent="0">
              <a:buNone/>
            </a:pPr>
            <a:endParaRPr lang="en-US" sz="3600" dirty="0"/>
          </a:p>
        </p:txBody>
      </p:sp>
    </p:spTree>
    <p:extLst>
      <p:ext uri="{BB962C8B-B14F-4D97-AF65-F5344CB8AC3E}">
        <p14:creationId xmlns:p14="http://schemas.microsoft.com/office/powerpoint/2010/main" val="2760458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4D9F9C-16AB-84E8-442B-1C50597982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173673-B1A6-FCD4-CE07-D47F0D928B32}"/>
              </a:ext>
            </a:extLst>
          </p:cNvPr>
          <p:cNvSpPr>
            <a:spLocks noGrp="1"/>
          </p:cNvSpPr>
          <p:nvPr>
            <p:ph type="title"/>
          </p:nvPr>
        </p:nvSpPr>
        <p:spPr/>
        <p:txBody>
          <a:bodyPr>
            <a:normAutofit/>
          </a:bodyPr>
          <a:lstStyle/>
          <a:p>
            <a:r>
              <a:rPr lang="en-US" sz="4400" b="1" dirty="0"/>
              <a:t>Literature Review Summary (continued)	</a:t>
            </a:r>
            <a:endParaRPr lang="en-GB" sz="4400" b="1" dirty="0"/>
          </a:p>
        </p:txBody>
      </p:sp>
      <p:sp>
        <p:nvSpPr>
          <p:cNvPr id="3" name="Content Placeholder 2">
            <a:extLst>
              <a:ext uri="{FF2B5EF4-FFF2-40B4-BE49-F238E27FC236}">
                <a16:creationId xmlns:a16="http://schemas.microsoft.com/office/drawing/2014/main" id="{AE1C52E6-3658-FBA1-A9BC-F4EB0DF68C9C}"/>
              </a:ext>
            </a:extLst>
          </p:cNvPr>
          <p:cNvSpPr>
            <a:spLocks noGrp="1"/>
          </p:cNvSpPr>
          <p:nvPr>
            <p:ph idx="1"/>
          </p:nvPr>
        </p:nvSpPr>
        <p:spPr>
          <a:xfrm>
            <a:off x="3869268" y="864107"/>
            <a:ext cx="7315200" cy="6205287"/>
          </a:xfrm>
        </p:spPr>
        <p:txBody>
          <a:bodyPr>
            <a:normAutofit lnSpcReduction="10000"/>
          </a:bodyPr>
          <a:lstStyle/>
          <a:p>
            <a:pPr marL="0" indent="0">
              <a:buNone/>
            </a:pPr>
            <a:r>
              <a:rPr lang="en-US" sz="3200" u="sng" dirty="0"/>
              <a:t>Design Liability and Risk:</a:t>
            </a:r>
          </a:p>
          <a:p>
            <a:r>
              <a:rPr lang="en-US" sz="3200" dirty="0"/>
              <a:t>Ambiguity may create unintended fitness for purpose obligations (</a:t>
            </a:r>
            <a:r>
              <a:rPr lang="en-US" sz="3200" dirty="0" err="1"/>
              <a:t>Sugden</a:t>
            </a:r>
            <a:r>
              <a:rPr lang="en-US" sz="3200" dirty="0"/>
              <a:t>, 2019).</a:t>
            </a:r>
          </a:p>
          <a:p>
            <a:r>
              <a:rPr lang="en-US" sz="3200" dirty="0"/>
              <a:t>2024 edition - limited substantive change in risk allocation (Pountney, 2024).</a:t>
            </a:r>
          </a:p>
          <a:p>
            <a:pPr marL="0" indent="0">
              <a:buNone/>
            </a:pPr>
            <a:r>
              <a:rPr lang="en-US" sz="3200" u="sng" dirty="0"/>
              <a:t>Collaboration and Digital Practice:</a:t>
            </a:r>
          </a:p>
          <a:p>
            <a:r>
              <a:rPr lang="en-US" sz="3200" dirty="0"/>
              <a:t>2016 edition </a:t>
            </a:r>
            <a:r>
              <a:rPr lang="en-US" sz="3200" dirty="0" err="1"/>
              <a:t>criticised</a:t>
            </a:r>
            <a:r>
              <a:rPr lang="en-US" sz="3200" dirty="0"/>
              <a:t> for weak collaboration support and poor BIM alignment (Legal Foundations, 2024).</a:t>
            </a:r>
          </a:p>
          <a:p>
            <a:r>
              <a:rPr lang="en-US" sz="3200" dirty="0"/>
              <a:t>2024 edition improves digital communication provisions, cultural change remains uncertain (Jones, 2024; Beale &amp; Co., 2024).</a:t>
            </a:r>
          </a:p>
          <a:p>
            <a:pPr marL="0" indent="0">
              <a:buNone/>
            </a:pPr>
            <a:endParaRPr lang="en-US" sz="3200" u="sng" dirty="0"/>
          </a:p>
          <a:p>
            <a:pPr marL="0" indent="0">
              <a:buNone/>
            </a:pPr>
            <a:endParaRPr lang="en-US" sz="3600" dirty="0"/>
          </a:p>
        </p:txBody>
      </p:sp>
    </p:spTree>
    <p:extLst>
      <p:ext uri="{BB962C8B-B14F-4D97-AF65-F5344CB8AC3E}">
        <p14:creationId xmlns:p14="http://schemas.microsoft.com/office/powerpoint/2010/main" val="3571852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B2B9B6-6405-F22E-4F9E-AD4A0AA41C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B9026D-90B3-8A09-11B1-F7E40980507E}"/>
              </a:ext>
            </a:extLst>
          </p:cNvPr>
          <p:cNvSpPr>
            <a:spLocks noGrp="1"/>
          </p:cNvSpPr>
          <p:nvPr>
            <p:ph type="title"/>
          </p:nvPr>
        </p:nvSpPr>
        <p:spPr/>
        <p:txBody>
          <a:bodyPr>
            <a:normAutofit/>
          </a:bodyPr>
          <a:lstStyle/>
          <a:p>
            <a:r>
              <a:rPr lang="en-US" sz="4400" b="1" dirty="0"/>
              <a:t>Literature Review Summary</a:t>
            </a:r>
            <a:br>
              <a:rPr lang="en-US" sz="4400" b="1" dirty="0"/>
            </a:br>
            <a:r>
              <a:rPr lang="en-US" sz="4400" b="1" dirty="0"/>
              <a:t>(continued)	</a:t>
            </a:r>
            <a:endParaRPr lang="en-GB" sz="4400" b="1" dirty="0"/>
          </a:p>
        </p:txBody>
      </p:sp>
      <p:sp>
        <p:nvSpPr>
          <p:cNvPr id="3" name="Content Placeholder 2">
            <a:extLst>
              <a:ext uri="{FF2B5EF4-FFF2-40B4-BE49-F238E27FC236}">
                <a16:creationId xmlns:a16="http://schemas.microsoft.com/office/drawing/2014/main" id="{3EBA8AB9-0086-1CAC-4BA4-C0C1FEF32D48}"/>
              </a:ext>
            </a:extLst>
          </p:cNvPr>
          <p:cNvSpPr>
            <a:spLocks noGrp="1"/>
          </p:cNvSpPr>
          <p:nvPr>
            <p:ph idx="1"/>
          </p:nvPr>
        </p:nvSpPr>
        <p:spPr>
          <a:xfrm>
            <a:off x="3869268" y="864107"/>
            <a:ext cx="7315200" cy="6205287"/>
          </a:xfrm>
        </p:spPr>
        <p:txBody>
          <a:bodyPr>
            <a:normAutofit/>
          </a:bodyPr>
          <a:lstStyle/>
          <a:p>
            <a:pPr marL="0" indent="0">
              <a:buNone/>
            </a:pPr>
            <a:r>
              <a:rPr lang="en-US" sz="3200" u="sng" dirty="0"/>
              <a:t>Building Safety Act:</a:t>
            </a:r>
          </a:p>
          <a:p>
            <a:r>
              <a:rPr lang="en-US" sz="3200" dirty="0"/>
              <a:t>Introduces duty holders, gateway approval and “golden thread” of safety information (MHCLG, 2022).</a:t>
            </a:r>
          </a:p>
          <a:p>
            <a:r>
              <a:rPr lang="en-US" sz="3200" dirty="0"/>
              <a:t>2024 edition embeds building safety obligations (Fletcher, 2024).</a:t>
            </a:r>
          </a:p>
          <a:p>
            <a:pPr marL="0" indent="0">
              <a:buNone/>
            </a:pPr>
            <a:r>
              <a:rPr lang="en-US" sz="3200" u="sng" dirty="0"/>
              <a:t>Key Research Gaps:</a:t>
            </a:r>
          </a:p>
          <a:p>
            <a:r>
              <a:rPr lang="en-US" sz="3200" dirty="0"/>
              <a:t>Limited academic scrutiny of JCT D&amp;BC 2024.</a:t>
            </a:r>
          </a:p>
          <a:p>
            <a:r>
              <a:rPr lang="en-US" sz="3200" dirty="0"/>
              <a:t>Lack of insight into construction professionals’ interpretation and application of contractual duties.</a:t>
            </a:r>
          </a:p>
          <a:p>
            <a:pPr marL="0" indent="0">
              <a:buNone/>
            </a:pPr>
            <a:endParaRPr lang="en-US" sz="3200" u="sng" dirty="0"/>
          </a:p>
          <a:p>
            <a:pPr marL="0" indent="0">
              <a:buNone/>
            </a:pPr>
            <a:endParaRPr lang="en-US" sz="3600" dirty="0"/>
          </a:p>
        </p:txBody>
      </p:sp>
    </p:spTree>
    <p:extLst>
      <p:ext uri="{BB962C8B-B14F-4D97-AF65-F5344CB8AC3E}">
        <p14:creationId xmlns:p14="http://schemas.microsoft.com/office/powerpoint/2010/main" val="537217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FAFE2-E025-19F6-FBDC-68804FC311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2014E5-1965-1344-B9E7-1038F67445A5}"/>
              </a:ext>
            </a:extLst>
          </p:cNvPr>
          <p:cNvSpPr>
            <a:spLocks noGrp="1"/>
          </p:cNvSpPr>
          <p:nvPr>
            <p:ph type="title"/>
          </p:nvPr>
        </p:nvSpPr>
        <p:spPr/>
        <p:txBody>
          <a:bodyPr>
            <a:normAutofit/>
          </a:bodyPr>
          <a:lstStyle/>
          <a:p>
            <a:r>
              <a:rPr lang="en-US" b="1" dirty="0"/>
              <a:t>Research Methodology Summary:</a:t>
            </a:r>
            <a:r>
              <a:rPr lang="en-US" sz="4400" b="1" dirty="0"/>
              <a:t>	</a:t>
            </a:r>
            <a:endParaRPr lang="en-GB" sz="4400" b="1" dirty="0"/>
          </a:p>
        </p:txBody>
      </p:sp>
      <p:sp>
        <p:nvSpPr>
          <p:cNvPr id="3" name="Content Placeholder 2">
            <a:extLst>
              <a:ext uri="{FF2B5EF4-FFF2-40B4-BE49-F238E27FC236}">
                <a16:creationId xmlns:a16="http://schemas.microsoft.com/office/drawing/2014/main" id="{ADB8D7B4-3D93-8EBD-F62D-8337E402F175}"/>
              </a:ext>
            </a:extLst>
          </p:cNvPr>
          <p:cNvSpPr>
            <a:spLocks noGrp="1"/>
          </p:cNvSpPr>
          <p:nvPr>
            <p:ph idx="1"/>
          </p:nvPr>
        </p:nvSpPr>
        <p:spPr>
          <a:xfrm>
            <a:off x="3758910" y="1123837"/>
            <a:ext cx="7315200" cy="6205287"/>
          </a:xfrm>
        </p:spPr>
        <p:txBody>
          <a:bodyPr>
            <a:normAutofit/>
          </a:bodyPr>
          <a:lstStyle/>
          <a:p>
            <a:r>
              <a:rPr lang="en-US" sz="3500" dirty="0"/>
              <a:t>Qualitative, mixed-method approach, </a:t>
            </a:r>
          </a:p>
          <a:p>
            <a:r>
              <a:rPr lang="en-US" sz="3500" dirty="0"/>
              <a:t>Purposive and snowball sampling with thematic analysis and triangulation </a:t>
            </a:r>
          </a:p>
          <a:p>
            <a:r>
              <a:rPr lang="en-US" sz="3500" dirty="0"/>
              <a:t>Ethical safeguards included</a:t>
            </a:r>
          </a:p>
          <a:p>
            <a:r>
              <a:rPr lang="en-US" sz="3500" dirty="0"/>
              <a:t>Despite limitations, the methodology provides a robust framework for evaluating the contract’s evolution and practical application.</a:t>
            </a:r>
          </a:p>
          <a:p>
            <a:pPr marL="0" indent="0">
              <a:buNone/>
            </a:pPr>
            <a:endParaRPr lang="en-US" sz="3200" dirty="0"/>
          </a:p>
          <a:p>
            <a:pPr marL="0" indent="0">
              <a:buNone/>
            </a:pPr>
            <a:endParaRPr lang="en-US" sz="3200" u="sng" dirty="0"/>
          </a:p>
          <a:p>
            <a:pPr marL="0" indent="0">
              <a:buNone/>
            </a:pPr>
            <a:endParaRPr lang="en-US" sz="3600" dirty="0"/>
          </a:p>
        </p:txBody>
      </p:sp>
    </p:spTree>
    <p:extLst>
      <p:ext uri="{BB962C8B-B14F-4D97-AF65-F5344CB8AC3E}">
        <p14:creationId xmlns:p14="http://schemas.microsoft.com/office/powerpoint/2010/main" val="35259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1DA6C1-69A4-8569-C0B1-BCF6E1F0D7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A9F1C4-E780-FD37-15F4-1B3941AF7F36}"/>
              </a:ext>
            </a:extLst>
          </p:cNvPr>
          <p:cNvSpPr>
            <a:spLocks noGrp="1"/>
          </p:cNvSpPr>
          <p:nvPr>
            <p:ph type="title"/>
          </p:nvPr>
        </p:nvSpPr>
        <p:spPr/>
        <p:txBody>
          <a:bodyPr>
            <a:normAutofit/>
          </a:bodyPr>
          <a:lstStyle/>
          <a:p>
            <a:r>
              <a:rPr lang="en-US" b="1" dirty="0"/>
              <a:t>Next Steps:</a:t>
            </a:r>
            <a:endParaRPr lang="en-GB" sz="4400" b="1" dirty="0"/>
          </a:p>
        </p:txBody>
      </p:sp>
      <p:sp>
        <p:nvSpPr>
          <p:cNvPr id="3" name="Content Placeholder 2">
            <a:extLst>
              <a:ext uri="{FF2B5EF4-FFF2-40B4-BE49-F238E27FC236}">
                <a16:creationId xmlns:a16="http://schemas.microsoft.com/office/drawing/2014/main" id="{FD3B81F2-B8A5-BA9F-00D7-315F093C8340}"/>
              </a:ext>
            </a:extLst>
          </p:cNvPr>
          <p:cNvSpPr>
            <a:spLocks noGrp="1"/>
          </p:cNvSpPr>
          <p:nvPr>
            <p:ph idx="1"/>
          </p:nvPr>
        </p:nvSpPr>
        <p:spPr>
          <a:xfrm>
            <a:off x="3821972" y="1517975"/>
            <a:ext cx="7315200" cy="6205287"/>
          </a:xfrm>
        </p:spPr>
        <p:txBody>
          <a:bodyPr>
            <a:normAutofit/>
          </a:bodyPr>
          <a:lstStyle/>
          <a:p>
            <a:r>
              <a:rPr lang="en-US" sz="3800" dirty="0"/>
              <a:t>Test questionnaire and interview questions</a:t>
            </a:r>
          </a:p>
          <a:p>
            <a:r>
              <a:rPr lang="en-US" sz="3800" dirty="0"/>
              <a:t>Create a participant information sheet/consent form.</a:t>
            </a:r>
          </a:p>
          <a:p>
            <a:r>
              <a:rPr lang="en-US" sz="3800" dirty="0" err="1"/>
              <a:t>Publicise</a:t>
            </a:r>
            <a:r>
              <a:rPr lang="en-US" sz="3800" dirty="0"/>
              <a:t> questionnaire via LinkedIn</a:t>
            </a:r>
          </a:p>
          <a:p>
            <a:r>
              <a:rPr lang="en-US" sz="3800" dirty="0"/>
              <a:t>Arrange interviews with construction stakeholders</a:t>
            </a:r>
          </a:p>
          <a:p>
            <a:endParaRPr lang="en-US" sz="3500" dirty="0"/>
          </a:p>
          <a:p>
            <a:pPr marL="0" indent="0">
              <a:buNone/>
            </a:pPr>
            <a:endParaRPr lang="en-US" sz="3200" dirty="0"/>
          </a:p>
          <a:p>
            <a:pPr marL="0" indent="0">
              <a:buNone/>
            </a:pPr>
            <a:endParaRPr lang="en-US" sz="3200" u="sng" dirty="0"/>
          </a:p>
          <a:p>
            <a:pPr marL="0" indent="0">
              <a:buNone/>
            </a:pPr>
            <a:endParaRPr lang="en-US" sz="3600" dirty="0"/>
          </a:p>
        </p:txBody>
      </p:sp>
    </p:spTree>
    <p:extLst>
      <p:ext uri="{BB962C8B-B14F-4D97-AF65-F5344CB8AC3E}">
        <p14:creationId xmlns:p14="http://schemas.microsoft.com/office/powerpoint/2010/main" val="1358030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orking">
            <a:extLst>
              <a:ext uri="{FF2B5EF4-FFF2-40B4-BE49-F238E27FC236}">
                <a16:creationId xmlns:a16="http://schemas.microsoft.com/office/drawing/2014/main" id="{BC829010-59E7-4B6E-AE76-EEE7D0ED0D8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55346" y="314632"/>
            <a:ext cx="7836654" cy="6194323"/>
          </a:xfrm>
          <a:prstGeom prst="rect">
            <a:avLst/>
          </a:prstGeom>
        </p:spPr>
      </p:pic>
      <p:sp>
        <p:nvSpPr>
          <p:cNvPr id="2" name="Title 1">
            <a:extLst>
              <a:ext uri="{FF2B5EF4-FFF2-40B4-BE49-F238E27FC236}">
                <a16:creationId xmlns:a16="http://schemas.microsoft.com/office/drawing/2014/main" id="{F993299F-3E8A-4BF7-9C3D-B9F22CF94C4E}"/>
              </a:ext>
            </a:extLst>
          </p:cNvPr>
          <p:cNvSpPr>
            <a:spLocks noGrp="1"/>
          </p:cNvSpPr>
          <p:nvPr>
            <p:ph type="ctrTitle"/>
          </p:nvPr>
        </p:nvSpPr>
        <p:spPr>
          <a:xfrm>
            <a:off x="0" y="3894673"/>
            <a:ext cx="4188542" cy="2130552"/>
          </a:xfrm>
        </p:spPr>
        <p:txBody>
          <a:bodyPr rtlCol="0">
            <a:normAutofit fontScale="90000"/>
          </a:bodyPr>
          <a:lstStyle/>
          <a:p>
            <a:pPr algn="ctr" rtl="0"/>
            <a:br>
              <a:rPr lang="en-GB" dirty="0"/>
            </a:br>
            <a:br>
              <a:rPr lang="en-GB" dirty="0"/>
            </a:br>
            <a:r>
              <a:rPr lang="en-GB" dirty="0"/>
              <a:t>Thank you for listening.</a:t>
            </a:r>
            <a:br>
              <a:rPr lang="en-GB" dirty="0"/>
            </a:br>
            <a:br>
              <a:rPr lang="en-GB" dirty="0"/>
            </a:br>
            <a:r>
              <a:rPr lang="en-GB" dirty="0"/>
              <a:t>Any questions?</a:t>
            </a:r>
            <a:br>
              <a:rPr lang="en-GB" dirty="0"/>
            </a:br>
            <a:endParaRPr lang="en-GB" dirty="0"/>
          </a:p>
        </p:txBody>
      </p:sp>
    </p:spTree>
    <p:extLst>
      <p:ext uri="{BB962C8B-B14F-4D97-AF65-F5344CB8AC3E}">
        <p14:creationId xmlns:p14="http://schemas.microsoft.com/office/powerpoint/2010/main" val="295816944"/>
      </p:ext>
    </p:extLst>
  </p:cSld>
  <p:clrMapOvr>
    <a:masterClrMapping/>
  </p:clrMapOvr>
</p:sld>
</file>

<file path=ppt/theme/theme1.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DFB9BFA2-1FA5-44A1-B975-10D6BF58ECD0}">
  <ds:schemaRefs>
    <ds:schemaRef ds:uri="http://schemas.microsoft.com/sharepoint/v3/contenttype/forms"/>
  </ds:schemaRefs>
</ds:datastoreItem>
</file>

<file path=customXml/itemProps2.xml><?xml version="1.0" encoding="utf-8"?>
<ds:datastoreItem xmlns:ds="http://schemas.openxmlformats.org/officeDocument/2006/customXml" ds:itemID="{E577E783-5AB8-45E6-9E56-AE40075231B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0541854-87B3-4953-A183-EF3BD285377B}">
  <ds:schemaRefs>
    <ds:schemaRef ds:uri="16c05727-aa75-4e4a-9b5f-8a80a1165891"/>
    <ds:schemaRef ds:uri="http://purl.org/dc/dcmitype/"/>
    <ds:schemaRef ds:uri="71af3243-3dd4-4a8d-8c0d-dd76da1f02a5"/>
    <ds:schemaRef ds:uri="http://schemas.microsoft.com/office/2006/documentManagement/types"/>
    <ds:schemaRef ds:uri="http://schemas.microsoft.com/office/2006/metadata/properties"/>
    <ds:schemaRef ds:uri="http://www.w3.org/XML/1998/namespace"/>
    <ds:schemaRef ds:uri="http://purl.org/dc/terms/"/>
    <ds:schemaRef ds:uri="http://purl.org/dc/elements/1.1/"/>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
  <TotalTime>1</TotalTime>
  <Words>1024</Words>
  <Application>Microsoft Macintosh PowerPoint</Application>
  <PresentationFormat>Widescreen</PresentationFormat>
  <Paragraphs>103</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Corbel</vt:lpstr>
      <vt:lpstr>Wingdings 2</vt:lpstr>
      <vt:lpstr>Frame</vt:lpstr>
      <vt:lpstr>DISSERTATION UPDATE </vt:lpstr>
      <vt:lpstr>Research Title: </vt:lpstr>
      <vt:lpstr>Research Aim: </vt:lpstr>
      <vt:lpstr>Research Objectives  : </vt:lpstr>
      <vt:lpstr>Literature Review Summary: </vt:lpstr>
      <vt:lpstr>Literature Review Summary (continued) </vt:lpstr>
      <vt:lpstr>Literature Review Summary (continued) </vt:lpstr>
      <vt:lpstr>Research Methodology Summary: </vt:lpstr>
      <vt:lpstr>Next Steps:</vt:lpstr>
      <vt:lpstr>  Thank you for listening.  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Evan Davies (2102939)</dc:creator>
  <cp:lastModifiedBy>Evan Davies (2102939)</cp:lastModifiedBy>
  <cp:revision>10</cp:revision>
  <dcterms:created xsi:type="dcterms:W3CDTF">2026-01-07T22:13:41Z</dcterms:created>
  <dcterms:modified xsi:type="dcterms:W3CDTF">2026-01-21T12:45:42Z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