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40" d="100"/>
          <a:sy n="40" d="100"/>
        </p:scale>
        <p:origin x="1622" y="-18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Velocity (mm/s) VS Damping force (N) at 15PSI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15PSI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'15PSI V2 '!$O$7:$O$32</c:f>
              <c:numCache>
                <c:formatCode>General</c:formatCode>
                <c:ptCount val="26"/>
                <c:pt idx="0">
                  <c:v>0</c:v>
                </c:pt>
                <c:pt idx="1">
                  <c:v>22.27</c:v>
                </c:pt>
                <c:pt idx="2">
                  <c:v>26.71</c:v>
                </c:pt>
                <c:pt idx="3">
                  <c:v>43.42</c:v>
                </c:pt>
                <c:pt idx="4">
                  <c:v>50.48</c:v>
                </c:pt>
                <c:pt idx="5">
                  <c:v>52.89</c:v>
                </c:pt>
                <c:pt idx="6">
                  <c:v>59.56</c:v>
                </c:pt>
                <c:pt idx="7">
                  <c:v>60.86</c:v>
                </c:pt>
                <c:pt idx="8">
                  <c:v>66.06</c:v>
                </c:pt>
                <c:pt idx="9">
                  <c:v>74.41</c:v>
                </c:pt>
                <c:pt idx="10">
                  <c:v>74.41</c:v>
                </c:pt>
                <c:pt idx="11">
                  <c:v>72.739999999999995</c:v>
                </c:pt>
                <c:pt idx="12">
                  <c:v>75.91</c:v>
                </c:pt>
                <c:pt idx="13">
                  <c:v>75.52</c:v>
                </c:pt>
                <c:pt idx="14">
                  <c:v>77.56</c:v>
                </c:pt>
                <c:pt idx="15">
                  <c:v>71.62</c:v>
                </c:pt>
                <c:pt idx="16">
                  <c:v>70.7</c:v>
                </c:pt>
                <c:pt idx="17">
                  <c:v>71.25</c:v>
                </c:pt>
                <c:pt idx="18">
                  <c:v>67.540000000000006</c:v>
                </c:pt>
                <c:pt idx="19">
                  <c:v>63.46</c:v>
                </c:pt>
                <c:pt idx="20">
                  <c:v>63.83</c:v>
                </c:pt>
                <c:pt idx="21">
                  <c:v>56.03</c:v>
                </c:pt>
                <c:pt idx="22">
                  <c:v>49.91</c:v>
                </c:pt>
                <c:pt idx="23">
                  <c:v>41.56</c:v>
                </c:pt>
                <c:pt idx="24">
                  <c:v>28.76</c:v>
                </c:pt>
                <c:pt idx="25">
                  <c:v>0</c:v>
                </c:pt>
              </c:numCache>
            </c:numRef>
          </c:xVal>
          <c:yVal>
            <c:numRef>
              <c:f>'15PSI V2 '!$V$7:$V$32</c:f>
              <c:numCache>
                <c:formatCode>General</c:formatCode>
                <c:ptCount val="26"/>
                <c:pt idx="0">
                  <c:v>0</c:v>
                </c:pt>
                <c:pt idx="1">
                  <c:v>-35.090000000000003</c:v>
                </c:pt>
                <c:pt idx="2">
                  <c:v>-26.020000000000039</c:v>
                </c:pt>
                <c:pt idx="3">
                  <c:v>-28.090000000000032</c:v>
                </c:pt>
                <c:pt idx="4">
                  <c:v>3.7599999999999909</c:v>
                </c:pt>
                <c:pt idx="5">
                  <c:v>7.9099999999999682</c:v>
                </c:pt>
                <c:pt idx="6">
                  <c:v>29.939999999999941</c:v>
                </c:pt>
                <c:pt idx="7">
                  <c:v>56.875</c:v>
                </c:pt>
                <c:pt idx="8">
                  <c:v>79.345000000000027</c:v>
                </c:pt>
                <c:pt idx="9">
                  <c:v>106.06499999999983</c:v>
                </c:pt>
                <c:pt idx="10">
                  <c:v>128.31999999999994</c:v>
                </c:pt>
                <c:pt idx="11">
                  <c:v>151.2199999999998</c:v>
                </c:pt>
                <c:pt idx="12">
                  <c:v>173.68999999999983</c:v>
                </c:pt>
                <c:pt idx="13">
                  <c:v>174.63000000000011</c:v>
                </c:pt>
                <c:pt idx="14">
                  <c:v>208.37999999999965</c:v>
                </c:pt>
                <c:pt idx="15">
                  <c:v>219.3449999999998</c:v>
                </c:pt>
                <c:pt idx="16">
                  <c:v>220</c:v>
                </c:pt>
                <c:pt idx="17">
                  <c:v>220</c:v>
                </c:pt>
                <c:pt idx="18">
                  <c:v>197.69000000000005</c:v>
                </c:pt>
                <c:pt idx="19">
                  <c:v>209.85999999999967</c:v>
                </c:pt>
                <c:pt idx="20">
                  <c:v>200</c:v>
                </c:pt>
                <c:pt idx="21">
                  <c:v>223.28999999999996</c:v>
                </c:pt>
                <c:pt idx="22">
                  <c:v>252.61999999999989</c:v>
                </c:pt>
                <c:pt idx="23">
                  <c:v>220.75</c:v>
                </c:pt>
                <c:pt idx="24">
                  <c:v>177.15999999999985</c:v>
                </c:pt>
                <c:pt idx="25">
                  <c:v>57.699999999999818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8B9B-4343-874E-4D22C95F84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5468864"/>
        <c:axId val="2092974464"/>
      </c:scatterChart>
      <c:valAx>
        <c:axId val="7546886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Velocity (mm/s)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92974464"/>
        <c:crosses val="autoZero"/>
        <c:crossBetween val="midCat"/>
      </c:valAx>
      <c:valAx>
        <c:axId val="20929744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Damping force (N) 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546886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solidFill>
        <a:schemeClr val="tx1"/>
      </a:solidFill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Comparision of Dyno Rig VS tester at 25mm of displacement at 15PSI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Hydraulic Press Test 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Tester!$E$7:$E$31</c:f>
              <c:numCache>
                <c:formatCode>General</c:formatCode>
                <c:ptCount val="25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  <c:pt idx="24">
                  <c:v>25</c:v>
                </c:pt>
              </c:numCache>
            </c:numRef>
          </c:xVal>
          <c:yVal>
            <c:numRef>
              <c:f>Tester!$F$7:$F$31</c:f>
              <c:numCache>
                <c:formatCode>General</c:formatCode>
                <c:ptCount val="25"/>
                <c:pt idx="0">
                  <c:v>156.96</c:v>
                </c:pt>
                <c:pt idx="1">
                  <c:v>294.3</c:v>
                </c:pt>
                <c:pt idx="2">
                  <c:v>421.83000000000004</c:v>
                </c:pt>
                <c:pt idx="3">
                  <c:v>549.36</c:v>
                </c:pt>
                <c:pt idx="4">
                  <c:v>667.08</c:v>
                </c:pt>
                <c:pt idx="5">
                  <c:v>804.42000000000007</c:v>
                </c:pt>
                <c:pt idx="6">
                  <c:v>936.85500000000002</c:v>
                </c:pt>
                <c:pt idx="7">
                  <c:v>1064.385</c:v>
                </c:pt>
                <c:pt idx="8">
                  <c:v>1201.7250000000001</c:v>
                </c:pt>
                <c:pt idx="9">
                  <c:v>1334.16</c:v>
                </c:pt>
                <c:pt idx="10">
                  <c:v>1451.88</c:v>
                </c:pt>
                <c:pt idx="11">
                  <c:v>1579.41</c:v>
                </c:pt>
                <c:pt idx="12">
                  <c:v>1716.75</c:v>
                </c:pt>
                <c:pt idx="13">
                  <c:v>1854.0900000000001</c:v>
                </c:pt>
                <c:pt idx="14">
                  <c:v>1976.7150000000001</c:v>
                </c:pt>
                <c:pt idx="15">
                  <c:v>2109.15</c:v>
                </c:pt>
                <c:pt idx="16">
                  <c:v>2226.87</c:v>
                </c:pt>
                <c:pt idx="17">
                  <c:v>2423.0700000000002</c:v>
                </c:pt>
                <c:pt idx="18">
                  <c:v>2560.4100000000003</c:v>
                </c:pt>
                <c:pt idx="19">
                  <c:v>2707.56</c:v>
                </c:pt>
                <c:pt idx="20">
                  <c:v>2786.04</c:v>
                </c:pt>
                <c:pt idx="21">
                  <c:v>2854.71</c:v>
                </c:pt>
                <c:pt idx="22">
                  <c:v>3001.86</c:v>
                </c:pt>
                <c:pt idx="23">
                  <c:v>3139.2000000000003</c:v>
                </c:pt>
                <c:pt idx="24">
                  <c:v>3296.1600000000003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F185-4695-B568-FF601B1333F0}"/>
            </c:ext>
          </c:extLst>
        </c:ser>
        <c:ser>
          <c:idx val="1"/>
          <c:order val="1"/>
          <c:tx>
            <c:v>Dynamometer Test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xVal>
            <c:numRef>
              <c:f>'15PSI'!$O$6:$O$269</c:f>
              <c:numCache>
                <c:formatCode>General</c:formatCode>
                <c:ptCount val="264"/>
                <c:pt idx="0">
                  <c:v>9.4E-2</c:v>
                </c:pt>
                <c:pt idx="1">
                  <c:v>0.188</c:v>
                </c:pt>
                <c:pt idx="2">
                  <c:v>0.28200000000000003</c:v>
                </c:pt>
                <c:pt idx="3">
                  <c:v>0.376</c:v>
                </c:pt>
                <c:pt idx="4">
                  <c:v>0.47</c:v>
                </c:pt>
                <c:pt idx="5">
                  <c:v>0.56400000000000006</c:v>
                </c:pt>
                <c:pt idx="6">
                  <c:v>0.65800000000000003</c:v>
                </c:pt>
                <c:pt idx="7">
                  <c:v>0.752</c:v>
                </c:pt>
                <c:pt idx="8">
                  <c:v>0.84599999999999997</c:v>
                </c:pt>
                <c:pt idx="9">
                  <c:v>0.94</c:v>
                </c:pt>
                <c:pt idx="10">
                  <c:v>1.034</c:v>
                </c:pt>
                <c:pt idx="11">
                  <c:v>1.1280000000000001</c:v>
                </c:pt>
                <c:pt idx="12">
                  <c:v>1.222</c:v>
                </c:pt>
                <c:pt idx="13">
                  <c:v>1.3160000000000001</c:v>
                </c:pt>
                <c:pt idx="14">
                  <c:v>1.41</c:v>
                </c:pt>
                <c:pt idx="15">
                  <c:v>1.504</c:v>
                </c:pt>
                <c:pt idx="16">
                  <c:v>1.5980000000000001</c:v>
                </c:pt>
                <c:pt idx="17">
                  <c:v>1.6919999999999999</c:v>
                </c:pt>
                <c:pt idx="18">
                  <c:v>1.786</c:v>
                </c:pt>
                <c:pt idx="19">
                  <c:v>1.88</c:v>
                </c:pt>
                <c:pt idx="20">
                  <c:v>1.974</c:v>
                </c:pt>
                <c:pt idx="21">
                  <c:v>2.0680000000000001</c:v>
                </c:pt>
                <c:pt idx="22">
                  <c:v>2.1619999999999999</c:v>
                </c:pt>
                <c:pt idx="23">
                  <c:v>2.2560000000000002</c:v>
                </c:pt>
                <c:pt idx="24">
                  <c:v>2.35</c:v>
                </c:pt>
                <c:pt idx="25">
                  <c:v>2.444</c:v>
                </c:pt>
                <c:pt idx="26">
                  <c:v>2.5379999999999998</c:v>
                </c:pt>
                <c:pt idx="27">
                  <c:v>2.6320000000000001</c:v>
                </c:pt>
                <c:pt idx="28">
                  <c:v>2.726</c:v>
                </c:pt>
                <c:pt idx="29">
                  <c:v>2.82</c:v>
                </c:pt>
                <c:pt idx="30">
                  <c:v>2.9140000000000001</c:v>
                </c:pt>
                <c:pt idx="31">
                  <c:v>3.008</c:v>
                </c:pt>
                <c:pt idx="32">
                  <c:v>3.1019999999999999</c:v>
                </c:pt>
                <c:pt idx="33">
                  <c:v>3.1960000000000002</c:v>
                </c:pt>
                <c:pt idx="34">
                  <c:v>3.29</c:v>
                </c:pt>
                <c:pt idx="35">
                  <c:v>3.3839999999999999</c:v>
                </c:pt>
                <c:pt idx="36">
                  <c:v>3.4780000000000002</c:v>
                </c:pt>
                <c:pt idx="37">
                  <c:v>3.5720000000000001</c:v>
                </c:pt>
                <c:pt idx="38">
                  <c:v>3.6659999999999999</c:v>
                </c:pt>
                <c:pt idx="39">
                  <c:v>3.76</c:v>
                </c:pt>
                <c:pt idx="40">
                  <c:v>3.8540000000000001</c:v>
                </c:pt>
                <c:pt idx="41">
                  <c:v>3.948</c:v>
                </c:pt>
                <c:pt idx="42">
                  <c:v>4.0419999999999998</c:v>
                </c:pt>
                <c:pt idx="43">
                  <c:v>4.1360000000000001</c:v>
                </c:pt>
                <c:pt idx="44">
                  <c:v>4.2300000000000004</c:v>
                </c:pt>
                <c:pt idx="45">
                  <c:v>4.3239999999999998</c:v>
                </c:pt>
                <c:pt idx="46">
                  <c:v>4.4180000000000001</c:v>
                </c:pt>
                <c:pt idx="47">
                  <c:v>4.5120000000000005</c:v>
                </c:pt>
                <c:pt idx="48">
                  <c:v>4.6059999999999999</c:v>
                </c:pt>
                <c:pt idx="49">
                  <c:v>4.7</c:v>
                </c:pt>
                <c:pt idx="50">
                  <c:v>4.7939999999999996</c:v>
                </c:pt>
                <c:pt idx="51">
                  <c:v>4.8879999999999999</c:v>
                </c:pt>
                <c:pt idx="52">
                  <c:v>4.9820000000000002</c:v>
                </c:pt>
                <c:pt idx="53">
                  <c:v>5.0759999999999996</c:v>
                </c:pt>
                <c:pt idx="54">
                  <c:v>5.17</c:v>
                </c:pt>
                <c:pt idx="55">
                  <c:v>5.2640000000000002</c:v>
                </c:pt>
                <c:pt idx="56">
                  <c:v>5.3579999999999997</c:v>
                </c:pt>
                <c:pt idx="57">
                  <c:v>5.452</c:v>
                </c:pt>
                <c:pt idx="58">
                  <c:v>5.5460000000000003</c:v>
                </c:pt>
                <c:pt idx="59">
                  <c:v>5.64</c:v>
                </c:pt>
                <c:pt idx="60">
                  <c:v>5.734</c:v>
                </c:pt>
                <c:pt idx="61">
                  <c:v>5.8280000000000003</c:v>
                </c:pt>
                <c:pt idx="62">
                  <c:v>5.9219999999999997</c:v>
                </c:pt>
                <c:pt idx="63">
                  <c:v>6.016</c:v>
                </c:pt>
                <c:pt idx="64">
                  <c:v>6.11</c:v>
                </c:pt>
                <c:pt idx="65">
                  <c:v>6.2039999999999997</c:v>
                </c:pt>
                <c:pt idx="66">
                  <c:v>6.298</c:v>
                </c:pt>
                <c:pt idx="67">
                  <c:v>6.3920000000000003</c:v>
                </c:pt>
                <c:pt idx="68">
                  <c:v>6.4859999999999998</c:v>
                </c:pt>
                <c:pt idx="69">
                  <c:v>6.58</c:v>
                </c:pt>
                <c:pt idx="70">
                  <c:v>6.6740000000000004</c:v>
                </c:pt>
                <c:pt idx="71">
                  <c:v>6.7679999999999998</c:v>
                </c:pt>
                <c:pt idx="72">
                  <c:v>6.8620000000000001</c:v>
                </c:pt>
                <c:pt idx="73">
                  <c:v>6.9560000000000004</c:v>
                </c:pt>
                <c:pt idx="74">
                  <c:v>7.05</c:v>
                </c:pt>
                <c:pt idx="75">
                  <c:v>7.1440000000000001</c:v>
                </c:pt>
                <c:pt idx="76">
                  <c:v>7.2380000000000004</c:v>
                </c:pt>
                <c:pt idx="77">
                  <c:v>7.3319999999999999</c:v>
                </c:pt>
                <c:pt idx="78">
                  <c:v>7.4260000000000002</c:v>
                </c:pt>
                <c:pt idx="79">
                  <c:v>7.52</c:v>
                </c:pt>
                <c:pt idx="80">
                  <c:v>7.6139999999999999</c:v>
                </c:pt>
                <c:pt idx="81">
                  <c:v>7.7080000000000002</c:v>
                </c:pt>
                <c:pt idx="82">
                  <c:v>7.8019999999999996</c:v>
                </c:pt>
                <c:pt idx="83">
                  <c:v>7.8959999999999999</c:v>
                </c:pt>
                <c:pt idx="84">
                  <c:v>7.99</c:v>
                </c:pt>
                <c:pt idx="85">
                  <c:v>8.0839999999999996</c:v>
                </c:pt>
                <c:pt idx="86">
                  <c:v>8.1780000000000008</c:v>
                </c:pt>
                <c:pt idx="87">
                  <c:v>8.2720000000000002</c:v>
                </c:pt>
                <c:pt idx="88">
                  <c:v>8.3659999999999997</c:v>
                </c:pt>
                <c:pt idx="89">
                  <c:v>8.4600000000000009</c:v>
                </c:pt>
                <c:pt idx="90">
                  <c:v>8.5540000000000003</c:v>
                </c:pt>
                <c:pt idx="91">
                  <c:v>8.6479999999999997</c:v>
                </c:pt>
                <c:pt idx="92">
                  <c:v>8.7420000000000009</c:v>
                </c:pt>
                <c:pt idx="93">
                  <c:v>8.8360000000000003</c:v>
                </c:pt>
                <c:pt idx="94">
                  <c:v>8.93</c:v>
                </c:pt>
                <c:pt idx="95">
                  <c:v>9.0240000000000009</c:v>
                </c:pt>
                <c:pt idx="96">
                  <c:v>9.1180000000000003</c:v>
                </c:pt>
                <c:pt idx="97">
                  <c:v>9.2119999999999997</c:v>
                </c:pt>
                <c:pt idx="98">
                  <c:v>9.3059999999999992</c:v>
                </c:pt>
                <c:pt idx="99">
                  <c:v>9.4</c:v>
                </c:pt>
                <c:pt idx="100">
                  <c:v>9.4939999999999998</c:v>
                </c:pt>
                <c:pt idx="101">
                  <c:v>9.5879999999999992</c:v>
                </c:pt>
                <c:pt idx="102">
                  <c:v>9.6820000000000004</c:v>
                </c:pt>
                <c:pt idx="103">
                  <c:v>9.7759999999999998</c:v>
                </c:pt>
                <c:pt idx="104">
                  <c:v>9.8699999999999992</c:v>
                </c:pt>
                <c:pt idx="105">
                  <c:v>9.9640000000000004</c:v>
                </c:pt>
                <c:pt idx="106">
                  <c:v>10.058</c:v>
                </c:pt>
                <c:pt idx="107">
                  <c:v>10.151999999999999</c:v>
                </c:pt>
                <c:pt idx="108">
                  <c:v>10.246</c:v>
                </c:pt>
                <c:pt idx="109">
                  <c:v>10.34</c:v>
                </c:pt>
                <c:pt idx="110">
                  <c:v>10.433999999999999</c:v>
                </c:pt>
                <c:pt idx="111">
                  <c:v>10.528</c:v>
                </c:pt>
                <c:pt idx="112">
                  <c:v>10.622</c:v>
                </c:pt>
                <c:pt idx="113">
                  <c:v>10.715999999999999</c:v>
                </c:pt>
                <c:pt idx="114">
                  <c:v>10.81</c:v>
                </c:pt>
                <c:pt idx="115">
                  <c:v>10.904</c:v>
                </c:pt>
                <c:pt idx="116">
                  <c:v>10.997999999999999</c:v>
                </c:pt>
                <c:pt idx="117">
                  <c:v>11.092000000000001</c:v>
                </c:pt>
                <c:pt idx="118">
                  <c:v>11.186</c:v>
                </c:pt>
                <c:pt idx="119">
                  <c:v>11.28</c:v>
                </c:pt>
                <c:pt idx="120">
                  <c:v>11.374000000000001</c:v>
                </c:pt>
                <c:pt idx="121">
                  <c:v>11.468</c:v>
                </c:pt>
                <c:pt idx="122">
                  <c:v>11.561999999999999</c:v>
                </c:pt>
                <c:pt idx="123">
                  <c:v>11.656000000000001</c:v>
                </c:pt>
                <c:pt idx="124">
                  <c:v>11.75</c:v>
                </c:pt>
                <c:pt idx="125">
                  <c:v>11.843999999999999</c:v>
                </c:pt>
                <c:pt idx="126">
                  <c:v>11.938000000000001</c:v>
                </c:pt>
                <c:pt idx="127">
                  <c:v>12.032</c:v>
                </c:pt>
                <c:pt idx="128">
                  <c:v>12.125999999999999</c:v>
                </c:pt>
                <c:pt idx="129">
                  <c:v>12.22</c:v>
                </c:pt>
                <c:pt idx="130">
                  <c:v>12.314</c:v>
                </c:pt>
                <c:pt idx="131">
                  <c:v>12.407999999999999</c:v>
                </c:pt>
                <c:pt idx="132">
                  <c:v>12.502000000000001</c:v>
                </c:pt>
                <c:pt idx="133">
                  <c:v>12.596</c:v>
                </c:pt>
                <c:pt idx="134">
                  <c:v>12.69</c:v>
                </c:pt>
                <c:pt idx="135">
                  <c:v>12.784000000000001</c:v>
                </c:pt>
                <c:pt idx="136">
                  <c:v>12.878</c:v>
                </c:pt>
                <c:pt idx="137">
                  <c:v>12.972</c:v>
                </c:pt>
                <c:pt idx="138">
                  <c:v>13.066000000000001</c:v>
                </c:pt>
                <c:pt idx="139">
                  <c:v>13.16</c:v>
                </c:pt>
                <c:pt idx="140">
                  <c:v>13.254</c:v>
                </c:pt>
                <c:pt idx="141">
                  <c:v>13.348000000000001</c:v>
                </c:pt>
                <c:pt idx="142">
                  <c:v>13.442</c:v>
                </c:pt>
                <c:pt idx="143">
                  <c:v>13.536</c:v>
                </c:pt>
                <c:pt idx="144">
                  <c:v>13.63</c:v>
                </c:pt>
                <c:pt idx="145">
                  <c:v>13.724</c:v>
                </c:pt>
                <c:pt idx="146">
                  <c:v>13.818</c:v>
                </c:pt>
                <c:pt idx="147">
                  <c:v>13.912000000000001</c:v>
                </c:pt>
                <c:pt idx="148">
                  <c:v>14.006</c:v>
                </c:pt>
                <c:pt idx="149">
                  <c:v>14.1</c:v>
                </c:pt>
                <c:pt idx="150">
                  <c:v>14.194000000000001</c:v>
                </c:pt>
                <c:pt idx="151">
                  <c:v>14.288</c:v>
                </c:pt>
                <c:pt idx="152">
                  <c:v>14.382</c:v>
                </c:pt>
                <c:pt idx="153">
                  <c:v>14.476000000000001</c:v>
                </c:pt>
                <c:pt idx="154">
                  <c:v>14.57</c:v>
                </c:pt>
                <c:pt idx="155">
                  <c:v>14.664</c:v>
                </c:pt>
                <c:pt idx="156">
                  <c:v>14.758000000000001</c:v>
                </c:pt>
                <c:pt idx="157">
                  <c:v>14.852</c:v>
                </c:pt>
                <c:pt idx="158">
                  <c:v>14.946</c:v>
                </c:pt>
                <c:pt idx="159">
                  <c:v>15.04</c:v>
                </c:pt>
                <c:pt idx="160">
                  <c:v>15.134</c:v>
                </c:pt>
                <c:pt idx="161">
                  <c:v>15.228</c:v>
                </c:pt>
                <c:pt idx="162">
                  <c:v>15.321999999999999</c:v>
                </c:pt>
                <c:pt idx="163">
                  <c:v>15.416</c:v>
                </c:pt>
                <c:pt idx="164">
                  <c:v>15.51</c:v>
                </c:pt>
                <c:pt idx="165">
                  <c:v>15.603999999999999</c:v>
                </c:pt>
                <c:pt idx="166">
                  <c:v>15.698</c:v>
                </c:pt>
                <c:pt idx="167">
                  <c:v>15.792</c:v>
                </c:pt>
                <c:pt idx="168">
                  <c:v>15.885999999999999</c:v>
                </c:pt>
                <c:pt idx="169">
                  <c:v>15.98</c:v>
                </c:pt>
                <c:pt idx="170">
                  <c:v>16.074000000000002</c:v>
                </c:pt>
                <c:pt idx="171">
                  <c:v>16.167999999999999</c:v>
                </c:pt>
                <c:pt idx="172">
                  <c:v>16.262</c:v>
                </c:pt>
                <c:pt idx="173">
                  <c:v>16.356000000000002</c:v>
                </c:pt>
                <c:pt idx="174">
                  <c:v>16.45</c:v>
                </c:pt>
                <c:pt idx="175">
                  <c:v>16.544</c:v>
                </c:pt>
                <c:pt idx="176">
                  <c:v>16.638000000000002</c:v>
                </c:pt>
                <c:pt idx="177">
                  <c:v>16.731999999999999</c:v>
                </c:pt>
                <c:pt idx="178">
                  <c:v>16.826000000000001</c:v>
                </c:pt>
                <c:pt idx="179">
                  <c:v>16.920000000000002</c:v>
                </c:pt>
                <c:pt idx="180">
                  <c:v>17.013999999999999</c:v>
                </c:pt>
                <c:pt idx="181">
                  <c:v>17.108000000000001</c:v>
                </c:pt>
                <c:pt idx="182">
                  <c:v>17.202000000000002</c:v>
                </c:pt>
                <c:pt idx="183">
                  <c:v>17.295999999999999</c:v>
                </c:pt>
                <c:pt idx="184">
                  <c:v>17.39</c:v>
                </c:pt>
                <c:pt idx="185">
                  <c:v>17.484000000000002</c:v>
                </c:pt>
                <c:pt idx="186">
                  <c:v>17.577999999999999</c:v>
                </c:pt>
                <c:pt idx="187">
                  <c:v>17.672000000000001</c:v>
                </c:pt>
                <c:pt idx="188">
                  <c:v>17.766000000000002</c:v>
                </c:pt>
                <c:pt idx="189">
                  <c:v>17.86</c:v>
                </c:pt>
                <c:pt idx="190">
                  <c:v>17.954000000000001</c:v>
                </c:pt>
                <c:pt idx="191">
                  <c:v>18.048000000000002</c:v>
                </c:pt>
                <c:pt idx="192">
                  <c:v>18.141999999999999</c:v>
                </c:pt>
                <c:pt idx="193">
                  <c:v>18.236000000000001</c:v>
                </c:pt>
                <c:pt idx="194">
                  <c:v>18.329999999999998</c:v>
                </c:pt>
                <c:pt idx="195">
                  <c:v>18.423999999999999</c:v>
                </c:pt>
                <c:pt idx="196">
                  <c:v>18.518000000000001</c:v>
                </c:pt>
                <c:pt idx="197">
                  <c:v>18.611999999999998</c:v>
                </c:pt>
                <c:pt idx="198">
                  <c:v>18.706</c:v>
                </c:pt>
                <c:pt idx="199">
                  <c:v>18.8</c:v>
                </c:pt>
                <c:pt idx="200">
                  <c:v>18.893999999999998</c:v>
                </c:pt>
                <c:pt idx="201">
                  <c:v>18.988</c:v>
                </c:pt>
                <c:pt idx="202">
                  <c:v>19.082000000000001</c:v>
                </c:pt>
                <c:pt idx="203">
                  <c:v>19.175999999999998</c:v>
                </c:pt>
                <c:pt idx="204">
                  <c:v>19.27</c:v>
                </c:pt>
                <c:pt idx="205">
                  <c:v>19.364000000000001</c:v>
                </c:pt>
                <c:pt idx="206">
                  <c:v>19.457999999999998</c:v>
                </c:pt>
                <c:pt idx="207">
                  <c:v>19.552</c:v>
                </c:pt>
                <c:pt idx="208">
                  <c:v>19.646000000000001</c:v>
                </c:pt>
                <c:pt idx="209">
                  <c:v>19.739999999999998</c:v>
                </c:pt>
                <c:pt idx="210">
                  <c:v>19.834</c:v>
                </c:pt>
                <c:pt idx="211">
                  <c:v>19.928000000000001</c:v>
                </c:pt>
                <c:pt idx="212">
                  <c:v>20.021999999999998</c:v>
                </c:pt>
                <c:pt idx="213">
                  <c:v>20.116</c:v>
                </c:pt>
                <c:pt idx="214">
                  <c:v>20.21</c:v>
                </c:pt>
                <c:pt idx="215">
                  <c:v>20.303999999999998</c:v>
                </c:pt>
                <c:pt idx="216">
                  <c:v>20.398</c:v>
                </c:pt>
                <c:pt idx="217">
                  <c:v>20.492000000000001</c:v>
                </c:pt>
                <c:pt idx="218">
                  <c:v>20.585999999999999</c:v>
                </c:pt>
                <c:pt idx="219">
                  <c:v>20.68</c:v>
                </c:pt>
                <c:pt idx="220">
                  <c:v>20.774000000000001</c:v>
                </c:pt>
                <c:pt idx="221">
                  <c:v>20.867999999999999</c:v>
                </c:pt>
                <c:pt idx="222">
                  <c:v>20.962</c:v>
                </c:pt>
                <c:pt idx="223">
                  <c:v>21.056000000000001</c:v>
                </c:pt>
                <c:pt idx="224">
                  <c:v>21.15</c:v>
                </c:pt>
                <c:pt idx="225">
                  <c:v>21.244</c:v>
                </c:pt>
                <c:pt idx="226">
                  <c:v>21.338000000000001</c:v>
                </c:pt>
                <c:pt idx="227">
                  <c:v>21.431999999999999</c:v>
                </c:pt>
                <c:pt idx="228">
                  <c:v>21.526</c:v>
                </c:pt>
                <c:pt idx="229">
                  <c:v>21.62</c:v>
                </c:pt>
                <c:pt idx="230">
                  <c:v>21.713999999999999</c:v>
                </c:pt>
                <c:pt idx="231">
                  <c:v>21.808</c:v>
                </c:pt>
                <c:pt idx="232">
                  <c:v>21.902000000000001</c:v>
                </c:pt>
                <c:pt idx="233">
                  <c:v>21.995999999999999</c:v>
                </c:pt>
                <c:pt idx="234">
                  <c:v>22.09</c:v>
                </c:pt>
                <c:pt idx="235">
                  <c:v>22.184000000000001</c:v>
                </c:pt>
                <c:pt idx="236">
                  <c:v>22.277999999999999</c:v>
                </c:pt>
                <c:pt idx="237">
                  <c:v>22.372</c:v>
                </c:pt>
                <c:pt idx="238">
                  <c:v>22.466000000000001</c:v>
                </c:pt>
                <c:pt idx="239">
                  <c:v>22.56</c:v>
                </c:pt>
                <c:pt idx="240">
                  <c:v>22.654</c:v>
                </c:pt>
                <c:pt idx="241">
                  <c:v>22.748000000000001</c:v>
                </c:pt>
                <c:pt idx="242">
                  <c:v>22.841999999999999</c:v>
                </c:pt>
                <c:pt idx="243">
                  <c:v>22.936</c:v>
                </c:pt>
                <c:pt idx="244">
                  <c:v>23.03</c:v>
                </c:pt>
                <c:pt idx="245">
                  <c:v>23.123999999999999</c:v>
                </c:pt>
                <c:pt idx="246">
                  <c:v>23.218</c:v>
                </c:pt>
                <c:pt idx="247">
                  <c:v>23.312000000000001</c:v>
                </c:pt>
                <c:pt idx="248">
                  <c:v>23.405999999999999</c:v>
                </c:pt>
                <c:pt idx="249">
                  <c:v>23.5</c:v>
                </c:pt>
                <c:pt idx="250">
                  <c:v>23.594000000000001</c:v>
                </c:pt>
                <c:pt idx="251">
                  <c:v>23.687999999999999</c:v>
                </c:pt>
                <c:pt idx="252">
                  <c:v>23.782</c:v>
                </c:pt>
                <c:pt idx="253">
                  <c:v>23.876000000000001</c:v>
                </c:pt>
                <c:pt idx="254">
                  <c:v>23.97</c:v>
                </c:pt>
                <c:pt idx="255">
                  <c:v>24.064</c:v>
                </c:pt>
                <c:pt idx="256">
                  <c:v>24.158000000000001</c:v>
                </c:pt>
                <c:pt idx="257">
                  <c:v>24.251999999999999</c:v>
                </c:pt>
                <c:pt idx="258">
                  <c:v>24.346</c:v>
                </c:pt>
                <c:pt idx="259">
                  <c:v>24.44</c:v>
                </c:pt>
                <c:pt idx="260">
                  <c:v>24.533999999999999</c:v>
                </c:pt>
                <c:pt idx="261">
                  <c:v>24.628</c:v>
                </c:pt>
                <c:pt idx="262">
                  <c:v>24.722000000000001</c:v>
                </c:pt>
                <c:pt idx="263">
                  <c:v>24.815999999999999</c:v>
                </c:pt>
              </c:numCache>
            </c:numRef>
          </c:xVal>
          <c:yVal>
            <c:numRef>
              <c:f>'15PSI'!$N$6:$N$269</c:f>
              <c:numCache>
                <c:formatCode>General</c:formatCode>
                <c:ptCount val="264"/>
                <c:pt idx="0">
                  <c:v>12.9</c:v>
                </c:pt>
                <c:pt idx="1">
                  <c:v>31.64</c:v>
                </c:pt>
                <c:pt idx="2">
                  <c:v>64.459999999999994</c:v>
                </c:pt>
                <c:pt idx="3">
                  <c:v>83.2</c:v>
                </c:pt>
                <c:pt idx="4">
                  <c:v>106.64</c:v>
                </c:pt>
                <c:pt idx="5">
                  <c:v>125.38</c:v>
                </c:pt>
                <c:pt idx="6">
                  <c:v>144.13999999999999</c:v>
                </c:pt>
                <c:pt idx="7">
                  <c:v>167.58</c:v>
                </c:pt>
                <c:pt idx="8">
                  <c:v>200.38</c:v>
                </c:pt>
                <c:pt idx="9">
                  <c:v>228.52</c:v>
                </c:pt>
                <c:pt idx="10">
                  <c:v>251.94</c:v>
                </c:pt>
                <c:pt idx="11">
                  <c:v>280.08</c:v>
                </c:pt>
                <c:pt idx="12">
                  <c:v>303.52</c:v>
                </c:pt>
                <c:pt idx="13">
                  <c:v>317.58</c:v>
                </c:pt>
                <c:pt idx="14">
                  <c:v>345.7</c:v>
                </c:pt>
                <c:pt idx="15">
                  <c:v>369.14</c:v>
                </c:pt>
                <c:pt idx="16">
                  <c:v>387.88</c:v>
                </c:pt>
                <c:pt idx="17">
                  <c:v>420.7</c:v>
                </c:pt>
                <c:pt idx="18">
                  <c:v>434.76</c:v>
                </c:pt>
                <c:pt idx="19">
                  <c:v>462.88</c:v>
                </c:pt>
                <c:pt idx="20">
                  <c:v>486.32</c:v>
                </c:pt>
                <c:pt idx="21">
                  <c:v>509.76</c:v>
                </c:pt>
                <c:pt idx="22">
                  <c:v>528.5</c:v>
                </c:pt>
                <c:pt idx="23">
                  <c:v>556.64</c:v>
                </c:pt>
                <c:pt idx="24">
                  <c:v>575.38</c:v>
                </c:pt>
                <c:pt idx="25">
                  <c:v>603.5</c:v>
                </c:pt>
                <c:pt idx="26">
                  <c:v>622.26</c:v>
                </c:pt>
                <c:pt idx="27">
                  <c:v>650.38</c:v>
                </c:pt>
                <c:pt idx="28">
                  <c:v>678.5</c:v>
                </c:pt>
                <c:pt idx="29">
                  <c:v>692.56</c:v>
                </c:pt>
                <c:pt idx="30">
                  <c:v>716</c:v>
                </c:pt>
                <c:pt idx="31">
                  <c:v>739.44</c:v>
                </c:pt>
                <c:pt idx="32">
                  <c:v>762.88</c:v>
                </c:pt>
                <c:pt idx="33">
                  <c:v>791</c:v>
                </c:pt>
                <c:pt idx="34">
                  <c:v>809.76</c:v>
                </c:pt>
                <c:pt idx="35">
                  <c:v>833.2</c:v>
                </c:pt>
                <c:pt idx="36">
                  <c:v>856.62</c:v>
                </c:pt>
                <c:pt idx="37">
                  <c:v>875.38</c:v>
                </c:pt>
                <c:pt idx="38">
                  <c:v>894.12</c:v>
                </c:pt>
                <c:pt idx="39">
                  <c:v>912.88</c:v>
                </c:pt>
                <c:pt idx="40">
                  <c:v>931.62</c:v>
                </c:pt>
                <c:pt idx="41">
                  <c:v>959.76</c:v>
                </c:pt>
                <c:pt idx="42">
                  <c:v>983.18</c:v>
                </c:pt>
                <c:pt idx="43">
                  <c:v>1001.94</c:v>
                </c:pt>
                <c:pt idx="44">
                  <c:v>1030.06</c:v>
                </c:pt>
                <c:pt idx="45">
                  <c:v>1058.18</c:v>
                </c:pt>
                <c:pt idx="46">
                  <c:v>1076.94</c:v>
                </c:pt>
                <c:pt idx="47">
                  <c:v>1091</c:v>
                </c:pt>
                <c:pt idx="48">
                  <c:v>1119.1199999999999</c:v>
                </c:pt>
                <c:pt idx="49">
                  <c:v>1133.18</c:v>
                </c:pt>
                <c:pt idx="50">
                  <c:v>1161.32</c:v>
                </c:pt>
                <c:pt idx="51">
                  <c:v>1194.1199999999999</c:v>
                </c:pt>
                <c:pt idx="52">
                  <c:v>1212.8800000000001</c:v>
                </c:pt>
                <c:pt idx="53">
                  <c:v>1231.6199999999999</c:v>
                </c:pt>
                <c:pt idx="54">
                  <c:v>1245.68</c:v>
                </c:pt>
                <c:pt idx="55">
                  <c:v>1278.5</c:v>
                </c:pt>
                <c:pt idx="56">
                  <c:v>1287.8800000000001</c:v>
                </c:pt>
                <c:pt idx="57">
                  <c:v>1306.6199999999999</c:v>
                </c:pt>
                <c:pt idx="58">
                  <c:v>1344.12</c:v>
                </c:pt>
                <c:pt idx="59">
                  <c:v>1353.5</c:v>
                </c:pt>
                <c:pt idx="60">
                  <c:v>1376.94</c:v>
                </c:pt>
                <c:pt idx="61">
                  <c:v>1400.38</c:v>
                </c:pt>
                <c:pt idx="62">
                  <c:v>1419.12</c:v>
                </c:pt>
                <c:pt idx="63">
                  <c:v>1442.56</c:v>
                </c:pt>
                <c:pt idx="64">
                  <c:v>1466</c:v>
                </c:pt>
                <c:pt idx="65">
                  <c:v>1484.74</c:v>
                </c:pt>
                <c:pt idx="66">
                  <c:v>1512.86</c:v>
                </c:pt>
                <c:pt idx="67">
                  <c:v>1526.94</c:v>
                </c:pt>
                <c:pt idx="68">
                  <c:v>1545.68</c:v>
                </c:pt>
                <c:pt idx="69">
                  <c:v>1569.12</c:v>
                </c:pt>
                <c:pt idx="70">
                  <c:v>1592.56</c:v>
                </c:pt>
                <c:pt idx="71">
                  <c:v>1606.62</c:v>
                </c:pt>
                <c:pt idx="72">
                  <c:v>1625.36</c:v>
                </c:pt>
                <c:pt idx="73">
                  <c:v>1653.5</c:v>
                </c:pt>
                <c:pt idx="74">
                  <c:v>1667.56</c:v>
                </c:pt>
                <c:pt idx="75">
                  <c:v>1691</c:v>
                </c:pt>
                <c:pt idx="76">
                  <c:v>1705.06</c:v>
                </c:pt>
                <c:pt idx="77">
                  <c:v>1728.5</c:v>
                </c:pt>
                <c:pt idx="78">
                  <c:v>1742.56</c:v>
                </c:pt>
                <c:pt idx="79">
                  <c:v>1756.62</c:v>
                </c:pt>
                <c:pt idx="80">
                  <c:v>1775.36</c:v>
                </c:pt>
                <c:pt idx="81">
                  <c:v>1794.12</c:v>
                </c:pt>
                <c:pt idx="82">
                  <c:v>1812.86</c:v>
                </c:pt>
                <c:pt idx="83">
                  <c:v>1841</c:v>
                </c:pt>
                <c:pt idx="84">
                  <c:v>1859.74</c:v>
                </c:pt>
                <c:pt idx="85">
                  <c:v>1878.48</c:v>
                </c:pt>
                <c:pt idx="86">
                  <c:v>1901.92</c:v>
                </c:pt>
                <c:pt idx="87">
                  <c:v>1915.98</c:v>
                </c:pt>
                <c:pt idx="88">
                  <c:v>1925.36</c:v>
                </c:pt>
                <c:pt idx="89">
                  <c:v>1944.12</c:v>
                </c:pt>
                <c:pt idx="90">
                  <c:v>1962.86</c:v>
                </c:pt>
                <c:pt idx="91">
                  <c:v>1976.92</c:v>
                </c:pt>
                <c:pt idx="92">
                  <c:v>2000.36</c:v>
                </c:pt>
                <c:pt idx="93">
                  <c:v>2019.12</c:v>
                </c:pt>
                <c:pt idx="94">
                  <c:v>2037.86</c:v>
                </c:pt>
                <c:pt idx="95">
                  <c:v>2051.92</c:v>
                </c:pt>
                <c:pt idx="96">
                  <c:v>2075.36</c:v>
                </c:pt>
                <c:pt idx="97">
                  <c:v>2084.7399999999998</c:v>
                </c:pt>
                <c:pt idx="98">
                  <c:v>2112.86</c:v>
                </c:pt>
                <c:pt idx="99">
                  <c:v>2126.92</c:v>
                </c:pt>
                <c:pt idx="100">
                  <c:v>2145.6799999999998</c:v>
                </c:pt>
                <c:pt idx="101">
                  <c:v>2159.7399999999998</c:v>
                </c:pt>
                <c:pt idx="102">
                  <c:v>2178.48</c:v>
                </c:pt>
                <c:pt idx="103">
                  <c:v>2187.86</c:v>
                </c:pt>
                <c:pt idx="104">
                  <c:v>2201.92</c:v>
                </c:pt>
                <c:pt idx="105">
                  <c:v>2220.6799999999998</c:v>
                </c:pt>
                <c:pt idx="106">
                  <c:v>2244.1</c:v>
                </c:pt>
                <c:pt idx="107">
                  <c:v>2262.86</c:v>
                </c:pt>
                <c:pt idx="108">
                  <c:v>2276.92</c:v>
                </c:pt>
                <c:pt idx="109">
                  <c:v>2300.36</c:v>
                </c:pt>
                <c:pt idx="110">
                  <c:v>2314.42</c:v>
                </c:pt>
                <c:pt idx="111">
                  <c:v>2328.48</c:v>
                </c:pt>
                <c:pt idx="112">
                  <c:v>2333.1799999999998</c:v>
                </c:pt>
                <c:pt idx="113">
                  <c:v>2347.2399999999998</c:v>
                </c:pt>
                <c:pt idx="114">
                  <c:v>2375.36</c:v>
                </c:pt>
                <c:pt idx="115">
                  <c:v>2384.7399999999998</c:v>
                </c:pt>
                <c:pt idx="116">
                  <c:v>2408.1799999999998</c:v>
                </c:pt>
                <c:pt idx="117">
                  <c:v>2426.92</c:v>
                </c:pt>
                <c:pt idx="118">
                  <c:v>2440.98</c:v>
                </c:pt>
                <c:pt idx="119">
                  <c:v>2445.66</c:v>
                </c:pt>
                <c:pt idx="120">
                  <c:v>2459.7399999999998</c:v>
                </c:pt>
                <c:pt idx="121">
                  <c:v>2469.1</c:v>
                </c:pt>
                <c:pt idx="122">
                  <c:v>2487.86</c:v>
                </c:pt>
                <c:pt idx="123">
                  <c:v>2501.92</c:v>
                </c:pt>
                <c:pt idx="124">
                  <c:v>2520.66</c:v>
                </c:pt>
                <c:pt idx="125">
                  <c:v>2544.1</c:v>
                </c:pt>
                <c:pt idx="126">
                  <c:v>2553.48</c:v>
                </c:pt>
                <c:pt idx="127">
                  <c:v>2562.86</c:v>
                </c:pt>
                <c:pt idx="128">
                  <c:v>2572.2399999999998</c:v>
                </c:pt>
                <c:pt idx="129">
                  <c:v>2581.6</c:v>
                </c:pt>
                <c:pt idx="130">
                  <c:v>2595.66</c:v>
                </c:pt>
                <c:pt idx="131">
                  <c:v>2619.1</c:v>
                </c:pt>
                <c:pt idx="132">
                  <c:v>2633.16</c:v>
                </c:pt>
                <c:pt idx="133">
                  <c:v>2637.86</c:v>
                </c:pt>
                <c:pt idx="134">
                  <c:v>2656.6</c:v>
                </c:pt>
                <c:pt idx="135">
                  <c:v>2670.66</c:v>
                </c:pt>
                <c:pt idx="136">
                  <c:v>2675.36</c:v>
                </c:pt>
                <c:pt idx="137">
                  <c:v>2684.72</c:v>
                </c:pt>
                <c:pt idx="138">
                  <c:v>2694.1</c:v>
                </c:pt>
                <c:pt idx="139">
                  <c:v>2717.54</c:v>
                </c:pt>
                <c:pt idx="140">
                  <c:v>2726.92</c:v>
                </c:pt>
                <c:pt idx="141">
                  <c:v>2745.66</c:v>
                </c:pt>
                <c:pt idx="142">
                  <c:v>2755.04</c:v>
                </c:pt>
                <c:pt idx="143">
                  <c:v>2769.1</c:v>
                </c:pt>
                <c:pt idx="144">
                  <c:v>2778.48</c:v>
                </c:pt>
                <c:pt idx="145">
                  <c:v>2787.86</c:v>
                </c:pt>
                <c:pt idx="146">
                  <c:v>2801.92</c:v>
                </c:pt>
                <c:pt idx="147">
                  <c:v>2815.98</c:v>
                </c:pt>
                <c:pt idx="148">
                  <c:v>2825.36</c:v>
                </c:pt>
                <c:pt idx="149">
                  <c:v>2844.1</c:v>
                </c:pt>
                <c:pt idx="150">
                  <c:v>2853.48</c:v>
                </c:pt>
                <c:pt idx="151">
                  <c:v>2867.54</c:v>
                </c:pt>
                <c:pt idx="152">
                  <c:v>2872.22</c:v>
                </c:pt>
                <c:pt idx="153">
                  <c:v>2881.6</c:v>
                </c:pt>
                <c:pt idx="154">
                  <c:v>2890.98</c:v>
                </c:pt>
                <c:pt idx="155">
                  <c:v>2900.36</c:v>
                </c:pt>
                <c:pt idx="156">
                  <c:v>2919.1</c:v>
                </c:pt>
                <c:pt idx="157">
                  <c:v>2933.16</c:v>
                </c:pt>
                <c:pt idx="158">
                  <c:v>2942.54</c:v>
                </c:pt>
                <c:pt idx="159">
                  <c:v>2951.92</c:v>
                </c:pt>
                <c:pt idx="160">
                  <c:v>2965.98</c:v>
                </c:pt>
                <c:pt idx="161">
                  <c:v>2965.98</c:v>
                </c:pt>
                <c:pt idx="162">
                  <c:v>2975.34</c:v>
                </c:pt>
                <c:pt idx="163">
                  <c:v>2984.72</c:v>
                </c:pt>
                <c:pt idx="164">
                  <c:v>3003.48</c:v>
                </c:pt>
                <c:pt idx="165">
                  <c:v>3012.84</c:v>
                </c:pt>
                <c:pt idx="166">
                  <c:v>3026.92</c:v>
                </c:pt>
                <c:pt idx="167">
                  <c:v>3026.92</c:v>
                </c:pt>
                <c:pt idx="168">
                  <c:v>3040.98</c:v>
                </c:pt>
                <c:pt idx="169">
                  <c:v>3045.66</c:v>
                </c:pt>
                <c:pt idx="170">
                  <c:v>3045.66</c:v>
                </c:pt>
                <c:pt idx="171">
                  <c:v>3055.04</c:v>
                </c:pt>
                <c:pt idx="172">
                  <c:v>3069.1</c:v>
                </c:pt>
                <c:pt idx="173">
                  <c:v>3083.16</c:v>
                </c:pt>
                <c:pt idx="174">
                  <c:v>3087.84</c:v>
                </c:pt>
                <c:pt idx="175">
                  <c:v>3097.22</c:v>
                </c:pt>
                <c:pt idx="176">
                  <c:v>3106.6</c:v>
                </c:pt>
                <c:pt idx="177">
                  <c:v>3115.98</c:v>
                </c:pt>
                <c:pt idx="178">
                  <c:v>3115.98</c:v>
                </c:pt>
                <c:pt idx="179">
                  <c:v>3115.98</c:v>
                </c:pt>
                <c:pt idx="180">
                  <c:v>3125.34</c:v>
                </c:pt>
                <c:pt idx="181">
                  <c:v>3139.42</c:v>
                </c:pt>
                <c:pt idx="182">
                  <c:v>3153.48</c:v>
                </c:pt>
                <c:pt idx="183">
                  <c:v>3153.48</c:v>
                </c:pt>
                <c:pt idx="184">
                  <c:v>3158.16</c:v>
                </c:pt>
                <c:pt idx="185">
                  <c:v>3162.84</c:v>
                </c:pt>
                <c:pt idx="186">
                  <c:v>3162.84</c:v>
                </c:pt>
                <c:pt idx="187">
                  <c:v>3162.84</c:v>
                </c:pt>
                <c:pt idx="188">
                  <c:v>3172.22</c:v>
                </c:pt>
                <c:pt idx="189">
                  <c:v>3181.6</c:v>
                </c:pt>
                <c:pt idx="190">
                  <c:v>3190.98</c:v>
                </c:pt>
                <c:pt idx="191">
                  <c:v>3200.34</c:v>
                </c:pt>
                <c:pt idx="192">
                  <c:v>3209.72</c:v>
                </c:pt>
                <c:pt idx="193">
                  <c:v>3219.1</c:v>
                </c:pt>
                <c:pt idx="194">
                  <c:v>3219.1</c:v>
                </c:pt>
                <c:pt idx="195">
                  <c:v>3228.48</c:v>
                </c:pt>
                <c:pt idx="196">
                  <c:v>3233.16</c:v>
                </c:pt>
                <c:pt idx="197">
                  <c:v>3237.84</c:v>
                </c:pt>
                <c:pt idx="198">
                  <c:v>3251.9</c:v>
                </c:pt>
                <c:pt idx="199">
                  <c:v>3256.6</c:v>
                </c:pt>
                <c:pt idx="200">
                  <c:v>3256.6</c:v>
                </c:pt>
                <c:pt idx="201">
                  <c:v>3265.98</c:v>
                </c:pt>
                <c:pt idx="202">
                  <c:v>3270.66</c:v>
                </c:pt>
                <c:pt idx="203">
                  <c:v>3265.98</c:v>
                </c:pt>
                <c:pt idx="204">
                  <c:v>3265.98</c:v>
                </c:pt>
                <c:pt idx="205">
                  <c:v>3275.34</c:v>
                </c:pt>
                <c:pt idx="206">
                  <c:v>3284.72</c:v>
                </c:pt>
                <c:pt idx="207">
                  <c:v>3303.48</c:v>
                </c:pt>
                <c:pt idx="208">
                  <c:v>3303.48</c:v>
                </c:pt>
                <c:pt idx="209">
                  <c:v>3312.84</c:v>
                </c:pt>
                <c:pt idx="210">
                  <c:v>3312.84</c:v>
                </c:pt>
                <c:pt idx="211">
                  <c:v>3303.48</c:v>
                </c:pt>
                <c:pt idx="212">
                  <c:v>3312.84</c:v>
                </c:pt>
                <c:pt idx="213">
                  <c:v>3312.84</c:v>
                </c:pt>
                <c:pt idx="214">
                  <c:v>3322.22</c:v>
                </c:pt>
                <c:pt idx="215">
                  <c:v>3331.6</c:v>
                </c:pt>
                <c:pt idx="216">
                  <c:v>3340.98</c:v>
                </c:pt>
                <c:pt idx="217">
                  <c:v>3331.6</c:v>
                </c:pt>
                <c:pt idx="218">
                  <c:v>3340.98</c:v>
                </c:pt>
                <c:pt idx="219">
                  <c:v>3326.9</c:v>
                </c:pt>
                <c:pt idx="220">
                  <c:v>3331.6</c:v>
                </c:pt>
                <c:pt idx="221">
                  <c:v>3331.6</c:v>
                </c:pt>
                <c:pt idx="222">
                  <c:v>3340.98</c:v>
                </c:pt>
                <c:pt idx="223">
                  <c:v>3350.34</c:v>
                </c:pt>
                <c:pt idx="224">
                  <c:v>3350.34</c:v>
                </c:pt>
                <c:pt idx="225">
                  <c:v>3350.34</c:v>
                </c:pt>
                <c:pt idx="226">
                  <c:v>3355.04</c:v>
                </c:pt>
                <c:pt idx="227">
                  <c:v>3359.72</c:v>
                </c:pt>
                <c:pt idx="228">
                  <c:v>3350.34</c:v>
                </c:pt>
                <c:pt idx="229">
                  <c:v>3350.34</c:v>
                </c:pt>
                <c:pt idx="230">
                  <c:v>3350.34</c:v>
                </c:pt>
                <c:pt idx="231">
                  <c:v>3359.72</c:v>
                </c:pt>
                <c:pt idx="232">
                  <c:v>3369.1</c:v>
                </c:pt>
                <c:pt idx="233">
                  <c:v>3364.4</c:v>
                </c:pt>
                <c:pt idx="234">
                  <c:v>3369.1</c:v>
                </c:pt>
                <c:pt idx="235">
                  <c:v>3364.4</c:v>
                </c:pt>
                <c:pt idx="236">
                  <c:v>3355.04</c:v>
                </c:pt>
                <c:pt idx="237">
                  <c:v>3350.34</c:v>
                </c:pt>
                <c:pt idx="238">
                  <c:v>3350.34</c:v>
                </c:pt>
                <c:pt idx="239">
                  <c:v>3359.72</c:v>
                </c:pt>
                <c:pt idx="240">
                  <c:v>3369.1</c:v>
                </c:pt>
                <c:pt idx="241">
                  <c:v>3369.1</c:v>
                </c:pt>
                <c:pt idx="242">
                  <c:v>3369.1</c:v>
                </c:pt>
                <c:pt idx="243">
                  <c:v>3369.1</c:v>
                </c:pt>
                <c:pt idx="244">
                  <c:v>3364.4</c:v>
                </c:pt>
                <c:pt idx="245">
                  <c:v>3359.72</c:v>
                </c:pt>
                <c:pt idx="246">
                  <c:v>3364.4</c:v>
                </c:pt>
                <c:pt idx="247">
                  <c:v>3364.4</c:v>
                </c:pt>
                <c:pt idx="248">
                  <c:v>3369.1</c:v>
                </c:pt>
                <c:pt idx="249">
                  <c:v>3369.1</c:v>
                </c:pt>
                <c:pt idx="250">
                  <c:v>3378.46</c:v>
                </c:pt>
                <c:pt idx="251">
                  <c:v>3369.1</c:v>
                </c:pt>
                <c:pt idx="252">
                  <c:v>3359.72</c:v>
                </c:pt>
                <c:pt idx="253">
                  <c:v>3355.04</c:v>
                </c:pt>
                <c:pt idx="254">
                  <c:v>3350.34</c:v>
                </c:pt>
                <c:pt idx="255">
                  <c:v>3350.34</c:v>
                </c:pt>
                <c:pt idx="256">
                  <c:v>3359.72</c:v>
                </c:pt>
                <c:pt idx="257">
                  <c:v>3359.72</c:v>
                </c:pt>
                <c:pt idx="258">
                  <c:v>3369.1</c:v>
                </c:pt>
                <c:pt idx="259">
                  <c:v>3364.4</c:v>
                </c:pt>
                <c:pt idx="260">
                  <c:v>3355.04</c:v>
                </c:pt>
                <c:pt idx="261">
                  <c:v>3350.34</c:v>
                </c:pt>
                <c:pt idx="262">
                  <c:v>3340.98</c:v>
                </c:pt>
                <c:pt idx="263">
                  <c:v>3345.66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F185-4695-B568-FF601B1333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6995584"/>
        <c:axId val="1775898608"/>
      </c:scatterChart>
      <c:valAx>
        <c:axId val="76995584"/>
        <c:scaling>
          <c:orientation val="minMax"/>
          <c:max val="25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Displacement X (mm) 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75898608"/>
        <c:crosses val="autoZero"/>
        <c:crossBetween val="midCat"/>
      </c:valAx>
      <c:valAx>
        <c:axId val="17758986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Force N (Fz) 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699558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solidFill>
        <a:schemeClr val="tx1"/>
      </a:solidFill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jpeg"/><Relationship Id="rId3" Type="http://schemas.openxmlformats.org/officeDocument/2006/relationships/image" Target="../media/image2.png"/><Relationship Id="rId7" Type="http://schemas.openxmlformats.org/officeDocument/2006/relationships/chart" Target="../charts/chart2.xml"/><Relationship Id="rId12" Type="http://schemas.openxmlformats.org/officeDocument/2006/relationships/image" Target="../media/image9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chart" Target="../charts/chart1.xml"/><Relationship Id="rId11" Type="http://schemas.openxmlformats.org/officeDocument/2006/relationships/image" Target="../media/image8.png"/><Relationship Id="rId5" Type="http://schemas.openxmlformats.org/officeDocument/2006/relationships/image" Target="../media/image4.jpeg"/><Relationship Id="rId10" Type="http://schemas.openxmlformats.org/officeDocument/2006/relationships/image" Target="../media/image7.jpeg"/><Relationship Id="rId4" Type="http://schemas.openxmlformats.org/officeDocument/2006/relationships/image" Target="../media/image3.jpeg"/><Relationship Id="rId9" Type="http://schemas.openxmlformats.org/officeDocument/2006/relationships/image" Target="../media/image6.png"/><Relationship Id="rId1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353315" y="199183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sz="4800" dirty="0">
                <a:latin typeface="+mn-lt"/>
              </a:rPr>
              <a:t>Investigation into the Stiffness and Damping of Vehicle Tyres.</a:t>
            </a:r>
            <a:endParaRPr lang="en-GB" altLang="en-US" sz="4800" dirty="0">
              <a:solidFill>
                <a:srgbClr val="002060"/>
              </a:solidFill>
              <a:latin typeface="+mn-lt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Steven Wilkinson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Mark Sandford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Motorsport Engineering.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63520" y="6434536"/>
            <a:ext cx="6716826" cy="73365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+mn-lt"/>
              </a:rPr>
              <a:t>Introduction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+mn-lt"/>
              </a:rPr>
              <a:t>The aim for this project was to investigate the stiffness and damping forces within a Vehicle tyre.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+mn-lt"/>
              </a:rPr>
              <a:t>Tyres used in Sports 2000 championship</a:t>
            </a:r>
          </a:p>
          <a:p>
            <a:pPr>
              <a:spcBef>
                <a:spcPct val="50000"/>
              </a:spcBef>
            </a:pPr>
            <a:endParaRPr lang="en-US" altLang="en-US" sz="2800" dirty="0">
              <a:latin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+mn-lt"/>
              </a:rPr>
              <a:t>Research into tyre modelling and testing techniques used to influence the project such as:</a:t>
            </a:r>
            <a:br>
              <a:rPr lang="en-US" altLang="en-US" sz="2800" dirty="0">
                <a:latin typeface="+mn-lt"/>
              </a:rPr>
            </a:br>
            <a:r>
              <a:rPr lang="en-US" altLang="en-US" sz="2800" dirty="0">
                <a:latin typeface="+mn-lt"/>
              </a:rPr>
              <a:t> (Pacejka,2006) and (Dynamics, 2004) </a:t>
            </a:r>
          </a:p>
          <a:p>
            <a:endParaRPr lang="en-US" altLang="en-US" sz="2800" dirty="0"/>
          </a:p>
          <a:p>
            <a:br>
              <a:rPr lang="en-US" altLang="en-US" sz="2800" dirty="0"/>
            </a:b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Box 21"/>
          <p:cNvSpPr txBox="1">
            <a:spLocks noChangeArrowheads="1"/>
          </p:cNvSpPr>
          <p:nvPr/>
        </p:nvSpPr>
        <p:spPr bwMode="auto">
          <a:xfrm>
            <a:off x="8320128" y="18481007"/>
            <a:ext cx="282575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Figure 3: Tyre stiffness test on hydraulic press. </a:t>
            </a: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704210" y="23986716"/>
            <a:ext cx="6415087" cy="4135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+mn-lt"/>
                <a:ea typeface="Arial" charset="0"/>
                <a:cs typeface="Arial" charset="0"/>
              </a:rPr>
              <a:t>References</a:t>
            </a:r>
          </a:p>
          <a:p>
            <a:pPr>
              <a:spcBef>
                <a:spcPct val="50000"/>
              </a:spcBef>
            </a:pP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Yokahama UK, 2020. Yokohama, Bletchley : Yokohama.</a:t>
            </a:r>
          </a:p>
          <a:p>
            <a:pPr>
              <a:spcBef>
                <a:spcPct val="50000"/>
              </a:spcBef>
            </a:pP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Haney, P. 2003. The Racing and performance Tire. 1 ed. </a:t>
            </a:r>
            <a:r>
              <a:rPr lang="en-AU" altLang="en-US" sz="1800" dirty="0" err="1">
                <a:latin typeface="+mn-lt"/>
                <a:ea typeface="Arial" charset="0"/>
                <a:cs typeface="Arial" charset="0"/>
              </a:rPr>
              <a:t>S.l.:SAE</a:t>
            </a: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Pacejka, H. B.,2006. Tyre and Vehicle dynamics. UK:SAE. </a:t>
            </a:r>
          </a:p>
          <a:p>
            <a:pPr>
              <a:spcBef>
                <a:spcPct val="50000"/>
              </a:spcBef>
            </a:pP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Dynamics, </a:t>
            </a:r>
            <a:r>
              <a:rPr lang="en-AU" altLang="en-US" sz="1800" dirty="0" err="1">
                <a:latin typeface="+mn-lt"/>
                <a:ea typeface="Arial" charset="0"/>
                <a:cs typeface="Arial" charset="0"/>
              </a:rPr>
              <a:t>M.s.</a:t>
            </a: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 a. </a:t>
            </a:r>
            <a:r>
              <a:rPr lang="en-AU" altLang="en-US" sz="1800" dirty="0" err="1">
                <a:latin typeface="+mn-lt"/>
                <a:ea typeface="Arial" charset="0"/>
                <a:cs typeface="Arial" charset="0"/>
              </a:rPr>
              <a:t>t.V.</a:t>
            </a: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, 2004. M </a:t>
            </a:r>
            <a:r>
              <a:rPr lang="en-AU" altLang="en-US" sz="1800" dirty="0" err="1">
                <a:latin typeface="+mn-lt"/>
                <a:ea typeface="Arial" charset="0"/>
                <a:cs typeface="Arial" charset="0"/>
              </a:rPr>
              <a:t>Blundel</a:t>
            </a: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 D </a:t>
            </a:r>
            <a:r>
              <a:rPr lang="en-AU" altLang="en-US" sz="1800" dirty="0" err="1">
                <a:latin typeface="+mn-lt"/>
                <a:ea typeface="Arial" charset="0"/>
                <a:cs typeface="Arial" charset="0"/>
              </a:rPr>
              <a:t>Harthy</a:t>
            </a: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. 1</a:t>
            </a:r>
            <a:r>
              <a:rPr lang="en-AU" altLang="en-US" sz="1800" baseline="30000" dirty="0">
                <a:latin typeface="+mn-lt"/>
                <a:ea typeface="Arial" charset="0"/>
                <a:cs typeface="Arial" charset="0"/>
              </a:rPr>
              <a:t>st</a:t>
            </a: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 ed. </a:t>
            </a:r>
            <a:r>
              <a:rPr lang="en-AU" altLang="en-US" sz="1800" dirty="0" err="1">
                <a:latin typeface="+mn-lt"/>
                <a:ea typeface="Arial" charset="0"/>
                <a:cs typeface="Arial" charset="0"/>
              </a:rPr>
              <a:t>S.l.:British</a:t>
            </a: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 Library. </a:t>
            </a:r>
          </a:p>
          <a:p>
            <a:pPr>
              <a:spcBef>
                <a:spcPct val="50000"/>
              </a:spcBef>
            </a:pP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SIMULINK,C.t.f.M.a.,2020. Suspension: Simulink Modelling. [Online]</a:t>
            </a:r>
          </a:p>
          <a:p>
            <a:pPr>
              <a:spcBef>
                <a:spcPct val="50000"/>
              </a:spcBef>
            </a:pP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RetroBike,2016. Hysteresis graph. [Art] (</a:t>
            </a:r>
            <a:r>
              <a:rPr lang="en-AU" altLang="en-US" sz="1800" dirty="0" err="1">
                <a:latin typeface="+mn-lt"/>
                <a:ea typeface="Arial" charset="0"/>
                <a:cs typeface="Arial" charset="0"/>
              </a:rPr>
              <a:t>RetroBike</a:t>
            </a:r>
            <a:r>
              <a:rPr lang="en-AU" altLang="en-US" sz="1800" dirty="0">
                <a:latin typeface="+mn-lt"/>
                <a:ea typeface="Arial" charset="0"/>
                <a:cs typeface="Arial" charset="0"/>
              </a:rPr>
              <a:t>). </a:t>
            </a: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-6343090" y="1949828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919FCA1C-CB91-4B1C-9136-5ABBE072AB61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3407" y="20235405"/>
            <a:ext cx="4324350" cy="6599308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softEdge rad="0"/>
          </a:effectLst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8C350067-FCE8-404D-A758-74A98871CCA7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182649" y="12702408"/>
            <a:ext cx="6599308" cy="43243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34" name="Text Box 6">
            <a:extLst>
              <a:ext uri="{FF2B5EF4-FFF2-40B4-BE49-F238E27FC236}">
                <a16:creationId xmlns:a16="http://schemas.microsoft.com/office/drawing/2014/main" id="{194EBFB2-E363-4DA1-8DC4-E669B1574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2902" y="17748006"/>
            <a:ext cx="6415087" cy="5612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Tyre Hysteresis.  </a:t>
            </a:r>
            <a:endParaRPr lang="en-US" altLang="en-US" sz="2800" dirty="0"/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latin typeface="+mn-lt"/>
              </a:rPr>
              <a:t>Is the energy loss in it’s return from being compressed during deformation.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latin typeface="+mn-lt"/>
              </a:rPr>
              <a:t>A  tyres construction results in different levels of hysteresis.  </a:t>
            </a:r>
            <a:br>
              <a:rPr lang="en-GB" sz="2800" dirty="0">
                <a:latin typeface="+mn-lt"/>
              </a:rPr>
            </a:br>
            <a:br>
              <a:rPr lang="en-GB" sz="2800" dirty="0">
                <a:latin typeface="+mn-lt"/>
              </a:rPr>
            </a:br>
            <a:r>
              <a:rPr lang="en-GB" sz="2800" b="1" dirty="0">
                <a:latin typeface="+mn-lt"/>
              </a:rPr>
              <a:t>Softer compounds </a:t>
            </a:r>
            <a:r>
              <a:rPr lang="en-GB" sz="2800" dirty="0">
                <a:latin typeface="+mn-lt"/>
              </a:rPr>
              <a:t>= </a:t>
            </a:r>
            <a:r>
              <a:rPr lang="en-GB" sz="2800" i="1" dirty="0">
                <a:latin typeface="+mn-lt"/>
              </a:rPr>
              <a:t>High Hysteresis</a:t>
            </a:r>
            <a:r>
              <a:rPr lang="en-GB" sz="2800" dirty="0">
                <a:latin typeface="+mn-lt"/>
              </a:rPr>
              <a:t>.</a:t>
            </a:r>
            <a:br>
              <a:rPr lang="en-GB" sz="2800" dirty="0">
                <a:latin typeface="+mn-lt"/>
              </a:rPr>
            </a:br>
            <a:r>
              <a:rPr lang="en-GB" sz="2800" b="1" dirty="0">
                <a:latin typeface="+mn-lt"/>
              </a:rPr>
              <a:t>Harder compounds</a:t>
            </a:r>
            <a:r>
              <a:rPr lang="en-GB" sz="2800" dirty="0">
                <a:latin typeface="+mn-lt"/>
              </a:rPr>
              <a:t> = </a:t>
            </a:r>
            <a:r>
              <a:rPr lang="en-GB" sz="2800" i="1" dirty="0">
                <a:latin typeface="+mn-lt"/>
              </a:rPr>
              <a:t>Low Hysteresis</a:t>
            </a:r>
            <a:r>
              <a:rPr lang="en-GB" dirty="0">
                <a:latin typeface="+mn-lt"/>
              </a:rPr>
              <a:t>.</a:t>
            </a:r>
          </a:p>
          <a:p>
            <a:pPr>
              <a:spcBef>
                <a:spcPct val="50000"/>
              </a:spcBef>
            </a:pPr>
            <a:r>
              <a:rPr lang="en-GB" dirty="0">
                <a:latin typeface="+mn-lt"/>
              </a:rPr>
              <a:t>     (Haney,2003) </a:t>
            </a:r>
            <a:r>
              <a:rPr lang="en-GB" sz="2800" dirty="0">
                <a:latin typeface="+mn-lt"/>
              </a:rPr>
              <a:t>. </a:t>
            </a:r>
          </a:p>
        </p:txBody>
      </p:sp>
      <p:sp>
        <p:nvSpPr>
          <p:cNvPr id="35" name="Text Box 21">
            <a:extLst>
              <a:ext uri="{FF2B5EF4-FFF2-40B4-BE49-F238E27FC236}">
                <a16:creationId xmlns:a16="http://schemas.microsoft.com/office/drawing/2014/main" id="{16F361B4-5304-47EF-8858-8DB3D07D66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93407" y="27062796"/>
            <a:ext cx="282575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Figure 4: Tyre test on damper dynamometer.  </a:t>
            </a:r>
          </a:p>
        </p:txBody>
      </p:sp>
      <p:sp>
        <p:nvSpPr>
          <p:cNvPr id="38" name="Text Box 6">
            <a:extLst>
              <a:ext uri="{FF2B5EF4-FFF2-40B4-BE49-F238E27FC236}">
                <a16:creationId xmlns:a16="http://schemas.microsoft.com/office/drawing/2014/main" id="{BF3A14A2-0F36-47BD-9062-9FB0B9F011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14251" y="9938965"/>
            <a:ext cx="6415087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Figure 5: Graph showing combined testing methods for tyre stiffness at 15PSI .   </a:t>
            </a:r>
          </a:p>
        </p:txBody>
      </p:sp>
      <p:sp>
        <p:nvSpPr>
          <p:cNvPr id="55" name="Text Box 6">
            <a:extLst>
              <a:ext uri="{FF2B5EF4-FFF2-40B4-BE49-F238E27FC236}">
                <a16:creationId xmlns:a16="http://schemas.microsoft.com/office/drawing/2014/main" id="{6725BFF0-FBC8-4C36-AC89-1680130013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39773" y="18094965"/>
            <a:ext cx="6415087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Figure 6: Graph showing. Tyre damping force at 15psi. .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D77737-A048-4834-9617-77DCBD71CE86}"/>
              </a:ext>
            </a:extLst>
          </p:cNvPr>
          <p:cNvSpPr txBox="1"/>
          <p:nvPr/>
        </p:nvSpPr>
        <p:spPr>
          <a:xfrm>
            <a:off x="14239773" y="11044368"/>
            <a:ext cx="5673315" cy="39703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Difference of the Static/Dynamic testing the area within the two is the Damping force (Hysteresis)  within the tyre.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Linear trace, no velocity = No Hysteresis.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Dynamic trace, has velocity = Hysteresis.    </a:t>
            </a:r>
          </a:p>
          <a:p>
            <a:r>
              <a:rPr lang="en-GB" sz="2800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940E7A-24AE-4973-9805-D6FFCA4C4213}"/>
              </a:ext>
            </a:extLst>
          </p:cNvPr>
          <p:cNvSpPr txBox="1"/>
          <p:nvPr/>
        </p:nvSpPr>
        <p:spPr>
          <a:xfrm>
            <a:off x="7480305" y="6713545"/>
            <a:ext cx="6344586" cy="45243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en-US" sz="3600" b="1" dirty="0">
                <a:cs typeface="Arial" panose="020B0604020202020204" pitchFamily="34" charset="0"/>
              </a:rPr>
              <a:t>Tyre Testing. </a:t>
            </a:r>
          </a:p>
          <a:p>
            <a:r>
              <a:rPr lang="en-US" altLang="en-US" sz="2800" b="1" dirty="0">
                <a:cs typeface="Arial" panose="020B0604020202020204" pitchFamily="34" charset="0"/>
              </a:rPr>
              <a:t>     Static test </a:t>
            </a:r>
            <a:r>
              <a:rPr lang="en-US" altLang="en-US" sz="2800" dirty="0">
                <a:cs typeface="Arial" panose="020B0604020202020204" pitchFamily="34" charset="0"/>
              </a:rPr>
              <a:t>– Using a Hydraulic press.</a:t>
            </a:r>
          </a:p>
          <a:p>
            <a:endParaRPr lang="en-US" altLang="en-US" sz="2800" dirty="0">
              <a:cs typeface="Arial" panose="020B0604020202020204" pitchFamily="34" charset="0"/>
            </a:endParaRPr>
          </a:p>
          <a:p>
            <a:r>
              <a:rPr lang="en-US" altLang="en-US" sz="2800" b="1" dirty="0">
                <a:cs typeface="Arial" panose="020B0604020202020204" pitchFamily="34" charset="0"/>
              </a:rPr>
              <a:t>     Dynamic Test </a:t>
            </a:r>
            <a:r>
              <a:rPr lang="en-US" altLang="en-US" sz="2800" dirty="0">
                <a:cs typeface="Arial" panose="020B0604020202020204" pitchFamily="34" charset="0"/>
              </a:rPr>
              <a:t>- Using a Dynamometer. </a:t>
            </a:r>
          </a:p>
          <a:p>
            <a:endParaRPr lang="en-US" altLang="en-US" sz="2800" dirty="0"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>
                <a:cs typeface="Arial" panose="020B0604020202020204" pitchFamily="34" charset="0"/>
              </a:rPr>
              <a:t>Both testing methods applied 25mm of tyre deflection.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>
                <a:cs typeface="Arial" panose="020B0604020202020204" pitchFamily="34" charset="0"/>
              </a:rPr>
              <a:t>A range of inflation pressures were observed. (0-30psi in 5psi increments.) </a:t>
            </a:r>
          </a:p>
          <a:p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91EA1CB-40CC-4368-8D50-8ABF9BC96735}"/>
              </a:ext>
            </a:extLst>
          </p:cNvPr>
          <p:cNvSpPr txBox="1"/>
          <p:nvPr/>
        </p:nvSpPr>
        <p:spPr>
          <a:xfrm>
            <a:off x="14239773" y="20016398"/>
            <a:ext cx="6459481" cy="39703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Graph above shows maximum of 252N of Damping force was found in the tyre at 15PSI.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Maximum forces (N) occurred at higher Velocity (mm/s)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Further testing is required to refine and increase accuracy of the data.   </a:t>
            </a:r>
            <a:endParaRPr lang="en-GB" sz="28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B45CD4-F6D8-48A6-AEAB-83226A6CE261}"/>
              </a:ext>
            </a:extLst>
          </p:cNvPr>
          <p:cNvSpPr txBox="1"/>
          <p:nvPr/>
        </p:nvSpPr>
        <p:spPr>
          <a:xfrm>
            <a:off x="409005" y="27270133"/>
            <a:ext cx="46101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altLang="en-US" sz="2000" i="1" dirty="0">
                <a:latin typeface="Times New Roman" charset="0"/>
              </a:rPr>
              <a:t>Figure 2: Hysteresis loop. </a:t>
            </a:r>
            <a:endParaRPr lang="en-GB" sz="2000" dirty="0"/>
          </a:p>
        </p:txBody>
      </p:sp>
      <p:graphicFrame>
        <p:nvGraphicFramePr>
          <p:cNvPr id="37" name="Chart 36">
            <a:extLst>
              <a:ext uri="{FF2B5EF4-FFF2-40B4-BE49-F238E27FC236}">
                <a16:creationId xmlns:a16="http://schemas.microsoft.com/office/drawing/2014/main" id="{408AE07E-4204-4BE3-8B02-018A38F5CDB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40900169"/>
              </p:ext>
            </p:extLst>
          </p:nvPr>
        </p:nvGraphicFramePr>
        <p:xfrm>
          <a:off x="14314251" y="14750880"/>
          <a:ext cx="5877151" cy="32881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41" name="Chart 40">
            <a:extLst>
              <a:ext uri="{FF2B5EF4-FFF2-40B4-BE49-F238E27FC236}">
                <a16:creationId xmlns:a16="http://schemas.microsoft.com/office/drawing/2014/main" id="{47CE893B-67DD-4A32-9A21-0A753F97571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48719900"/>
              </p:ext>
            </p:extLst>
          </p:nvPr>
        </p:nvGraphicFramePr>
        <p:xfrm>
          <a:off x="14416171" y="6868044"/>
          <a:ext cx="6012624" cy="318530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5B465978-9A87-4935-B5BB-C0A1BCBC26FC}"/>
              </a:ext>
            </a:extLst>
          </p:cNvPr>
          <p:cNvSpPr txBox="1"/>
          <p:nvPr/>
        </p:nvSpPr>
        <p:spPr>
          <a:xfrm>
            <a:off x="3773197" y="23361882"/>
            <a:ext cx="348957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Hysteresis loop of rubber molecules when cyclically stressed (e.g. wheel rotation.)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Absorption of input energy, this increases the temperature of the rubber.  (Dynamics, 2004)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E29ED97-180F-45DA-BBFD-9A39C6E2D44B}"/>
              </a:ext>
            </a:extLst>
          </p:cNvPr>
          <p:cNvSpPr/>
          <p:nvPr/>
        </p:nvSpPr>
        <p:spPr>
          <a:xfrm>
            <a:off x="151701" y="12520447"/>
            <a:ext cx="3998209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/>
              <a:t>Ride Quality.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High performance vehicles have less suspension travel to enhance driver satisfaction.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This in turn means tyre damping plays a bigger part  in controlling ride quality.  (Structures, 2020) </a:t>
            </a:r>
            <a:endParaRPr lang="en-GB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EF87311A-AFA5-4CA9-8B98-1E02A3E58D4B}"/>
                  </a:ext>
                </a:extLst>
              </p:cNvPr>
              <p:cNvSpPr txBox="1"/>
              <p:nvPr/>
            </p:nvSpPr>
            <p:spPr>
              <a:xfrm>
                <a:off x="13063821" y="19077957"/>
                <a:ext cx="8152553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𝐷𝑎𝑚𝑝𝑖𝑛𝑔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𝑓𝑜𝑟𝑐𝑒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US" sz="2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</m:e>
                      </m:d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𝐷𝑦𝑛𝑎𝑚𝑜𝑚𝑒𝑡𝑒𝑟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𝑡𝑒𝑠𝑡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𝐻𝑦𝑑𝑟𝑎𝑢𝑙𝑖𝑐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𝑡𝑒𝑠𝑡</m:t>
                      </m:r>
                      <m:r>
                        <a:rPr lang="en-US" sz="2400" b="0" i="1" smtClean="0"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GB" sz="2400" dirty="0"/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EF87311A-AFA5-4CA9-8B98-1E02A3E58D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63821" y="19077957"/>
                <a:ext cx="8152553" cy="369332"/>
              </a:xfrm>
              <a:prstGeom prst="rect">
                <a:avLst/>
              </a:prstGeom>
              <a:blipFill>
                <a:blip r:embed="rId8"/>
                <a:stretch>
                  <a:fillRect l="-1197" b="-35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9" name="Picture 18">
            <a:extLst>
              <a:ext uri="{FF2B5EF4-FFF2-40B4-BE49-F238E27FC236}">
                <a16:creationId xmlns:a16="http://schemas.microsoft.com/office/drawing/2014/main" id="{CDCE7682-4E11-48D8-9870-1B7B31D582E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72146" y="13381382"/>
            <a:ext cx="3590925" cy="359092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09D9E2B-4703-44CD-85C0-E1B4F47ED3D3}"/>
              </a:ext>
            </a:extLst>
          </p:cNvPr>
          <p:cNvSpPr txBox="1"/>
          <p:nvPr/>
        </p:nvSpPr>
        <p:spPr>
          <a:xfrm>
            <a:off x="4272146" y="17215634"/>
            <a:ext cx="2685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/>
              <a:t>Figure 1 : Spring mass damper model. </a:t>
            </a:r>
            <a:endParaRPr lang="en-GB" sz="2000" i="1" dirty="0"/>
          </a:p>
        </p:txBody>
      </p:sp>
      <p:pic>
        <p:nvPicPr>
          <p:cNvPr id="1026" name="Picture 2" descr="manitou fork query. | Retrobike">
            <a:extLst>
              <a:ext uri="{FF2B5EF4-FFF2-40B4-BE49-F238E27FC236}">
                <a16:creationId xmlns:a16="http://schemas.microsoft.com/office/drawing/2014/main" id="{1EB47770-6A80-4130-9FE5-BE5E03C829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005" y="24315596"/>
            <a:ext cx="3247751" cy="272811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oTeC USA | LinkedIn">
            <a:extLst>
              <a:ext uri="{FF2B5EF4-FFF2-40B4-BE49-F238E27FC236}">
                <a16:creationId xmlns:a16="http://schemas.microsoft.com/office/drawing/2014/main" id="{50CBD4E5-013A-4EFC-80C8-67D359E5FB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97" y="29114876"/>
            <a:ext cx="1905000" cy="116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acecarsdirect.com - SPA DAMPER DYNO">
            <a:extLst>
              <a:ext uri="{FF2B5EF4-FFF2-40B4-BE49-F238E27FC236}">
                <a16:creationId xmlns:a16="http://schemas.microsoft.com/office/drawing/2014/main" id="{702D4FA8-2BC7-4739-BB96-42722AEEBE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160" y="29016568"/>
            <a:ext cx="1887968" cy="1258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205/55R16 Tyres | Bob Jane T-Marts | Best Tyre Price Guarantee">
            <a:extLst>
              <a:ext uri="{FF2B5EF4-FFF2-40B4-BE49-F238E27FC236}">
                <a16:creationId xmlns:a16="http://schemas.microsoft.com/office/drawing/2014/main" id="{81D2EB3C-110D-48B5-8C7A-5299FEFB50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888" y="29271045"/>
            <a:ext cx="4082477" cy="76921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MSVR News - Sports 2000 joins MSVR for 2020 season">
            <a:extLst>
              <a:ext uri="{FF2B5EF4-FFF2-40B4-BE49-F238E27FC236}">
                <a16:creationId xmlns:a16="http://schemas.microsoft.com/office/drawing/2014/main" id="{F8820A24-B060-4109-BED5-0B5E38E63C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8650" y="29084312"/>
            <a:ext cx="2406763" cy="112315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1129</TotalTime>
  <Words>555</Words>
  <Application>Microsoft Office PowerPoint</Application>
  <PresentationFormat>Custom</PresentationFormat>
  <Paragraphs>60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Calibri</vt:lpstr>
      <vt:lpstr>Calibri Light</vt:lpstr>
      <vt:lpstr>Cambria Math</vt:lpstr>
      <vt:lpstr>Georgia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Steven Wilkinson</cp:lastModifiedBy>
  <cp:revision>84</cp:revision>
  <dcterms:created xsi:type="dcterms:W3CDTF">2016-02-25T08:27:32Z</dcterms:created>
  <dcterms:modified xsi:type="dcterms:W3CDTF">2020-05-01T18:37:51Z</dcterms:modified>
</cp:coreProperties>
</file>