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 id="2147483650"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Lst>
  <p:sldSz cy="6858000" cx="12192000"/>
  <p:notesSz cx="6858000" cy="9144000"/>
  <p:embeddedFontLst>
    <p:embeddedFont>
      <p:font typeface="Play"/>
      <p:regular r:id="rId21"/>
      <p:bold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3" roundtripDataSignature="AMtx7mj8R9Eb9OWnK91+fETIZ7jDBlT1h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F98A3155-7C01-476D-82F3-2E1DE05A2D63}">
  <a:tblStyle styleId="{F98A3155-7C01-476D-82F3-2E1DE05A2D63}" styleName="Table_0">
    <a:wholeTbl>
      <a:tcTxStyle b="off" i="off">
        <a:font>
          <a:latin typeface="Aptos"/>
          <a:ea typeface="Aptos"/>
          <a:cs typeface="Aptos"/>
        </a:font>
        <a:schemeClr val="dk1"/>
      </a:tcTxStyle>
      <a:tcStyle>
        <a:tcBdr>
          <a:left>
            <a:ln cap="flat" cmpd="sng" w="12700">
              <a:solidFill>
                <a:schemeClr val="dk1"/>
              </a:solidFill>
              <a:prstDash val="solid"/>
              <a:round/>
              <a:headEnd len="sm" w="sm" type="none"/>
              <a:tailEnd len="sm" w="sm" type="none"/>
            </a:ln>
          </a:left>
          <a:right>
            <a:ln cap="flat" cmpd="sng" w="12700">
              <a:solidFill>
                <a:schemeClr val="dk1"/>
              </a:solidFill>
              <a:prstDash val="solid"/>
              <a:round/>
              <a:headEnd len="sm" w="sm" type="none"/>
              <a:tailEnd len="sm" w="sm" type="none"/>
            </a:ln>
          </a:right>
          <a:top>
            <a:ln cap="flat" cmpd="sng" w="12700">
              <a:solidFill>
                <a:schemeClr val="dk1"/>
              </a:solidFill>
              <a:prstDash val="solid"/>
              <a:round/>
              <a:headEnd len="sm" w="sm" type="none"/>
              <a:tailEnd len="sm" w="sm" type="none"/>
            </a:ln>
          </a:top>
          <a:bottom>
            <a:ln cap="flat" cmpd="sng" w="12700">
              <a:solidFill>
                <a:schemeClr val="dk1"/>
              </a:solidFill>
              <a:prstDash val="solid"/>
              <a:round/>
              <a:headEnd len="sm" w="sm" type="none"/>
              <a:tailEnd len="sm" w="sm" type="none"/>
            </a:ln>
          </a:bottom>
          <a:insideH>
            <a:ln cap="flat" cmpd="sng" w="12700">
              <a:solidFill>
                <a:schemeClr val="dk1"/>
              </a:solidFill>
              <a:prstDash val="solid"/>
              <a:round/>
              <a:headEnd len="sm" w="sm" type="none"/>
              <a:tailEnd len="sm" w="sm" type="none"/>
            </a:ln>
          </a:insideH>
          <a:insideV>
            <a:ln cap="flat" cmpd="sng" w="12700">
              <a:solidFill>
                <a:schemeClr val="dk1"/>
              </a:solidFill>
              <a:prstDash val="solid"/>
              <a:round/>
              <a:headEnd len="sm" w="sm" type="none"/>
              <a:tailEnd len="sm" w="sm" type="none"/>
            </a:ln>
          </a:insideV>
        </a:tcBdr>
        <a:fill>
          <a:solidFill>
            <a:srgbClr val="FFFFFF">
              <a:alpha val="0"/>
            </a:srgbClr>
          </a:solidFill>
        </a:fill>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11" Type="http://schemas.openxmlformats.org/officeDocument/2006/relationships/slide" Target="slides/slide5.xml"/><Relationship Id="rId22" Type="http://schemas.openxmlformats.org/officeDocument/2006/relationships/font" Target="fonts/Play-bold.fntdata"/><Relationship Id="rId10" Type="http://schemas.openxmlformats.org/officeDocument/2006/relationships/slide" Target="slides/slide4.xml"/><Relationship Id="rId21" Type="http://schemas.openxmlformats.org/officeDocument/2006/relationships/font" Target="fonts/Play-regular.fntdata"/><Relationship Id="rId13" Type="http://schemas.openxmlformats.org/officeDocument/2006/relationships/slide" Target="slides/slide7.xml"/><Relationship Id="rId12" Type="http://schemas.openxmlformats.org/officeDocument/2006/relationships/slide" Target="slides/slide6.xml"/><Relationship Id="rId23" Type="http://customschemas.google.com/relationships/presentationmetadata" Target="metadata"/><Relationship Id="rId1" Type="http://schemas.openxmlformats.org/officeDocument/2006/relationships/theme" Target="theme/theme3.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5" Type="http://schemas.openxmlformats.org/officeDocument/2006/relationships/slideMaster" Target="slideMasters/slideMaster2.xml"/><Relationship Id="rId19" Type="http://schemas.openxmlformats.org/officeDocument/2006/relationships/slide" Target="slides/slide13.xml"/><Relationship Id="rId6" Type="http://schemas.openxmlformats.org/officeDocument/2006/relationships/notesMaster" Target="notesMasters/notesMaster1.xml"/><Relationship Id="rId18" Type="http://schemas.openxmlformats.org/officeDocument/2006/relationships/slide" Target="slides/slide12.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8" name="Google Shape;98;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6" name="Google Shape;106;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4" name="Google Shape;114;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u="none" strike="noStrike">
                <a:solidFill>
                  <a:schemeClr val="dk1"/>
                </a:solidFill>
                <a:latin typeface="Arial"/>
                <a:ea typeface="Arial"/>
                <a:cs typeface="Arial"/>
                <a:sym typeface="Arial"/>
              </a:rPr>
              <a:t>One of the top retailers in Britain is Marks and Spencer, or M&amp;S. Millions of consumers in the UK and abroad purchase food, apparel, and home goods from the brand.</a:t>
            </a:r>
            <a:br>
              <a:rPr lang="en-GB"/>
            </a:br>
            <a:r>
              <a:rPr b="0" i="0" lang="en-GB" sz="1200" u="none" strike="noStrike">
                <a:solidFill>
                  <a:schemeClr val="dk1"/>
                </a:solidFill>
                <a:latin typeface="Arial"/>
                <a:ea typeface="Arial"/>
                <a:cs typeface="Arial"/>
                <a:sym typeface="Arial"/>
              </a:rPr>
              <a:t>At the moment, M&amp;S is undergoing organisational change. Modernising the supply chain, transforming technology, and rotating stores are among its current top initiatives in order to boost long-term growth and efficiency.</a:t>
            </a:r>
            <a:br>
              <a:rPr lang="en-GB"/>
            </a:br>
            <a:r>
              <a:rPr b="0" i="0" lang="en-GB" sz="1200" u="none" strike="noStrike">
                <a:solidFill>
                  <a:schemeClr val="dk1"/>
                </a:solidFill>
                <a:latin typeface="Arial"/>
                <a:ea typeface="Arial"/>
                <a:cs typeface="Arial"/>
                <a:sym typeface="Arial"/>
              </a:rPr>
              <a:t>The company has to hire the right people with the relevant talents since transformation produces new business demands. For M&amp;S to successfully manage change, effective recruitment and selection are crucial.</a:t>
            </a:r>
            <a:endParaRPr/>
          </a:p>
        </p:txBody>
      </p:sp>
      <p:sp>
        <p:nvSpPr>
          <p:cNvPr id="115" name="Google Shape;115;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3" name="Google Shape;123;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u="none" strike="noStrike">
                <a:solidFill>
                  <a:schemeClr val="dk1"/>
                </a:solidFill>
                <a:latin typeface="Arial"/>
                <a:ea typeface="Arial"/>
                <a:cs typeface="Arial"/>
                <a:sym typeface="Arial"/>
              </a:rPr>
              <a:t>Finding the position and determining the talents the company need are the first steps in the recruitment process. This is particularly crucial during organisational transformation, as it may be necessary to create new positions to facilitate change.</a:t>
            </a:r>
            <a:br>
              <a:rPr lang="en-GB"/>
            </a:br>
            <a:r>
              <a:rPr b="0" i="0" lang="en-GB" sz="1200" u="none" strike="noStrike">
                <a:solidFill>
                  <a:schemeClr val="dk1"/>
                </a:solidFill>
                <a:latin typeface="Arial"/>
                <a:ea typeface="Arial"/>
                <a:cs typeface="Arial"/>
                <a:sym typeface="Arial"/>
              </a:rPr>
              <a:t>Job analysis comes next, and then a job description and person specification are created. These documents assist the organization in outlining the duties of the position and the characteristics of the ideal applicant.</a:t>
            </a:r>
            <a:br>
              <a:rPr lang="en-GB"/>
            </a:br>
            <a:r>
              <a:rPr b="0" i="0" lang="en-GB" sz="1200" u="none" strike="noStrike">
                <a:solidFill>
                  <a:schemeClr val="dk1"/>
                </a:solidFill>
                <a:latin typeface="Arial"/>
                <a:ea typeface="Arial"/>
                <a:cs typeface="Arial"/>
                <a:sym typeface="Arial"/>
              </a:rPr>
              <a:t>The position is then publicised to draw in qualified candidates. The best candidate is then chosen and appointed after candidates have been shortlisted, evaluated, and interviewed.</a:t>
            </a:r>
            <a:endParaRPr/>
          </a:p>
        </p:txBody>
      </p:sp>
      <p:sp>
        <p:nvSpPr>
          <p:cNvPr id="124" name="Google Shape;124;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4" name="Google Shape;15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u="none" strike="noStrike">
                <a:solidFill>
                  <a:schemeClr val="dk1"/>
                </a:solidFill>
                <a:latin typeface="Arial"/>
                <a:ea typeface="Arial"/>
                <a:cs typeface="Arial"/>
                <a:sym typeface="Arial"/>
              </a:rPr>
              <a:t>Job analysis is a crucial initial step in the hiring process since it gives the company a clear understanding of the role's responsibilities. It outlines the tasks, obligations, and abilities required for efficient performance.</a:t>
            </a:r>
            <a:br>
              <a:rPr lang="en-GB"/>
            </a:br>
            <a:r>
              <a:rPr b="0" i="0" lang="en-GB" sz="1200" u="none" strike="noStrike">
                <a:solidFill>
                  <a:schemeClr val="dk1"/>
                </a:solidFill>
                <a:latin typeface="Arial"/>
                <a:ea typeface="Arial"/>
                <a:cs typeface="Arial"/>
                <a:sym typeface="Arial"/>
              </a:rPr>
              <a:t>A job description and a person specification are then created using this data. While the person specification specifies the skills and background a candidate must possess, the job description describes what the employee will do.</a:t>
            </a:r>
            <a:br>
              <a:rPr lang="en-GB"/>
            </a:br>
            <a:r>
              <a:rPr b="0" i="0" lang="en-GB" sz="1200" u="none" strike="noStrike">
                <a:solidFill>
                  <a:schemeClr val="dk1"/>
                </a:solidFill>
                <a:latin typeface="Arial"/>
                <a:ea typeface="Arial"/>
                <a:cs typeface="Arial"/>
                <a:sym typeface="Arial"/>
              </a:rPr>
              <a:t>These documents are particularly crucial for Marks &amp; Spencer during transformation since they guarantee that new hires have the skills required to support organisational change.</a:t>
            </a:r>
            <a:endParaRPr/>
          </a:p>
        </p:txBody>
      </p:sp>
      <p:sp>
        <p:nvSpPr>
          <p:cNvPr id="155" name="Google Shape;15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3" name="Google Shape;163;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u="none" strike="noStrike">
                <a:solidFill>
                  <a:schemeClr val="dk1"/>
                </a:solidFill>
                <a:latin typeface="Arial"/>
                <a:ea typeface="Arial"/>
                <a:cs typeface="Arial"/>
                <a:sym typeface="Arial"/>
              </a:rPr>
              <a:t>During organisational transition, M&amp;S can hire candidates via a variety of advertising venues. The company's own careers website, where candidates may submit their information and start the hiring process, is one of the most crucial platforms.</a:t>
            </a:r>
            <a:br>
              <a:rPr lang="en-GB"/>
            </a:br>
            <a:r>
              <a:rPr b="0" i="0" lang="en-GB" sz="1200" u="none" strike="noStrike">
                <a:solidFill>
                  <a:schemeClr val="dk1"/>
                </a:solidFill>
                <a:latin typeface="Arial"/>
                <a:ea typeface="Arial"/>
                <a:cs typeface="Arial"/>
                <a:sym typeface="Arial"/>
              </a:rPr>
              <a:t>Another benefit of online job boards is that they enable businesses to connect with more potential candidates. Professional platforms like LinkedIn may be more useful for more specialised transformation tasks because they focus on qualified and experienced applicants.</a:t>
            </a:r>
            <a:br>
              <a:rPr lang="en-GB"/>
            </a:br>
            <a:r>
              <a:rPr b="0" i="0" lang="en-GB" sz="1200" u="none" strike="noStrike">
                <a:solidFill>
                  <a:schemeClr val="dk1"/>
                </a:solidFill>
                <a:latin typeface="Arial"/>
                <a:ea typeface="Arial"/>
                <a:cs typeface="Arial"/>
                <a:sym typeface="Arial"/>
              </a:rPr>
              <a:t>In general, the best platform for advertising depends on the kind of position, the talents needed, and the kind of applicants the company hopes to draw in.</a:t>
            </a:r>
            <a:endParaRPr/>
          </a:p>
        </p:txBody>
      </p:sp>
      <p:sp>
        <p:nvSpPr>
          <p:cNvPr id="164" name="Google Shape;164;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8" name="Google Shape;178;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u="none" strike="noStrike">
                <a:solidFill>
                  <a:schemeClr val="dk1"/>
                </a:solidFill>
                <a:latin typeface="Arial"/>
                <a:ea typeface="Arial"/>
                <a:cs typeface="Arial"/>
                <a:sym typeface="Arial"/>
              </a:rPr>
              <a:t>The main focus of a competency-based interview is whether the applicant possesses the essential abilities needed for the position. In order to demonstrate how they handled actual events, candidates are typically asked to provide instances from their prior experiences.</a:t>
            </a:r>
            <a:br>
              <a:rPr lang="en-GB"/>
            </a:br>
            <a:r>
              <a:rPr b="0" i="0" lang="en-GB" sz="1200" u="none" strike="noStrike">
                <a:solidFill>
                  <a:schemeClr val="dk1"/>
                </a:solidFill>
                <a:latin typeface="Arial"/>
                <a:ea typeface="Arial"/>
                <a:cs typeface="Arial"/>
                <a:sym typeface="Arial"/>
              </a:rPr>
              <a:t>Employers can evaluate critical skills like leadership, teamwork, and communication with the aid of this kind of interview. It is particularly appropriate for positions like project or operations management that are related to organisational transformation.</a:t>
            </a:r>
            <a:endParaRPr/>
          </a:p>
        </p:txBody>
      </p:sp>
      <p:sp>
        <p:nvSpPr>
          <p:cNvPr id="179" name="Google Shape;179;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5" name="Shape 195"/>
        <p:cNvGrpSpPr/>
        <p:nvPr/>
      </p:nvGrpSpPr>
      <p:grpSpPr>
        <a:xfrm>
          <a:off x="0" y="0"/>
          <a:ext cx="0" cy="0"/>
          <a:chOff x="0" y="0"/>
          <a:chExt cx="0" cy="0"/>
        </a:xfrm>
      </p:grpSpPr>
      <p:sp>
        <p:nvSpPr>
          <p:cNvPr id="196" name="Google Shape;196;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7" name="Google Shape;197;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u="none" strike="noStrike">
                <a:solidFill>
                  <a:schemeClr val="dk1"/>
                </a:solidFill>
                <a:latin typeface="Arial"/>
                <a:ea typeface="Arial"/>
                <a:cs typeface="Arial"/>
                <a:sym typeface="Arial"/>
              </a:rPr>
              <a:t>The focus of a behavioural interview is on a candidate's past behaviour in authentic settings. This is crucial because employers frequently view an individual's prior behaviour as a predictor of future performance.</a:t>
            </a:r>
            <a:br>
              <a:rPr lang="en-GB"/>
            </a:br>
            <a:r>
              <a:rPr b="0" i="0" lang="en-GB" sz="1200" u="none" strike="noStrike">
                <a:solidFill>
                  <a:schemeClr val="dk1"/>
                </a:solidFill>
                <a:latin typeface="Arial"/>
                <a:ea typeface="Arial"/>
                <a:cs typeface="Arial"/>
                <a:sym typeface="Arial"/>
              </a:rPr>
              <a:t>Candidates are typically asked to describe a particular event, the action they took, and the outcome. Because of this, behavioural interviews are beneficial for positions involving change, particularly those that require flexibility, collaboration, and problem-solving skills.</a:t>
            </a:r>
            <a:endParaRPr/>
          </a:p>
        </p:txBody>
      </p:sp>
      <p:sp>
        <p:nvSpPr>
          <p:cNvPr id="198" name="Google Shape;198;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4" name="Google Shape;214;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u="none" strike="noStrike">
                <a:solidFill>
                  <a:schemeClr val="dk1"/>
                </a:solidFill>
                <a:latin typeface="Arial"/>
                <a:ea typeface="Arial"/>
                <a:cs typeface="Arial"/>
                <a:sym typeface="Arial"/>
              </a:rPr>
              <a:t>In a panel interview, multiple interviewers interview a candidate. These interviewers may be from a variety of departments inside the company, including technical, HR, and line management.</a:t>
            </a:r>
            <a:br>
              <a:rPr lang="en-GB"/>
            </a:br>
            <a:r>
              <a:rPr b="0" i="0" lang="en-GB" sz="1200" u="none" strike="noStrike">
                <a:solidFill>
                  <a:schemeClr val="dk1"/>
                </a:solidFill>
                <a:latin typeface="Arial"/>
                <a:ea typeface="Arial"/>
                <a:cs typeface="Arial"/>
                <a:sym typeface="Arial"/>
              </a:rPr>
              <a:t>This kind of interview is helpful since it enables the company to evaluate the applicant simultaneously from several angles. It is particularly appropriate for senior transformation or expert positions where organisational fit and technical proficiency are crucial.</a:t>
            </a:r>
            <a:endParaRPr/>
          </a:p>
        </p:txBody>
      </p:sp>
      <p:sp>
        <p:nvSpPr>
          <p:cNvPr id="215" name="Google Shape;215;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3" name="Google Shape;233;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u="none" strike="noStrike">
                <a:solidFill>
                  <a:schemeClr val="dk1"/>
                </a:solidFill>
                <a:latin typeface="Arial"/>
                <a:ea typeface="Arial"/>
                <a:cs typeface="Arial"/>
                <a:sym typeface="Arial"/>
              </a:rPr>
              <a:t>The interview process can be made better by using a variety of asking strategies. While planned questions help guarantee that every applicant is evaluated consistently, behavioural questions are helpful since they require candidates to describe what they performed in actual settings.</a:t>
            </a:r>
            <a:br>
              <a:rPr lang="en-GB"/>
            </a:br>
            <a:r>
              <a:rPr b="0" i="0" lang="en-GB" sz="1200" u="none" strike="noStrike">
                <a:solidFill>
                  <a:schemeClr val="dk1"/>
                </a:solidFill>
                <a:latin typeface="Arial"/>
                <a:ea typeface="Arial"/>
                <a:cs typeface="Arial"/>
                <a:sym typeface="Arial"/>
              </a:rPr>
              <a:t>Because they enable the interviewer to go deeper into an answer, probing questions are also crucial. Additionally, by outlining the scenario, task, action, and outcome, the STAR approach aids applicants in properly organising their responses.</a:t>
            </a:r>
            <a:endParaRPr/>
          </a:p>
        </p:txBody>
      </p:sp>
      <p:sp>
        <p:nvSpPr>
          <p:cNvPr id="234" name="Google Shape;234;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1" name="Shape 241"/>
        <p:cNvGrpSpPr/>
        <p:nvPr/>
      </p:nvGrpSpPr>
      <p:grpSpPr>
        <a:xfrm>
          <a:off x="0" y="0"/>
          <a:ext cx="0" cy="0"/>
          <a:chOff x="0" y="0"/>
          <a:chExt cx="0" cy="0"/>
        </a:xfrm>
      </p:grpSpPr>
      <p:sp>
        <p:nvSpPr>
          <p:cNvPr id="242" name="Google Shape;242;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3" name="Google Shape;243;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u="none" strike="noStrike">
                <a:solidFill>
                  <a:schemeClr val="dk1"/>
                </a:solidFill>
                <a:latin typeface="Arial"/>
                <a:ea typeface="Arial"/>
                <a:cs typeface="Arial"/>
                <a:sym typeface="Arial"/>
              </a:rPr>
              <a:t>Both in-person and online interviews have benefits and drawbacks. While virtual interviews are more flexible and easier to set up, in-person interviews may be more useful for establishing rapport and detecting nonverbal communication.</a:t>
            </a:r>
            <a:br>
              <a:rPr lang="en-GB"/>
            </a:br>
            <a:r>
              <a:rPr b="0" i="0" lang="en-GB" sz="1200" u="none" strike="noStrike">
                <a:solidFill>
                  <a:schemeClr val="dk1"/>
                </a:solidFill>
                <a:latin typeface="Arial"/>
                <a:ea typeface="Arial"/>
                <a:cs typeface="Arial"/>
                <a:sym typeface="Arial"/>
              </a:rPr>
              <a:t>Additionally, virtual interviews can save time and money on travel, which is helpful when hiring people from various places. Face-to-face interviews, however, might still be more beneficial for senior or specialised positions since they enable a more thorough evaluation of the applicant.</a:t>
            </a:r>
            <a:br>
              <a:rPr lang="en-GB"/>
            </a:br>
            <a:r>
              <a:rPr b="0" i="0" lang="en-GB" sz="1200" u="none" strike="noStrike">
                <a:solidFill>
                  <a:schemeClr val="dk1"/>
                </a:solidFill>
                <a:latin typeface="Arial"/>
                <a:ea typeface="Arial"/>
                <a:cs typeface="Arial"/>
                <a:sym typeface="Arial"/>
              </a:rPr>
              <a:t>During organisational transition, Marks &amp; Spencer would benefit most from a mixed approach that uses in-person interviews for final selection when necessary and virtual interviews for earlier stages.</a:t>
            </a:r>
            <a:endParaRPr/>
          </a:p>
        </p:txBody>
      </p:sp>
      <p:sp>
        <p:nvSpPr>
          <p:cNvPr id="244" name="Google Shape;244;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5" name="Shape 255"/>
        <p:cNvGrpSpPr/>
        <p:nvPr/>
      </p:nvGrpSpPr>
      <p:grpSpPr>
        <a:xfrm>
          <a:off x="0" y="0"/>
          <a:ext cx="0" cy="0"/>
          <a:chOff x="0" y="0"/>
          <a:chExt cx="0" cy="0"/>
        </a:xfrm>
      </p:grpSpPr>
      <p:sp>
        <p:nvSpPr>
          <p:cNvPr id="256" name="Google Shape;256;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7" name="Google Shape;257;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u="none" strike="noStrike">
                <a:solidFill>
                  <a:schemeClr val="dk1"/>
                </a:solidFill>
                <a:latin typeface="Arial"/>
                <a:ea typeface="Arial"/>
                <a:cs typeface="Arial"/>
                <a:sym typeface="Arial"/>
              </a:rPr>
              <a:t>M&amp;S should employ a clear and organised hiring approach to enhance hiring throughout organisational transition. This can lessen prejudice and improve the consistency and fairness of selection decisions.</a:t>
            </a:r>
            <a:br>
              <a:rPr lang="en-GB"/>
            </a:br>
            <a:r>
              <a:rPr b="0" i="0" lang="en-GB" sz="1200" u="none" strike="noStrike">
                <a:solidFill>
                  <a:schemeClr val="dk1"/>
                </a:solidFill>
                <a:latin typeface="Arial"/>
                <a:ea typeface="Arial"/>
                <a:cs typeface="Arial"/>
                <a:sym typeface="Arial"/>
              </a:rPr>
              <a:t>The job description and person specification should serve as the basis for selection judgements, and interviewers should, whenever feasible, ask each candidate the same fundamental questions. This promotes equity and facilitates objective applicant comparisons.</a:t>
            </a:r>
            <a:br>
              <a:rPr lang="en-GB"/>
            </a:br>
            <a:r>
              <a:rPr b="0" i="0" lang="en-GB" sz="1200" u="none" strike="noStrike">
                <a:solidFill>
                  <a:schemeClr val="dk1"/>
                </a:solidFill>
                <a:latin typeface="Arial"/>
                <a:ea typeface="Arial"/>
                <a:cs typeface="Arial"/>
                <a:sym typeface="Arial"/>
              </a:rPr>
              <a:t>Additionally, M&amp;S shall guarantee equality, refrain from prejudice, and make appropriate accommodations when necessary. Above all, the business should hire individuals with the abilities and mindset necessary to support organisational and digital change.</a:t>
            </a:r>
            <a:endParaRPr/>
          </a:p>
        </p:txBody>
      </p:sp>
      <p:sp>
        <p:nvSpPr>
          <p:cNvPr id="258" name="Google Shape;258;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9" name="Shape 269"/>
        <p:cNvGrpSpPr/>
        <p:nvPr/>
      </p:nvGrpSpPr>
      <p:grpSpPr>
        <a:xfrm>
          <a:off x="0" y="0"/>
          <a:ext cx="0" cy="0"/>
          <a:chOff x="0" y="0"/>
          <a:chExt cx="0" cy="0"/>
        </a:xfrm>
      </p:grpSpPr>
      <p:sp>
        <p:nvSpPr>
          <p:cNvPr id="270" name="Google Shape;270;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1" name="Google Shape;271;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GB" sz="1200" u="none" strike="noStrike">
                <a:solidFill>
                  <a:schemeClr val="dk1"/>
                </a:solidFill>
                <a:latin typeface="Arial"/>
                <a:ea typeface="Arial"/>
                <a:cs typeface="Arial"/>
                <a:sym typeface="Arial"/>
              </a:rPr>
              <a:t>In conclusion, hiring the best applicant is crucial for organisational transformation. An equitable and well-organised hiring procedure aids the company in choosing workers who can facilitate transformation.</a:t>
            </a:r>
            <a:br>
              <a:rPr lang="en-GB"/>
            </a:br>
            <a:r>
              <a:rPr b="0" i="0" lang="en-GB" sz="1200" u="none" strike="noStrike">
                <a:solidFill>
                  <a:schemeClr val="dk1"/>
                </a:solidFill>
                <a:latin typeface="Arial"/>
                <a:ea typeface="Arial"/>
                <a:cs typeface="Arial"/>
                <a:sym typeface="Arial"/>
              </a:rPr>
              <a:t>Good job analysis, well-thought-out interview approaches, and suitable questioning strategies are essential to Marks and Spencer's successful hiring process. Depending on the position, both in-person and online interviews may be beneficial.</a:t>
            </a:r>
            <a:br>
              <a:rPr lang="en-GB"/>
            </a:br>
            <a:r>
              <a:rPr b="0" i="0" lang="en-GB" sz="1200" u="none" strike="noStrike">
                <a:solidFill>
                  <a:schemeClr val="dk1"/>
                </a:solidFill>
                <a:latin typeface="Arial"/>
                <a:ea typeface="Arial"/>
                <a:cs typeface="Arial"/>
                <a:sym typeface="Arial"/>
              </a:rPr>
              <a:t>All things considered, effective hiring and selection will assist M&amp;S in developing the personnel and skills required to facilitate future expansion and change.</a:t>
            </a:r>
            <a:endParaRPr/>
          </a:p>
        </p:txBody>
      </p:sp>
      <p:sp>
        <p:nvSpPr>
          <p:cNvPr id="272" name="Google Shape;272;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8" name="Shape 288"/>
        <p:cNvGrpSpPr/>
        <p:nvPr/>
      </p:nvGrpSpPr>
      <p:grpSpPr>
        <a:xfrm>
          <a:off x="0" y="0"/>
          <a:ext cx="0" cy="0"/>
          <a:chOff x="0" y="0"/>
          <a:chExt cx="0" cy="0"/>
        </a:xfrm>
      </p:grpSpPr>
      <p:sp>
        <p:nvSpPr>
          <p:cNvPr id="289" name="Google Shape;289;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0" name="Google Shape;290;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8"/>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lt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8"/>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lt1"/>
              </a:buClr>
              <a:buSzPts val="2400"/>
              <a:buNone/>
              <a:defRPr sz="24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p:txBody>
      </p:sp>
      <p:sp>
        <p:nvSpPr>
          <p:cNvPr id="18" name="Google Shape;18;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19"/>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19"/>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0" name="Google Shape;30;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33" name="Shape 33"/>
        <p:cNvGrpSpPr/>
        <p:nvPr/>
      </p:nvGrpSpPr>
      <p:grpSpPr>
        <a:xfrm>
          <a:off x="0" y="0"/>
          <a:ext cx="0" cy="0"/>
          <a:chOff x="0" y="0"/>
          <a:chExt cx="0" cy="0"/>
        </a:xfrm>
      </p:grpSpPr>
      <p:sp>
        <p:nvSpPr>
          <p:cNvPr id="34" name="Google Shape;34;p17"/>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17"/>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36" name="Google Shape;36;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9" name="Shape 39"/>
        <p:cNvGrpSpPr/>
        <p:nvPr/>
      </p:nvGrpSpPr>
      <p:grpSpPr>
        <a:xfrm>
          <a:off x="0" y="0"/>
          <a:ext cx="0" cy="0"/>
          <a:chOff x="0" y="0"/>
          <a:chExt cx="0" cy="0"/>
        </a:xfrm>
      </p:grpSpPr>
      <p:sp>
        <p:nvSpPr>
          <p:cNvPr id="40" name="Google Shape;40;p20"/>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 name="Google Shape;41;p20"/>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757575"/>
              </a:buClr>
              <a:buSzPts val="2400"/>
              <a:buNone/>
              <a:defRPr sz="2400">
                <a:solidFill>
                  <a:srgbClr val="757575"/>
                </a:solidFill>
              </a:defRPr>
            </a:lvl1pPr>
            <a:lvl2pPr indent="-228600" lvl="1" marL="914400" algn="l">
              <a:lnSpc>
                <a:spcPct val="90000"/>
              </a:lnSpc>
              <a:spcBef>
                <a:spcPts val="500"/>
              </a:spcBef>
              <a:spcAft>
                <a:spcPts val="0"/>
              </a:spcAft>
              <a:buClr>
                <a:srgbClr val="757575"/>
              </a:buClr>
              <a:buSzPts val="2000"/>
              <a:buNone/>
              <a:defRPr sz="2000">
                <a:solidFill>
                  <a:srgbClr val="757575"/>
                </a:solidFill>
              </a:defRPr>
            </a:lvl2pPr>
            <a:lvl3pPr indent="-228600" lvl="2" marL="1371600" algn="l">
              <a:lnSpc>
                <a:spcPct val="90000"/>
              </a:lnSpc>
              <a:spcBef>
                <a:spcPts val="500"/>
              </a:spcBef>
              <a:spcAft>
                <a:spcPts val="0"/>
              </a:spcAft>
              <a:buClr>
                <a:srgbClr val="757575"/>
              </a:buClr>
              <a:buSzPts val="1800"/>
              <a:buNone/>
              <a:defRPr sz="1800">
                <a:solidFill>
                  <a:srgbClr val="757575"/>
                </a:solidFill>
              </a:defRPr>
            </a:lvl3pPr>
            <a:lvl4pPr indent="-228600" lvl="3" marL="1828800" algn="l">
              <a:lnSpc>
                <a:spcPct val="90000"/>
              </a:lnSpc>
              <a:spcBef>
                <a:spcPts val="500"/>
              </a:spcBef>
              <a:spcAft>
                <a:spcPts val="0"/>
              </a:spcAft>
              <a:buClr>
                <a:srgbClr val="757575"/>
              </a:buClr>
              <a:buSzPts val="1600"/>
              <a:buNone/>
              <a:defRPr sz="1600">
                <a:solidFill>
                  <a:srgbClr val="757575"/>
                </a:solidFill>
              </a:defRPr>
            </a:lvl4pPr>
            <a:lvl5pPr indent="-228600" lvl="4" marL="2286000" algn="l">
              <a:lnSpc>
                <a:spcPct val="90000"/>
              </a:lnSpc>
              <a:spcBef>
                <a:spcPts val="500"/>
              </a:spcBef>
              <a:spcAft>
                <a:spcPts val="0"/>
              </a:spcAft>
              <a:buClr>
                <a:srgbClr val="757575"/>
              </a:buClr>
              <a:buSzPts val="1600"/>
              <a:buNone/>
              <a:defRPr sz="1600">
                <a:solidFill>
                  <a:srgbClr val="757575"/>
                </a:solidFill>
              </a:defRPr>
            </a:lvl5pPr>
            <a:lvl6pPr indent="-228600" lvl="5" marL="2743200" algn="l">
              <a:lnSpc>
                <a:spcPct val="90000"/>
              </a:lnSpc>
              <a:spcBef>
                <a:spcPts val="500"/>
              </a:spcBef>
              <a:spcAft>
                <a:spcPts val="0"/>
              </a:spcAft>
              <a:buClr>
                <a:srgbClr val="757575"/>
              </a:buClr>
              <a:buSzPts val="1600"/>
              <a:buNone/>
              <a:defRPr sz="1600">
                <a:solidFill>
                  <a:srgbClr val="757575"/>
                </a:solidFill>
              </a:defRPr>
            </a:lvl6pPr>
            <a:lvl7pPr indent="-228600" lvl="6" marL="3200400" algn="l">
              <a:lnSpc>
                <a:spcPct val="90000"/>
              </a:lnSpc>
              <a:spcBef>
                <a:spcPts val="500"/>
              </a:spcBef>
              <a:spcAft>
                <a:spcPts val="0"/>
              </a:spcAft>
              <a:buClr>
                <a:srgbClr val="757575"/>
              </a:buClr>
              <a:buSzPts val="1600"/>
              <a:buNone/>
              <a:defRPr sz="1600">
                <a:solidFill>
                  <a:srgbClr val="757575"/>
                </a:solidFill>
              </a:defRPr>
            </a:lvl7pPr>
            <a:lvl8pPr indent="-228600" lvl="7" marL="3657600" algn="l">
              <a:lnSpc>
                <a:spcPct val="90000"/>
              </a:lnSpc>
              <a:spcBef>
                <a:spcPts val="500"/>
              </a:spcBef>
              <a:spcAft>
                <a:spcPts val="0"/>
              </a:spcAft>
              <a:buClr>
                <a:srgbClr val="757575"/>
              </a:buClr>
              <a:buSzPts val="1600"/>
              <a:buNone/>
              <a:defRPr sz="1600">
                <a:solidFill>
                  <a:srgbClr val="757575"/>
                </a:solidFill>
              </a:defRPr>
            </a:lvl8pPr>
            <a:lvl9pPr indent="-228600" lvl="8" marL="4114800" algn="l">
              <a:lnSpc>
                <a:spcPct val="90000"/>
              </a:lnSpc>
              <a:spcBef>
                <a:spcPts val="500"/>
              </a:spcBef>
              <a:spcAft>
                <a:spcPts val="0"/>
              </a:spcAft>
              <a:buClr>
                <a:srgbClr val="757575"/>
              </a:buClr>
              <a:buSzPts val="1600"/>
              <a:buNone/>
              <a:defRPr sz="1600">
                <a:solidFill>
                  <a:srgbClr val="757575"/>
                </a:solidFill>
              </a:defRPr>
            </a:lvl9pPr>
          </a:lstStyle>
          <a:p/>
        </p:txBody>
      </p:sp>
      <p:sp>
        <p:nvSpPr>
          <p:cNvPr id="42" name="Google Shape;42;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5" name="Shape 45"/>
        <p:cNvGrpSpPr/>
        <p:nvPr/>
      </p:nvGrpSpPr>
      <p:grpSpPr>
        <a:xfrm>
          <a:off x="0" y="0"/>
          <a:ext cx="0" cy="0"/>
          <a:chOff x="0" y="0"/>
          <a:chExt cx="0" cy="0"/>
        </a:xfrm>
      </p:grpSpPr>
      <p:sp>
        <p:nvSpPr>
          <p:cNvPr id="46" name="Google Shape;46;p2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21"/>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 name="Google Shape;48;p21"/>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9" name="Google Shape;49;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2" name="Shape 52"/>
        <p:cNvGrpSpPr/>
        <p:nvPr/>
      </p:nvGrpSpPr>
      <p:grpSpPr>
        <a:xfrm>
          <a:off x="0" y="0"/>
          <a:ext cx="0" cy="0"/>
          <a:chOff x="0" y="0"/>
          <a:chExt cx="0" cy="0"/>
        </a:xfrm>
      </p:grpSpPr>
      <p:sp>
        <p:nvSpPr>
          <p:cNvPr id="53" name="Google Shape;53;p22"/>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4" name="Google Shape;54;p22"/>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5" name="Google Shape;55;p22"/>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6" name="Google Shape;56;p22"/>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7" name="Google Shape;57;p22"/>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8" name="Google Shape;58;p2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2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2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1" name="Shape 61"/>
        <p:cNvGrpSpPr/>
        <p:nvPr/>
      </p:nvGrpSpPr>
      <p:grpSpPr>
        <a:xfrm>
          <a:off x="0" y="0"/>
          <a:ext cx="0" cy="0"/>
          <a:chOff x="0" y="0"/>
          <a:chExt cx="0" cy="0"/>
        </a:xfrm>
      </p:grpSpPr>
      <p:sp>
        <p:nvSpPr>
          <p:cNvPr id="62" name="Google Shape;62;p2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2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2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6" name="Shape 66"/>
        <p:cNvGrpSpPr/>
        <p:nvPr/>
      </p:nvGrpSpPr>
      <p:grpSpPr>
        <a:xfrm>
          <a:off x="0" y="0"/>
          <a:ext cx="0" cy="0"/>
          <a:chOff x="0" y="0"/>
          <a:chExt cx="0" cy="0"/>
        </a:xfrm>
      </p:grpSpPr>
      <p:sp>
        <p:nvSpPr>
          <p:cNvPr id="67" name="Google Shape;67;p2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2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2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70" name="Shape 70"/>
        <p:cNvGrpSpPr/>
        <p:nvPr/>
      </p:nvGrpSpPr>
      <p:grpSpPr>
        <a:xfrm>
          <a:off x="0" y="0"/>
          <a:ext cx="0" cy="0"/>
          <a:chOff x="0" y="0"/>
          <a:chExt cx="0" cy="0"/>
        </a:xfrm>
      </p:grpSpPr>
      <p:sp>
        <p:nvSpPr>
          <p:cNvPr id="71" name="Google Shape;71;p25"/>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2" name="Google Shape;72;p25"/>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73" name="Google Shape;73;p25"/>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4" name="Google Shape;74;p2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2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7" name="Shape 77"/>
        <p:cNvGrpSpPr/>
        <p:nvPr/>
      </p:nvGrpSpPr>
      <p:grpSpPr>
        <a:xfrm>
          <a:off x="0" y="0"/>
          <a:ext cx="0" cy="0"/>
          <a:chOff x="0" y="0"/>
          <a:chExt cx="0" cy="0"/>
        </a:xfrm>
      </p:grpSpPr>
      <p:sp>
        <p:nvSpPr>
          <p:cNvPr id="78" name="Google Shape;78;p26"/>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9" name="Google Shape;79;p26"/>
          <p:cNvSpPr/>
          <p:nvPr>
            <p:ph idx="2" type="pic"/>
          </p:nvPr>
        </p:nvSpPr>
        <p:spPr>
          <a:xfrm>
            <a:off x="5183188" y="987425"/>
            <a:ext cx="6172200" cy="4873625"/>
          </a:xfrm>
          <a:prstGeom prst="rect">
            <a:avLst/>
          </a:prstGeom>
          <a:noFill/>
          <a:ln>
            <a:noFill/>
          </a:ln>
        </p:spPr>
      </p:sp>
      <p:sp>
        <p:nvSpPr>
          <p:cNvPr id="80" name="Google Shape;80;p26"/>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81" name="Google Shape;81;p2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2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4" name="Shape 84"/>
        <p:cNvGrpSpPr/>
        <p:nvPr/>
      </p:nvGrpSpPr>
      <p:grpSpPr>
        <a:xfrm>
          <a:off x="0" y="0"/>
          <a:ext cx="0" cy="0"/>
          <a:chOff x="0" y="0"/>
          <a:chExt cx="0" cy="0"/>
        </a:xfrm>
      </p:grpSpPr>
      <p:sp>
        <p:nvSpPr>
          <p:cNvPr id="85" name="Google Shape;85;p27"/>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6" name="Google Shape;86;p27"/>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7" name="Google Shape;87;p2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2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2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90" name="Shape 90"/>
        <p:cNvGrpSpPr/>
        <p:nvPr/>
      </p:nvGrpSpPr>
      <p:grpSpPr>
        <a:xfrm>
          <a:off x="0" y="0"/>
          <a:ext cx="0" cy="0"/>
          <a:chOff x="0" y="0"/>
          <a:chExt cx="0" cy="0"/>
        </a:xfrm>
      </p:grpSpPr>
      <p:sp>
        <p:nvSpPr>
          <p:cNvPr id="91" name="Google Shape;91;p28"/>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2" name="Google Shape;92;p28"/>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3" name="Google Shape;93;p2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2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2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3.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slideLayout" Target="../slideLayouts/slideLayout3.xml"/><Relationship Id="rId3" Type="http://schemas.openxmlformats.org/officeDocument/2006/relationships/slideLayout" Target="../slideLayouts/slideLayout4.xml"/><Relationship Id="rId4" Type="http://schemas.openxmlformats.org/officeDocument/2006/relationships/slideLayout" Target="../slideLayouts/slideLayout5.xml"/><Relationship Id="rId11" Type="http://schemas.openxmlformats.org/officeDocument/2006/relationships/slideLayout" Target="../slideLayouts/slideLayout12.xml"/><Relationship Id="rId10" Type="http://schemas.openxmlformats.org/officeDocument/2006/relationships/slideLayout" Target="../slideLayouts/slideLayout11.xml"/><Relationship Id="rId12" Type="http://schemas.openxmlformats.org/officeDocument/2006/relationships/theme" Target="../theme/theme2.xml"/><Relationship Id="rId9" Type="http://schemas.openxmlformats.org/officeDocument/2006/relationships/slideLayout" Target="../slideLayouts/slideLayout10.xml"/><Relationship Id="rId5" Type="http://schemas.openxmlformats.org/officeDocument/2006/relationships/slideLayout" Target="../slideLayouts/slideLayout6.xml"/><Relationship Id="rId6" Type="http://schemas.openxmlformats.org/officeDocument/2006/relationships/slideLayout" Target="../slideLayouts/slideLayout7.xml"/><Relationship Id="rId7" Type="http://schemas.openxmlformats.org/officeDocument/2006/relationships/slideLayout" Target="../slideLayouts/slideLayout8.xml"/><Relationship Id="rId8"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9" name="Shape 9"/>
        <p:cNvGrpSpPr/>
        <p:nvPr/>
      </p:nvGrpSpPr>
      <p:grpSpPr>
        <a:xfrm>
          <a:off x="0" y="0"/>
          <a:ext cx="0" cy="0"/>
          <a:chOff x="0" y="0"/>
          <a:chExt cx="0" cy="0"/>
        </a:xfrm>
      </p:grpSpPr>
      <p:sp>
        <p:nvSpPr>
          <p:cNvPr id="10" name="Google Shape;10;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lt1"/>
              </a:buClr>
              <a:buSzPts val="4400"/>
              <a:buFont typeface="Play"/>
              <a:buNone/>
              <a:defRPr b="0" i="0" sz="4400" u="none" cap="none" strike="noStrike">
                <a:solidFill>
                  <a:schemeClr val="lt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6"/>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lt1"/>
              </a:buClr>
              <a:buSzPts val="2800"/>
              <a:buFont typeface="Arial"/>
              <a:buChar char="•"/>
              <a:defRPr b="0" i="0" sz="2800" u="none" cap="none" strike="noStrike">
                <a:solidFill>
                  <a:schemeClr val="lt1"/>
                </a:solidFill>
                <a:latin typeface="Arial"/>
                <a:ea typeface="Arial"/>
                <a:cs typeface="Arial"/>
                <a:sym typeface="Arial"/>
              </a:defRPr>
            </a:lvl1pPr>
            <a:lvl2pPr indent="-381000" lvl="1" marL="914400" marR="0" rtl="0" algn="l">
              <a:lnSpc>
                <a:spcPct val="90000"/>
              </a:lnSpc>
              <a:spcBef>
                <a:spcPts val="500"/>
              </a:spcBef>
              <a:spcAft>
                <a:spcPts val="0"/>
              </a:spcAft>
              <a:buClr>
                <a:schemeClr val="lt1"/>
              </a:buClr>
              <a:buSzPts val="2400"/>
              <a:buFont typeface="Arial"/>
              <a:buChar char="•"/>
              <a:defRPr b="0" i="0" sz="2400" u="none" cap="none" strike="noStrike">
                <a:solidFill>
                  <a:schemeClr val="lt1"/>
                </a:solidFill>
                <a:latin typeface="Arial"/>
                <a:ea typeface="Arial"/>
                <a:cs typeface="Arial"/>
                <a:sym typeface="Arial"/>
              </a:defRPr>
            </a:lvl2pPr>
            <a:lvl3pPr indent="-355600" lvl="2" marL="1371600" marR="0" rtl="0" algn="l">
              <a:lnSpc>
                <a:spcPct val="90000"/>
              </a:lnSpc>
              <a:spcBef>
                <a:spcPts val="500"/>
              </a:spcBef>
              <a:spcAft>
                <a:spcPts val="0"/>
              </a:spcAft>
              <a:buClr>
                <a:schemeClr val="lt1"/>
              </a:buClr>
              <a:buSzPts val="2000"/>
              <a:buFont typeface="Arial"/>
              <a:buChar char="•"/>
              <a:defRPr b="0" i="0" sz="2000" u="none" cap="none" strike="noStrike">
                <a:solidFill>
                  <a:schemeClr val="lt1"/>
                </a:solidFill>
                <a:latin typeface="Arial"/>
                <a:ea typeface="Arial"/>
                <a:cs typeface="Arial"/>
                <a:sym typeface="Arial"/>
              </a:defRPr>
            </a:lvl3pPr>
            <a:lvl4pPr indent="-342900" lvl="3" marL="18288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4pPr>
            <a:lvl5pPr indent="-342900" lvl="4" marL="22860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5pPr>
            <a:lvl6pPr indent="-342900" lvl="5" marL="27432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6pPr>
            <a:lvl7pPr indent="-342900" lvl="6" marL="32004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7pPr>
            <a:lvl8pPr indent="-342900" lvl="7" marL="36576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8pPr>
            <a:lvl9pPr indent="-342900" lvl="8" marL="4114800" marR="0" rtl="0" algn="l">
              <a:lnSpc>
                <a:spcPct val="90000"/>
              </a:lnSpc>
              <a:spcBef>
                <a:spcPts val="500"/>
              </a:spcBef>
              <a:spcAft>
                <a:spcPts val="0"/>
              </a:spcAft>
              <a:buClr>
                <a:schemeClr val="lt1"/>
              </a:buClr>
              <a:buSzPts val="1800"/>
              <a:buFont typeface="Arial"/>
              <a:buChar char="•"/>
              <a:defRPr b="0" i="0" sz="1800" u="none" cap="none" strike="noStrike">
                <a:solidFill>
                  <a:schemeClr val="lt1"/>
                </a:solidFill>
                <a:latin typeface="Arial"/>
                <a:ea typeface="Arial"/>
                <a:cs typeface="Arial"/>
                <a:sym typeface="Arial"/>
              </a:defRPr>
            </a:lvl9pPr>
          </a:lstStyle>
          <a:p/>
        </p:txBody>
      </p:sp>
      <p:sp>
        <p:nvSpPr>
          <p:cNvPr id="12" name="Google Shape;12;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lt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lt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lt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lt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lt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lt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lt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lt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lt1"/>
                </a:solidFill>
                <a:latin typeface="Arial"/>
                <a:ea typeface="Arial"/>
                <a:cs typeface="Arial"/>
                <a:sym typeface="Arial"/>
              </a:defRPr>
            </a:lvl9pPr>
          </a:lstStyle>
          <a:p/>
        </p:txBody>
      </p:sp>
      <p:sp>
        <p:nvSpPr>
          <p:cNvPr id="13" name="Google Shape;13;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chemeClr val="lt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lt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lt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lt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lt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lt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lt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lt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lt1"/>
                </a:solidFill>
                <a:latin typeface="Arial"/>
                <a:ea typeface="Arial"/>
                <a:cs typeface="Arial"/>
                <a:sym typeface="Arial"/>
              </a:defRPr>
            </a:lvl9pPr>
          </a:lstStyle>
          <a:p/>
        </p:txBody>
      </p:sp>
      <p:sp>
        <p:nvSpPr>
          <p:cNvPr id="14" name="Google Shape;14;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chemeClr val="lt1"/>
                </a:solidFill>
                <a:latin typeface="Arial"/>
                <a:ea typeface="Arial"/>
                <a:cs typeface="Arial"/>
                <a:sym typeface="Arial"/>
              </a:defRPr>
            </a:lvl1pPr>
            <a:lvl2pPr indent="0" lvl="1" marL="0" marR="0" rtl="0" algn="r">
              <a:spcBef>
                <a:spcPts val="0"/>
              </a:spcBef>
              <a:buNone/>
              <a:defRPr b="0" i="0" sz="1200" u="none" cap="none" strike="noStrike">
                <a:solidFill>
                  <a:schemeClr val="lt1"/>
                </a:solidFill>
                <a:latin typeface="Arial"/>
                <a:ea typeface="Arial"/>
                <a:cs typeface="Arial"/>
                <a:sym typeface="Arial"/>
              </a:defRPr>
            </a:lvl2pPr>
            <a:lvl3pPr indent="0" lvl="2" marL="0" marR="0" rtl="0" algn="r">
              <a:spcBef>
                <a:spcPts val="0"/>
              </a:spcBef>
              <a:buNone/>
              <a:defRPr b="0" i="0" sz="1200" u="none" cap="none" strike="noStrike">
                <a:solidFill>
                  <a:schemeClr val="lt1"/>
                </a:solidFill>
                <a:latin typeface="Arial"/>
                <a:ea typeface="Arial"/>
                <a:cs typeface="Arial"/>
                <a:sym typeface="Arial"/>
              </a:defRPr>
            </a:lvl3pPr>
            <a:lvl4pPr indent="0" lvl="3" marL="0" marR="0" rtl="0" algn="r">
              <a:spcBef>
                <a:spcPts val="0"/>
              </a:spcBef>
              <a:buNone/>
              <a:defRPr b="0" i="0" sz="1200" u="none" cap="none" strike="noStrike">
                <a:solidFill>
                  <a:schemeClr val="lt1"/>
                </a:solidFill>
                <a:latin typeface="Arial"/>
                <a:ea typeface="Arial"/>
                <a:cs typeface="Arial"/>
                <a:sym typeface="Arial"/>
              </a:defRPr>
            </a:lvl4pPr>
            <a:lvl5pPr indent="0" lvl="4" marL="0" marR="0" rtl="0" algn="r">
              <a:spcBef>
                <a:spcPts val="0"/>
              </a:spcBef>
              <a:buNone/>
              <a:defRPr b="0" i="0" sz="1200" u="none" cap="none" strike="noStrike">
                <a:solidFill>
                  <a:schemeClr val="lt1"/>
                </a:solidFill>
                <a:latin typeface="Arial"/>
                <a:ea typeface="Arial"/>
                <a:cs typeface="Arial"/>
                <a:sym typeface="Arial"/>
              </a:defRPr>
            </a:lvl5pPr>
            <a:lvl6pPr indent="0" lvl="5" marL="0" marR="0" rtl="0" algn="r">
              <a:spcBef>
                <a:spcPts val="0"/>
              </a:spcBef>
              <a:buNone/>
              <a:defRPr b="0" i="0" sz="1200" u="none" cap="none" strike="noStrike">
                <a:solidFill>
                  <a:schemeClr val="lt1"/>
                </a:solidFill>
                <a:latin typeface="Arial"/>
                <a:ea typeface="Arial"/>
                <a:cs typeface="Arial"/>
                <a:sym typeface="Arial"/>
              </a:defRPr>
            </a:lvl6pPr>
            <a:lvl7pPr indent="0" lvl="6" marL="0" marR="0" rtl="0" algn="r">
              <a:spcBef>
                <a:spcPts val="0"/>
              </a:spcBef>
              <a:buNone/>
              <a:defRPr b="0" i="0" sz="1200" u="none" cap="none" strike="noStrike">
                <a:solidFill>
                  <a:schemeClr val="lt1"/>
                </a:solidFill>
                <a:latin typeface="Arial"/>
                <a:ea typeface="Arial"/>
                <a:cs typeface="Arial"/>
                <a:sym typeface="Arial"/>
              </a:defRPr>
            </a:lvl7pPr>
            <a:lvl8pPr indent="0" lvl="7" marL="0" marR="0" rtl="0" algn="r">
              <a:spcBef>
                <a:spcPts val="0"/>
              </a:spcBef>
              <a:buNone/>
              <a:defRPr b="0" i="0" sz="1200" u="none" cap="none" strike="noStrike">
                <a:solidFill>
                  <a:schemeClr val="lt1"/>
                </a:solidFill>
                <a:latin typeface="Arial"/>
                <a:ea typeface="Arial"/>
                <a:cs typeface="Arial"/>
                <a:sym typeface="Arial"/>
              </a:defRPr>
            </a:lvl8pPr>
            <a:lvl9pPr indent="0" lvl="8" marL="0" marR="0" rtl="0" algn="r">
              <a:spcBef>
                <a:spcPts val="0"/>
              </a:spcBef>
              <a:buNone/>
              <a:defRPr b="0" i="0" sz="1200" u="none" cap="none" strike="noStrike">
                <a:solidFill>
                  <a:schemeClr val="lt1"/>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1" name="Shape 21"/>
        <p:cNvGrpSpPr/>
        <p:nvPr/>
      </p:nvGrpSpPr>
      <p:grpSpPr>
        <a:xfrm>
          <a:off x="0" y="0"/>
          <a:ext cx="0" cy="0"/>
          <a:chOff x="0" y="0"/>
          <a:chExt cx="0" cy="0"/>
        </a:xfrm>
      </p:grpSpPr>
      <p:sp>
        <p:nvSpPr>
          <p:cNvPr id="22" name="Google Shape;22;p1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23" name="Google Shape;23;p1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24" name="Google Shape;24;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25" name="Google Shape;25;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757575"/>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26" name="Google Shape;26;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757575"/>
                </a:solidFill>
                <a:latin typeface="Arial"/>
                <a:ea typeface="Arial"/>
                <a:cs typeface="Arial"/>
                <a:sym typeface="Arial"/>
              </a:defRPr>
            </a:lvl1pPr>
            <a:lvl2pPr indent="0" lvl="1" marL="0" marR="0" rtl="0" algn="r">
              <a:spcBef>
                <a:spcPts val="0"/>
              </a:spcBef>
              <a:buNone/>
              <a:defRPr b="0" i="0" sz="1200" u="none" cap="none" strike="noStrike">
                <a:solidFill>
                  <a:srgbClr val="757575"/>
                </a:solidFill>
                <a:latin typeface="Arial"/>
                <a:ea typeface="Arial"/>
                <a:cs typeface="Arial"/>
                <a:sym typeface="Arial"/>
              </a:defRPr>
            </a:lvl2pPr>
            <a:lvl3pPr indent="0" lvl="2" marL="0" marR="0" rtl="0" algn="r">
              <a:spcBef>
                <a:spcPts val="0"/>
              </a:spcBef>
              <a:buNone/>
              <a:defRPr b="0" i="0" sz="1200" u="none" cap="none" strike="noStrike">
                <a:solidFill>
                  <a:srgbClr val="757575"/>
                </a:solidFill>
                <a:latin typeface="Arial"/>
                <a:ea typeface="Arial"/>
                <a:cs typeface="Arial"/>
                <a:sym typeface="Arial"/>
              </a:defRPr>
            </a:lvl3pPr>
            <a:lvl4pPr indent="0" lvl="3" marL="0" marR="0" rtl="0" algn="r">
              <a:spcBef>
                <a:spcPts val="0"/>
              </a:spcBef>
              <a:buNone/>
              <a:defRPr b="0" i="0" sz="1200" u="none" cap="none" strike="noStrike">
                <a:solidFill>
                  <a:srgbClr val="757575"/>
                </a:solidFill>
                <a:latin typeface="Arial"/>
                <a:ea typeface="Arial"/>
                <a:cs typeface="Arial"/>
                <a:sym typeface="Arial"/>
              </a:defRPr>
            </a:lvl4pPr>
            <a:lvl5pPr indent="0" lvl="4" marL="0" marR="0" rtl="0" algn="r">
              <a:spcBef>
                <a:spcPts val="0"/>
              </a:spcBef>
              <a:buNone/>
              <a:defRPr b="0" i="0" sz="1200" u="none" cap="none" strike="noStrike">
                <a:solidFill>
                  <a:srgbClr val="757575"/>
                </a:solidFill>
                <a:latin typeface="Arial"/>
                <a:ea typeface="Arial"/>
                <a:cs typeface="Arial"/>
                <a:sym typeface="Arial"/>
              </a:defRPr>
            </a:lvl5pPr>
            <a:lvl6pPr indent="0" lvl="5" marL="0" marR="0" rtl="0" algn="r">
              <a:spcBef>
                <a:spcPts val="0"/>
              </a:spcBef>
              <a:buNone/>
              <a:defRPr b="0" i="0" sz="1200" u="none" cap="none" strike="noStrike">
                <a:solidFill>
                  <a:srgbClr val="757575"/>
                </a:solidFill>
                <a:latin typeface="Arial"/>
                <a:ea typeface="Arial"/>
                <a:cs typeface="Arial"/>
                <a:sym typeface="Arial"/>
              </a:defRPr>
            </a:lvl6pPr>
            <a:lvl7pPr indent="0" lvl="6" marL="0" marR="0" rtl="0" algn="r">
              <a:spcBef>
                <a:spcPts val="0"/>
              </a:spcBef>
              <a:buNone/>
              <a:defRPr b="0" i="0" sz="1200" u="none" cap="none" strike="noStrike">
                <a:solidFill>
                  <a:srgbClr val="757575"/>
                </a:solidFill>
                <a:latin typeface="Arial"/>
                <a:ea typeface="Arial"/>
                <a:cs typeface="Arial"/>
                <a:sym typeface="Arial"/>
              </a:defRPr>
            </a:lvl7pPr>
            <a:lvl8pPr indent="0" lvl="7" marL="0" marR="0" rtl="0" algn="r">
              <a:spcBef>
                <a:spcPts val="0"/>
              </a:spcBef>
              <a:buNone/>
              <a:defRPr b="0" i="0" sz="1200" u="none" cap="none" strike="noStrike">
                <a:solidFill>
                  <a:srgbClr val="757575"/>
                </a:solidFill>
                <a:latin typeface="Arial"/>
                <a:ea typeface="Arial"/>
                <a:cs typeface="Arial"/>
                <a:sym typeface="Arial"/>
              </a:defRPr>
            </a:lvl8pPr>
            <a:lvl9pPr indent="0" lvl="8" marL="0" marR="0" rtl="0" algn="r">
              <a:spcBef>
                <a:spcPts val="0"/>
              </a:spcBef>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hyperlink" Target="https://www.acas.org.uk/recruitment/choosing-who-to-interview" TargetMode="External"/><Relationship Id="rId4" Type="http://schemas.openxmlformats.org/officeDocument/2006/relationships/hyperlink" Target="https://www.acas.org.uk/recruitment/interviewing-job-applicants" TargetMode="External"/><Relationship Id="rId11" Type="http://schemas.openxmlformats.org/officeDocument/2006/relationships/hyperlink" Target="https://www.careers.ox.ac.uk/types-of-interview" TargetMode="External"/><Relationship Id="rId10" Type="http://schemas.openxmlformats.org/officeDocument/2006/relationships/hyperlink" Target="https://www.careers.ox.ac.uk/interview-technique" TargetMode="External"/><Relationship Id="rId12" Type="http://schemas.openxmlformats.org/officeDocument/2006/relationships/hyperlink" Target="https://www.careers.manchester.ac.uk/applicationsinterviews/interviews/types/" TargetMode="External"/><Relationship Id="rId9" Type="http://schemas.openxmlformats.org/officeDocument/2006/relationships/hyperlink" Target="https://corporate.marksandspencer.com/newsroom/press-releases/full-year-results-52-weeks-ended-28-march-2026" TargetMode="External"/><Relationship Id="rId5" Type="http://schemas.openxmlformats.org/officeDocument/2006/relationships/hyperlink" Target="https://www.cipd.org/uk/knowledge/factsheets/selection-factsheet/" TargetMode="External"/><Relationship Id="rId6" Type="http://schemas.openxmlformats.org/officeDocument/2006/relationships/hyperlink" Target="https://www.cipd.org/uk/knowledge/factsheets/recruitment-factsheet/" TargetMode="External"/><Relationship Id="rId7" Type="http://schemas.openxmlformats.org/officeDocument/2006/relationships/hyperlink" Target="https://corporate.marksandspencer.com/investors/our-performance-updates/2026-annual-report" TargetMode="External"/><Relationship Id="rId8" Type="http://schemas.openxmlformats.org/officeDocument/2006/relationships/hyperlink" Target="https://corporate.marksandspencer.com/investors/our-performance-updates/2026-annual-report/stories/build-ms-we-need-be"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99" name="Shape 99"/>
        <p:cNvGrpSpPr/>
        <p:nvPr/>
      </p:nvGrpSpPr>
      <p:grpSpPr>
        <a:xfrm>
          <a:off x="0" y="0"/>
          <a:ext cx="0" cy="0"/>
          <a:chOff x="0" y="0"/>
          <a:chExt cx="0" cy="0"/>
        </a:xfrm>
      </p:grpSpPr>
      <p:sp>
        <p:nvSpPr>
          <p:cNvPr id="100" name="Google Shape;100;p1"/>
          <p:cNvSpPr/>
          <p:nvPr/>
        </p:nvSpPr>
        <p:spPr>
          <a:xfrm>
            <a:off x="0" y="0"/>
            <a:ext cx="12192000" cy="6857999"/>
          </a:xfrm>
          <a:prstGeom prst="rect">
            <a:avLst/>
          </a:prstGeom>
          <a:solidFill>
            <a:srgbClr val="000000"/>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pic>
        <p:nvPicPr>
          <p:cNvPr descr="Domino effect white cut-outs and one blue cutout" id="101" name="Google Shape;101;p1"/>
          <p:cNvPicPr preferRelativeResize="0"/>
          <p:nvPr/>
        </p:nvPicPr>
        <p:blipFill rotWithShape="1">
          <a:blip r:embed="rId3">
            <a:alphaModFix amt="50000"/>
          </a:blip>
          <a:srcRect b="0" l="0" r="0" t="15730"/>
          <a:stretch/>
        </p:blipFill>
        <p:spPr>
          <a:xfrm>
            <a:off x="20" y="41818"/>
            <a:ext cx="12191980" cy="6858000"/>
          </a:xfrm>
          <a:prstGeom prst="rect">
            <a:avLst/>
          </a:prstGeom>
          <a:noFill/>
          <a:ln>
            <a:noFill/>
          </a:ln>
        </p:spPr>
      </p:pic>
      <p:sp>
        <p:nvSpPr>
          <p:cNvPr id="102" name="Google Shape;102;p1"/>
          <p:cNvSpPr txBox="1"/>
          <p:nvPr>
            <p:ph type="ctrTitle"/>
          </p:nvPr>
        </p:nvSpPr>
        <p:spPr>
          <a:xfrm>
            <a:off x="1524000" y="149942"/>
            <a:ext cx="9144000" cy="2900518"/>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rgbClr val="FFFFFF"/>
              </a:buClr>
              <a:buSzPts val="6000"/>
              <a:buFont typeface="Play"/>
              <a:buNone/>
            </a:pPr>
            <a:r>
              <a:rPr b="1" lang="en-GB">
                <a:solidFill>
                  <a:srgbClr val="FFFFFF"/>
                </a:solidFill>
              </a:rPr>
              <a:t>Recruitment and Selection During Organisational Transformation</a:t>
            </a:r>
            <a:endParaRPr>
              <a:solidFill>
                <a:srgbClr val="FFFFFF"/>
              </a:solidFill>
            </a:endParaRPr>
          </a:p>
        </p:txBody>
      </p:sp>
      <p:sp>
        <p:nvSpPr>
          <p:cNvPr id="103" name="Google Shape;103;p1"/>
          <p:cNvSpPr txBox="1"/>
          <p:nvPr>
            <p:ph idx="1" type="subTitle"/>
          </p:nvPr>
        </p:nvSpPr>
        <p:spPr>
          <a:xfrm>
            <a:off x="1524000" y="4159404"/>
            <a:ext cx="9144000" cy="1098395"/>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rgbClr val="FFFFFF"/>
              </a:buClr>
              <a:buSzPts val="1700"/>
              <a:buNone/>
            </a:pPr>
            <a:r>
              <a:rPr lang="en-GB" sz="1700">
                <a:solidFill>
                  <a:srgbClr val="FFFFFF"/>
                </a:solidFill>
              </a:rPr>
              <a:t>Student Name:James oyibo</a:t>
            </a:r>
            <a:br>
              <a:rPr lang="en-GB" sz="1700">
                <a:solidFill>
                  <a:srgbClr val="FFFFFF"/>
                </a:solidFill>
              </a:rPr>
            </a:br>
            <a:r>
              <a:rPr lang="en-GB" sz="1700">
                <a:solidFill>
                  <a:srgbClr val="FFFFFF"/>
                </a:solidFill>
              </a:rPr>
              <a:t>Student Number:2438986</a:t>
            </a:r>
            <a:br>
              <a:rPr lang="en-GB" sz="1700">
                <a:solidFill>
                  <a:srgbClr val="FFFFFF"/>
                </a:solidFill>
              </a:rPr>
            </a:br>
            <a:r>
              <a:rPr lang="en-GB" sz="1700">
                <a:solidFill>
                  <a:srgbClr val="FFFFFF"/>
                </a:solidFill>
              </a:rPr>
              <a:t>Module Code:LCLM5002</a:t>
            </a:r>
            <a:br>
              <a:rPr lang="en-GB" sz="1700">
                <a:solidFill>
                  <a:srgbClr val="FFFFFF"/>
                </a:solidFill>
              </a:rPr>
            </a:br>
            <a:r>
              <a:rPr lang="en-GB" sz="1700">
                <a:solidFill>
                  <a:srgbClr val="FFFFFF"/>
                </a:solidFill>
              </a:rPr>
              <a:t>Module Name:Developing and Managing Individuals And Teams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7" name="Shape 107"/>
        <p:cNvGrpSpPr/>
        <p:nvPr/>
      </p:nvGrpSpPr>
      <p:grpSpPr>
        <a:xfrm>
          <a:off x="0" y="0"/>
          <a:ext cx="0" cy="0"/>
          <a:chOff x="0" y="0"/>
          <a:chExt cx="0" cy="0"/>
        </a:xfrm>
      </p:grpSpPr>
      <p:sp>
        <p:nvSpPr>
          <p:cNvPr id="108" name="Google Shape;108;p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09" name="Google Shape;109;p2"/>
          <p:cNvSpPr txBox="1"/>
          <p:nvPr>
            <p:ph type="title"/>
          </p:nvPr>
        </p:nvSpPr>
        <p:spPr>
          <a:xfrm>
            <a:off x="638881" y="417576"/>
            <a:ext cx="10909640" cy="1249394"/>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6600"/>
              <a:buFont typeface="Play"/>
              <a:buNone/>
            </a:pPr>
            <a:r>
              <a:rPr lang="en-GB" sz="6600">
                <a:solidFill>
                  <a:schemeClr val="dk1"/>
                </a:solidFill>
                <a:latin typeface="Play"/>
                <a:ea typeface="Play"/>
                <a:cs typeface="Play"/>
                <a:sym typeface="Play"/>
              </a:rPr>
              <a:t>Table of Contents</a:t>
            </a:r>
            <a:endParaRPr/>
          </a:p>
        </p:txBody>
      </p:sp>
      <p:sp>
        <p:nvSpPr>
          <p:cNvPr id="110" name="Google Shape;110;p2"/>
          <p:cNvSpPr/>
          <p:nvPr/>
        </p:nvSpPr>
        <p:spPr>
          <a:xfrm>
            <a:off x="3807702" y="1733454"/>
            <a:ext cx="4572000" cy="18288"/>
          </a:xfrm>
          <a:custGeom>
            <a:rect b="b" l="l" r="r" t="t"/>
            <a:pathLst>
              <a:path extrusionOk="0" fill="none" h="18288" w="457200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extrusionOk="0" h="18288" w="457200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cap="rnd" cmpd="sng" w="41275">
            <a:solidFill>
              <a:schemeClr val="accent2"/>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aphicFrame>
        <p:nvGraphicFramePr>
          <p:cNvPr id="111" name="Google Shape;111;p2"/>
          <p:cNvGraphicFramePr/>
          <p:nvPr/>
        </p:nvGraphicFramePr>
        <p:xfrm>
          <a:off x="320040" y="2908603"/>
          <a:ext cx="3000000" cy="3000000"/>
        </p:xfrm>
        <a:graphic>
          <a:graphicData uri="http://schemas.openxmlformats.org/drawingml/2006/table">
            <a:tbl>
              <a:tblPr bandRow="1" firstRow="1">
                <a:solidFill>
                  <a:srgbClr val="F2F2F2"/>
                </a:solidFill>
                <a:tableStyleId>{F98A3155-7C01-476D-82F3-2E1DE05A2D63}</a:tableStyleId>
              </a:tblPr>
              <a:tblGrid>
                <a:gridCol w="6822000"/>
                <a:gridCol w="4726875"/>
              </a:tblGrid>
              <a:tr h="492800">
                <a:tc gridSpan="2">
                  <a:txBody>
                    <a:bodyPr/>
                    <a:lstStyle/>
                    <a:p>
                      <a:pPr indent="0" lvl="0" marL="0" marR="0" rtl="0" algn="ctr">
                        <a:lnSpc>
                          <a:spcPct val="100000"/>
                        </a:lnSpc>
                        <a:spcBef>
                          <a:spcPts val="0"/>
                        </a:spcBef>
                        <a:spcAft>
                          <a:spcPts val="0"/>
                        </a:spcAft>
                        <a:buClr>
                          <a:schemeClr val="dk1"/>
                        </a:buClr>
                        <a:buSzPts val="1800"/>
                        <a:buFont typeface="Arial"/>
                        <a:buNone/>
                      </a:pPr>
                      <a:r>
                        <a:rPr b="1" lang="en-GB" sz="1800" u="none" cap="none" strike="noStrike">
                          <a:solidFill>
                            <a:schemeClr val="dk1"/>
                          </a:solidFill>
                        </a:rPr>
                        <a:t>Introduction to Marks &amp; Spencer</a:t>
                      </a:r>
                      <a:endParaRPr/>
                    </a:p>
                  </a:txBody>
                  <a:tcPr marT="20675" marB="155075" marR="103375" marL="72375" anchor="b">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hMerge="1"/>
              </a:tr>
              <a:tr h="423875">
                <a:tc>
                  <a:txBody>
                    <a:bodyPr/>
                    <a:lstStyle/>
                    <a:p>
                      <a:pPr indent="0" lvl="0" marL="0" marR="0" rtl="0" algn="ctr">
                        <a:lnSpc>
                          <a:spcPct val="100000"/>
                        </a:lnSpc>
                        <a:spcBef>
                          <a:spcPts val="0"/>
                        </a:spcBef>
                        <a:spcAft>
                          <a:spcPts val="0"/>
                        </a:spcAft>
                        <a:buClr>
                          <a:schemeClr val="dk1"/>
                        </a:buClr>
                        <a:buSzPts val="1400"/>
                        <a:buFont typeface="Arial"/>
                        <a:buNone/>
                      </a:pPr>
                      <a:r>
                        <a:rPr lang="en-GB" sz="1400" u="none" cap="none" strike="noStrike">
                          <a:solidFill>
                            <a:schemeClr val="dk1"/>
                          </a:solidFill>
                        </a:rPr>
                        <a:t>Recruitment process overview</a:t>
                      </a:r>
                      <a:endParaRPr/>
                    </a:p>
                  </a:txBody>
                  <a:tcPr marT="20675" marB="155075" marR="103375" marL="72375">
                    <a:lnL cap="flat" cmpd="sng" w="12700">
                      <a:solidFill>
                        <a:schemeClr val="dk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ctr">
                        <a:lnSpc>
                          <a:spcPct val="100000"/>
                        </a:lnSpc>
                        <a:spcBef>
                          <a:spcPts val="0"/>
                        </a:spcBef>
                        <a:spcAft>
                          <a:spcPts val="0"/>
                        </a:spcAft>
                        <a:buClr>
                          <a:schemeClr val="dk1"/>
                        </a:buClr>
                        <a:buSzPts val="1400"/>
                        <a:buFont typeface="Arial"/>
                        <a:buNone/>
                      </a:pPr>
                      <a:r>
                        <a:rPr lang="en-GB" sz="1400" u="none" cap="none" strike="noStrike">
                          <a:solidFill>
                            <a:schemeClr val="dk1"/>
                          </a:solidFill>
                        </a:rPr>
                        <a:t>Panel Interview</a:t>
                      </a:r>
                      <a:endParaRPr/>
                    </a:p>
                  </a:txBody>
                  <a:tcPr marT="20675" marB="155075" marR="103375" marL="723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r h="423875">
                <a:tc>
                  <a:txBody>
                    <a:bodyPr/>
                    <a:lstStyle/>
                    <a:p>
                      <a:pPr indent="0" lvl="0" marL="0" marR="0" rtl="0" algn="ctr">
                        <a:lnSpc>
                          <a:spcPct val="100000"/>
                        </a:lnSpc>
                        <a:spcBef>
                          <a:spcPts val="0"/>
                        </a:spcBef>
                        <a:spcAft>
                          <a:spcPts val="0"/>
                        </a:spcAft>
                        <a:buClr>
                          <a:schemeClr val="dk1"/>
                        </a:buClr>
                        <a:buSzPts val="1400"/>
                        <a:buFont typeface="Arial"/>
                        <a:buNone/>
                      </a:pPr>
                      <a:r>
                        <a:rPr lang="en-GB" sz="1400" u="none" cap="none" strike="noStrike">
                          <a:solidFill>
                            <a:schemeClr val="dk1"/>
                          </a:solidFill>
                        </a:rPr>
                        <a:t>Job analysis, job description and person specification</a:t>
                      </a:r>
                      <a:endParaRPr/>
                    </a:p>
                  </a:txBody>
                  <a:tcPr marT="20675" marB="155075" marR="103375" marL="72375">
                    <a:lnL cap="flat" cmpd="sng" w="12700">
                      <a:solidFill>
                        <a:schemeClr val="dk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c>
                  <a:txBody>
                    <a:bodyPr/>
                    <a:lstStyle/>
                    <a:p>
                      <a:pPr indent="0" lvl="0" marL="0" marR="0" rtl="0" algn="ctr">
                        <a:lnSpc>
                          <a:spcPct val="100000"/>
                        </a:lnSpc>
                        <a:spcBef>
                          <a:spcPts val="0"/>
                        </a:spcBef>
                        <a:spcAft>
                          <a:spcPts val="0"/>
                        </a:spcAft>
                        <a:buClr>
                          <a:schemeClr val="dk1"/>
                        </a:buClr>
                        <a:buSzPts val="1400"/>
                        <a:buFont typeface="Arial"/>
                        <a:buNone/>
                      </a:pPr>
                      <a:r>
                        <a:rPr lang="en-GB" sz="1400" u="none" cap="none" strike="noStrike">
                          <a:solidFill>
                            <a:schemeClr val="dk1"/>
                          </a:solidFill>
                        </a:rPr>
                        <a:t>Questioning Techniques</a:t>
                      </a:r>
                      <a:endParaRPr/>
                    </a:p>
                  </a:txBody>
                  <a:tcPr marT="20675" marB="155075" marR="103375" marL="723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r>
              <a:tr h="423875">
                <a:tc>
                  <a:txBody>
                    <a:bodyPr/>
                    <a:lstStyle/>
                    <a:p>
                      <a:pPr indent="0" lvl="0" marL="0" marR="0" rtl="0" algn="ctr">
                        <a:lnSpc>
                          <a:spcPct val="100000"/>
                        </a:lnSpc>
                        <a:spcBef>
                          <a:spcPts val="0"/>
                        </a:spcBef>
                        <a:spcAft>
                          <a:spcPts val="0"/>
                        </a:spcAft>
                        <a:buClr>
                          <a:schemeClr val="dk1"/>
                        </a:buClr>
                        <a:buSzPts val="1400"/>
                        <a:buFont typeface="Arial"/>
                        <a:buNone/>
                      </a:pPr>
                      <a:r>
                        <a:rPr lang="en-GB" sz="1400" u="none" cap="none" strike="noStrike">
                          <a:solidFill>
                            <a:schemeClr val="dk1"/>
                          </a:solidFill>
                        </a:rPr>
                        <a:t>Advertisement platforms</a:t>
                      </a:r>
                      <a:endParaRPr/>
                    </a:p>
                  </a:txBody>
                  <a:tcPr marT="20675" marB="155075" marR="103375" marL="72375">
                    <a:lnL cap="flat" cmpd="sng" w="12700">
                      <a:solidFill>
                        <a:schemeClr val="dk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ctr">
                        <a:lnSpc>
                          <a:spcPct val="100000"/>
                        </a:lnSpc>
                        <a:spcBef>
                          <a:spcPts val="0"/>
                        </a:spcBef>
                        <a:spcAft>
                          <a:spcPts val="0"/>
                        </a:spcAft>
                        <a:buClr>
                          <a:schemeClr val="dk1"/>
                        </a:buClr>
                        <a:buSzPts val="1400"/>
                        <a:buFont typeface="Arial"/>
                        <a:buNone/>
                      </a:pPr>
                      <a:r>
                        <a:rPr lang="en-GB" sz="1400" u="none" cap="none" strike="noStrike">
                          <a:solidFill>
                            <a:schemeClr val="dk1"/>
                          </a:solidFill>
                        </a:rPr>
                        <a:t>Face-to-Face and Virtual Interviews</a:t>
                      </a:r>
                      <a:endParaRPr/>
                    </a:p>
                  </a:txBody>
                  <a:tcPr marT="20675" marB="155075" marR="103375" marL="723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r h="423875">
                <a:tc>
                  <a:txBody>
                    <a:bodyPr/>
                    <a:lstStyle/>
                    <a:p>
                      <a:pPr indent="0" lvl="0" marL="0" marR="0" rtl="0" algn="ctr">
                        <a:lnSpc>
                          <a:spcPct val="100000"/>
                        </a:lnSpc>
                        <a:spcBef>
                          <a:spcPts val="0"/>
                        </a:spcBef>
                        <a:spcAft>
                          <a:spcPts val="0"/>
                        </a:spcAft>
                        <a:buClr>
                          <a:schemeClr val="dk1"/>
                        </a:buClr>
                        <a:buSzPts val="1400"/>
                        <a:buFont typeface="Arial"/>
                        <a:buNone/>
                      </a:pPr>
                      <a:r>
                        <a:rPr lang="en-GB" sz="1400" u="none" cap="none" strike="noStrike">
                          <a:solidFill>
                            <a:schemeClr val="dk1"/>
                          </a:solidFill>
                        </a:rPr>
                        <a:t>Types of interviews</a:t>
                      </a:r>
                      <a:endParaRPr/>
                    </a:p>
                  </a:txBody>
                  <a:tcPr marT="20675" marB="155075" marR="103375" marL="72375">
                    <a:lnL cap="flat" cmpd="sng" w="12700">
                      <a:solidFill>
                        <a:schemeClr val="dk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c>
                  <a:txBody>
                    <a:bodyPr/>
                    <a:lstStyle/>
                    <a:p>
                      <a:pPr indent="0" lvl="0" marL="0" marR="0" rtl="0" algn="ctr">
                        <a:lnSpc>
                          <a:spcPct val="100000"/>
                        </a:lnSpc>
                        <a:spcBef>
                          <a:spcPts val="0"/>
                        </a:spcBef>
                        <a:spcAft>
                          <a:spcPts val="0"/>
                        </a:spcAft>
                        <a:buClr>
                          <a:schemeClr val="dk1"/>
                        </a:buClr>
                        <a:buSzPts val="1400"/>
                        <a:buFont typeface="Arial"/>
                        <a:buNone/>
                      </a:pPr>
                      <a:r>
                        <a:rPr lang="en-GB" sz="1400" u="none" cap="none" strike="noStrike">
                          <a:solidFill>
                            <a:schemeClr val="dk1"/>
                          </a:solidFill>
                        </a:rPr>
                        <a:t>Recommendations</a:t>
                      </a:r>
                      <a:endParaRPr/>
                    </a:p>
                  </a:txBody>
                  <a:tcPr marT="20675" marB="155075" marR="103375" marL="723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r>
              <a:tr h="423875">
                <a:tc>
                  <a:txBody>
                    <a:bodyPr/>
                    <a:lstStyle/>
                    <a:p>
                      <a:pPr indent="0" lvl="0" marL="0" marR="0" rtl="0" algn="ctr">
                        <a:lnSpc>
                          <a:spcPct val="100000"/>
                        </a:lnSpc>
                        <a:spcBef>
                          <a:spcPts val="0"/>
                        </a:spcBef>
                        <a:spcAft>
                          <a:spcPts val="0"/>
                        </a:spcAft>
                        <a:buClr>
                          <a:schemeClr val="dk1"/>
                        </a:buClr>
                        <a:buSzPts val="1400"/>
                        <a:buFont typeface="Arial"/>
                        <a:buNone/>
                      </a:pPr>
                      <a:r>
                        <a:rPr lang="en-GB" sz="1400" u="none" cap="none" strike="noStrike">
                          <a:solidFill>
                            <a:schemeClr val="dk1"/>
                          </a:solidFill>
                        </a:rPr>
                        <a:t>Competency-Based Interview</a:t>
                      </a:r>
                      <a:endParaRPr/>
                    </a:p>
                  </a:txBody>
                  <a:tcPr marT="20675" marB="155075" marR="103375" marL="72375">
                    <a:lnL cap="flat" cmpd="sng" w="12700">
                      <a:solidFill>
                        <a:schemeClr val="dk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ctr">
                        <a:lnSpc>
                          <a:spcPct val="100000"/>
                        </a:lnSpc>
                        <a:spcBef>
                          <a:spcPts val="0"/>
                        </a:spcBef>
                        <a:spcAft>
                          <a:spcPts val="0"/>
                        </a:spcAft>
                        <a:buClr>
                          <a:schemeClr val="dk1"/>
                        </a:buClr>
                        <a:buSzPts val="1400"/>
                        <a:buFont typeface="Arial"/>
                        <a:buNone/>
                      </a:pPr>
                      <a:r>
                        <a:rPr lang="en-GB" sz="1400" u="none" cap="none" strike="noStrike">
                          <a:solidFill>
                            <a:schemeClr val="dk1"/>
                          </a:solidFill>
                        </a:rPr>
                        <a:t>Conclusion</a:t>
                      </a:r>
                      <a:endParaRPr/>
                    </a:p>
                  </a:txBody>
                  <a:tcPr marT="20675" marB="155075" marR="103375" marL="723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r h="423875">
                <a:tc>
                  <a:txBody>
                    <a:bodyPr/>
                    <a:lstStyle/>
                    <a:p>
                      <a:pPr indent="0" lvl="0" marL="0" marR="0" rtl="0" algn="ctr">
                        <a:lnSpc>
                          <a:spcPct val="100000"/>
                        </a:lnSpc>
                        <a:spcBef>
                          <a:spcPts val="0"/>
                        </a:spcBef>
                        <a:spcAft>
                          <a:spcPts val="0"/>
                        </a:spcAft>
                        <a:buClr>
                          <a:schemeClr val="dk1"/>
                        </a:buClr>
                        <a:buSzPts val="1400"/>
                        <a:buFont typeface="Arial"/>
                        <a:buNone/>
                      </a:pPr>
                      <a:r>
                        <a:rPr lang="en-GB" sz="1400" u="none" cap="none" strike="noStrike">
                          <a:solidFill>
                            <a:schemeClr val="dk1"/>
                          </a:solidFill>
                        </a:rPr>
                        <a:t>Behavioural Interview</a:t>
                      </a:r>
                      <a:endParaRPr/>
                    </a:p>
                  </a:txBody>
                  <a:tcPr marT="20675" marB="155075" marR="103375" marL="72375">
                    <a:lnL cap="flat" cmpd="sng" w="12700">
                      <a:solidFill>
                        <a:schemeClr val="dk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c>
                  <a:txBody>
                    <a:bodyPr/>
                    <a:lstStyle/>
                    <a:p>
                      <a:pPr indent="0" lvl="0" marL="0" marR="0" rtl="0" algn="ctr">
                        <a:lnSpc>
                          <a:spcPct val="100000"/>
                        </a:lnSpc>
                        <a:spcBef>
                          <a:spcPts val="0"/>
                        </a:spcBef>
                        <a:spcAft>
                          <a:spcPts val="0"/>
                        </a:spcAft>
                        <a:buClr>
                          <a:schemeClr val="dk1"/>
                        </a:buClr>
                        <a:buSzPts val="1400"/>
                        <a:buFont typeface="Arial"/>
                        <a:buNone/>
                      </a:pPr>
                      <a:r>
                        <a:rPr lang="en-GB" sz="1400" u="none" cap="none" strike="noStrike">
                          <a:solidFill>
                            <a:schemeClr val="dk1"/>
                          </a:solidFill>
                        </a:rPr>
                        <a:t>Reference list</a:t>
                      </a:r>
                      <a:endParaRPr/>
                    </a:p>
                  </a:txBody>
                  <a:tcPr marT="20675" marB="155075" marR="103375" marL="72375">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6" name="Shape 116"/>
        <p:cNvGrpSpPr/>
        <p:nvPr/>
      </p:nvGrpSpPr>
      <p:grpSpPr>
        <a:xfrm>
          <a:off x="0" y="0"/>
          <a:ext cx="0" cy="0"/>
          <a:chOff x="0" y="0"/>
          <a:chExt cx="0" cy="0"/>
        </a:xfrm>
      </p:grpSpPr>
      <p:sp>
        <p:nvSpPr>
          <p:cNvPr id="117" name="Google Shape;117;p3"/>
          <p:cNvSpPr txBox="1"/>
          <p:nvPr>
            <p:ph type="title"/>
          </p:nvPr>
        </p:nvSpPr>
        <p:spPr>
          <a:xfrm>
            <a:off x="5868557" y="1138036"/>
            <a:ext cx="5444382" cy="140247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3200"/>
              <a:buFont typeface="Play"/>
              <a:buNone/>
            </a:pPr>
            <a:r>
              <a:rPr b="1" lang="en-GB" sz="3200"/>
              <a:t>Introduction to Marks &amp; Spencer</a:t>
            </a:r>
            <a:endParaRPr sz="3200"/>
          </a:p>
        </p:txBody>
      </p:sp>
      <p:pic>
        <p:nvPicPr>
          <p:cNvPr descr="Abstract blurred background of department store" id="118" name="Google Shape;118;p3"/>
          <p:cNvPicPr preferRelativeResize="0"/>
          <p:nvPr/>
        </p:nvPicPr>
        <p:blipFill rotWithShape="1">
          <a:blip r:embed="rId3">
            <a:alphaModFix/>
          </a:blip>
          <a:srcRect b="-1" l="18975" r="30887" t="0"/>
          <a:stretch/>
        </p:blipFill>
        <p:spPr>
          <a:xfrm>
            <a:off x="-1" y="10"/>
            <a:ext cx="5151179" cy="6857990"/>
          </a:xfrm>
          <a:prstGeom prst="rect">
            <a:avLst/>
          </a:prstGeom>
          <a:noFill/>
          <a:ln>
            <a:noFill/>
          </a:ln>
        </p:spPr>
      </p:pic>
      <p:cxnSp>
        <p:nvCxnSpPr>
          <p:cNvPr id="119" name="Google Shape;119;p3"/>
          <p:cNvCxnSpPr/>
          <p:nvPr/>
        </p:nvCxnSpPr>
        <p:spPr>
          <a:xfrm>
            <a:off x="5971697" y="871146"/>
            <a:ext cx="736939" cy="0"/>
          </a:xfrm>
          <a:prstGeom prst="straightConnector1">
            <a:avLst/>
          </a:prstGeom>
          <a:noFill/>
          <a:ln cap="flat" cmpd="sng" w="57150">
            <a:solidFill>
              <a:schemeClr val="accent4"/>
            </a:solidFill>
            <a:prstDash val="solid"/>
            <a:miter lim="8000"/>
            <a:headEnd len="sm" w="sm" type="none"/>
            <a:tailEnd len="sm" w="sm" type="none"/>
          </a:ln>
        </p:spPr>
      </p:cxnSp>
      <p:sp>
        <p:nvSpPr>
          <p:cNvPr id="120" name="Google Shape;120;p3"/>
          <p:cNvSpPr txBox="1"/>
          <p:nvPr>
            <p:ph idx="1" type="body"/>
          </p:nvPr>
        </p:nvSpPr>
        <p:spPr>
          <a:xfrm>
            <a:off x="5868557" y="2551176"/>
            <a:ext cx="5444382" cy="3591207"/>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000"/>
              <a:buChar char="•"/>
            </a:pPr>
            <a:r>
              <a:rPr lang="en-GB" sz="2000"/>
              <a:t>A well-known British retailer of food, apparel, and home goods is Marks &amp; Spencer (M&amp;S).</a:t>
            </a:r>
            <a:endParaRPr/>
          </a:p>
          <a:p>
            <a:pPr indent="-228600" lvl="0" marL="228600" rtl="0" algn="l">
              <a:lnSpc>
                <a:spcPct val="90000"/>
              </a:lnSpc>
              <a:spcBef>
                <a:spcPts val="1000"/>
              </a:spcBef>
              <a:spcAft>
                <a:spcPts val="0"/>
              </a:spcAft>
              <a:buClr>
                <a:schemeClr val="dk1"/>
              </a:buClr>
              <a:buSzPts val="2000"/>
              <a:buChar char="•"/>
            </a:pPr>
            <a:r>
              <a:rPr lang="en-GB" sz="2000"/>
              <a:t>Organisational change is now taking place within the organization.</a:t>
            </a:r>
            <a:endParaRPr/>
          </a:p>
          <a:p>
            <a:pPr indent="-228600" lvl="0" marL="228600" rtl="0" algn="l">
              <a:lnSpc>
                <a:spcPct val="90000"/>
              </a:lnSpc>
              <a:spcBef>
                <a:spcPts val="1000"/>
              </a:spcBef>
              <a:spcAft>
                <a:spcPts val="0"/>
              </a:spcAft>
              <a:buClr>
                <a:schemeClr val="dk1"/>
              </a:buClr>
              <a:buSzPts val="2000"/>
              <a:buChar char="•"/>
            </a:pPr>
            <a:r>
              <a:rPr lang="en-GB" sz="2000"/>
              <a:t>The modernisation of the supply chain, technological advancement, and store rotation are the main aspects of its evolution.</a:t>
            </a:r>
            <a:endParaRPr/>
          </a:p>
          <a:p>
            <a:pPr indent="-228600" lvl="0" marL="228600" rtl="0" algn="l">
              <a:lnSpc>
                <a:spcPct val="90000"/>
              </a:lnSpc>
              <a:spcBef>
                <a:spcPts val="1000"/>
              </a:spcBef>
              <a:spcAft>
                <a:spcPts val="0"/>
              </a:spcAft>
              <a:buClr>
                <a:schemeClr val="dk1"/>
              </a:buClr>
              <a:buSzPts val="2000"/>
              <a:buChar char="•"/>
            </a:pPr>
            <a:r>
              <a:rPr lang="en-GB" sz="2000"/>
              <a:t>To draw in the best candidates for important positions, these developments necessitate efficient hiring and selection processes.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5" name="Shape 125"/>
        <p:cNvGrpSpPr/>
        <p:nvPr/>
      </p:nvGrpSpPr>
      <p:grpSpPr>
        <a:xfrm>
          <a:off x="0" y="0"/>
          <a:ext cx="0" cy="0"/>
          <a:chOff x="0" y="0"/>
          <a:chExt cx="0" cy="0"/>
        </a:xfrm>
      </p:grpSpPr>
      <p:pic>
        <p:nvPicPr>
          <p:cNvPr id="126" name="Google Shape;126;p4"/>
          <p:cNvPicPr preferRelativeResize="0"/>
          <p:nvPr/>
        </p:nvPicPr>
        <p:blipFill rotWithShape="1">
          <a:blip r:embed="rId3">
            <a:alphaModFix/>
          </a:blip>
          <a:srcRect b="451" l="0" r="0" t="15279"/>
          <a:stretch/>
        </p:blipFill>
        <p:spPr>
          <a:xfrm>
            <a:off x="20" y="10"/>
            <a:ext cx="12191980" cy="6857990"/>
          </a:xfrm>
          <a:prstGeom prst="rect">
            <a:avLst/>
          </a:prstGeom>
          <a:noFill/>
          <a:ln>
            <a:noFill/>
          </a:ln>
        </p:spPr>
      </p:pic>
      <p:sp>
        <p:nvSpPr>
          <p:cNvPr id="127" name="Google Shape;127;p4"/>
          <p:cNvSpPr/>
          <p:nvPr/>
        </p:nvSpPr>
        <p:spPr>
          <a:xfrm>
            <a:off x="0" y="0"/>
            <a:ext cx="12192000" cy="6858000"/>
          </a:xfrm>
          <a:prstGeom prst="rect">
            <a:avLst/>
          </a:prstGeom>
          <a:gradFill>
            <a:gsLst>
              <a:gs pos="0">
                <a:srgbClr val="E8E8E8">
                  <a:alpha val="67843"/>
                </a:srgbClr>
              </a:gs>
              <a:gs pos="10000">
                <a:srgbClr val="E8E8E8">
                  <a:alpha val="67843"/>
                </a:srgbClr>
              </a:gs>
              <a:gs pos="85000">
                <a:srgbClr val="E8E8E8">
                  <a:alpha val="96862"/>
                </a:srgbClr>
              </a:gs>
              <a:gs pos="100000">
                <a:srgbClr val="E8E8E8">
                  <a:alpha val="96862"/>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28" name="Google Shape;128;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b="1" lang="en-GB"/>
              <a:t>Recruitment Process Overview</a:t>
            </a:r>
            <a:endParaRPr/>
          </a:p>
        </p:txBody>
      </p:sp>
      <p:grpSp>
        <p:nvGrpSpPr>
          <p:cNvPr id="129" name="Google Shape;129;p4"/>
          <p:cNvGrpSpPr/>
          <p:nvPr/>
        </p:nvGrpSpPr>
        <p:grpSpPr>
          <a:xfrm>
            <a:off x="846261" y="1831604"/>
            <a:ext cx="10499477" cy="4339379"/>
            <a:chOff x="8061" y="5979"/>
            <a:chExt cx="10499477" cy="4339379"/>
          </a:xfrm>
        </p:grpSpPr>
        <p:sp>
          <p:nvSpPr>
            <p:cNvPr id="130" name="Google Shape;130;p4"/>
            <p:cNvSpPr/>
            <p:nvPr/>
          </p:nvSpPr>
          <p:spPr>
            <a:xfrm>
              <a:off x="3040792" y="870618"/>
              <a:ext cx="667342" cy="91440"/>
            </a:xfrm>
            <a:custGeom>
              <a:rect b="b" l="l" r="r" t="t"/>
              <a:pathLst>
                <a:path extrusionOk="0" h="120000" w="120000">
                  <a:moveTo>
                    <a:pt x="0" y="60000"/>
                  </a:moveTo>
                  <a:lnTo>
                    <a:pt x="120000" y="60000"/>
                  </a:lnTo>
                </a:path>
              </a:pathLst>
            </a:custGeom>
            <a:noFill/>
            <a:ln cap="flat" cmpd="sng" w="12700">
              <a:solidFill>
                <a:srgbClr val="E97131"/>
              </a:solidFill>
              <a:prstDash val="solid"/>
              <a:miter lim="8000"/>
              <a:headEnd len="sm" w="sm" type="none"/>
              <a:tailEnd len="med" w="med" type="stealth"/>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p4"/>
            <p:cNvSpPr txBox="1"/>
            <p:nvPr/>
          </p:nvSpPr>
          <p:spPr>
            <a:xfrm>
              <a:off x="3357014" y="912848"/>
              <a:ext cx="34897" cy="6979"/>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500"/>
                <a:buFont typeface="Arial"/>
                <a:buNone/>
              </a:pPr>
              <a:r>
                <a:t/>
              </a:r>
              <a:endParaRPr b="0" i="0" sz="500" u="none" cap="none" strike="noStrike">
                <a:solidFill>
                  <a:schemeClr val="dk1"/>
                </a:solidFill>
                <a:latin typeface="Arial"/>
                <a:ea typeface="Arial"/>
                <a:cs typeface="Arial"/>
                <a:sym typeface="Arial"/>
              </a:endParaRPr>
            </a:p>
          </p:txBody>
        </p:sp>
        <p:sp>
          <p:nvSpPr>
            <p:cNvPr id="132" name="Google Shape;132;p4"/>
            <p:cNvSpPr/>
            <p:nvPr/>
          </p:nvSpPr>
          <p:spPr>
            <a:xfrm>
              <a:off x="8061" y="5979"/>
              <a:ext cx="3034531" cy="1820718"/>
            </a:xfrm>
            <a:prstGeom prst="rect">
              <a:avLst/>
            </a:prstGeom>
            <a:solidFill>
              <a:srgbClr val="E97131"/>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4"/>
            <p:cNvSpPr txBox="1"/>
            <p:nvPr/>
          </p:nvSpPr>
          <p:spPr>
            <a:xfrm>
              <a:off x="8061" y="5979"/>
              <a:ext cx="3034531" cy="1820718"/>
            </a:xfrm>
            <a:prstGeom prst="rect">
              <a:avLst/>
            </a:prstGeom>
            <a:noFill/>
            <a:ln>
              <a:noFill/>
            </a:ln>
          </p:spPr>
          <p:txBody>
            <a:bodyPr anchorCtr="0" anchor="ctr" bIns="156075" lIns="148675" spcFirstLastPara="1" rIns="148675" wrap="square" tIns="156075">
              <a:noAutofit/>
            </a:bodyPr>
            <a:lstStyle/>
            <a:p>
              <a:pPr indent="0" lvl="0" marL="0" marR="0" rtl="0" algn="ctr">
                <a:lnSpc>
                  <a:spcPct val="90000"/>
                </a:lnSpc>
                <a:spcBef>
                  <a:spcPts val="0"/>
                </a:spcBef>
                <a:spcAft>
                  <a:spcPts val="0"/>
                </a:spcAft>
                <a:buClr>
                  <a:schemeClr val="lt1"/>
                </a:buClr>
                <a:buSzPts val="2600"/>
                <a:buFont typeface="Arial"/>
                <a:buNone/>
              </a:pPr>
              <a:r>
                <a:rPr b="0" i="0" lang="en-GB" sz="2600" u="none" cap="none" strike="noStrike">
                  <a:solidFill>
                    <a:schemeClr val="lt1"/>
                  </a:solidFill>
                  <a:latin typeface="Arial"/>
                  <a:ea typeface="Arial"/>
                  <a:cs typeface="Arial"/>
                  <a:sym typeface="Arial"/>
                </a:rPr>
                <a:t>Determine the requirement for workers and the vacancy.</a:t>
              </a:r>
              <a:endParaRPr b="0" i="0" sz="2600" u="none" cap="none" strike="noStrike">
                <a:solidFill>
                  <a:schemeClr val="lt1"/>
                </a:solidFill>
                <a:latin typeface="Arial"/>
                <a:ea typeface="Arial"/>
                <a:cs typeface="Arial"/>
                <a:sym typeface="Arial"/>
              </a:endParaRPr>
            </a:p>
          </p:txBody>
        </p:sp>
        <p:sp>
          <p:nvSpPr>
            <p:cNvPr id="134" name="Google Shape;134;p4"/>
            <p:cNvSpPr/>
            <p:nvPr/>
          </p:nvSpPr>
          <p:spPr>
            <a:xfrm>
              <a:off x="6773265" y="870618"/>
              <a:ext cx="667342" cy="91440"/>
            </a:xfrm>
            <a:custGeom>
              <a:rect b="b" l="l" r="r" t="t"/>
              <a:pathLst>
                <a:path extrusionOk="0" h="120000" w="120000">
                  <a:moveTo>
                    <a:pt x="0" y="60000"/>
                  </a:moveTo>
                  <a:lnTo>
                    <a:pt x="120000" y="60000"/>
                  </a:lnTo>
                </a:path>
              </a:pathLst>
            </a:custGeom>
            <a:noFill/>
            <a:ln cap="flat" cmpd="sng" w="12700">
              <a:solidFill>
                <a:srgbClr val="D5AE1D"/>
              </a:solidFill>
              <a:prstDash val="solid"/>
              <a:miter lim="8000"/>
              <a:headEnd len="sm" w="sm" type="none"/>
              <a:tailEnd len="med" w="med" type="stealth"/>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5" name="Google Shape;135;p4"/>
            <p:cNvSpPr txBox="1"/>
            <p:nvPr/>
          </p:nvSpPr>
          <p:spPr>
            <a:xfrm>
              <a:off x="7089488" y="912848"/>
              <a:ext cx="34897" cy="6979"/>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500"/>
                <a:buFont typeface="Arial"/>
                <a:buNone/>
              </a:pPr>
              <a:r>
                <a:t/>
              </a:r>
              <a:endParaRPr b="0" i="0" sz="500" u="none" cap="none" strike="noStrike">
                <a:solidFill>
                  <a:schemeClr val="dk1"/>
                </a:solidFill>
                <a:latin typeface="Arial"/>
                <a:ea typeface="Arial"/>
                <a:cs typeface="Arial"/>
                <a:sym typeface="Arial"/>
              </a:endParaRPr>
            </a:p>
          </p:txBody>
        </p:sp>
        <p:sp>
          <p:nvSpPr>
            <p:cNvPr id="136" name="Google Shape;136;p4"/>
            <p:cNvSpPr/>
            <p:nvPr/>
          </p:nvSpPr>
          <p:spPr>
            <a:xfrm>
              <a:off x="3740534" y="5979"/>
              <a:ext cx="3034531" cy="1820718"/>
            </a:xfrm>
            <a:prstGeom prst="rect">
              <a:avLst/>
            </a:prstGeom>
            <a:solidFill>
              <a:srgbClr val="DDA41D"/>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7" name="Google Shape;137;p4"/>
            <p:cNvSpPr txBox="1"/>
            <p:nvPr/>
          </p:nvSpPr>
          <p:spPr>
            <a:xfrm>
              <a:off x="3740534" y="5979"/>
              <a:ext cx="3034531" cy="1820718"/>
            </a:xfrm>
            <a:prstGeom prst="rect">
              <a:avLst/>
            </a:prstGeom>
            <a:noFill/>
            <a:ln>
              <a:noFill/>
            </a:ln>
          </p:spPr>
          <p:txBody>
            <a:bodyPr anchorCtr="0" anchor="ctr" bIns="156075" lIns="148675" spcFirstLastPara="1" rIns="148675" wrap="square" tIns="156075">
              <a:noAutofit/>
            </a:bodyPr>
            <a:lstStyle/>
            <a:p>
              <a:pPr indent="0" lvl="0" marL="0" marR="0" rtl="0" algn="ctr">
                <a:lnSpc>
                  <a:spcPct val="90000"/>
                </a:lnSpc>
                <a:spcBef>
                  <a:spcPts val="0"/>
                </a:spcBef>
                <a:spcAft>
                  <a:spcPts val="0"/>
                </a:spcAft>
                <a:buClr>
                  <a:schemeClr val="lt1"/>
                </a:buClr>
                <a:buSzPts val="2600"/>
                <a:buFont typeface="Arial"/>
                <a:buNone/>
              </a:pPr>
              <a:r>
                <a:rPr b="0" i="0" lang="en-GB" sz="2600" u="none" cap="none" strike="noStrike">
                  <a:solidFill>
                    <a:schemeClr val="lt1"/>
                  </a:solidFill>
                  <a:latin typeface="Arial"/>
                  <a:ea typeface="Arial"/>
                  <a:cs typeface="Arial"/>
                  <a:sym typeface="Arial"/>
                </a:rPr>
                <a:t>Determine the role and perform a job analysis.</a:t>
              </a:r>
              <a:endParaRPr b="0" i="0" sz="2600" u="none" cap="none" strike="noStrike">
                <a:solidFill>
                  <a:schemeClr val="lt1"/>
                </a:solidFill>
                <a:latin typeface="Arial"/>
                <a:ea typeface="Arial"/>
                <a:cs typeface="Arial"/>
                <a:sym typeface="Arial"/>
              </a:endParaRPr>
            </a:p>
          </p:txBody>
        </p:sp>
        <p:sp>
          <p:nvSpPr>
            <p:cNvPr id="138" name="Google Shape;138;p4"/>
            <p:cNvSpPr/>
            <p:nvPr/>
          </p:nvSpPr>
          <p:spPr>
            <a:xfrm>
              <a:off x="1525326" y="1824897"/>
              <a:ext cx="7464946" cy="667342"/>
            </a:xfrm>
            <a:custGeom>
              <a:rect b="b" l="l" r="r" t="t"/>
              <a:pathLst>
                <a:path extrusionOk="0" h="120000" w="120000">
                  <a:moveTo>
                    <a:pt x="120000" y="0"/>
                  </a:moveTo>
                  <a:lnTo>
                    <a:pt x="120000" y="63075"/>
                  </a:lnTo>
                  <a:lnTo>
                    <a:pt x="0" y="63075"/>
                  </a:lnTo>
                  <a:lnTo>
                    <a:pt x="0" y="120000"/>
                  </a:lnTo>
                </a:path>
              </a:pathLst>
            </a:custGeom>
            <a:noFill/>
            <a:ln cap="flat" cmpd="sng" w="12700">
              <a:solidFill>
                <a:srgbClr val="8CAF1D"/>
              </a:solidFill>
              <a:prstDash val="solid"/>
              <a:miter lim="8000"/>
              <a:headEnd len="sm" w="sm" type="none"/>
              <a:tailEnd len="med" w="med" type="stealth"/>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4"/>
            <p:cNvSpPr txBox="1"/>
            <p:nvPr/>
          </p:nvSpPr>
          <p:spPr>
            <a:xfrm>
              <a:off x="5070362" y="2155079"/>
              <a:ext cx="374875" cy="6979"/>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500"/>
                <a:buFont typeface="Arial"/>
                <a:buNone/>
              </a:pPr>
              <a:r>
                <a:t/>
              </a:r>
              <a:endParaRPr b="0" i="0" sz="500" u="none" cap="none" strike="noStrike">
                <a:solidFill>
                  <a:schemeClr val="dk1"/>
                </a:solidFill>
                <a:latin typeface="Arial"/>
                <a:ea typeface="Arial"/>
                <a:cs typeface="Arial"/>
                <a:sym typeface="Arial"/>
              </a:endParaRPr>
            </a:p>
          </p:txBody>
        </p:sp>
        <p:sp>
          <p:nvSpPr>
            <p:cNvPr id="140" name="Google Shape;140;p4"/>
            <p:cNvSpPr/>
            <p:nvPr/>
          </p:nvSpPr>
          <p:spPr>
            <a:xfrm>
              <a:off x="7473007" y="5979"/>
              <a:ext cx="3034531" cy="1820718"/>
            </a:xfrm>
            <a:prstGeom prst="rect">
              <a:avLst/>
            </a:prstGeom>
            <a:solidFill>
              <a:srgbClr val="B4BE1D"/>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1" name="Google Shape;141;p4"/>
            <p:cNvSpPr txBox="1"/>
            <p:nvPr/>
          </p:nvSpPr>
          <p:spPr>
            <a:xfrm>
              <a:off x="7473007" y="5979"/>
              <a:ext cx="3034531" cy="1820718"/>
            </a:xfrm>
            <a:prstGeom prst="rect">
              <a:avLst/>
            </a:prstGeom>
            <a:noFill/>
            <a:ln>
              <a:noFill/>
            </a:ln>
          </p:spPr>
          <p:txBody>
            <a:bodyPr anchorCtr="0" anchor="ctr" bIns="156075" lIns="148675" spcFirstLastPara="1" rIns="148675" wrap="square" tIns="156075">
              <a:noAutofit/>
            </a:bodyPr>
            <a:lstStyle/>
            <a:p>
              <a:pPr indent="0" lvl="0" marL="0" marR="0" rtl="0" algn="ctr">
                <a:lnSpc>
                  <a:spcPct val="90000"/>
                </a:lnSpc>
                <a:spcBef>
                  <a:spcPts val="0"/>
                </a:spcBef>
                <a:spcAft>
                  <a:spcPts val="0"/>
                </a:spcAft>
                <a:buClr>
                  <a:schemeClr val="lt1"/>
                </a:buClr>
                <a:buSzPts val="2600"/>
                <a:buFont typeface="Arial"/>
                <a:buNone/>
              </a:pPr>
              <a:r>
                <a:rPr b="0" i="0" lang="en-GB" sz="2600" u="none" cap="none" strike="noStrike">
                  <a:solidFill>
                    <a:schemeClr val="lt1"/>
                  </a:solidFill>
                  <a:latin typeface="Arial"/>
                  <a:ea typeface="Arial"/>
                  <a:cs typeface="Arial"/>
                  <a:sym typeface="Arial"/>
                </a:rPr>
                <a:t>Create the person specification and job description.</a:t>
              </a:r>
              <a:endParaRPr b="0" i="0" sz="2600" u="none" cap="none" strike="noStrike">
                <a:solidFill>
                  <a:schemeClr val="lt1"/>
                </a:solidFill>
                <a:latin typeface="Arial"/>
                <a:ea typeface="Arial"/>
                <a:cs typeface="Arial"/>
                <a:sym typeface="Arial"/>
              </a:endParaRPr>
            </a:p>
          </p:txBody>
        </p:sp>
        <p:sp>
          <p:nvSpPr>
            <p:cNvPr id="142" name="Google Shape;142;p4"/>
            <p:cNvSpPr/>
            <p:nvPr/>
          </p:nvSpPr>
          <p:spPr>
            <a:xfrm>
              <a:off x="3040792" y="3389279"/>
              <a:ext cx="667342" cy="91440"/>
            </a:xfrm>
            <a:custGeom>
              <a:rect b="b" l="l" r="r" t="t"/>
              <a:pathLst>
                <a:path extrusionOk="0" h="120000" w="120000">
                  <a:moveTo>
                    <a:pt x="0" y="60000"/>
                  </a:moveTo>
                  <a:lnTo>
                    <a:pt x="120000" y="60000"/>
                  </a:lnTo>
                </a:path>
              </a:pathLst>
            </a:custGeom>
            <a:noFill/>
            <a:ln cap="flat" cmpd="sng" w="12700">
              <a:solidFill>
                <a:srgbClr val="3E8B1B"/>
              </a:solidFill>
              <a:prstDash val="solid"/>
              <a:miter lim="8000"/>
              <a:headEnd len="sm" w="sm" type="none"/>
              <a:tailEnd len="med" w="med" type="stealth"/>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4"/>
            <p:cNvSpPr txBox="1"/>
            <p:nvPr/>
          </p:nvSpPr>
          <p:spPr>
            <a:xfrm>
              <a:off x="3357014" y="3431509"/>
              <a:ext cx="34897" cy="6979"/>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500"/>
                <a:buFont typeface="Arial"/>
                <a:buNone/>
              </a:pPr>
              <a:r>
                <a:t/>
              </a:r>
              <a:endParaRPr b="0" i="0" sz="500" u="none" cap="none" strike="noStrike">
                <a:solidFill>
                  <a:schemeClr val="dk1"/>
                </a:solidFill>
                <a:latin typeface="Arial"/>
                <a:ea typeface="Arial"/>
                <a:cs typeface="Arial"/>
                <a:sym typeface="Arial"/>
              </a:endParaRPr>
            </a:p>
          </p:txBody>
        </p:sp>
        <p:sp>
          <p:nvSpPr>
            <p:cNvPr id="144" name="Google Shape;144;p4"/>
            <p:cNvSpPr/>
            <p:nvPr/>
          </p:nvSpPr>
          <p:spPr>
            <a:xfrm>
              <a:off x="8061" y="2524640"/>
              <a:ext cx="3034531" cy="1820718"/>
            </a:xfrm>
            <a:prstGeom prst="rect">
              <a:avLst/>
            </a:prstGeom>
            <a:solidFill>
              <a:srgbClr val="69A11D"/>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4"/>
            <p:cNvSpPr txBox="1"/>
            <p:nvPr/>
          </p:nvSpPr>
          <p:spPr>
            <a:xfrm>
              <a:off x="8061" y="2524640"/>
              <a:ext cx="3034531" cy="1820718"/>
            </a:xfrm>
            <a:prstGeom prst="rect">
              <a:avLst/>
            </a:prstGeom>
            <a:noFill/>
            <a:ln>
              <a:noFill/>
            </a:ln>
          </p:spPr>
          <p:txBody>
            <a:bodyPr anchorCtr="0" anchor="ctr" bIns="156075" lIns="148675" spcFirstLastPara="1" rIns="148675" wrap="square" tIns="156075">
              <a:noAutofit/>
            </a:bodyPr>
            <a:lstStyle/>
            <a:p>
              <a:pPr indent="0" lvl="0" marL="0" marR="0" rtl="0" algn="ctr">
                <a:lnSpc>
                  <a:spcPct val="90000"/>
                </a:lnSpc>
                <a:spcBef>
                  <a:spcPts val="0"/>
                </a:spcBef>
                <a:spcAft>
                  <a:spcPts val="0"/>
                </a:spcAft>
                <a:buClr>
                  <a:schemeClr val="lt1"/>
                </a:buClr>
                <a:buSzPts val="2600"/>
                <a:buFont typeface="Arial"/>
                <a:buNone/>
              </a:pPr>
              <a:r>
                <a:rPr b="0" i="0" lang="en-GB" sz="2600" u="none" cap="none" strike="noStrike">
                  <a:solidFill>
                    <a:schemeClr val="lt1"/>
                  </a:solidFill>
                  <a:latin typeface="Arial"/>
                  <a:ea typeface="Arial"/>
                  <a:cs typeface="Arial"/>
                  <a:sym typeface="Arial"/>
                </a:rPr>
                <a:t>Promote the position to draw in qualified candidates.</a:t>
              </a:r>
              <a:endParaRPr b="0" i="0" sz="2600" u="none" cap="none" strike="noStrike">
                <a:solidFill>
                  <a:schemeClr val="lt1"/>
                </a:solidFill>
                <a:latin typeface="Arial"/>
                <a:ea typeface="Arial"/>
                <a:cs typeface="Arial"/>
                <a:sym typeface="Arial"/>
              </a:endParaRPr>
            </a:p>
          </p:txBody>
        </p:sp>
        <p:sp>
          <p:nvSpPr>
            <p:cNvPr id="146" name="Google Shape;146;p4"/>
            <p:cNvSpPr/>
            <p:nvPr/>
          </p:nvSpPr>
          <p:spPr>
            <a:xfrm>
              <a:off x="6773265" y="3389279"/>
              <a:ext cx="667342" cy="91440"/>
            </a:xfrm>
            <a:custGeom>
              <a:rect b="b" l="l" r="r" t="t"/>
              <a:pathLst>
                <a:path extrusionOk="0" h="120000" w="120000">
                  <a:moveTo>
                    <a:pt x="0" y="60000"/>
                  </a:moveTo>
                  <a:lnTo>
                    <a:pt x="120000" y="60000"/>
                  </a:lnTo>
                </a:path>
              </a:pathLst>
            </a:custGeom>
            <a:noFill/>
            <a:ln cap="flat" cmpd="sng" w="12700">
              <a:solidFill>
                <a:srgbClr val="186923"/>
              </a:solidFill>
              <a:prstDash val="solid"/>
              <a:miter lim="8000"/>
              <a:headEnd len="sm" w="sm" type="none"/>
              <a:tailEnd len="med" w="med" type="stealth"/>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4"/>
            <p:cNvSpPr txBox="1"/>
            <p:nvPr/>
          </p:nvSpPr>
          <p:spPr>
            <a:xfrm>
              <a:off x="7089488" y="3431509"/>
              <a:ext cx="34897" cy="6979"/>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500"/>
                <a:buFont typeface="Arial"/>
                <a:buNone/>
              </a:pPr>
              <a:r>
                <a:t/>
              </a:r>
              <a:endParaRPr b="0" i="0" sz="500" u="none" cap="none" strike="noStrike">
                <a:solidFill>
                  <a:schemeClr val="dk1"/>
                </a:solidFill>
                <a:latin typeface="Arial"/>
                <a:ea typeface="Arial"/>
                <a:cs typeface="Arial"/>
                <a:sym typeface="Arial"/>
              </a:endParaRPr>
            </a:p>
          </p:txBody>
        </p:sp>
        <p:sp>
          <p:nvSpPr>
            <p:cNvPr id="148" name="Google Shape;148;p4"/>
            <p:cNvSpPr/>
            <p:nvPr/>
          </p:nvSpPr>
          <p:spPr>
            <a:xfrm>
              <a:off x="3740534" y="2524640"/>
              <a:ext cx="3034531" cy="1820718"/>
            </a:xfrm>
            <a:prstGeom prst="rect">
              <a:avLst/>
            </a:prstGeom>
            <a:solidFill>
              <a:srgbClr val="33841B"/>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4"/>
            <p:cNvSpPr txBox="1"/>
            <p:nvPr/>
          </p:nvSpPr>
          <p:spPr>
            <a:xfrm>
              <a:off x="3740534" y="2524640"/>
              <a:ext cx="3034531" cy="1820718"/>
            </a:xfrm>
            <a:prstGeom prst="rect">
              <a:avLst/>
            </a:prstGeom>
            <a:noFill/>
            <a:ln>
              <a:noFill/>
            </a:ln>
          </p:spPr>
          <p:txBody>
            <a:bodyPr anchorCtr="0" anchor="ctr" bIns="156075" lIns="148675" spcFirstLastPara="1" rIns="148675" wrap="square" tIns="156075">
              <a:noAutofit/>
            </a:bodyPr>
            <a:lstStyle/>
            <a:p>
              <a:pPr indent="0" lvl="0" marL="0" marR="0" rtl="0" algn="ctr">
                <a:lnSpc>
                  <a:spcPct val="90000"/>
                </a:lnSpc>
                <a:spcBef>
                  <a:spcPts val="0"/>
                </a:spcBef>
                <a:spcAft>
                  <a:spcPts val="0"/>
                </a:spcAft>
                <a:buClr>
                  <a:schemeClr val="lt1"/>
                </a:buClr>
                <a:buSzPts val="2600"/>
                <a:buFont typeface="Arial"/>
                <a:buNone/>
              </a:pPr>
              <a:r>
                <a:rPr b="0" i="0" lang="en-GB" sz="2600" u="none" cap="none" strike="noStrike">
                  <a:solidFill>
                    <a:schemeClr val="lt1"/>
                  </a:solidFill>
                  <a:latin typeface="Arial"/>
                  <a:ea typeface="Arial"/>
                  <a:cs typeface="Arial"/>
                  <a:sym typeface="Arial"/>
                </a:rPr>
                <a:t>Make a shortlist and fairly evaluate applicants.</a:t>
              </a:r>
              <a:endParaRPr b="0" i="0" sz="2600" u="none" cap="none" strike="noStrike">
                <a:solidFill>
                  <a:schemeClr val="lt1"/>
                </a:solidFill>
                <a:latin typeface="Arial"/>
                <a:ea typeface="Arial"/>
                <a:cs typeface="Arial"/>
                <a:sym typeface="Arial"/>
              </a:endParaRPr>
            </a:p>
          </p:txBody>
        </p:sp>
        <p:sp>
          <p:nvSpPr>
            <p:cNvPr id="150" name="Google Shape;150;p4"/>
            <p:cNvSpPr/>
            <p:nvPr/>
          </p:nvSpPr>
          <p:spPr>
            <a:xfrm>
              <a:off x="7473007" y="2524640"/>
              <a:ext cx="3034531" cy="1820718"/>
            </a:xfrm>
            <a:prstGeom prst="rect">
              <a:avLst/>
            </a:prstGeom>
            <a:solidFill>
              <a:srgbClr val="186923"/>
            </a:solidFill>
            <a:ln cap="flat" cmpd="sng" w="19050">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4"/>
            <p:cNvSpPr txBox="1"/>
            <p:nvPr/>
          </p:nvSpPr>
          <p:spPr>
            <a:xfrm>
              <a:off x="7473007" y="2524640"/>
              <a:ext cx="3034531" cy="1820718"/>
            </a:xfrm>
            <a:prstGeom prst="rect">
              <a:avLst/>
            </a:prstGeom>
            <a:noFill/>
            <a:ln>
              <a:noFill/>
            </a:ln>
          </p:spPr>
          <p:txBody>
            <a:bodyPr anchorCtr="0" anchor="ctr" bIns="156075" lIns="148675" spcFirstLastPara="1" rIns="148675" wrap="square" tIns="156075">
              <a:noAutofit/>
            </a:bodyPr>
            <a:lstStyle/>
            <a:p>
              <a:pPr indent="0" lvl="0" marL="0" marR="0" rtl="0" algn="ctr">
                <a:lnSpc>
                  <a:spcPct val="90000"/>
                </a:lnSpc>
                <a:spcBef>
                  <a:spcPts val="0"/>
                </a:spcBef>
                <a:spcAft>
                  <a:spcPts val="0"/>
                </a:spcAft>
                <a:buClr>
                  <a:schemeClr val="lt1"/>
                </a:buClr>
                <a:buSzPts val="2600"/>
                <a:buFont typeface="Arial"/>
                <a:buNone/>
              </a:pPr>
              <a:r>
                <a:rPr b="0" i="0" lang="en-GB" sz="2600" u="none" cap="none" strike="noStrike">
                  <a:solidFill>
                    <a:schemeClr val="lt1"/>
                  </a:solidFill>
                  <a:latin typeface="Arial"/>
                  <a:ea typeface="Arial"/>
                  <a:cs typeface="Arial"/>
                  <a:sym typeface="Arial"/>
                </a:rPr>
                <a:t>Interview, choose, and designate the most qualified applicant.</a:t>
              </a:r>
              <a:endParaRPr b="0" i="0" sz="2600" u="none" cap="none" strike="noStrike">
                <a:solidFill>
                  <a:schemeClr val="lt1"/>
                </a:solidFill>
                <a:latin typeface="Arial"/>
                <a:ea typeface="Arial"/>
                <a:cs typeface="Arial"/>
                <a:sym typeface="Arial"/>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6" name="Shape 156"/>
        <p:cNvGrpSpPr/>
        <p:nvPr/>
      </p:nvGrpSpPr>
      <p:grpSpPr>
        <a:xfrm>
          <a:off x="0" y="0"/>
          <a:ext cx="0" cy="0"/>
          <a:chOff x="0" y="0"/>
          <a:chExt cx="0" cy="0"/>
        </a:xfrm>
      </p:grpSpPr>
      <p:pic>
        <p:nvPicPr>
          <p:cNvPr descr="Angled shot of pen on a graph" id="157" name="Google Shape;157;p5"/>
          <p:cNvPicPr preferRelativeResize="0"/>
          <p:nvPr/>
        </p:nvPicPr>
        <p:blipFill rotWithShape="1">
          <a:blip r:embed="rId3">
            <a:alphaModFix/>
          </a:blip>
          <a:srcRect b="1888" l="0" r="0" t="13843"/>
          <a:stretch/>
        </p:blipFill>
        <p:spPr>
          <a:xfrm>
            <a:off x="20" y="10"/>
            <a:ext cx="12191980" cy="6857990"/>
          </a:xfrm>
          <a:prstGeom prst="rect">
            <a:avLst/>
          </a:prstGeom>
          <a:noFill/>
          <a:ln>
            <a:noFill/>
          </a:ln>
        </p:spPr>
      </p:pic>
      <p:sp>
        <p:nvSpPr>
          <p:cNvPr id="158" name="Google Shape;158;p5"/>
          <p:cNvSpPr/>
          <p:nvPr/>
        </p:nvSpPr>
        <p:spPr>
          <a:xfrm>
            <a:off x="0" y="0"/>
            <a:ext cx="12192000" cy="6858000"/>
          </a:xfrm>
          <a:prstGeom prst="rect">
            <a:avLst/>
          </a:prstGeom>
          <a:gradFill>
            <a:gsLst>
              <a:gs pos="0">
                <a:srgbClr val="E8E8E8">
                  <a:alpha val="67843"/>
                </a:srgbClr>
              </a:gs>
              <a:gs pos="10000">
                <a:srgbClr val="E8E8E8">
                  <a:alpha val="67843"/>
                </a:srgbClr>
              </a:gs>
              <a:gs pos="85000">
                <a:srgbClr val="E8E8E8">
                  <a:alpha val="96862"/>
                </a:srgbClr>
              </a:gs>
              <a:gs pos="100000">
                <a:srgbClr val="E8E8E8">
                  <a:alpha val="96862"/>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59" name="Google Shape;159;p5"/>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b="1" lang="en-GB"/>
              <a:t>Job Analysis, Job Description and Person Specification</a:t>
            </a:r>
            <a:endParaRPr/>
          </a:p>
        </p:txBody>
      </p:sp>
      <p:sp>
        <p:nvSpPr>
          <p:cNvPr id="160" name="Google Shape;160;p5"/>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800"/>
              <a:buChar char="•"/>
            </a:pPr>
            <a:r>
              <a:rPr lang="en-GB"/>
              <a:t>Job analysis identifies the tasks, duties and skills required for the role. </a:t>
            </a:r>
            <a:endParaRPr/>
          </a:p>
          <a:p>
            <a:pPr indent="-228600" lvl="0" marL="228600" rtl="0" algn="l">
              <a:lnSpc>
                <a:spcPct val="90000"/>
              </a:lnSpc>
              <a:spcBef>
                <a:spcPts val="1000"/>
              </a:spcBef>
              <a:spcAft>
                <a:spcPts val="0"/>
              </a:spcAft>
              <a:buClr>
                <a:schemeClr val="dk1"/>
              </a:buClr>
              <a:buSzPts val="2800"/>
              <a:buChar char="•"/>
            </a:pPr>
            <a:r>
              <a:rPr lang="en-GB"/>
              <a:t>The job title, duties, and reporting line are all explained in a job description.</a:t>
            </a:r>
            <a:endParaRPr/>
          </a:p>
          <a:p>
            <a:pPr indent="-228600" lvl="0" marL="228600" rtl="0" algn="l">
              <a:lnSpc>
                <a:spcPct val="90000"/>
              </a:lnSpc>
              <a:spcBef>
                <a:spcPts val="1000"/>
              </a:spcBef>
              <a:spcAft>
                <a:spcPts val="0"/>
              </a:spcAft>
              <a:buClr>
                <a:schemeClr val="dk1"/>
              </a:buClr>
              <a:buSzPts val="2800"/>
              <a:buChar char="•"/>
            </a:pPr>
            <a:r>
              <a:rPr lang="en-GB"/>
              <a:t>The qualifications, experience, abilities, and character traits required are outlined in a person specification.</a:t>
            </a:r>
            <a:endParaRPr/>
          </a:p>
          <a:p>
            <a:pPr indent="-228600" lvl="0" marL="228600" rtl="0" algn="l">
              <a:lnSpc>
                <a:spcPct val="90000"/>
              </a:lnSpc>
              <a:spcBef>
                <a:spcPts val="1000"/>
              </a:spcBef>
              <a:spcAft>
                <a:spcPts val="0"/>
              </a:spcAft>
              <a:buClr>
                <a:schemeClr val="dk1"/>
              </a:buClr>
              <a:buSzPts val="2800"/>
              <a:buChar char="•"/>
            </a:pPr>
            <a:r>
              <a:rPr lang="en-GB"/>
              <a:t>These publications assist M&amp;S in finding qualified applicants for positions connected to transformation (CIPD, 2026).</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5" name="Shape 165"/>
        <p:cNvGrpSpPr/>
        <p:nvPr/>
      </p:nvGrpSpPr>
      <p:grpSpPr>
        <a:xfrm>
          <a:off x="0" y="0"/>
          <a:ext cx="0" cy="0"/>
          <a:chOff x="0" y="0"/>
          <a:chExt cx="0" cy="0"/>
        </a:xfrm>
      </p:grpSpPr>
      <p:sp>
        <p:nvSpPr>
          <p:cNvPr id="166" name="Google Shape;166;p6"/>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67" name="Google Shape;167;p6"/>
          <p:cNvSpPr/>
          <p:nvPr/>
        </p:nvSpPr>
        <p:spPr>
          <a:xfrm>
            <a:off x="305" y="0"/>
            <a:ext cx="12191695"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68" name="Google Shape;168;p6"/>
          <p:cNvSpPr txBox="1"/>
          <p:nvPr>
            <p:ph type="title"/>
          </p:nvPr>
        </p:nvSpPr>
        <p:spPr>
          <a:xfrm>
            <a:off x="804672" y="802955"/>
            <a:ext cx="4977976" cy="1454051"/>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2"/>
              </a:buClr>
              <a:buSzPts val="4000"/>
              <a:buFont typeface="Play"/>
              <a:buNone/>
            </a:pPr>
            <a:r>
              <a:rPr b="1" lang="en-GB" sz="4000">
                <a:solidFill>
                  <a:schemeClr val="dk2"/>
                </a:solidFill>
              </a:rPr>
              <a:t>Advertisement</a:t>
            </a:r>
            <a:r>
              <a:rPr b="1" lang="en-GB" sz="3600">
                <a:solidFill>
                  <a:schemeClr val="dk2"/>
                </a:solidFill>
              </a:rPr>
              <a:t> Platforms</a:t>
            </a:r>
            <a:endParaRPr sz="3600">
              <a:solidFill>
                <a:schemeClr val="dk2"/>
              </a:solidFill>
            </a:endParaRPr>
          </a:p>
        </p:txBody>
      </p:sp>
      <p:sp>
        <p:nvSpPr>
          <p:cNvPr id="169" name="Google Shape;169;p6"/>
          <p:cNvSpPr txBox="1"/>
          <p:nvPr>
            <p:ph idx="1" type="body"/>
          </p:nvPr>
        </p:nvSpPr>
        <p:spPr>
          <a:xfrm>
            <a:off x="450253" y="2257006"/>
            <a:ext cx="5645747" cy="4104123"/>
          </a:xfrm>
          <a:prstGeom prst="rect">
            <a:avLst/>
          </a:prstGeom>
          <a:noFill/>
          <a:ln>
            <a:noFill/>
          </a:ln>
        </p:spPr>
        <p:txBody>
          <a:bodyPr anchorCtr="0" anchor="ctr" bIns="45700" lIns="91425" spcFirstLastPara="1" rIns="91425" wrap="square" tIns="45700">
            <a:normAutofit/>
          </a:bodyPr>
          <a:lstStyle/>
          <a:p>
            <a:pPr indent="-228600" lvl="0" marL="228600" rtl="0" algn="l">
              <a:lnSpc>
                <a:spcPct val="90000"/>
              </a:lnSpc>
              <a:spcBef>
                <a:spcPts val="0"/>
              </a:spcBef>
              <a:spcAft>
                <a:spcPts val="0"/>
              </a:spcAft>
              <a:buClr>
                <a:schemeClr val="dk2"/>
              </a:buClr>
              <a:buSzPts val="2000"/>
              <a:buChar char="•"/>
            </a:pPr>
            <a:r>
              <a:rPr lang="en-GB" sz="2000">
                <a:solidFill>
                  <a:schemeClr val="dk2"/>
                </a:solidFill>
              </a:rPr>
              <a:t>On its career webpage, M&amp;S may post job openings (Marks &amp; Spencer plc, 2026)</a:t>
            </a:r>
            <a:endParaRPr/>
          </a:p>
          <a:p>
            <a:pPr indent="-228600" lvl="0" marL="228600" rtl="0" algn="l">
              <a:lnSpc>
                <a:spcPct val="90000"/>
              </a:lnSpc>
              <a:spcBef>
                <a:spcPts val="1000"/>
              </a:spcBef>
              <a:spcAft>
                <a:spcPts val="0"/>
              </a:spcAft>
              <a:buClr>
                <a:schemeClr val="dk2"/>
              </a:buClr>
              <a:buSzPts val="2000"/>
              <a:buChar char="•"/>
            </a:pPr>
            <a:r>
              <a:rPr lang="en-GB" sz="2000">
                <a:solidFill>
                  <a:schemeClr val="dk2"/>
                </a:solidFill>
              </a:rPr>
              <a:t>A larger pool of candidates may be drawn to online job boards.</a:t>
            </a:r>
            <a:endParaRPr/>
          </a:p>
          <a:p>
            <a:pPr indent="-228600" lvl="0" marL="228600" rtl="0" algn="l">
              <a:lnSpc>
                <a:spcPct val="90000"/>
              </a:lnSpc>
              <a:spcBef>
                <a:spcPts val="1000"/>
              </a:spcBef>
              <a:spcAft>
                <a:spcPts val="0"/>
              </a:spcAft>
              <a:buClr>
                <a:schemeClr val="dk2"/>
              </a:buClr>
              <a:buSzPts val="2000"/>
              <a:buChar char="•"/>
            </a:pPr>
            <a:r>
              <a:rPr lang="en-GB" sz="2000">
                <a:solidFill>
                  <a:schemeClr val="dk2"/>
                </a:solidFill>
              </a:rPr>
              <a:t>Social networking and LinkedIn can help with hiring for specialised positions (CIPD, 2026).</a:t>
            </a:r>
            <a:endParaRPr/>
          </a:p>
          <a:p>
            <a:pPr indent="-228600" lvl="0" marL="228600" rtl="0" algn="l">
              <a:lnSpc>
                <a:spcPct val="90000"/>
              </a:lnSpc>
              <a:spcBef>
                <a:spcPts val="1000"/>
              </a:spcBef>
              <a:spcAft>
                <a:spcPts val="0"/>
              </a:spcAft>
              <a:buClr>
                <a:schemeClr val="dk2"/>
              </a:buClr>
              <a:buSzPts val="2000"/>
              <a:buChar char="•"/>
            </a:pPr>
            <a:r>
              <a:rPr lang="en-GB" sz="2000">
                <a:solidFill>
                  <a:schemeClr val="dk2"/>
                </a:solidFill>
              </a:rPr>
              <a:t>The platform selection should be in line with the target candidates and the job function.</a:t>
            </a:r>
            <a:endParaRPr/>
          </a:p>
        </p:txBody>
      </p:sp>
      <p:grpSp>
        <p:nvGrpSpPr>
          <p:cNvPr id="170" name="Google Shape;170;p6"/>
          <p:cNvGrpSpPr/>
          <p:nvPr/>
        </p:nvGrpSpPr>
        <p:grpSpPr>
          <a:xfrm>
            <a:off x="6369897" y="0"/>
            <a:ext cx="5822103" cy="6685267"/>
            <a:chOff x="6357228" y="0"/>
            <a:chExt cx="5822103" cy="6685267"/>
          </a:xfrm>
        </p:grpSpPr>
        <p:sp>
          <p:nvSpPr>
            <p:cNvPr id="171" name="Google Shape;171;p6"/>
            <p:cNvSpPr/>
            <p:nvPr/>
          </p:nvSpPr>
          <p:spPr>
            <a:xfrm>
              <a:off x="6357228" y="0"/>
              <a:ext cx="5822102" cy="6685267"/>
            </a:xfrm>
            <a:custGeom>
              <a:rect b="b" l="l" r="r" t="t"/>
              <a:pathLst>
                <a:path extrusionOk="0" h="6685267" w="5822102">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72" name="Google Shape;172;p6"/>
            <p:cNvSpPr/>
            <p:nvPr/>
          </p:nvSpPr>
          <p:spPr>
            <a:xfrm>
              <a:off x="6404998" y="98659"/>
              <a:ext cx="5774333" cy="6315453"/>
            </a:xfrm>
            <a:custGeom>
              <a:rect b="b" l="l" r="r" t="t"/>
              <a:pathLst>
                <a:path extrusionOk="0" h="6315453" w="577433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73" name="Google Shape;173;p6"/>
            <p:cNvSpPr/>
            <p:nvPr/>
          </p:nvSpPr>
          <p:spPr>
            <a:xfrm>
              <a:off x="6410220" y="131729"/>
              <a:ext cx="5769111" cy="6229400"/>
            </a:xfrm>
            <a:custGeom>
              <a:rect b="b" l="l" r="r" t="t"/>
              <a:pathLst>
                <a:path extrusionOk="0" h="6229400" w="5769111">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74" name="Google Shape;174;p6"/>
            <p:cNvSpPr/>
            <p:nvPr/>
          </p:nvSpPr>
          <p:spPr>
            <a:xfrm>
              <a:off x="6410220" y="131729"/>
              <a:ext cx="5769111" cy="6229400"/>
            </a:xfrm>
            <a:custGeom>
              <a:rect b="b" l="l" r="r" t="t"/>
              <a:pathLst>
                <a:path extrusionOk="0" h="6229400" w="5769111">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sp>
        <p:nvSpPr>
          <p:cNvPr descr="Programmer" id="175" name="Google Shape;175;p6"/>
          <p:cNvSpPr/>
          <p:nvPr/>
        </p:nvSpPr>
        <p:spPr>
          <a:xfrm>
            <a:off x="8121726" y="1629089"/>
            <a:ext cx="3620021" cy="3620021"/>
          </a:xfrm>
          <a:prstGeom prst="rect">
            <a:avLst/>
          </a:prstGeom>
          <a:noFill/>
          <a:ln>
            <a:noFill/>
          </a:ln>
        </p:spPr>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0" name="Shape 180"/>
        <p:cNvGrpSpPr/>
        <p:nvPr/>
      </p:nvGrpSpPr>
      <p:grpSpPr>
        <a:xfrm>
          <a:off x="0" y="0"/>
          <a:ext cx="0" cy="0"/>
          <a:chOff x="0" y="0"/>
          <a:chExt cx="0" cy="0"/>
        </a:xfrm>
      </p:grpSpPr>
      <p:sp>
        <p:nvSpPr>
          <p:cNvPr id="181" name="Google Shape;181;p7"/>
          <p:cNvSpPr/>
          <p:nvPr/>
        </p:nvSpPr>
        <p:spPr>
          <a:xfrm>
            <a:off x="0" y="1"/>
            <a:ext cx="12191695"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82" name="Google Shape;182;p7"/>
          <p:cNvSpPr/>
          <p:nvPr/>
        </p:nvSpPr>
        <p:spPr>
          <a:xfrm>
            <a:off x="0" y="0"/>
            <a:ext cx="12191695" cy="6858000"/>
          </a:xfrm>
          <a:prstGeom prst="rect">
            <a:avLst/>
          </a:prstGeom>
          <a:gradFill>
            <a:gsLst>
              <a:gs pos="0">
                <a:srgbClr val="4EA72E">
                  <a:alpha val="20000"/>
                </a:srgbClr>
              </a:gs>
              <a:gs pos="16000">
                <a:srgbClr val="4EA72E">
                  <a:alpha val="20000"/>
                </a:srgbClr>
              </a:gs>
              <a:gs pos="85000">
                <a:srgbClr val="156082">
                  <a:alpha val="40000"/>
                </a:srgbClr>
              </a:gs>
              <a:gs pos="100000">
                <a:srgbClr val="156082">
                  <a:alpha val="40000"/>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nvGrpSpPr>
          <p:cNvPr id="183" name="Google Shape;183;p7"/>
          <p:cNvGrpSpPr/>
          <p:nvPr/>
        </p:nvGrpSpPr>
        <p:grpSpPr>
          <a:xfrm flipH="1">
            <a:off x="-18230" y="-8167"/>
            <a:ext cx="4834070" cy="2488150"/>
            <a:chOff x="6867015" y="-1"/>
            <a:chExt cx="5324985" cy="3251912"/>
          </a:xfrm>
        </p:grpSpPr>
        <p:sp>
          <p:nvSpPr>
            <p:cNvPr id="184" name="Google Shape;184;p7"/>
            <p:cNvSpPr/>
            <p:nvPr/>
          </p:nvSpPr>
          <p:spPr>
            <a:xfrm>
              <a:off x="6867015" y="-1"/>
              <a:ext cx="5324985" cy="3251912"/>
            </a:xfrm>
            <a:custGeom>
              <a:rect b="b" l="l" r="r" t="t"/>
              <a:pathLst>
                <a:path extrusionOk="0" h="3251912" w="5324985">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solidFill>
              <a:schemeClr val="lt1">
                <a:alpha val="30196"/>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85" name="Google Shape;185;p7"/>
            <p:cNvSpPr/>
            <p:nvPr/>
          </p:nvSpPr>
          <p:spPr>
            <a:xfrm>
              <a:off x="6916467" y="-1"/>
              <a:ext cx="5275533" cy="2980757"/>
            </a:xfrm>
            <a:custGeom>
              <a:rect b="b" l="l" r="r" t="t"/>
              <a:pathLst>
                <a:path extrusionOk="0" h="2980757" w="5275533">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solidFill>
              <a:schemeClr val="lt1">
                <a:alpha val="30196"/>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86" name="Google Shape;186;p7"/>
            <p:cNvSpPr/>
            <p:nvPr/>
          </p:nvSpPr>
          <p:spPr>
            <a:xfrm>
              <a:off x="6921214" y="-1"/>
              <a:ext cx="5270786" cy="2927775"/>
            </a:xfrm>
            <a:custGeom>
              <a:rect b="b" l="l" r="r" t="t"/>
              <a:pathLst>
                <a:path extrusionOk="0" h="2927775" w="5270786">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solidFill>
              <a:schemeClr val="lt1">
                <a:alpha val="30196"/>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87" name="Google Shape;187;p7"/>
            <p:cNvSpPr/>
            <p:nvPr/>
          </p:nvSpPr>
          <p:spPr>
            <a:xfrm>
              <a:off x="6921214" y="-1"/>
              <a:ext cx="5270786" cy="2927775"/>
            </a:xfrm>
            <a:custGeom>
              <a:rect b="b" l="l" r="r" t="t"/>
              <a:pathLst>
                <a:path extrusionOk="0" h="2927775" w="5270786">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solidFill>
              <a:schemeClr val="lt1">
                <a:alpha val="30196"/>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sp>
        <p:nvSpPr>
          <p:cNvPr id="188" name="Google Shape;188;p7"/>
          <p:cNvSpPr txBox="1"/>
          <p:nvPr>
            <p:ph type="title"/>
          </p:nvPr>
        </p:nvSpPr>
        <p:spPr>
          <a:xfrm>
            <a:off x="1957588" y="193229"/>
            <a:ext cx="8667481" cy="1837349"/>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2"/>
              </a:buClr>
              <a:buSzPts val="4800"/>
              <a:buFont typeface="Play"/>
              <a:buNone/>
            </a:pPr>
            <a:r>
              <a:rPr b="1" lang="en-GB" sz="4800">
                <a:solidFill>
                  <a:schemeClr val="dk2"/>
                </a:solidFill>
              </a:rPr>
              <a:t>Competency-Based Interview</a:t>
            </a:r>
            <a:endParaRPr sz="4800">
              <a:solidFill>
                <a:schemeClr val="dk2"/>
              </a:solidFill>
            </a:endParaRPr>
          </a:p>
        </p:txBody>
      </p:sp>
      <p:sp>
        <p:nvSpPr>
          <p:cNvPr id="189" name="Google Shape;189;p7"/>
          <p:cNvSpPr txBox="1"/>
          <p:nvPr>
            <p:ph idx="1" type="body"/>
          </p:nvPr>
        </p:nvSpPr>
        <p:spPr>
          <a:xfrm>
            <a:off x="499976" y="2287444"/>
            <a:ext cx="11191741" cy="4283693"/>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2"/>
              </a:buClr>
              <a:buSzPts val="2400"/>
              <a:buChar char="•"/>
            </a:pPr>
            <a:r>
              <a:rPr lang="en-GB" sz="2400">
                <a:solidFill>
                  <a:schemeClr val="dk2"/>
                </a:solidFill>
              </a:rPr>
              <a:t>Competency-based interviews determine if applicants possess the abilities required for the position.</a:t>
            </a:r>
            <a:endParaRPr/>
          </a:p>
          <a:p>
            <a:pPr indent="-228600" lvl="0" marL="228600" rtl="0" algn="l">
              <a:lnSpc>
                <a:spcPct val="90000"/>
              </a:lnSpc>
              <a:spcBef>
                <a:spcPts val="1000"/>
              </a:spcBef>
              <a:spcAft>
                <a:spcPts val="0"/>
              </a:spcAft>
              <a:buClr>
                <a:schemeClr val="dk2"/>
              </a:buClr>
              <a:buSzPts val="2400"/>
              <a:buChar char="•"/>
            </a:pPr>
            <a:r>
              <a:rPr lang="en-GB" sz="2400">
                <a:solidFill>
                  <a:schemeClr val="dk2"/>
                </a:solidFill>
              </a:rPr>
              <a:t>Candidates are asked to discuss their previous job experiences and behaviours.</a:t>
            </a:r>
            <a:endParaRPr/>
          </a:p>
          <a:p>
            <a:pPr indent="-228600" lvl="0" marL="228600" rtl="0" algn="l">
              <a:lnSpc>
                <a:spcPct val="90000"/>
              </a:lnSpc>
              <a:spcBef>
                <a:spcPts val="1000"/>
              </a:spcBef>
              <a:spcAft>
                <a:spcPts val="0"/>
              </a:spcAft>
              <a:buClr>
                <a:schemeClr val="dk2"/>
              </a:buClr>
              <a:buSzPts val="2400"/>
              <a:buChar char="•"/>
            </a:pPr>
            <a:r>
              <a:rPr lang="en-GB" sz="2400">
                <a:solidFill>
                  <a:schemeClr val="dk2"/>
                </a:solidFill>
              </a:rPr>
              <a:t>They assist employers in evaluating leadership, teamwork, and communication.(Oxford University Careers Service, no date)</a:t>
            </a:r>
            <a:endParaRPr/>
          </a:p>
          <a:p>
            <a:pPr indent="-228600" lvl="0" marL="228600" rtl="0" algn="l">
              <a:lnSpc>
                <a:spcPct val="90000"/>
              </a:lnSpc>
              <a:spcBef>
                <a:spcPts val="1000"/>
              </a:spcBef>
              <a:spcAft>
                <a:spcPts val="0"/>
              </a:spcAft>
              <a:buClr>
                <a:schemeClr val="dk2"/>
              </a:buClr>
              <a:buSzPts val="2400"/>
              <a:buChar char="•"/>
            </a:pPr>
            <a:r>
              <a:rPr lang="en-GB" sz="2400">
                <a:solidFill>
                  <a:schemeClr val="dk2"/>
                </a:solidFill>
              </a:rPr>
              <a:t>Project and operational positions benefit from this kind of interview.</a:t>
            </a:r>
            <a:endParaRPr/>
          </a:p>
          <a:p>
            <a:pPr indent="-228600" lvl="0" marL="228600" rtl="0" algn="l">
              <a:lnSpc>
                <a:spcPct val="90000"/>
              </a:lnSpc>
              <a:spcBef>
                <a:spcPts val="1000"/>
              </a:spcBef>
              <a:spcAft>
                <a:spcPts val="0"/>
              </a:spcAft>
              <a:buClr>
                <a:schemeClr val="dk2"/>
              </a:buClr>
              <a:buSzPts val="2400"/>
              <a:buChar char="•"/>
            </a:pPr>
            <a:r>
              <a:rPr lang="en-GB" sz="2400">
                <a:solidFill>
                  <a:schemeClr val="dk2"/>
                </a:solidFill>
              </a:rPr>
              <a:t>During organisational restructuring, it promotes equitable and organised selection.(CIPD, 2024)</a:t>
            </a:r>
            <a:endParaRPr/>
          </a:p>
        </p:txBody>
      </p:sp>
      <p:grpSp>
        <p:nvGrpSpPr>
          <p:cNvPr id="190" name="Google Shape;190;p7"/>
          <p:cNvGrpSpPr/>
          <p:nvPr/>
        </p:nvGrpSpPr>
        <p:grpSpPr>
          <a:xfrm rot="10800000">
            <a:off x="9058275" y="4146310"/>
            <a:ext cx="3142400" cy="2716805"/>
            <a:chOff x="-305" y="-4155"/>
            <a:chExt cx="2514948" cy="2174333"/>
          </a:xfrm>
        </p:grpSpPr>
        <p:sp>
          <p:nvSpPr>
            <p:cNvPr id="191" name="Google Shape;191;p7"/>
            <p:cNvSpPr/>
            <p:nvPr/>
          </p:nvSpPr>
          <p:spPr>
            <a:xfrm>
              <a:off x="-305" y="0"/>
              <a:ext cx="2514948" cy="2170178"/>
            </a:xfrm>
            <a:custGeom>
              <a:rect b="b" l="l" r="r" t="t"/>
              <a:pathLst>
                <a:path extrusionOk="0" h="2170178" w="251494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solidFill>
              <a:schemeClr val="lt1">
                <a:alpha val="30196"/>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92" name="Google Shape;192;p7"/>
            <p:cNvSpPr/>
            <p:nvPr/>
          </p:nvSpPr>
          <p:spPr>
            <a:xfrm>
              <a:off x="-305" y="-4155"/>
              <a:ext cx="2493062" cy="1947896"/>
            </a:xfrm>
            <a:custGeom>
              <a:rect b="b" l="l" r="r" t="t"/>
              <a:pathLst>
                <a:path extrusionOk="0" h="1947896" w="2493062">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solidFill>
              <a:schemeClr val="lt1">
                <a:alpha val="30196"/>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193" name="Google Shape;193;p7"/>
            <p:cNvSpPr/>
            <p:nvPr/>
          </p:nvSpPr>
          <p:spPr>
            <a:xfrm>
              <a:off x="-305" y="0"/>
              <a:ext cx="2501089" cy="1972702"/>
            </a:xfrm>
            <a:custGeom>
              <a:rect b="b" l="l" r="r" t="t"/>
              <a:pathLst>
                <a:path extrusionOk="0" h="1972702" w="2501089">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solidFill>
              <a:schemeClr val="lt1">
                <a:alpha val="30196"/>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800" u="none" cap="none" strike="noStrike">
                <a:solidFill>
                  <a:schemeClr val="lt1"/>
                </a:solidFill>
                <a:latin typeface="Arial"/>
                <a:ea typeface="Arial"/>
                <a:cs typeface="Arial"/>
                <a:sym typeface="Arial"/>
              </a:endParaRPr>
            </a:p>
          </p:txBody>
        </p:sp>
        <p:sp>
          <p:nvSpPr>
            <p:cNvPr id="194" name="Google Shape;194;p7"/>
            <p:cNvSpPr/>
            <p:nvPr/>
          </p:nvSpPr>
          <p:spPr>
            <a:xfrm>
              <a:off x="305" y="1"/>
              <a:ext cx="2491105" cy="1943661"/>
            </a:xfrm>
            <a:custGeom>
              <a:rect b="b" l="l" r="r" t="t"/>
              <a:pathLst>
                <a:path extrusionOk="0" h="1943661" w="2491105">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solidFill>
              <a:schemeClr val="lt1">
                <a:alpha val="30196"/>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9" name="Shape 199"/>
        <p:cNvGrpSpPr/>
        <p:nvPr/>
      </p:nvGrpSpPr>
      <p:grpSpPr>
        <a:xfrm>
          <a:off x="0" y="0"/>
          <a:ext cx="0" cy="0"/>
          <a:chOff x="0" y="0"/>
          <a:chExt cx="0" cy="0"/>
        </a:xfrm>
      </p:grpSpPr>
      <p:sp>
        <p:nvSpPr>
          <p:cNvPr id="200" name="Google Shape;200;p8"/>
          <p:cNvSpPr/>
          <p:nvPr/>
        </p:nvSpPr>
        <p:spPr>
          <a:xfrm>
            <a:off x="0" y="1"/>
            <a:ext cx="12191695"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01" name="Google Shape;201;p8"/>
          <p:cNvSpPr/>
          <p:nvPr/>
        </p:nvSpPr>
        <p:spPr>
          <a:xfrm>
            <a:off x="305" y="0"/>
            <a:ext cx="12191695" cy="6858000"/>
          </a:xfrm>
          <a:prstGeom prst="rect">
            <a:avLst/>
          </a:prstGeom>
          <a:gradFill>
            <a:gsLst>
              <a:gs pos="0">
                <a:srgbClr val="4EA72E">
                  <a:alpha val="20000"/>
                </a:srgbClr>
              </a:gs>
              <a:gs pos="16000">
                <a:srgbClr val="4EA72E">
                  <a:alpha val="20000"/>
                </a:srgbClr>
              </a:gs>
              <a:gs pos="85000">
                <a:srgbClr val="156082">
                  <a:alpha val="40000"/>
                </a:srgbClr>
              </a:gs>
              <a:gs pos="100000">
                <a:srgbClr val="156082">
                  <a:alpha val="40000"/>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nvGrpSpPr>
          <p:cNvPr id="202" name="Google Shape;202;p8"/>
          <p:cNvGrpSpPr/>
          <p:nvPr/>
        </p:nvGrpSpPr>
        <p:grpSpPr>
          <a:xfrm>
            <a:off x="1024431" y="3985"/>
            <a:ext cx="9772765" cy="6858000"/>
            <a:chOff x="1303402" y="3985"/>
            <a:chExt cx="9772765" cy="6858000"/>
          </a:xfrm>
        </p:grpSpPr>
        <p:sp>
          <p:nvSpPr>
            <p:cNvPr id="203" name="Google Shape;203;p8"/>
            <p:cNvSpPr/>
            <p:nvPr/>
          </p:nvSpPr>
          <p:spPr>
            <a:xfrm>
              <a:off x="1560551" y="3985"/>
              <a:ext cx="9313016" cy="6858000"/>
            </a:xfrm>
            <a:custGeom>
              <a:rect b="b" l="l" r="r" t="t"/>
              <a:pathLst>
                <a:path extrusionOk="0" h="6858000" w="9313016">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lt1">
                <a:alpha val="2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04" name="Google Shape;204;p8"/>
            <p:cNvSpPr/>
            <p:nvPr/>
          </p:nvSpPr>
          <p:spPr>
            <a:xfrm>
              <a:off x="1659468" y="3985"/>
              <a:ext cx="9065550" cy="6858000"/>
            </a:xfrm>
            <a:custGeom>
              <a:rect b="b" l="l" r="r" t="t"/>
              <a:pathLst>
                <a:path extrusionOk="0" h="6858000" w="906555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lt1">
                <a:alpha val="2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05" name="Google Shape;205;p8"/>
            <p:cNvSpPr/>
            <p:nvPr/>
          </p:nvSpPr>
          <p:spPr>
            <a:xfrm>
              <a:off x="1648217" y="3985"/>
              <a:ext cx="9088051" cy="6858000"/>
            </a:xfrm>
            <a:custGeom>
              <a:rect b="b" l="l" r="r" t="t"/>
              <a:pathLst>
                <a:path extrusionOk="0" h="6858000" w="9088051">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lt1">
                <a:alpha val="2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06" name="Google Shape;206;p8"/>
            <p:cNvSpPr/>
            <p:nvPr/>
          </p:nvSpPr>
          <p:spPr>
            <a:xfrm>
              <a:off x="1629061" y="3985"/>
              <a:ext cx="9107210" cy="6858000"/>
            </a:xfrm>
            <a:custGeom>
              <a:rect b="b" l="l" r="r" t="t"/>
              <a:pathLst>
                <a:path extrusionOk="0" h="6858000" w="910721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lt1">
                <a:alpha val="2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07" name="Google Shape;207;p8"/>
            <p:cNvSpPr/>
            <p:nvPr/>
          </p:nvSpPr>
          <p:spPr>
            <a:xfrm>
              <a:off x="1303402" y="3985"/>
              <a:ext cx="9767847" cy="6858000"/>
            </a:xfrm>
            <a:custGeom>
              <a:rect b="b" l="l" r="r" t="t"/>
              <a:pathLst>
                <a:path extrusionOk="0" h="6858000" w="9767847">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lt1">
                <a:alpha val="5098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08" name="Google Shape;208;p8"/>
            <p:cNvSpPr/>
            <p:nvPr/>
          </p:nvSpPr>
          <p:spPr>
            <a:xfrm>
              <a:off x="1318434" y="3985"/>
              <a:ext cx="9747620" cy="6858000"/>
            </a:xfrm>
            <a:custGeom>
              <a:rect b="b" l="l" r="r" t="t"/>
              <a:pathLst>
                <a:path extrusionOk="0" h="6858000" w="974762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lt1">
                <a:alpha val="2000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09" name="Google Shape;209;p8"/>
            <p:cNvSpPr/>
            <p:nvPr/>
          </p:nvSpPr>
          <p:spPr>
            <a:xfrm>
              <a:off x="1308320" y="3985"/>
              <a:ext cx="9767847" cy="6858000"/>
            </a:xfrm>
            <a:custGeom>
              <a:rect b="b" l="l" r="r" t="t"/>
              <a:pathLst>
                <a:path extrusionOk="0" h="6858000" w="9767847">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lt1">
                <a:alpha val="0"/>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sp>
        <p:nvSpPr>
          <p:cNvPr id="210" name="Google Shape;210;p8"/>
          <p:cNvSpPr txBox="1"/>
          <p:nvPr>
            <p:ph type="title"/>
          </p:nvPr>
        </p:nvSpPr>
        <p:spPr>
          <a:xfrm>
            <a:off x="1745952" y="-3984"/>
            <a:ext cx="7539715" cy="1043601"/>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2"/>
              </a:buClr>
              <a:buSzPts val="5400"/>
              <a:buFont typeface="Play"/>
              <a:buNone/>
            </a:pPr>
            <a:r>
              <a:rPr b="1" lang="en-GB" sz="5400">
                <a:solidFill>
                  <a:schemeClr val="dk2"/>
                </a:solidFill>
              </a:rPr>
              <a:t>Behavioural Interview</a:t>
            </a:r>
            <a:endParaRPr sz="5400">
              <a:solidFill>
                <a:schemeClr val="dk2"/>
              </a:solidFill>
            </a:endParaRPr>
          </a:p>
        </p:txBody>
      </p:sp>
      <p:sp>
        <p:nvSpPr>
          <p:cNvPr id="211" name="Google Shape;211;p8"/>
          <p:cNvSpPr txBox="1"/>
          <p:nvPr>
            <p:ph idx="1" type="body"/>
          </p:nvPr>
        </p:nvSpPr>
        <p:spPr>
          <a:xfrm>
            <a:off x="1745951" y="1571223"/>
            <a:ext cx="8570025" cy="4636394"/>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2"/>
              </a:buClr>
              <a:buSzPts val="2000"/>
              <a:buChar char="•"/>
            </a:pPr>
            <a:r>
              <a:rPr lang="en-GB" sz="2000">
                <a:solidFill>
                  <a:schemeClr val="dk2"/>
                </a:solidFill>
              </a:rPr>
              <a:t>Candidates' prior actions are the main focus of behavioural interviews.</a:t>
            </a:r>
            <a:endParaRPr/>
          </a:p>
          <a:p>
            <a:pPr indent="-228600" lvl="0" marL="228600" rtl="0" algn="l">
              <a:lnSpc>
                <a:spcPct val="90000"/>
              </a:lnSpc>
              <a:spcBef>
                <a:spcPts val="1000"/>
              </a:spcBef>
              <a:spcAft>
                <a:spcPts val="0"/>
              </a:spcAft>
              <a:buClr>
                <a:schemeClr val="dk2"/>
              </a:buClr>
              <a:buSzPts val="2000"/>
              <a:buChar char="•"/>
            </a:pPr>
            <a:r>
              <a:rPr lang="en-GB" sz="2000">
                <a:solidFill>
                  <a:schemeClr val="dk2"/>
                </a:solidFill>
              </a:rPr>
              <a:t>They are predicated on the notion that performance in the future may be predicted by past behaviour.</a:t>
            </a:r>
            <a:endParaRPr/>
          </a:p>
          <a:p>
            <a:pPr indent="-228600" lvl="0" marL="228600" rtl="0" algn="l">
              <a:lnSpc>
                <a:spcPct val="90000"/>
              </a:lnSpc>
              <a:spcBef>
                <a:spcPts val="1000"/>
              </a:spcBef>
              <a:spcAft>
                <a:spcPts val="0"/>
              </a:spcAft>
              <a:buClr>
                <a:schemeClr val="dk2"/>
              </a:buClr>
              <a:buSzPts val="2000"/>
              <a:buChar char="•"/>
            </a:pPr>
            <a:r>
              <a:rPr lang="en-GB" sz="2000">
                <a:solidFill>
                  <a:schemeClr val="dk2"/>
                </a:solidFill>
              </a:rPr>
              <a:t>"Tell me about a time when..." is a common opening question (Enterprise Mobility, 2016).</a:t>
            </a:r>
            <a:endParaRPr/>
          </a:p>
          <a:p>
            <a:pPr indent="-228600" lvl="0" marL="228600" rtl="0" algn="l">
              <a:lnSpc>
                <a:spcPct val="90000"/>
              </a:lnSpc>
              <a:spcBef>
                <a:spcPts val="1000"/>
              </a:spcBef>
              <a:spcAft>
                <a:spcPts val="0"/>
              </a:spcAft>
              <a:buClr>
                <a:schemeClr val="dk2"/>
              </a:buClr>
              <a:buSzPts val="2000"/>
              <a:buChar char="•"/>
            </a:pPr>
            <a:r>
              <a:rPr lang="en-GB" sz="2000">
                <a:solidFill>
                  <a:schemeClr val="dk2"/>
                </a:solidFill>
              </a:rPr>
              <a:t>This method works well for leadership and change management positions.</a:t>
            </a:r>
            <a:endParaRPr/>
          </a:p>
          <a:p>
            <a:pPr indent="-228600" lvl="0" marL="228600" rtl="0" algn="l">
              <a:lnSpc>
                <a:spcPct val="90000"/>
              </a:lnSpc>
              <a:spcBef>
                <a:spcPts val="1000"/>
              </a:spcBef>
              <a:spcAft>
                <a:spcPts val="0"/>
              </a:spcAft>
              <a:buClr>
                <a:schemeClr val="dk2"/>
              </a:buClr>
              <a:buSzPts val="2000"/>
              <a:buChar char="•"/>
            </a:pPr>
            <a:r>
              <a:rPr lang="en-GB" sz="2000">
                <a:solidFill>
                  <a:schemeClr val="dk2"/>
                </a:solidFill>
              </a:rPr>
              <a:t>It aids M&amp;S in evaluating flexibility, collaboration, and problem-solving skills.(Enterprise Mobility, 2016)</a:t>
            </a:r>
            <a:br>
              <a:rPr lang="en-GB" sz="2000">
                <a:solidFill>
                  <a:schemeClr val="dk2"/>
                </a:solidFill>
              </a:rPr>
            </a:br>
            <a:endParaRPr sz="2000">
              <a:solidFill>
                <a:schemeClr val="dk2"/>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16" name="Shape 216"/>
        <p:cNvGrpSpPr/>
        <p:nvPr/>
      </p:nvGrpSpPr>
      <p:grpSpPr>
        <a:xfrm>
          <a:off x="0" y="0"/>
          <a:ext cx="0" cy="0"/>
          <a:chOff x="0" y="0"/>
          <a:chExt cx="0" cy="0"/>
        </a:xfrm>
      </p:grpSpPr>
      <p:sp>
        <p:nvSpPr>
          <p:cNvPr id="217" name="Google Shape;217;p9"/>
          <p:cNvSpPr/>
          <p:nvPr/>
        </p:nvSpPr>
        <p:spPr>
          <a:xfrm>
            <a:off x="0" y="1"/>
            <a:ext cx="12191695"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18" name="Google Shape;218;p9"/>
          <p:cNvSpPr/>
          <p:nvPr/>
        </p:nvSpPr>
        <p:spPr>
          <a:xfrm>
            <a:off x="305" y="0"/>
            <a:ext cx="12191695"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800" u="none" cap="none" strike="noStrike">
              <a:solidFill>
                <a:schemeClr val="lt1"/>
              </a:solidFill>
              <a:latin typeface="Arial"/>
              <a:ea typeface="Arial"/>
              <a:cs typeface="Arial"/>
              <a:sym typeface="Arial"/>
            </a:endParaRPr>
          </a:p>
        </p:txBody>
      </p:sp>
      <p:sp>
        <p:nvSpPr>
          <p:cNvPr id="219" name="Google Shape;219;p9"/>
          <p:cNvSpPr txBox="1"/>
          <p:nvPr>
            <p:ph type="title"/>
          </p:nvPr>
        </p:nvSpPr>
        <p:spPr>
          <a:xfrm>
            <a:off x="1179226" y="186681"/>
            <a:ext cx="9833548" cy="1086364"/>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2"/>
              </a:buClr>
              <a:buSzPts val="5400"/>
              <a:buFont typeface="Play"/>
              <a:buNone/>
            </a:pPr>
            <a:r>
              <a:rPr b="1" lang="en-GB" sz="5400">
                <a:solidFill>
                  <a:schemeClr val="dk2"/>
                </a:solidFill>
              </a:rPr>
              <a:t>Panel Interview</a:t>
            </a:r>
            <a:endParaRPr sz="5400">
              <a:solidFill>
                <a:schemeClr val="dk2"/>
              </a:solidFill>
            </a:endParaRPr>
          </a:p>
        </p:txBody>
      </p:sp>
      <p:grpSp>
        <p:nvGrpSpPr>
          <p:cNvPr id="220" name="Google Shape;220;p9"/>
          <p:cNvGrpSpPr/>
          <p:nvPr/>
        </p:nvGrpSpPr>
        <p:grpSpPr>
          <a:xfrm>
            <a:off x="8289890" y="0"/>
            <a:ext cx="3902110" cy="2382977"/>
            <a:chOff x="6867015" y="-1"/>
            <a:chExt cx="5324985" cy="3251912"/>
          </a:xfrm>
        </p:grpSpPr>
        <p:sp>
          <p:nvSpPr>
            <p:cNvPr id="221" name="Google Shape;221;p9"/>
            <p:cNvSpPr/>
            <p:nvPr/>
          </p:nvSpPr>
          <p:spPr>
            <a:xfrm>
              <a:off x="6867015" y="-1"/>
              <a:ext cx="5324985" cy="3251912"/>
            </a:xfrm>
            <a:custGeom>
              <a:rect b="b" l="l" r="r" t="t"/>
              <a:pathLst>
                <a:path extrusionOk="0" h="3251912" w="5324985">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22" name="Google Shape;222;p9"/>
            <p:cNvSpPr/>
            <p:nvPr/>
          </p:nvSpPr>
          <p:spPr>
            <a:xfrm>
              <a:off x="6916467" y="-1"/>
              <a:ext cx="5275533" cy="2980757"/>
            </a:xfrm>
            <a:custGeom>
              <a:rect b="b" l="l" r="r" t="t"/>
              <a:pathLst>
                <a:path extrusionOk="0" h="2980757" w="5275533">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23" name="Google Shape;223;p9"/>
            <p:cNvSpPr/>
            <p:nvPr/>
          </p:nvSpPr>
          <p:spPr>
            <a:xfrm>
              <a:off x="6921214" y="-1"/>
              <a:ext cx="5270786" cy="2927775"/>
            </a:xfrm>
            <a:custGeom>
              <a:rect b="b" l="l" r="r" t="t"/>
              <a:pathLst>
                <a:path extrusionOk="0" h="2927775" w="5270786">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24" name="Google Shape;224;p9"/>
            <p:cNvSpPr/>
            <p:nvPr/>
          </p:nvSpPr>
          <p:spPr>
            <a:xfrm>
              <a:off x="6921214" y="-1"/>
              <a:ext cx="5270786" cy="2927775"/>
            </a:xfrm>
            <a:custGeom>
              <a:rect b="b" l="l" r="r" t="t"/>
              <a:pathLst>
                <a:path extrusionOk="0" h="2927775" w="5270786">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sp>
        <p:nvSpPr>
          <p:cNvPr id="225" name="Google Shape;225;p9"/>
          <p:cNvSpPr txBox="1"/>
          <p:nvPr>
            <p:ph idx="1" type="body"/>
          </p:nvPr>
        </p:nvSpPr>
        <p:spPr>
          <a:xfrm>
            <a:off x="1179225" y="2023911"/>
            <a:ext cx="10257213" cy="3561044"/>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2"/>
              </a:buClr>
              <a:buSzPts val="2400"/>
              <a:buChar char="•"/>
            </a:pPr>
            <a:r>
              <a:rPr lang="en-GB" sz="2400">
                <a:solidFill>
                  <a:schemeClr val="dk2"/>
                </a:solidFill>
              </a:rPr>
              <a:t>Multiple interviewers participate in a panel interview. </a:t>
            </a:r>
            <a:endParaRPr/>
          </a:p>
          <a:p>
            <a:pPr indent="-228600" lvl="0" marL="228600" rtl="0" algn="l">
              <a:lnSpc>
                <a:spcPct val="90000"/>
              </a:lnSpc>
              <a:spcBef>
                <a:spcPts val="1000"/>
              </a:spcBef>
              <a:spcAft>
                <a:spcPts val="0"/>
              </a:spcAft>
              <a:buClr>
                <a:schemeClr val="dk2"/>
              </a:buClr>
              <a:buSzPts val="2400"/>
              <a:buChar char="•"/>
            </a:pPr>
            <a:r>
              <a:rPr lang="en-GB" sz="2400">
                <a:solidFill>
                  <a:schemeClr val="dk2"/>
                </a:solidFill>
              </a:rPr>
              <a:t>HR, a line manager, and a technical expert could be on the panel.</a:t>
            </a:r>
            <a:endParaRPr/>
          </a:p>
          <a:p>
            <a:pPr indent="-228600" lvl="0" marL="228600" rtl="0" algn="l">
              <a:lnSpc>
                <a:spcPct val="90000"/>
              </a:lnSpc>
              <a:spcBef>
                <a:spcPts val="1000"/>
              </a:spcBef>
              <a:spcAft>
                <a:spcPts val="0"/>
              </a:spcAft>
              <a:buClr>
                <a:schemeClr val="dk2"/>
              </a:buClr>
              <a:buSzPts val="2400"/>
              <a:buChar char="•"/>
            </a:pPr>
            <a:r>
              <a:rPr lang="en-GB" sz="2400">
                <a:solidFill>
                  <a:schemeClr val="dk2"/>
                </a:solidFill>
              </a:rPr>
              <a:t>This approach enables applicants to be evaluated from several angles (CIPD, 2024).</a:t>
            </a:r>
            <a:endParaRPr/>
          </a:p>
          <a:p>
            <a:pPr indent="-228600" lvl="0" marL="228600" rtl="0" algn="l">
              <a:lnSpc>
                <a:spcPct val="90000"/>
              </a:lnSpc>
              <a:spcBef>
                <a:spcPts val="1000"/>
              </a:spcBef>
              <a:spcAft>
                <a:spcPts val="0"/>
              </a:spcAft>
              <a:buClr>
                <a:schemeClr val="dk2"/>
              </a:buClr>
              <a:buSzPts val="2400"/>
              <a:buChar char="•"/>
            </a:pPr>
            <a:r>
              <a:rPr lang="en-GB" sz="2400">
                <a:solidFill>
                  <a:schemeClr val="dk2"/>
                </a:solidFill>
              </a:rPr>
              <a:t>Senior or specialised transformation positions at M&amp;S can benefit from it.</a:t>
            </a:r>
            <a:endParaRPr/>
          </a:p>
          <a:p>
            <a:pPr indent="-228600" lvl="0" marL="228600" rtl="0" algn="l">
              <a:lnSpc>
                <a:spcPct val="90000"/>
              </a:lnSpc>
              <a:spcBef>
                <a:spcPts val="1000"/>
              </a:spcBef>
              <a:spcAft>
                <a:spcPts val="0"/>
              </a:spcAft>
              <a:buClr>
                <a:schemeClr val="dk2"/>
              </a:buClr>
              <a:buSzPts val="2400"/>
              <a:buChar char="•"/>
            </a:pPr>
            <a:r>
              <a:rPr lang="en-GB" sz="2400">
                <a:solidFill>
                  <a:schemeClr val="dk2"/>
                </a:solidFill>
              </a:rPr>
              <a:t>The quality of selection judgements can be enhanced by panel interviews.</a:t>
            </a:r>
            <a:endParaRPr/>
          </a:p>
        </p:txBody>
      </p:sp>
      <p:grpSp>
        <p:nvGrpSpPr>
          <p:cNvPr id="226" name="Google Shape;226;p9"/>
          <p:cNvGrpSpPr/>
          <p:nvPr/>
        </p:nvGrpSpPr>
        <p:grpSpPr>
          <a:xfrm flipH="1" rot="10800000">
            <a:off x="0" y="4682671"/>
            <a:ext cx="2898948" cy="2175328"/>
            <a:chOff x="-305" y="-1"/>
            <a:chExt cx="3832880" cy="2876136"/>
          </a:xfrm>
        </p:grpSpPr>
        <p:sp>
          <p:nvSpPr>
            <p:cNvPr id="227" name="Google Shape;227;p9"/>
            <p:cNvSpPr/>
            <p:nvPr/>
          </p:nvSpPr>
          <p:spPr>
            <a:xfrm>
              <a:off x="305" y="1"/>
              <a:ext cx="3815424" cy="2653659"/>
            </a:xfrm>
            <a:custGeom>
              <a:rect b="b" l="l" r="r" t="t"/>
              <a:pathLst>
                <a:path extrusionOk="0" h="2653659" w="3815424">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28" name="Google Shape;228;p9"/>
            <p:cNvSpPr/>
            <p:nvPr/>
          </p:nvSpPr>
          <p:spPr>
            <a:xfrm>
              <a:off x="305" y="-1"/>
              <a:ext cx="3815424" cy="2653660"/>
            </a:xfrm>
            <a:custGeom>
              <a:rect b="b" l="l" r="r" t="t"/>
              <a:pathLst>
                <a:path extrusionOk="0" h="2653660" w="3815424">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29" name="Google Shape;229;p9"/>
            <p:cNvSpPr/>
            <p:nvPr/>
          </p:nvSpPr>
          <p:spPr>
            <a:xfrm>
              <a:off x="-305" y="1"/>
              <a:ext cx="3815986" cy="2675935"/>
            </a:xfrm>
            <a:custGeom>
              <a:rect b="b" l="l" r="r" t="t"/>
              <a:pathLst>
                <a:path extrusionOk="0" h="2675935" w="3815986">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30" name="Google Shape;230;p9"/>
            <p:cNvSpPr/>
            <p:nvPr/>
          </p:nvSpPr>
          <p:spPr>
            <a:xfrm>
              <a:off x="305" y="-1"/>
              <a:ext cx="3832270" cy="2876136"/>
            </a:xfrm>
            <a:custGeom>
              <a:rect b="b" l="l" r="r" t="t"/>
              <a:pathLst>
                <a:path extrusionOk="0" h="2876136" w="3832270">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35" name="Shape 235"/>
        <p:cNvGrpSpPr/>
        <p:nvPr/>
      </p:nvGrpSpPr>
      <p:grpSpPr>
        <a:xfrm>
          <a:off x="0" y="0"/>
          <a:ext cx="0" cy="0"/>
          <a:chOff x="0" y="0"/>
          <a:chExt cx="0" cy="0"/>
        </a:xfrm>
      </p:grpSpPr>
      <p:sp>
        <p:nvSpPr>
          <p:cNvPr id="236" name="Google Shape;236;p10"/>
          <p:cNvSpPr/>
          <p:nvPr/>
        </p:nvSpPr>
        <p:spPr>
          <a:xfrm>
            <a:off x="-1" y="0"/>
            <a:ext cx="12191999"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37" name="Google Shape;237;p10"/>
          <p:cNvSpPr/>
          <p:nvPr/>
        </p:nvSpPr>
        <p:spPr>
          <a:xfrm>
            <a:off x="1" y="0"/>
            <a:ext cx="8522446" cy="2285999"/>
          </a:xfrm>
          <a:prstGeom prst="rect">
            <a:avLst/>
          </a:prstGeom>
          <a:solidFill>
            <a:schemeClr val="lt1"/>
          </a:solidFill>
          <a:ln>
            <a:noFill/>
          </a:ln>
          <a:effectLst>
            <a:outerShdw blurRad="596900" sx="90000" rotWithShape="0" algn="t" dir="7140000" dist="304800" sy="90000">
              <a:srgbClr val="000000">
                <a:alpha val="14901"/>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38" name="Google Shape;238;p10"/>
          <p:cNvSpPr txBox="1"/>
          <p:nvPr>
            <p:ph type="title"/>
          </p:nvPr>
        </p:nvSpPr>
        <p:spPr>
          <a:xfrm>
            <a:off x="761802" y="231820"/>
            <a:ext cx="5201115" cy="1742896"/>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b="1" lang="en-GB"/>
              <a:t>Questioning Techniques</a:t>
            </a:r>
            <a:endParaRPr/>
          </a:p>
        </p:txBody>
      </p:sp>
      <p:sp>
        <p:nvSpPr>
          <p:cNvPr id="239" name="Google Shape;239;p10"/>
          <p:cNvSpPr txBox="1"/>
          <p:nvPr>
            <p:ph idx="1" type="body"/>
          </p:nvPr>
        </p:nvSpPr>
        <p:spPr>
          <a:xfrm>
            <a:off x="-6828" y="2286000"/>
            <a:ext cx="6096001" cy="4462530"/>
          </a:xfrm>
          <a:prstGeom prst="rect">
            <a:avLst/>
          </a:prstGeom>
          <a:noFill/>
          <a:ln>
            <a:noFill/>
          </a:ln>
        </p:spPr>
        <p:txBody>
          <a:bodyPr anchorCtr="0" anchor="ctr" bIns="45700" lIns="91425" spcFirstLastPara="1" rIns="91425" wrap="square" tIns="45700">
            <a:normAutofit fontScale="92500" lnSpcReduction="20000"/>
          </a:bodyPr>
          <a:lstStyle/>
          <a:p>
            <a:pPr indent="-228600" lvl="0" marL="228600" rtl="0" algn="l">
              <a:lnSpc>
                <a:spcPct val="150000"/>
              </a:lnSpc>
              <a:spcBef>
                <a:spcPts val="0"/>
              </a:spcBef>
              <a:spcAft>
                <a:spcPts val="0"/>
              </a:spcAft>
              <a:buClr>
                <a:schemeClr val="dk1"/>
              </a:buClr>
              <a:buSzPct val="100000"/>
              <a:buChar char="•"/>
            </a:pPr>
            <a:r>
              <a:rPr lang="en-GB" sz="1800"/>
              <a:t>Candidates are asked to describe their actions in a real-world scenario in behavioural questions.</a:t>
            </a:r>
            <a:endParaRPr/>
          </a:p>
          <a:p>
            <a:pPr indent="-228600" lvl="0" marL="228600" rtl="0" algn="l">
              <a:lnSpc>
                <a:spcPct val="150000"/>
              </a:lnSpc>
              <a:spcBef>
                <a:spcPts val="1000"/>
              </a:spcBef>
              <a:spcAft>
                <a:spcPts val="0"/>
              </a:spcAft>
              <a:buClr>
                <a:schemeClr val="dk1"/>
              </a:buClr>
              <a:buSzPct val="100000"/>
              <a:buChar char="•"/>
            </a:pPr>
            <a:r>
              <a:rPr lang="en-GB" sz="1800"/>
              <a:t>Interviewers can compare applicants more fairly by using structured questions.</a:t>
            </a:r>
            <a:endParaRPr/>
          </a:p>
          <a:p>
            <a:pPr indent="-228600" lvl="0" marL="228600" rtl="0" algn="l">
              <a:lnSpc>
                <a:spcPct val="150000"/>
              </a:lnSpc>
              <a:spcBef>
                <a:spcPts val="1000"/>
              </a:spcBef>
              <a:spcAft>
                <a:spcPts val="0"/>
              </a:spcAft>
              <a:buClr>
                <a:schemeClr val="dk1"/>
              </a:buClr>
              <a:buSzPct val="100000"/>
              <a:buChar char="•"/>
            </a:pPr>
            <a:r>
              <a:rPr lang="en-GB" sz="1800"/>
              <a:t>Clearer and more in-depth responses are obtained by asking probing questions.</a:t>
            </a:r>
            <a:endParaRPr/>
          </a:p>
          <a:p>
            <a:pPr indent="-228600" lvl="0" marL="228600" rtl="0" algn="l">
              <a:lnSpc>
                <a:spcPct val="150000"/>
              </a:lnSpc>
              <a:spcBef>
                <a:spcPts val="1000"/>
              </a:spcBef>
              <a:spcAft>
                <a:spcPts val="0"/>
              </a:spcAft>
              <a:buClr>
                <a:schemeClr val="dk1"/>
              </a:buClr>
              <a:buSzPct val="100000"/>
              <a:buChar char="•"/>
            </a:pPr>
            <a:r>
              <a:rPr lang="en-GB" sz="1800"/>
              <a:t>Candidates can arrange their responses rationally with the use of the STAR technique.</a:t>
            </a:r>
            <a:endParaRPr/>
          </a:p>
          <a:p>
            <a:pPr indent="-228600" lvl="0" marL="228600" rtl="0" algn="l">
              <a:lnSpc>
                <a:spcPct val="150000"/>
              </a:lnSpc>
              <a:spcBef>
                <a:spcPts val="1000"/>
              </a:spcBef>
              <a:spcAft>
                <a:spcPts val="0"/>
              </a:spcAft>
              <a:buClr>
                <a:schemeClr val="dk1"/>
              </a:buClr>
              <a:buSzPct val="100000"/>
              <a:buChar char="•"/>
            </a:pPr>
            <a:r>
              <a:rPr lang="en-GB" sz="1800"/>
              <a:t>These methods are appropriate for M&amp;S positions involving transformation (CIPD, 2024).</a:t>
            </a:r>
            <a:br>
              <a:rPr lang="en-GB" sz="1800"/>
            </a:br>
            <a:endParaRPr sz="1800"/>
          </a:p>
        </p:txBody>
      </p:sp>
      <p:pic>
        <p:nvPicPr>
          <p:cNvPr descr="Question mark boxes" id="240" name="Google Shape;240;p10"/>
          <p:cNvPicPr preferRelativeResize="0"/>
          <p:nvPr/>
        </p:nvPicPr>
        <p:blipFill rotWithShape="1">
          <a:blip r:embed="rId3">
            <a:alphaModFix/>
          </a:blip>
          <a:srcRect b="0" l="27913" r="22031" t="0"/>
          <a:stretch/>
        </p:blipFill>
        <p:spPr>
          <a:xfrm>
            <a:off x="6096000" y="1"/>
            <a:ext cx="6102825" cy="68580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45" name="Shape 245"/>
        <p:cNvGrpSpPr/>
        <p:nvPr/>
      </p:nvGrpSpPr>
      <p:grpSpPr>
        <a:xfrm>
          <a:off x="0" y="0"/>
          <a:ext cx="0" cy="0"/>
          <a:chOff x="0" y="0"/>
          <a:chExt cx="0" cy="0"/>
        </a:xfrm>
      </p:grpSpPr>
      <p:sp>
        <p:nvSpPr>
          <p:cNvPr id="246" name="Google Shape;246;p11"/>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47" name="Google Shape;247;p11"/>
          <p:cNvSpPr/>
          <p:nvPr/>
        </p:nvSpPr>
        <p:spPr>
          <a:xfrm>
            <a:off x="305" y="0"/>
            <a:ext cx="12191695"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48" name="Google Shape;248;p11"/>
          <p:cNvSpPr txBox="1"/>
          <p:nvPr>
            <p:ph type="title"/>
          </p:nvPr>
        </p:nvSpPr>
        <p:spPr>
          <a:xfrm>
            <a:off x="6090573" y="244699"/>
            <a:ext cx="5513291" cy="1549147"/>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2"/>
              </a:buClr>
              <a:buSzPts val="4000"/>
              <a:buFont typeface="Play"/>
              <a:buNone/>
            </a:pPr>
            <a:r>
              <a:rPr b="1" lang="en-GB" sz="4000">
                <a:solidFill>
                  <a:schemeClr val="dk2"/>
                </a:solidFill>
              </a:rPr>
              <a:t>Face-to-Face and Virtual Interviews</a:t>
            </a:r>
            <a:endParaRPr sz="4000">
              <a:solidFill>
                <a:schemeClr val="dk2"/>
              </a:solidFill>
            </a:endParaRPr>
          </a:p>
        </p:txBody>
      </p:sp>
      <p:sp>
        <p:nvSpPr>
          <p:cNvPr descr="Social Network" id="249" name="Google Shape;249;p11"/>
          <p:cNvSpPr/>
          <p:nvPr/>
        </p:nvSpPr>
        <p:spPr>
          <a:xfrm>
            <a:off x="686951" y="1793846"/>
            <a:ext cx="3620021" cy="3620021"/>
          </a:xfrm>
          <a:prstGeom prst="rect">
            <a:avLst/>
          </a:prstGeom>
          <a:noFill/>
          <a:ln>
            <a:noFill/>
          </a:ln>
        </p:spPr>
      </p:sp>
      <p:sp>
        <p:nvSpPr>
          <p:cNvPr id="250" name="Google Shape;250;p11"/>
          <p:cNvSpPr txBox="1"/>
          <p:nvPr>
            <p:ph idx="1" type="body"/>
          </p:nvPr>
        </p:nvSpPr>
        <p:spPr>
          <a:xfrm>
            <a:off x="5931241" y="1793846"/>
            <a:ext cx="6258124" cy="5064153"/>
          </a:xfrm>
          <a:prstGeom prst="rect">
            <a:avLst/>
          </a:prstGeom>
          <a:noFill/>
          <a:ln>
            <a:noFill/>
          </a:ln>
        </p:spPr>
        <p:txBody>
          <a:bodyPr anchorCtr="0" anchor="ctr" bIns="45700" lIns="91425" spcFirstLastPara="1" rIns="91425" wrap="square" tIns="45700">
            <a:normAutofit fontScale="92500" lnSpcReduction="10000"/>
          </a:bodyPr>
          <a:lstStyle/>
          <a:p>
            <a:pPr indent="-228600" lvl="0" marL="228600" rtl="0" algn="l">
              <a:lnSpc>
                <a:spcPct val="150000"/>
              </a:lnSpc>
              <a:spcBef>
                <a:spcPts val="0"/>
              </a:spcBef>
              <a:spcAft>
                <a:spcPts val="0"/>
              </a:spcAft>
              <a:buClr>
                <a:schemeClr val="dk2"/>
              </a:buClr>
              <a:buSzPct val="100000"/>
              <a:buChar char="•"/>
            </a:pPr>
            <a:r>
              <a:rPr lang="en-GB" sz="2000">
                <a:solidFill>
                  <a:schemeClr val="dk2"/>
                </a:solidFill>
              </a:rPr>
              <a:t>Interviews conducted in person enable more intimate communication.</a:t>
            </a:r>
            <a:endParaRPr/>
          </a:p>
          <a:p>
            <a:pPr indent="-228600" lvl="0" marL="228600" rtl="0" algn="l">
              <a:lnSpc>
                <a:spcPct val="150000"/>
              </a:lnSpc>
              <a:spcBef>
                <a:spcPts val="1000"/>
              </a:spcBef>
              <a:spcAft>
                <a:spcPts val="0"/>
              </a:spcAft>
              <a:buClr>
                <a:schemeClr val="dk2"/>
              </a:buClr>
              <a:buSzPct val="100000"/>
              <a:buChar char="•"/>
            </a:pPr>
            <a:r>
              <a:rPr lang="en-GB" sz="2000">
                <a:solidFill>
                  <a:schemeClr val="dk2"/>
                </a:solidFill>
              </a:rPr>
              <a:t>Virtual interviews are quicker to set up and more adaptable.</a:t>
            </a:r>
            <a:endParaRPr/>
          </a:p>
          <a:p>
            <a:pPr indent="-228600" lvl="0" marL="228600" rtl="0" algn="l">
              <a:lnSpc>
                <a:spcPct val="150000"/>
              </a:lnSpc>
              <a:spcBef>
                <a:spcPts val="1000"/>
              </a:spcBef>
              <a:spcAft>
                <a:spcPts val="0"/>
              </a:spcAft>
              <a:buClr>
                <a:schemeClr val="dk2"/>
              </a:buClr>
              <a:buSzPct val="100000"/>
              <a:buChar char="•"/>
            </a:pPr>
            <a:r>
              <a:rPr lang="en-GB" sz="2000">
                <a:solidFill>
                  <a:schemeClr val="dk2"/>
                </a:solidFill>
              </a:rPr>
              <a:t>Clear communication and competent preparation are still necessary for online interviews.</a:t>
            </a:r>
            <a:endParaRPr/>
          </a:p>
          <a:p>
            <a:pPr indent="-228600" lvl="0" marL="228600" rtl="0" algn="l">
              <a:lnSpc>
                <a:spcPct val="150000"/>
              </a:lnSpc>
              <a:spcBef>
                <a:spcPts val="1000"/>
              </a:spcBef>
              <a:spcAft>
                <a:spcPts val="0"/>
              </a:spcAft>
              <a:buClr>
                <a:schemeClr val="dk2"/>
              </a:buClr>
              <a:buSzPct val="100000"/>
              <a:buChar char="•"/>
            </a:pPr>
            <a:r>
              <a:rPr lang="en-GB" sz="2000">
                <a:solidFill>
                  <a:schemeClr val="dk2"/>
                </a:solidFill>
              </a:rPr>
              <a:t>Face-to-face panel or final-stage interviews might be more effective.</a:t>
            </a:r>
            <a:endParaRPr/>
          </a:p>
          <a:p>
            <a:pPr indent="-228600" lvl="0" marL="228600" rtl="0" algn="l">
              <a:lnSpc>
                <a:spcPct val="150000"/>
              </a:lnSpc>
              <a:spcBef>
                <a:spcPts val="1000"/>
              </a:spcBef>
              <a:spcAft>
                <a:spcPts val="0"/>
              </a:spcAft>
              <a:buClr>
                <a:schemeClr val="dk2"/>
              </a:buClr>
              <a:buSzPct val="100000"/>
              <a:buChar char="•"/>
            </a:pPr>
            <a:r>
              <a:rPr lang="en-GB" sz="2000">
                <a:solidFill>
                  <a:schemeClr val="dk2"/>
                </a:solidFill>
              </a:rPr>
              <a:t>Because interviews may take place in person or digitally, depending on the position, a hybrid approach is suitable for M&amp;S hiring (Marks &amp; Spencer plc, 2026).</a:t>
            </a:r>
            <a:endParaRPr/>
          </a:p>
        </p:txBody>
      </p:sp>
      <p:grpSp>
        <p:nvGrpSpPr>
          <p:cNvPr id="251" name="Google Shape;251;p11"/>
          <p:cNvGrpSpPr/>
          <p:nvPr/>
        </p:nvGrpSpPr>
        <p:grpSpPr>
          <a:xfrm flipH="1">
            <a:off x="2635" y="52996"/>
            <a:ext cx="5928607" cy="6805005"/>
            <a:chOff x="6095999" y="52996"/>
            <a:chExt cx="6093363" cy="6805005"/>
          </a:xfrm>
        </p:grpSpPr>
        <p:sp>
          <p:nvSpPr>
            <p:cNvPr id="252" name="Google Shape;252;p11"/>
            <p:cNvSpPr/>
            <p:nvPr/>
          </p:nvSpPr>
          <p:spPr>
            <a:xfrm>
              <a:off x="6096001" y="52996"/>
              <a:ext cx="6093361" cy="6805003"/>
            </a:xfrm>
            <a:custGeom>
              <a:rect b="b" l="l" r="r" t="t"/>
              <a:pathLst>
                <a:path extrusionOk="0" h="6578438" w="5890489">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53" name="Google Shape;253;p11"/>
            <p:cNvSpPr/>
            <p:nvPr/>
          </p:nvSpPr>
          <p:spPr>
            <a:xfrm>
              <a:off x="6095999" y="52997"/>
              <a:ext cx="6093363" cy="6805004"/>
            </a:xfrm>
            <a:custGeom>
              <a:rect b="b" l="l" r="r" t="t"/>
              <a:pathLst>
                <a:path extrusionOk="0" h="6578439" w="5890491">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54" name="Google Shape;254;p11"/>
            <p:cNvSpPr/>
            <p:nvPr/>
          </p:nvSpPr>
          <p:spPr>
            <a:xfrm>
              <a:off x="6096000" y="52997"/>
              <a:ext cx="6093362" cy="6805004"/>
            </a:xfrm>
            <a:custGeom>
              <a:rect b="b" l="l" r="r" t="t"/>
              <a:pathLst>
                <a:path extrusionOk="0" h="6578439" w="5890490">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59" name="Shape 259"/>
        <p:cNvGrpSpPr/>
        <p:nvPr/>
      </p:nvGrpSpPr>
      <p:grpSpPr>
        <a:xfrm>
          <a:off x="0" y="0"/>
          <a:ext cx="0" cy="0"/>
          <a:chOff x="0" y="0"/>
          <a:chExt cx="0" cy="0"/>
        </a:xfrm>
      </p:grpSpPr>
      <p:sp>
        <p:nvSpPr>
          <p:cNvPr id="260" name="Google Shape;260;p1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61" name="Google Shape;261;p12"/>
          <p:cNvSpPr/>
          <p:nvPr/>
        </p:nvSpPr>
        <p:spPr>
          <a:xfrm>
            <a:off x="305" y="0"/>
            <a:ext cx="12191695"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62" name="Google Shape;262;p12"/>
          <p:cNvSpPr txBox="1"/>
          <p:nvPr>
            <p:ph type="title"/>
          </p:nvPr>
        </p:nvSpPr>
        <p:spPr>
          <a:xfrm>
            <a:off x="6260760" y="339795"/>
            <a:ext cx="4977976" cy="1454051"/>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2"/>
              </a:buClr>
              <a:buSzPts val="4000"/>
              <a:buFont typeface="Play"/>
              <a:buNone/>
            </a:pPr>
            <a:r>
              <a:rPr b="1" lang="en-GB" sz="4000">
                <a:solidFill>
                  <a:schemeClr val="dk2"/>
                </a:solidFill>
              </a:rPr>
              <a:t>Recommendations</a:t>
            </a:r>
            <a:endParaRPr sz="4000">
              <a:solidFill>
                <a:schemeClr val="dk2"/>
              </a:solidFill>
            </a:endParaRPr>
          </a:p>
        </p:txBody>
      </p:sp>
      <p:sp>
        <p:nvSpPr>
          <p:cNvPr descr="Blog" id="263" name="Google Shape;263;p12"/>
          <p:cNvSpPr/>
          <p:nvPr/>
        </p:nvSpPr>
        <p:spPr>
          <a:xfrm>
            <a:off x="686951" y="1793846"/>
            <a:ext cx="3620021" cy="3620021"/>
          </a:xfrm>
          <a:prstGeom prst="rect">
            <a:avLst/>
          </a:prstGeom>
          <a:noFill/>
          <a:ln>
            <a:noFill/>
          </a:ln>
        </p:spPr>
      </p:sp>
      <p:sp>
        <p:nvSpPr>
          <p:cNvPr id="264" name="Google Shape;264;p12"/>
          <p:cNvSpPr txBox="1"/>
          <p:nvPr>
            <p:ph idx="1" type="body"/>
          </p:nvPr>
        </p:nvSpPr>
        <p:spPr>
          <a:xfrm>
            <a:off x="6090573" y="1793846"/>
            <a:ext cx="5928607" cy="4724359"/>
          </a:xfrm>
          <a:prstGeom prst="rect">
            <a:avLst/>
          </a:prstGeom>
          <a:noFill/>
          <a:ln>
            <a:noFill/>
          </a:ln>
        </p:spPr>
        <p:txBody>
          <a:bodyPr anchorCtr="0" anchor="ctr" bIns="45700" lIns="91425" spcFirstLastPara="1" rIns="91425" wrap="square" tIns="45700">
            <a:normAutofit/>
          </a:bodyPr>
          <a:lstStyle/>
          <a:p>
            <a:pPr indent="-228600" lvl="0" marL="228600" rtl="0" algn="l">
              <a:lnSpc>
                <a:spcPct val="90000"/>
              </a:lnSpc>
              <a:spcBef>
                <a:spcPts val="0"/>
              </a:spcBef>
              <a:spcAft>
                <a:spcPts val="0"/>
              </a:spcAft>
              <a:buClr>
                <a:schemeClr val="dk2"/>
              </a:buClr>
              <a:buSzPts val="2000"/>
              <a:buChar char="•"/>
            </a:pPr>
            <a:r>
              <a:rPr lang="en-GB" sz="2000">
                <a:solidFill>
                  <a:schemeClr val="dk2"/>
                </a:solidFill>
              </a:rPr>
              <a:t>Make sure your interview questions are job-related and structured.</a:t>
            </a:r>
            <a:endParaRPr/>
          </a:p>
          <a:p>
            <a:pPr indent="-228600" lvl="0" marL="228600" rtl="0" algn="l">
              <a:lnSpc>
                <a:spcPct val="90000"/>
              </a:lnSpc>
              <a:spcBef>
                <a:spcPts val="1000"/>
              </a:spcBef>
              <a:spcAft>
                <a:spcPts val="0"/>
              </a:spcAft>
              <a:buClr>
                <a:schemeClr val="dk2"/>
              </a:buClr>
              <a:buSzPts val="2000"/>
              <a:buChar char="•"/>
            </a:pPr>
            <a:r>
              <a:rPr lang="en-GB" sz="2000">
                <a:solidFill>
                  <a:schemeClr val="dk2"/>
                </a:solidFill>
              </a:rPr>
              <a:t>Make your choice based on the person specification and job description.</a:t>
            </a:r>
            <a:endParaRPr/>
          </a:p>
          <a:p>
            <a:pPr indent="-228600" lvl="0" marL="228600" rtl="0" algn="l">
              <a:lnSpc>
                <a:spcPct val="90000"/>
              </a:lnSpc>
              <a:spcBef>
                <a:spcPts val="1000"/>
              </a:spcBef>
              <a:spcAft>
                <a:spcPts val="0"/>
              </a:spcAft>
              <a:buClr>
                <a:schemeClr val="dk2"/>
              </a:buClr>
              <a:buSzPts val="2000"/>
              <a:buChar char="•"/>
            </a:pPr>
            <a:r>
              <a:rPr lang="en-GB" sz="2000">
                <a:solidFill>
                  <a:schemeClr val="dk2"/>
                </a:solidFill>
              </a:rPr>
              <a:t>Whenever feasible, apply the same procedure to every applicant.</a:t>
            </a:r>
            <a:endParaRPr/>
          </a:p>
          <a:p>
            <a:pPr indent="-228600" lvl="0" marL="228600" rtl="0" algn="l">
              <a:lnSpc>
                <a:spcPct val="90000"/>
              </a:lnSpc>
              <a:spcBef>
                <a:spcPts val="1000"/>
              </a:spcBef>
              <a:spcAft>
                <a:spcPts val="0"/>
              </a:spcAft>
              <a:buClr>
                <a:schemeClr val="dk2"/>
              </a:buClr>
              <a:buSzPts val="2000"/>
              <a:buChar char="•"/>
            </a:pPr>
            <a:r>
              <a:rPr lang="en-GB" sz="2000">
                <a:solidFill>
                  <a:schemeClr val="dk2"/>
                </a:solidFill>
              </a:rPr>
              <a:t>Assure equity, uniformity, and adherence to the law.</a:t>
            </a:r>
            <a:endParaRPr/>
          </a:p>
          <a:p>
            <a:pPr indent="-228600" lvl="0" marL="228600" rtl="0" algn="l">
              <a:lnSpc>
                <a:spcPct val="90000"/>
              </a:lnSpc>
              <a:spcBef>
                <a:spcPts val="1000"/>
              </a:spcBef>
              <a:spcAft>
                <a:spcPts val="0"/>
              </a:spcAft>
              <a:buClr>
                <a:schemeClr val="dk2"/>
              </a:buClr>
              <a:buSzPts val="2000"/>
              <a:buChar char="•"/>
            </a:pPr>
            <a:r>
              <a:rPr lang="en-GB" sz="2000">
                <a:solidFill>
                  <a:schemeClr val="dk2"/>
                </a:solidFill>
              </a:rPr>
              <a:t>People that can facilitate transformation and future expansion should be hired by M&amp;S (Acas, 2024).</a:t>
            </a:r>
            <a:endParaRPr/>
          </a:p>
        </p:txBody>
      </p:sp>
      <p:grpSp>
        <p:nvGrpSpPr>
          <p:cNvPr id="265" name="Google Shape;265;p12"/>
          <p:cNvGrpSpPr/>
          <p:nvPr/>
        </p:nvGrpSpPr>
        <p:grpSpPr>
          <a:xfrm flipH="1">
            <a:off x="2635" y="52996"/>
            <a:ext cx="5928607" cy="6805005"/>
            <a:chOff x="6095999" y="52996"/>
            <a:chExt cx="6093363" cy="6805005"/>
          </a:xfrm>
        </p:grpSpPr>
        <p:sp>
          <p:nvSpPr>
            <p:cNvPr id="266" name="Google Shape;266;p12"/>
            <p:cNvSpPr/>
            <p:nvPr/>
          </p:nvSpPr>
          <p:spPr>
            <a:xfrm>
              <a:off x="6096001" y="52996"/>
              <a:ext cx="6093361" cy="6805003"/>
            </a:xfrm>
            <a:custGeom>
              <a:rect b="b" l="l" r="r" t="t"/>
              <a:pathLst>
                <a:path extrusionOk="0" h="6578438" w="5890489">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67" name="Google Shape;267;p12"/>
            <p:cNvSpPr/>
            <p:nvPr/>
          </p:nvSpPr>
          <p:spPr>
            <a:xfrm>
              <a:off x="6095999" y="52997"/>
              <a:ext cx="6093363" cy="6805004"/>
            </a:xfrm>
            <a:custGeom>
              <a:rect b="b" l="l" r="r" t="t"/>
              <a:pathLst>
                <a:path extrusionOk="0" h="6578439" w="5890491">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68" name="Google Shape;268;p12"/>
            <p:cNvSpPr/>
            <p:nvPr/>
          </p:nvSpPr>
          <p:spPr>
            <a:xfrm>
              <a:off x="6096000" y="52997"/>
              <a:ext cx="6093362" cy="6805004"/>
            </a:xfrm>
            <a:custGeom>
              <a:rect b="b" l="l" r="r" t="t"/>
              <a:pathLst>
                <a:path extrusionOk="0" h="6578439" w="5890490">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73" name="Shape 273"/>
        <p:cNvGrpSpPr/>
        <p:nvPr/>
      </p:nvGrpSpPr>
      <p:grpSpPr>
        <a:xfrm>
          <a:off x="0" y="0"/>
          <a:ext cx="0" cy="0"/>
          <a:chOff x="0" y="0"/>
          <a:chExt cx="0" cy="0"/>
        </a:xfrm>
      </p:grpSpPr>
      <p:sp>
        <p:nvSpPr>
          <p:cNvPr id="274" name="Google Shape;274;p13"/>
          <p:cNvSpPr/>
          <p:nvPr/>
        </p:nvSpPr>
        <p:spPr>
          <a:xfrm>
            <a:off x="0" y="1"/>
            <a:ext cx="12191695"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75" name="Google Shape;275;p13"/>
          <p:cNvSpPr/>
          <p:nvPr/>
        </p:nvSpPr>
        <p:spPr>
          <a:xfrm>
            <a:off x="305" y="0"/>
            <a:ext cx="12191695"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800" u="none" cap="none" strike="noStrike">
              <a:solidFill>
                <a:schemeClr val="lt1"/>
              </a:solidFill>
              <a:latin typeface="Arial"/>
              <a:ea typeface="Arial"/>
              <a:cs typeface="Arial"/>
              <a:sym typeface="Arial"/>
            </a:endParaRPr>
          </a:p>
        </p:txBody>
      </p:sp>
      <p:sp>
        <p:nvSpPr>
          <p:cNvPr id="276" name="Google Shape;276;p13"/>
          <p:cNvSpPr txBox="1"/>
          <p:nvPr>
            <p:ph type="title"/>
          </p:nvPr>
        </p:nvSpPr>
        <p:spPr>
          <a:xfrm>
            <a:off x="1179073" y="122287"/>
            <a:ext cx="9833548" cy="854715"/>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2"/>
              </a:buClr>
              <a:buSzPts val="4000"/>
              <a:buFont typeface="Play"/>
              <a:buNone/>
            </a:pPr>
            <a:r>
              <a:rPr b="1" lang="en-GB" sz="4000">
                <a:solidFill>
                  <a:schemeClr val="dk2"/>
                </a:solidFill>
              </a:rPr>
              <a:t>Conclusion</a:t>
            </a:r>
            <a:endParaRPr sz="4000">
              <a:solidFill>
                <a:schemeClr val="dk2"/>
              </a:solidFill>
            </a:endParaRPr>
          </a:p>
        </p:txBody>
      </p:sp>
      <p:grpSp>
        <p:nvGrpSpPr>
          <p:cNvPr id="277" name="Google Shape;277;p13"/>
          <p:cNvGrpSpPr/>
          <p:nvPr/>
        </p:nvGrpSpPr>
        <p:grpSpPr>
          <a:xfrm>
            <a:off x="8289890" y="0"/>
            <a:ext cx="3902110" cy="2382977"/>
            <a:chOff x="6867015" y="-1"/>
            <a:chExt cx="5324985" cy="3251912"/>
          </a:xfrm>
        </p:grpSpPr>
        <p:sp>
          <p:nvSpPr>
            <p:cNvPr id="278" name="Google Shape;278;p13"/>
            <p:cNvSpPr/>
            <p:nvPr/>
          </p:nvSpPr>
          <p:spPr>
            <a:xfrm>
              <a:off x="6867015" y="-1"/>
              <a:ext cx="5324985" cy="3251912"/>
            </a:xfrm>
            <a:custGeom>
              <a:rect b="b" l="l" r="r" t="t"/>
              <a:pathLst>
                <a:path extrusionOk="0" h="3251912" w="5324985">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79" name="Google Shape;279;p13"/>
            <p:cNvSpPr/>
            <p:nvPr/>
          </p:nvSpPr>
          <p:spPr>
            <a:xfrm>
              <a:off x="6916467" y="-1"/>
              <a:ext cx="5275533" cy="2980757"/>
            </a:xfrm>
            <a:custGeom>
              <a:rect b="b" l="l" r="r" t="t"/>
              <a:pathLst>
                <a:path extrusionOk="0" h="2980757" w="5275533">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80" name="Google Shape;280;p13"/>
            <p:cNvSpPr/>
            <p:nvPr/>
          </p:nvSpPr>
          <p:spPr>
            <a:xfrm>
              <a:off x="6921214" y="-1"/>
              <a:ext cx="5270786" cy="2927775"/>
            </a:xfrm>
            <a:custGeom>
              <a:rect b="b" l="l" r="r" t="t"/>
              <a:pathLst>
                <a:path extrusionOk="0" h="2927775" w="5270786">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81" name="Google Shape;281;p13"/>
            <p:cNvSpPr/>
            <p:nvPr/>
          </p:nvSpPr>
          <p:spPr>
            <a:xfrm>
              <a:off x="6921214" y="-1"/>
              <a:ext cx="5270786" cy="2927775"/>
            </a:xfrm>
            <a:custGeom>
              <a:rect b="b" l="l" r="r" t="t"/>
              <a:pathLst>
                <a:path extrusionOk="0" h="2927775" w="5270786">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sp>
        <p:nvSpPr>
          <p:cNvPr id="282" name="Google Shape;282;p13"/>
          <p:cNvSpPr txBox="1"/>
          <p:nvPr>
            <p:ph idx="1" type="body"/>
          </p:nvPr>
        </p:nvSpPr>
        <p:spPr>
          <a:xfrm>
            <a:off x="1354985" y="1988694"/>
            <a:ext cx="10287515" cy="3670977"/>
          </a:xfrm>
          <a:prstGeom prst="rect">
            <a:avLst/>
          </a:prstGeom>
          <a:noFill/>
          <a:ln>
            <a:noFill/>
          </a:ln>
        </p:spPr>
        <p:txBody>
          <a:bodyPr anchorCtr="0" anchor="t" bIns="45700" lIns="91425" spcFirstLastPara="1" rIns="91425" wrap="square" tIns="45700">
            <a:normAutofit lnSpcReduction="10000"/>
          </a:bodyPr>
          <a:lstStyle/>
          <a:p>
            <a:pPr indent="-228600" lvl="0" marL="228600" rtl="0" algn="l">
              <a:lnSpc>
                <a:spcPct val="150000"/>
              </a:lnSpc>
              <a:spcBef>
                <a:spcPts val="0"/>
              </a:spcBef>
              <a:spcAft>
                <a:spcPts val="0"/>
              </a:spcAft>
              <a:buClr>
                <a:schemeClr val="dk2"/>
              </a:buClr>
              <a:buSzPts val="2000"/>
              <a:buChar char="•"/>
            </a:pPr>
            <a:r>
              <a:rPr lang="en-GB" sz="2000">
                <a:solidFill>
                  <a:schemeClr val="dk2"/>
                </a:solidFill>
              </a:rPr>
              <a:t>During organisational transformation, hiring is crucial.</a:t>
            </a:r>
            <a:endParaRPr/>
          </a:p>
          <a:p>
            <a:pPr indent="-228600" lvl="0" marL="228600" rtl="0" algn="l">
              <a:lnSpc>
                <a:spcPct val="150000"/>
              </a:lnSpc>
              <a:spcBef>
                <a:spcPts val="1000"/>
              </a:spcBef>
              <a:spcAft>
                <a:spcPts val="0"/>
              </a:spcAft>
              <a:buClr>
                <a:schemeClr val="dk2"/>
              </a:buClr>
              <a:buSzPts val="2000"/>
              <a:buChar char="•"/>
            </a:pPr>
            <a:r>
              <a:rPr lang="en-GB" sz="2000">
                <a:solidFill>
                  <a:schemeClr val="dk2"/>
                </a:solidFill>
              </a:rPr>
              <a:t>Fair and efficient selection procedures must be used by M&amp;S.</a:t>
            </a:r>
            <a:endParaRPr/>
          </a:p>
          <a:p>
            <a:pPr indent="-228600" lvl="0" marL="228600" rtl="0" algn="l">
              <a:lnSpc>
                <a:spcPct val="150000"/>
              </a:lnSpc>
              <a:spcBef>
                <a:spcPts val="1000"/>
              </a:spcBef>
              <a:spcAft>
                <a:spcPts val="0"/>
              </a:spcAft>
              <a:buClr>
                <a:schemeClr val="dk2"/>
              </a:buClr>
              <a:buSzPts val="2000"/>
              <a:buChar char="•"/>
            </a:pPr>
            <a:r>
              <a:rPr lang="en-GB" sz="2000">
                <a:solidFill>
                  <a:schemeClr val="dk2"/>
                </a:solidFill>
              </a:rPr>
              <a:t>Hiring quality is influenced by the sort of interview and the way questions are asked.</a:t>
            </a:r>
            <a:endParaRPr/>
          </a:p>
          <a:p>
            <a:pPr indent="-228600" lvl="0" marL="228600" rtl="0" algn="l">
              <a:lnSpc>
                <a:spcPct val="150000"/>
              </a:lnSpc>
              <a:spcBef>
                <a:spcPts val="1000"/>
              </a:spcBef>
              <a:spcAft>
                <a:spcPts val="0"/>
              </a:spcAft>
              <a:buClr>
                <a:schemeClr val="dk2"/>
              </a:buClr>
              <a:buSzPts val="2000"/>
              <a:buChar char="•"/>
            </a:pPr>
            <a:r>
              <a:rPr lang="en-GB" sz="2000">
                <a:solidFill>
                  <a:schemeClr val="dk2"/>
                </a:solidFill>
              </a:rPr>
              <a:t>Both in-person and online interviews have advantages.</a:t>
            </a:r>
            <a:endParaRPr/>
          </a:p>
          <a:p>
            <a:pPr indent="-228600" lvl="0" marL="228600" rtl="0" algn="l">
              <a:lnSpc>
                <a:spcPct val="150000"/>
              </a:lnSpc>
              <a:spcBef>
                <a:spcPts val="1000"/>
              </a:spcBef>
              <a:spcAft>
                <a:spcPts val="0"/>
              </a:spcAft>
              <a:buClr>
                <a:schemeClr val="dk2"/>
              </a:buClr>
              <a:buSzPts val="2000"/>
              <a:buChar char="•"/>
            </a:pPr>
            <a:r>
              <a:rPr lang="en-GB" sz="2000">
                <a:solidFill>
                  <a:schemeClr val="dk2"/>
                </a:solidFill>
              </a:rPr>
              <a:t>M&amp;S will be able to develop the workforce competence required for future success with the aid of effective recruitment (Bratton and Gold, 2017).</a:t>
            </a:r>
            <a:br>
              <a:rPr lang="en-GB" sz="2000">
                <a:solidFill>
                  <a:schemeClr val="dk2"/>
                </a:solidFill>
              </a:rPr>
            </a:br>
            <a:endParaRPr sz="2000">
              <a:solidFill>
                <a:schemeClr val="dk2"/>
              </a:solidFill>
            </a:endParaRPr>
          </a:p>
        </p:txBody>
      </p:sp>
      <p:grpSp>
        <p:nvGrpSpPr>
          <p:cNvPr id="283" name="Google Shape;283;p13"/>
          <p:cNvGrpSpPr/>
          <p:nvPr/>
        </p:nvGrpSpPr>
        <p:grpSpPr>
          <a:xfrm flipH="1" rot="10800000">
            <a:off x="0" y="4682671"/>
            <a:ext cx="2898948" cy="2175328"/>
            <a:chOff x="-305" y="-1"/>
            <a:chExt cx="3832880" cy="2876136"/>
          </a:xfrm>
        </p:grpSpPr>
        <p:sp>
          <p:nvSpPr>
            <p:cNvPr id="284" name="Google Shape;284;p13"/>
            <p:cNvSpPr/>
            <p:nvPr/>
          </p:nvSpPr>
          <p:spPr>
            <a:xfrm>
              <a:off x="305" y="1"/>
              <a:ext cx="3815424" cy="2653659"/>
            </a:xfrm>
            <a:custGeom>
              <a:rect b="b" l="l" r="r" t="t"/>
              <a:pathLst>
                <a:path extrusionOk="0" h="2653659" w="3815424">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85" name="Google Shape;285;p13"/>
            <p:cNvSpPr/>
            <p:nvPr/>
          </p:nvSpPr>
          <p:spPr>
            <a:xfrm>
              <a:off x="305" y="-1"/>
              <a:ext cx="3815424" cy="2653660"/>
            </a:xfrm>
            <a:custGeom>
              <a:rect b="b" l="l" r="r" t="t"/>
              <a:pathLst>
                <a:path extrusionOk="0" h="2653660" w="3815424">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86" name="Google Shape;286;p13"/>
            <p:cNvSpPr/>
            <p:nvPr/>
          </p:nvSpPr>
          <p:spPr>
            <a:xfrm>
              <a:off x="-305" y="1"/>
              <a:ext cx="3815986" cy="2675935"/>
            </a:xfrm>
            <a:custGeom>
              <a:rect b="b" l="l" r="r" t="t"/>
              <a:pathLst>
                <a:path extrusionOk="0" h="2675935" w="3815986">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87" name="Google Shape;287;p13"/>
            <p:cNvSpPr/>
            <p:nvPr/>
          </p:nvSpPr>
          <p:spPr>
            <a:xfrm>
              <a:off x="305" y="-1"/>
              <a:ext cx="3832270" cy="2876136"/>
            </a:xfrm>
            <a:custGeom>
              <a:rect b="b" l="l" r="r" t="t"/>
              <a:pathLst>
                <a:path extrusionOk="0" h="2876136" w="3832270">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0">
                  <a:srgbClr val="FFFFFF">
                    <a:alpha val="10196"/>
                  </a:srgbClr>
                </a:gs>
                <a:gs pos="2000">
                  <a:srgbClr val="FFFFFF">
                    <a:alpha val="10196"/>
                  </a:srgbClr>
                </a:gs>
                <a:gs pos="16000">
                  <a:srgbClr val="4EA72E">
                    <a:alpha val="10196"/>
                  </a:srgbClr>
                </a:gs>
                <a:gs pos="85000">
                  <a:srgbClr val="156082">
                    <a:alpha val="10196"/>
                  </a:srgbClr>
                </a:gs>
                <a:gs pos="100000">
                  <a:srgbClr val="FFFFFF">
                    <a:alpha val="10196"/>
                  </a:srgbClr>
                </a:gs>
              </a:gsLst>
              <a:lin ang="120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91" name="Shape 291"/>
        <p:cNvGrpSpPr/>
        <p:nvPr/>
      </p:nvGrpSpPr>
      <p:grpSpPr>
        <a:xfrm>
          <a:off x="0" y="0"/>
          <a:ext cx="0" cy="0"/>
          <a:chOff x="0" y="0"/>
          <a:chExt cx="0" cy="0"/>
        </a:xfrm>
      </p:grpSpPr>
      <p:sp>
        <p:nvSpPr>
          <p:cNvPr id="292" name="Google Shape;292;p14"/>
          <p:cNvSpPr/>
          <p:nvPr/>
        </p:nvSpPr>
        <p:spPr>
          <a:xfrm>
            <a:off x="3048" y="4293"/>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93" name="Google Shape;293;p14"/>
          <p:cNvSpPr/>
          <p:nvPr/>
        </p:nvSpPr>
        <p:spPr>
          <a:xfrm>
            <a:off x="0" y="-4"/>
            <a:ext cx="4167268" cy="6858004"/>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rial"/>
              <a:ea typeface="Arial"/>
              <a:cs typeface="Arial"/>
              <a:sym typeface="Arial"/>
            </a:endParaRPr>
          </a:p>
        </p:txBody>
      </p:sp>
      <p:sp>
        <p:nvSpPr>
          <p:cNvPr id="294" name="Google Shape;294;p14"/>
          <p:cNvSpPr txBox="1"/>
          <p:nvPr>
            <p:ph type="title"/>
          </p:nvPr>
        </p:nvSpPr>
        <p:spPr>
          <a:xfrm>
            <a:off x="686834" y="591344"/>
            <a:ext cx="3200400" cy="5585619"/>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FFFFFF"/>
              </a:buClr>
              <a:buSzPts val="4400"/>
              <a:buFont typeface="Play"/>
              <a:buNone/>
            </a:pPr>
            <a:r>
              <a:rPr lang="en-GB">
                <a:solidFill>
                  <a:srgbClr val="FFFFFF"/>
                </a:solidFill>
              </a:rPr>
              <a:t>References			</a:t>
            </a:r>
            <a:endParaRPr/>
          </a:p>
        </p:txBody>
      </p:sp>
      <p:sp>
        <p:nvSpPr>
          <p:cNvPr id="295" name="Google Shape;295;p14"/>
          <p:cNvSpPr/>
          <p:nvPr/>
        </p:nvSpPr>
        <p:spPr>
          <a:xfrm flipH="1" rot="10800000">
            <a:off x="7550402" y="2455479"/>
            <a:ext cx="4083433" cy="4083433"/>
          </a:xfrm>
          <a:prstGeom prst="arc">
            <a:avLst>
              <a:gd fmla="val 16200000" name="adj1"/>
              <a:gd fmla="val 0" name="adj2"/>
            </a:avLst>
          </a:prstGeom>
          <a:noFill/>
          <a:ln cap="rnd" cmpd="sng" w="127000">
            <a:solidFill>
              <a:schemeClr val="accent4"/>
            </a:solidFill>
            <a:prstDash val="dash"/>
            <a:miter lim="8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dk1"/>
              </a:solidFill>
              <a:latin typeface="Arial"/>
              <a:ea typeface="Arial"/>
              <a:cs typeface="Arial"/>
              <a:sym typeface="Arial"/>
            </a:endParaRPr>
          </a:p>
        </p:txBody>
      </p:sp>
      <p:sp>
        <p:nvSpPr>
          <p:cNvPr id="296" name="Google Shape;296;p14"/>
          <p:cNvSpPr txBox="1"/>
          <p:nvPr>
            <p:ph idx="1" type="body"/>
          </p:nvPr>
        </p:nvSpPr>
        <p:spPr>
          <a:xfrm>
            <a:off x="4167268" y="71292"/>
            <a:ext cx="8021684" cy="6782415"/>
          </a:xfrm>
          <a:prstGeom prst="rect">
            <a:avLst/>
          </a:prstGeom>
          <a:noFill/>
          <a:ln>
            <a:noFill/>
          </a:ln>
        </p:spPr>
        <p:txBody>
          <a:bodyPr anchorCtr="0" anchor="ctr"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1400"/>
              <a:buChar char="•"/>
            </a:pPr>
            <a:r>
              <a:rPr lang="en-GB" sz="1400"/>
              <a:t>Acas (2024) </a:t>
            </a:r>
            <a:r>
              <a:rPr i="1" lang="en-GB" sz="1400"/>
              <a:t>Choosing who to interview</a:t>
            </a:r>
            <a:r>
              <a:rPr lang="en-GB" sz="1400"/>
              <a:t>. Available at: </a:t>
            </a:r>
            <a:r>
              <a:rPr lang="en-GB" sz="1400" u="sng">
                <a:solidFill>
                  <a:schemeClr val="hlink"/>
                </a:solidFill>
                <a:hlinkClick r:id="rId3"/>
              </a:rPr>
              <a:t>https://www.acas.org.uk/recruitment/choosing-who-to-interview</a:t>
            </a:r>
            <a:endParaRPr sz="1400"/>
          </a:p>
          <a:p>
            <a:pPr indent="-228600" lvl="0" marL="228600" rtl="0" algn="l">
              <a:lnSpc>
                <a:spcPct val="90000"/>
              </a:lnSpc>
              <a:spcBef>
                <a:spcPts val="1000"/>
              </a:spcBef>
              <a:spcAft>
                <a:spcPts val="0"/>
              </a:spcAft>
              <a:buClr>
                <a:schemeClr val="dk1"/>
              </a:buClr>
              <a:buSzPts val="1400"/>
              <a:buChar char="•"/>
            </a:pPr>
            <a:r>
              <a:rPr lang="en-GB" sz="1400"/>
              <a:t>Acas (2024) </a:t>
            </a:r>
            <a:r>
              <a:rPr i="1" lang="en-GB" sz="1400"/>
              <a:t>Interviewing job applicants</a:t>
            </a:r>
            <a:r>
              <a:rPr lang="en-GB" sz="1400"/>
              <a:t>. Available at: </a:t>
            </a:r>
            <a:r>
              <a:rPr lang="en-GB" sz="1400" u="sng">
                <a:solidFill>
                  <a:schemeClr val="hlink"/>
                </a:solidFill>
                <a:hlinkClick r:id="rId4"/>
              </a:rPr>
              <a:t>https://www.acas.org.uk/recruitment/interviewing-job-applicants</a:t>
            </a:r>
            <a:endParaRPr sz="1400"/>
          </a:p>
          <a:p>
            <a:pPr indent="-228600" lvl="0" marL="228600" rtl="0" algn="l">
              <a:lnSpc>
                <a:spcPct val="90000"/>
              </a:lnSpc>
              <a:spcBef>
                <a:spcPts val="1000"/>
              </a:spcBef>
              <a:spcAft>
                <a:spcPts val="0"/>
              </a:spcAft>
              <a:buClr>
                <a:schemeClr val="dk1"/>
              </a:buClr>
              <a:buSzPts val="1400"/>
              <a:buChar char="•"/>
            </a:pPr>
            <a:r>
              <a:rPr lang="en-GB" sz="1400"/>
              <a:t>Armstrong, M. and Taylor, S. (2020) </a:t>
            </a:r>
            <a:r>
              <a:rPr i="1" lang="en-GB" sz="1400"/>
              <a:t>Armstrong’s handbook of human resource management practice</a:t>
            </a:r>
            <a:r>
              <a:rPr lang="en-GB" sz="1400"/>
              <a:t>. 15th edn. London: Kogan Page.</a:t>
            </a:r>
            <a:endParaRPr/>
          </a:p>
          <a:p>
            <a:pPr indent="-228600" lvl="0" marL="228600" rtl="0" algn="l">
              <a:lnSpc>
                <a:spcPct val="90000"/>
              </a:lnSpc>
              <a:spcBef>
                <a:spcPts val="1000"/>
              </a:spcBef>
              <a:spcAft>
                <a:spcPts val="0"/>
              </a:spcAft>
              <a:buClr>
                <a:schemeClr val="dk1"/>
              </a:buClr>
              <a:buSzPts val="1400"/>
              <a:buChar char="•"/>
            </a:pPr>
            <a:r>
              <a:rPr lang="en-GB" sz="1400"/>
              <a:t>Bratton, J. and Gold, J. (2017) </a:t>
            </a:r>
            <a:r>
              <a:rPr i="1" lang="en-GB" sz="1400"/>
              <a:t>Human resource management: theory and practice</a:t>
            </a:r>
            <a:r>
              <a:rPr lang="en-GB" sz="1400"/>
              <a:t>. 6th edn. London: Palgrave.</a:t>
            </a:r>
            <a:endParaRPr/>
          </a:p>
          <a:p>
            <a:pPr indent="-228600" lvl="0" marL="228600" rtl="0" algn="l">
              <a:lnSpc>
                <a:spcPct val="90000"/>
              </a:lnSpc>
              <a:spcBef>
                <a:spcPts val="1000"/>
              </a:spcBef>
              <a:spcAft>
                <a:spcPts val="0"/>
              </a:spcAft>
              <a:buClr>
                <a:schemeClr val="dk1"/>
              </a:buClr>
              <a:buSzPts val="1400"/>
              <a:buChar char="•"/>
            </a:pPr>
            <a:r>
              <a:rPr lang="en-GB" sz="1400"/>
              <a:t>CIPD (2024) </a:t>
            </a:r>
            <a:r>
              <a:rPr i="1" lang="en-GB" sz="1400"/>
              <a:t>Selection methods</a:t>
            </a:r>
            <a:r>
              <a:rPr lang="en-GB" sz="1400"/>
              <a:t>. Available at: </a:t>
            </a:r>
            <a:r>
              <a:rPr lang="en-GB" sz="1400" u="sng">
                <a:solidFill>
                  <a:schemeClr val="hlink"/>
                </a:solidFill>
                <a:hlinkClick r:id="rId5"/>
              </a:rPr>
              <a:t>https://www.cipd.org/uk/knowledge/factsheets/selection-factsheet/</a:t>
            </a:r>
            <a:endParaRPr sz="1400"/>
          </a:p>
          <a:p>
            <a:pPr indent="-228600" lvl="0" marL="228600" rtl="0" algn="l">
              <a:lnSpc>
                <a:spcPct val="90000"/>
              </a:lnSpc>
              <a:spcBef>
                <a:spcPts val="1000"/>
              </a:spcBef>
              <a:spcAft>
                <a:spcPts val="0"/>
              </a:spcAft>
              <a:buClr>
                <a:schemeClr val="dk1"/>
              </a:buClr>
              <a:buSzPts val="1400"/>
              <a:buChar char="•"/>
            </a:pPr>
            <a:r>
              <a:rPr lang="en-GB" sz="1400"/>
              <a:t>CIPD (2026) </a:t>
            </a:r>
            <a:r>
              <a:rPr i="1" lang="en-GB" sz="1400"/>
              <a:t>Recruitment process</a:t>
            </a:r>
            <a:r>
              <a:rPr lang="en-GB" sz="1400"/>
              <a:t>. Available at: </a:t>
            </a:r>
            <a:r>
              <a:rPr lang="en-GB" sz="1400" u="sng">
                <a:solidFill>
                  <a:schemeClr val="hlink"/>
                </a:solidFill>
                <a:hlinkClick r:id="rId6"/>
              </a:rPr>
              <a:t>https://www.cipd.org/uk/knowledge/factsheets/recruitment-factsheet/</a:t>
            </a:r>
            <a:endParaRPr sz="1400"/>
          </a:p>
          <a:p>
            <a:pPr indent="-228600" lvl="0" marL="228600" rtl="0" algn="l">
              <a:lnSpc>
                <a:spcPct val="90000"/>
              </a:lnSpc>
              <a:spcBef>
                <a:spcPts val="1000"/>
              </a:spcBef>
              <a:spcAft>
                <a:spcPts val="0"/>
              </a:spcAft>
              <a:buClr>
                <a:schemeClr val="dk1"/>
              </a:buClr>
              <a:buSzPts val="1400"/>
              <a:buChar char="•"/>
            </a:pPr>
            <a:r>
              <a:rPr lang="en-GB" sz="1400"/>
              <a:t>Marks and Spencer Group plc (2026) </a:t>
            </a:r>
            <a:r>
              <a:rPr i="1" lang="en-GB" sz="1400"/>
              <a:t>2026 Annual Report</a:t>
            </a:r>
            <a:r>
              <a:rPr lang="en-GB" sz="1400"/>
              <a:t>. Available at: </a:t>
            </a:r>
            <a:r>
              <a:rPr lang="en-GB" sz="1400" u="sng">
                <a:solidFill>
                  <a:schemeClr val="hlink"/>
                </a:solidFill>
                <a:hlinkClick r:id="rId7"/>
              </a:rPr>
              <a:t>https://corporate.marksandspencer.com/investors/our-performance-updates/2026-annual-report</a:t>
            </a:r>
            <a:endParaRPr sz="1400"/>
          </a:p>
          <a:p>
            <a:pPr indent="-228600" lvl="0" marL="228600" rtl="0" algn="l">
              <a:lnSpc>
                <a:spcPct val="90000"/>
              </a:lnSpc>
              <a:spcBef>
                <a:spcPts val="1000"/>
              </a:spcBef>
              <a:spcAft>
                <a:spcPts val="0"/>
              </a:spcAft>
              <a:buClr>
                <a:schemeClr val="dk1"/>
              </a:buClr>
              <a:buSzPts val="1400"/>
              <a:buChar char="•"/>
            </a:pPr>
            <a:r>
              <a:rPr lang="en-GB" sz="1400"/>
              <a:t>Marks and Spencer Group plc (2026) </a:t>
            </a:r>
            <a:r>
              <a:rPr i="1" lang="en-GB" sz="1400"/>
              <a:t>Build the M&amp;S we need to be</a:t>
            </a:r>
            <a:r>
              <a:rPr lang="en-GB" sz="1400"/>
              <a:t>. Available at: </a:t>
            </a:r>
            <a:r>
              <a:rPr lang="en-GB" sz="1400" u="sng">
                <a:solidFill>
                  <a:schemeClr val="hlink"/>
                </a:solidFill>
                <a:hlinkClick r:id="rId8"/>
              </a:rPr>
              <a:t>https://corporate.marksandspencer.com/investors/our-performance-updates/2026-annual-report/stories/build-ms-we-need-be</a:t>
            </a:r>
            <a:endParaRPr sz="1400"/>
          </a:p>
          <a:p>
            <a:pPr indent="-228600" lvl="0" marL="228600" rtl="0" algn="l">
              <a:lnSpc>
                <a:spcPct val="90000"/>
              </a:lnSpc>
              <a:spcBef>
                <a:spcPts val="1000"/>
              </a:spcBef>
              <a:spcAft>
                <a:spcPts val="0"/>
              </a:spcAft>
              <a:buClr>
                <a:schemeClr val="dk1"/>
              </a:buClr>
              <a:buSzPts val="1400"/>
              <a:buChar char="•"/>
            </a:pPr>
            <a:r>
              <a:rPr lang="en-GB" sz="1400"/>
              <a:t>Marks and Spencer Group plc (2026) </a:t>
            </a:r>
            <a:r>
              <a:rPr i="1" lang="en-GB" sz="1400"/>
              <a:t>Full year results for the 52 weeks ended 28 March 2026</a:t>
            </a:r>
            <a:r>
              <a:rPr lang="en-GB" sz="1400"/>
              <a:t>. Available at: </a:t>
            </a:r>
            <a:r>
              <a:rPr lang="en-GB" sz="1400" u="sng">
                <a:solidFill>
                  <a:schemeClr val="hlink"/>
                </a:solidFill>
                <a:hlinkClick r:id="rId9"/>
              </a:rPr>
              <a:t>https://corporate.marksandspencer.com/newsroom/press-releases/full-year-results-52-weeks-ended-28-march-2026</a:t>
            </a:r>
            <a:endParaRPr sz="1400"/>
          </a:p>
          <a:p>
            <a:pPr indent="-228600" lvl="0" marL="228600" rtl="0" algn="l">
              <a:lnSpc>
                <a:spcPct val="90000"/>
              </a:lnSpc>
              <a:spcBef>
                <a:spcPts val="1000"/>
              </a:spcBef>
              <a:spcAft>
                <a:spcPts val="0"/>
              </a:spcAft>
              <a:buClr>
                <a:schemeClr val="dk1"/>
              </a:buClr>
              <a:buSzPts val="1400"/>
              <a:buChar char="•"/>
            </a:pPr>
            <a:r>
              <a:rPr lang="en-GB" sz="1400"/>
              <a:t>Oxford University Careers Service  </a:t>
            </a:r>
            <a:r>
              <a:rPr i="1" lang="en-GB" sz="1400"/>
              <a:t>Interview technique(no date)</a:t>
            </a:r>
            <a:r>
              <a:rPr lang="en-GB" sz="1400"/>
              <a:t>. Available at: </a:t>
            </a:r>
            <a:r>
              <a:rPr lang="en-GB" sz="1400" u="sng">
                <a:solidFill>
                  <a:schemeClr val="hlink"/>
                </a:solidFill>
                <a:hlinkClick r:id="rId10"/>
              </a:rPr>
              <a:t>https://www.careers.ox.ac.uk/interview-technique</a:t>
            </a:r>
            <a:endParaRPr sz="1400"/>
          </a:p>
          <a:p>
            <a:pPr indent="-228600" lvl="0" marL="228600" rtl="0" algn="l">
              <a:lnSpc>
                <a:spcPct val="90000"/>
              </a:lnSpc>
              <a:spcBef>
                <a:spcPts val="1000"/>
              </a:spcBef>
              <a:spcAft>
                <a:spcPts val="0"/>
              </a:spcAft>
              <a:buClr>
                <a:schemeClr val="dk1"/>
              </a:buClr>
              <a:buSzPts val="1400"/>
              <a:buChar char="•"/>
            </a:pPr>
            <a:r>
              <a:rPr lang="en-GB" sz="1400"/>
              <a:t>Oxford University Careers Service  </a:t>
            </a:r>
            <a:r>
              <a:rPr i="1" lang="en-GB" sz="1400"/>
              <a:t>Types of interview(no date)</a:t>
            </a:r>
            <a:r>
              <a:rPr lang="en-GB" sz="1400"/>
              <a:t>. Available at: </a:t>
            </a:r>
            <a:r>
              <a:rPr lang="en-GB" sz="1400" u="sng">
                <a:solidFill>
                  <a:schemeClr val="hlink"/>
                </a:solidFill>
                <a:hlinkClick r:id="rId11"/>
              </a:rPr>
              <a:t>https://www.careers.ox.ac.uk/types-of-interview</a:t>
            </a:r>
            <a:endParaRPr sz="1400"/>
          </a:p>
          <a:p>
            <a:pPr indent="-228600" lvl="0" marL="228600" rtl="0" algn="l">
              <a:lnSpc>
                <a:spcPct val="90000"/>
              </a:lnSpc>
              <a:spcBef>
                <a:spcPts val="1000"/>
              </a:spcBef>
              <a:spcAft>
                <a:spcPts val="0"/>
              </a:spcAft>
              <a:buClr>
                <a:schemeClr val="dk1"/>
              </a:buClr>
              <a:buSzPts val="1400"/>
              <a:buChar char="•"/>
            </a:pPr>
            <a:r>
              <a:rPr lang="en-GB" sz="1400"/>
              <a:t>University of Manchester Careers Service  </a:t>
            </a:r>
            <a:r>
              <a:rPr i="1" lang="en-GB" sz="1400"/>
              <a:t>Types of interview</a:t>
            </a:r>
            <a:r>
              <a:rPr lang="en-GB" sz="1400"/>
              <a:t>. Available at: </a:t>
            </a:r>
            <a:r>
              <a:rPr lang="en-GB" sz="1400" u="sng">
                <a:solidFill>
                  <a:schemeClr val="hlink"/>
                </a:solidFill>
                <a:hlinkClick r:id="rId12"/>
              </a:rPr>
              <a:t>https://www.careers.manchester.ac.uk/applicationsinterviews/interviews/types/</a:t>
            </a:r>
            <a:endParaRPr sz="1400"/>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2026-06-03T16:37:26Z</dcterms:created>
  <dc:creator>Giuliano Catania (2242264)</dc:creator>
</cp:coreProperties>
</file>