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81" r:id="rId5"/>
    <p:sldId id="287" r:id="rId6"/>
    <p:sldId id="257" r:id="rId7"/>
    <p:sldId id="260" r:id="rId8"/>
    <p:sldId id="296" r:id="rId9"/>
    <p:sldId id="297" r:id="rId10"/>
    <p:sldId id="277" r:id="rId11"/>
    <p:sldId id="264" r:id="rId12"/>
    <p:sldId id="298" r:id="rId13"/>
    <p:sldId id="299" r:id="rId14"/>
    <p:sldId id="295" r:id="rId15"/>
    <p:sldId id="30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pos="408" userDrawn="1">
          <p15:clr>
            <a:srgbClr val="A4A3A4"/>
          </p15:clr>
        </p15:guide>
        <p15:guide id="4" orient="horz" pos="432" userDrawn="1">
          <p15:clr>
            <a:srgbClr val="A4A3A4"/>
          </p15:clr>
        </p15:guide>
        <p15:guide id="5" pos="72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3047"/>
    <a:srgbClr val="0B2B41"/>
    <a:srgbClr val="114263"/>
    <a:srgbClr val="401918"/>
    <a:srgbClr val="731F1C"/>
    <a:srgbClr val="AB678E"/>
    <a:srgbClr val="B2606E"/>
    <a:srgbClr val="CA929B"/>
    <a:srgbClr val="248CD2"/>
    <a:srgbClr val="C88E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E8B1032C-EA38-4F05-BA0D-38AFFFC7BED3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7" autoAdjust="0"/>
    <p:restoredTop sz="94703" autoAdjust="0"/>
  </p:normalViewPr>
  <p:slideViewPr>
    <p:cSldViewPr snapToGrid="0">
      <p:cViewPr varScale="1">
        <p:scale>
          <a:sx n="82" d="100"/>
          <a:sy n="82" d="100"/>
        </p:scale>
        <p:origin x="581" y="67"/>
      </p:cViewPr>
      <p:guideLst>
        <p:guide orient="horz" pos="2160"/>
        <p:guide pos="3864"/>
        <p:guide pos="408"/>
        <p:guide orient="horz" pos="432"/>
        <p:guide pos="727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3D1D01A-5516-4E1C-9A6D-D9EF8C203FB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087A2D-9F8F-45E9-B127-C2407E79536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34338A-2C54-48B6-A869-F1523EB17642}" type="datetimeFigureOut">
              <a:rPr lang="en-US" smtClean="0"/>
              <a:t>11/23/2020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515058-9F03-4AC5-A723-3D23E277200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6E583C-77B5-479A-A9CA-17DC816BC65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D57C9-54A6-4BAA-A5CD-C535F9370C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3655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7205A9-A302-429C-8AB8-C362C4362DF4}" type="datetimeFigureOut">
              <a:rPr lang="en-US" smtClean="0"/>
              <a:t>11/23/2020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F82289-BCFD-4053-9D06-A9140C63A45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475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305EBB3-0F16-4B63-82ED-191AB224B8E2}"/>
              </a:ext>
            </a:extLst>
          </p:cNvPr>
          <p:cNvSpPr/>
          <p:nvPr userDrawn="1"/>
        </p:nvSpPr>
        <p:spPr>
          <a:xfrm>
            <a:off x="6676569" y="0"/>
            <a:ext cx="3522381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A440F4A-C2AF-406D-B420-CCF52F447AC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6676568" cy="6858000"/>
          </a:xfrm>
        </p:spPr>
        <p:txBody>
          <a:bodyPr anchor="ctr" anchorCtr="1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/>
            <a:r>
              <a:rPr lang="en-US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FDB39AB-B644-434A-9D55-AF3455D468E5}"/>
              </a:ext>
            </a:extLst>
          </p:cNvPr>
          <p:cNvGrpSpPr/>
          <p:nvPr userDrawn="1"/>
        </p:nvGrpSpPr>
        <p:grpSpPr>
          <a:xfrm>
            <a:off x="9140346" y="5054600"/>
            <a:ext cx="676275" cy="114300"/>
            <a:chOff x="9330846" y="5054600"/>
            <a:chExt cx="676275" cy="1143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F14E129-1970-4994-89E5-F7A67128AFE3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93336FA-97B2-4528-88E8-5FF97F86E216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8A73C166-FCDF-40AE-8B0D-69C7E2C8573E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F418119-E3DD-44B0-A4AF-F8A98EC5863B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24204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305EBB3-0F16-4B63-82ED-191AB224B8E2}"/>
              </a:ext>
            </a:extLst>
          </p:cNvPr>
          <p:cNvSpPr/>
          <p:nvPr userDrawn="1"/>
        </p:nvSpPr>
        <p:spPr>
          <a:xfrm>
            <a:off x="5512953" y="0"/>
            <a:ext cx="3522381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1A440F4A-C2AF-406D-B420-CCF52F447AC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5504688" cy="6858000"/>
          </a:xfrm>
        </p:spPr>
        <p:txBody>
          <a:bodyPr anchor="ctr" anchorCtr="1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/>
            <a:r>
              <a:rPr lang="en-US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270854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47CEAAF6-CCA9-40F8-8A3D-FAAD92220D1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" y="0"/>
            <a:ext cx="12192001" cy="6858000"/>
          </a:xfrm>
        </p:spPr>
        <p:txBody>
          <a:bodyPr anchor="ctr" anchorCtr="1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16020" y="2404234"/>
            <a:ext cx="5330038" cy="1746504"/>
          </a:xfrm>
        </p:spPr>
        <p:txBody>
          <a:bodyPr vert="horz" lIns="0" tIns="45720" rIns="0" bIns="45720" rtlCol="0" anchor="b" anchorCtr="1">
            <a:noAutofit/>
          </a:bodyPr>
          <a:lstStyle>
            <a:lvl1pPr>
              <a:defRPr lang="en-GB" dirty="0">
                <a:solidFill>
                  <a:schemeClr val="bg1"/>
                </a:solidFill>
              </a:defRPr>
            </a:lvl1pPr>
          </a:lstStyle>
          <a:p>
            <a:pPr marL="0" lvl="0"/>
            <a:r>
              <a:rPr lang="en-US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53180" y="4553291"/>
            <a:ext cx="5049510" cy="521208"/>
          </a:xfrm>
        </p:spPr>
        <p:txBody>
          <a:bodyPr vert="horz" lIns="0" tIns="0" rIns="0" bIns="0" rtlCol="0" anchor="t" anchorCtr="1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2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477175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11">
            <a:extLst>
              <a:ext uri="{FF2B5EF4-FFF2-40B4-BE49-F238E27FC236}">
                <a16:creationId xmlns:a16="http://schemas.microsoft.com/office/drawing/2014/main" id="{AAF32A0B-D38A-4E4A-BD5E-94B67129650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" y="0"/>
            <a:ext cx="12192001" cy="6858000"/>
          </a:xfrm>
        </p:spPr>
        <p:txBody>
          <a:bodyPr anchor="ctr" anchorCtr="1">
            <a:normAutofit/>
          </a:bodyPr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CD3B46-48AB-439D-A981-D3596F977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0288" y="2313432"/>
            <a:ext cx="6592824" cy="2852737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GB" sz="60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8D712-0D13-4ECD-9BEB-B8EE651FF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90288" y="5193792"/>
            <a:ext cx="6592824" cy="97840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11308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 Content_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836125" y="0"/>
            <a:ext cx="5355875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 noProof="0" dirty="0"/>
              <a:t>Insert Image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C7F0E85E-786D-44FC-A9C8-8853277D7C3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86558" y="2717803"/>
            <a:ext cx="28346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latin typeface="+mn-lt"/>
                <a:ea typeface="+mj-ea"/>
                <a:cs typeface="+mj-cs"/>
              </a:defRPr>
            </a:lvl1pPr>
          </a:lstStyle>
          <a:p>
            <a:pPr marL="57150" lvl="0" indent="-285750">
              <a:lnSpc>
                <a:spcPct val="100000"/>
              </a:lnSpc>
              <a:spcBef>
                <a:spcPct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7700" y="2717803"/>
            <a:ext cx="28346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latin typeface="+mn-lt"/>
                <a:ea typeface="+mj-ea"/>
                <a:cs typeface="+mj-cs"/>
              </a:defRPr>
            </a:lvl1pPr>
          </a:lstStyle>
          <a:p>
            <a:pPr marL="57150" lvl="0" indent="-285750">
              <a:lnSpc>
                <a:spcPct val="100000"/>
              </a:lnSpc>
              <a:spcBef>
                <a:spcPct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68915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06451" y="1981200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17" name="Content Placeholder 15">
            <a:extLst>
              <a:ext uri="{FF2B5EF4-FFF2-40B4-BE49-F238E27FC236}">
                <a16:creationId xmlns:a16="http://schemas.microsoft.com/office/drawing/2014/main" id="{6DF8CB66-232E-4CE3-96FC-CE37C74994E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5645309" y="1981200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18" name="Slide Number Placeholder 7">
            <a:extLst>
              <a:ext uri="{FF2B5EF4-FFF2-40B4-BE49-F238E27FC236}">
                <a16:creationId xmlns:a16="http://schemas.microsoft.com/office/drawing/2014/main" id="{8728750D-82C7-4A8D-A7C7-55493466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/>
            <a:fld id="{817179DE-9BF3-494C-804F-0C7C90AC8700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72049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 Content_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 noProof="0" dirty="0"/>
              <a:t>Insert Image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C7F0E85E-786D-44FC-A9C8-8853277D7C3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888842" y="2717803"/>
            <a:ext cx="23774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>
              <a:lnSpc>
                <a:spcPct val="100000"/>
              </a:lnSpc>
              <a:spcBef>
                <a:spcPct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7700" y="2717803"/>
            <a:ext cx="23774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>
              <a:lnSpc>
                <a:spcPct val="100000"/>
              </a:lnSpc>
              <a:spcBef>
                <a:spcPct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2062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562100" y="1981200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17" name="Content Placeholder 15">
            <a:extLst>
              <a:ext uri="{FF2B5EF4-FFF2-40B4-BE49-F238E27FC236}">
                <a16:creationId xmlns:a16="http://schemas.microsoft.com/office/drawing/2014/main" id="{6DF8CB66-232E-4CE3-96FC-CE37C74994E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803242" y="1981200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DEF523FD-B1FC-40A7-93AA-389CB38E17C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29985" y="2717803"/>
            <a:ext cx="2377440" cy="3368675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>
              <a:lnSpc>
                <a:spcPct val="100000"/>
              </a:lnSpc>
              <a:spcBef>
                <a:spcPct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B60C8CC8-C869-4395-B389-D76DF4A56AA1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8044385" y="1981200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11" name="Slide Number Placeholder 7">
            <a:extLst>
              <a:ext uri="{FF2B5EF4-FFF2-40B4-BE49-F238E27FC236}">
                <a16:creationId xmlns:a16="http://schemas.microsoft.com/office/drawing/2014/main" id="{E10AF5F6-7B7D-4CE6-A1D0-2F46804D3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/>
            <a:fld id="{817179DE-9BF3-494C-804F-0C7C90AC8700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548049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 Content_2 column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 noProof="0" dirty="0"/>
              <a:t>Insert Image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809750" y="1847927"/>
            <a:ext cx="7315200" cy="146161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2062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7700" y="2304413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C3BB8EAB-4266-4938-A8CB-6D18C938017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09750" y="4048520"/>
            <a:ext cx="7315200" cy="146161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716D363C-A0A5-4FB1-8CC2-850C0CD9F4E7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47700" y="4505006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15" name="Slide Number Placeholder 7">
            <a:extLst>
              <a:ext uri="{FF2B5EF4-FFF2-40B4-BE49-F238E27FC236}">
                <a16:creationId xmlns:a16="http://schemas.microsoft.com/office/drawing/2014/main" id="{AAF4A39B-C3C3-4691-BB94-371047ADD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/>
            <a:fld id="{817179DE-9BF3-494C-804F-0C7C90AC8700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47190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 Content_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 noProof="0" dirty="0"/>
              <a:t>Insert Image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62100" y="1733627"/>
            <a:ext cx="2438400" cy="424807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2062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bg1">
                    <a:lumMod val="95000"/>
                  </a:schemeClr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7700" y="1733627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00F546D-5491-4A19-9725-5C920C5738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/>
            <a:fld id="{817179DE-9BF3-494C-804F-0C7C90AC8700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15973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62100" y="1733627"/>
            <a:ext cx="8534400" cy="4248073"/>
          </a:xfrm>
        </p:spPr>
        <p:txBody>
          <a:bodyPr vert="horz" wrap="square" lIns="0" tIns="45720" rIns="0" bIns="45720" rtlCol="0" anchor="t">
            <a:noAutofit/>
          </a:bodyPr>
          <a:lstStyle>
            <a:lvl1pPr>
              <a:defRPr lang="en-US" sz="140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lvl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C1ABB07C-6957-412E-9A87-72242AA3EE85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47700" y="1733627"/>
            <a:ext cx="548640" cy="548640"/>
          </a:xfrm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Icon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0AC1958-0DCB-4970-ADE3-E64DAAFC501D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E71A8D8-5A28-4968-9E80-110E9CB88F92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239C02C-1FAD-4E73-AB32-5A30A946A447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F40D550-A563-4E50-AEE9-6D9D19499F9F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noProof="0" smtClean="0">
                <a:solidFill>
                  <a:schemeClr val="bg1"/>
                </a:solidFill>
              </a:rPr>
              <a:pPr algn="ctr"/>
              <a:t>‹#›</a:t>
            </a:fld>
            <a:endParaRPr lang="en-US" sz="1200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657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noProof="0" smtClean="0">
                <a:solidFill>
                  <a:schemeClr val="bg1"/>
                </a:solidFill>
              </a:rPr>
              <a:pPr algn="ctr"/>
              <a:t>‹#›</a:t>
            </a:fld>
            <a:endParaRPr lang="en-US" sz="1200" noProof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09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_Important Tex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935D313-376E-4CA0-9732-D0CACCC07FAD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464300" y="0"/>
            <a:ext cx="5727700" cy="6858000"/>
          </a:xfrm>
          <a:custGeom>
            <a:avLst/>
            <a:gdLst>
              <a:gd name="connsiteX0" fmla="*/ 1708150 w 5727700"/>
              <a:gd name="connsiteY0" fmla="*/ 0 h 6858000"/>
              <a:gd name="connsiteX1" fmla="*/ 5727700 w 5727700"/>
              <a:gd name="connsiteY1" fmla="*/ 0 h 6858000"/>
              <a:gd name="connsiteX2" fmla="*/ 5727700 w 5727700"/>
              <a:gd name="connsiteY2" fmla="*/ 6858000 h 6858000"/>
              <a:gd name="connsiteX3" fmla="*/ 0 w 5727700"/>
              <a:gd name="connsiteY3" fmla="*/ 6858000 h 6858000"/>
              <a:gd name="connsiteX4" fmla="*/ 0 w 5727700"/>
              <a:gd name="connsiteY4" fmla="*/ 68326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27700" h="6858000">
                <a:moveTo>
                  <a:pt x="1708150" y="0"/>
                </a:moveTo>
                <a:lnTo>
                  <a:pt x="5727700" y="0"/>
                </a:lnTo>
                <a:lnTo>
                  <a:pt x="5727700" y="6858000"/>
                </a:lnTo>
                <a:lnTo>
                  <a:pt x="0" y="6858000"/>
                </a:lnTo>
                <a:lnTo>
                  <a:pt x="0" y="6832600"/>
                </a:lnTo>
                <a:close/>
              </a:path>
            </a:pathLst>
          </a:custGeom>
        </p:spPr>
        <p:txBody>
          <a:bodyPr vert="horz" wrap="square" lIns="91440" tIns="45720" rIns="91440" bIns="45720" rtlCol="0" anchor="ctr" anchorCtr="1">
            <a:noAutofit/>
          </a:bodyPr>
          <a:lstStyle>
            <a:lvl1pPr marL="0" indent="0">
              <a:buNone/>
              <a:defRPr lang="en-GB" sz="1800"/>
            </a:lvl1pPr>
          </a:lstStyle>
          <a:p>
            <a:pPr marL="228600" lvl="0" indent="-228600" algn="ctr"/>
            <a:r>
              <a:rPr lang="en-US" noProof="0" dirty="0"/>
              <a:t>Insert Image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3A2DEF1-03FF-475D-994A-6FC6FB1414F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0" y="0"/>
            <a:ext cx="8087304" cy="6858000"/>
          </a:xfrm>
          <a:custGeom>
            <a:avLst/>
            <a:gdLst>
              <a:gd name="connsiteX0" fmla="*/ 0 w 8087304"/>
              <a:gd name="connsiteY0" fmla="*/ 0 h 6858000"/>
              <a:gd name="connsiteX1" fmla="*/ 8087304 w 8087304"/>
              <a:gd name="connsiteY1" fmla="*/ 0 h 6858000"/>
              <a:gd name="connsiteX2" fmla="*/ 8087304 w 8087304"/>
              <a:gd name="connsiteY2" fmla="*/ 7620 h 6858000"/>
              <a:gd name="connsiteX3" fmla="*/ 6368365 w 8087304"/>
              <a:gd name="connsiteY3" fmla="*/ 6858000 h 6858000"/>
              <a:gd name="connsiteX4" fmla="*/ 0 w 808730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87304" h="6858000">
                <a:moveTo>
                  <a:pt x="0" y="0"/>
                </a:moveTo>
                <a:lnTo>
                  <a:pt x="8087304" y="0"/>
                </a:lnTo>
                <a:lnTo>
                  <a:pt x="8087304" y="7620"/>
                </a:lnTo>
                <a:lnTo>
                  <a:pt x="6368365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 anchorCtr="1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pPr marL="285750" marR="0" lvl="0" indent="-28575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noProof="0" dirty="0"/>
              <a:t>Insert Image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8BA177-B717-42B2-884C-04576C2034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5586" y="5047107"/>
            <a:ext cx="5005614" cy="1005840"/>
          </a:xfrm>
        </p:spPr>
        <p:txBody>
          <a:bodyPr vert="horz" wrap="square" lIns="0" tIns="45720" rIns="0" bIns="45720" rtlCol="0" anchor="t">
            <a:noAutofit/>
          </a:bodyPr>
          <a:lstStyle>
            <a:lvl1pPr marL="0" indent="0">
              <a:buNone/>
              <a:defRPr lang="en-US" sz="1600" dirty="0" smtClean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57150" lvl="0" indent="-285750">
              <a:lnSpc>
                <a:spcPct val="100000"/>
              </a:lnSpc>
              <a:spcBef>
                <a:spcPct val="0"/>
              </a:spcBef>
            </a:pPr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5586" y="4081468"/>
            <a:ext cx="5005614" cy="822960"/>
          </a:xfrm>
        </p:spPr>
        <p:txBody>
          <a:bodyPr vert="horz" wrap="square" lIns="0" tIns="45720" rIns="91440" bIns="45720" rtlCol="0" anchor="t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GB" sz="2400" dirty="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sp>
        <p:nvSpPr>
          <p:cNvPr id="20" name="Slide Number Placeholder 7">
            <a:extLst>
              <a:ext uri="{FF2B5EF4-FFF2-40B4-BE49-F238E27FC236}">
                <a16:creationId xmlns:a16="http://schemas.microsoft.com/office/drawing/2014/main" id="{1CEA3362-50AD-4D98-92C4-DA1D8C857A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/>
            <a:fld id="{817179DE-9BF3-494C-804F-0C7C90AC8700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91417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F3686C7-DF83-47D9-A485-35F4F1D36A69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90B36CF-9391-49E9-B599-8B724B6EF267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468CE156-5D60-42B0-A4F9-33FA85537807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9E4521A1-4C9D-4795-B551-D151E8856A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bg1"/>
                </a:solidFill>
              </a:defRPr>
            </a:lvl1pPr>
          </a:lstStyle>
          <a:p>
            <a:pPr algn="ctr"/>
            <a:fld id="{817179DE-9BF3-494C-804F-0C7C90AC8700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403706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46D6285-06A8-4297-915D-0A280359C28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12192000" cy="6858000"/>
          </a:xfrm>
        </p:spPr>
        <p:txBody>
          <a:bodyPr vert="horz" lIns="91440" tIns="45720" rIns="91440" bIns="45720" rtlCol="0" anchor="ctr" anchorCtr="1">
            <a:normAutofit/>
          </a:bodyPr>
          <a:lstStyle>
            <a:lvl1pPr>
              <a:defRPr lang="en-GB" sz="240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 noProof="0" dirty="0"/>
              <a:t>Insert Image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75C086E-F523-4C77-938F-0DB6203DBC4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91080" y="2139696"/>
            <a:ext cx="5578995" cy="879928"/>
          </a:xfrm>
        </p:spPr>
        <p:txBody>
          <a:bodyPr vert="horz" lIns="91440" tIns="45720" rIns="91440" bIns="45720" rtlCol="0" anchor="ctr" anchorCtr="0">
            <a:noAutofit/>
          </a:bodyPr>
          <a:lstStyle>
            <a:lvl1pPr algn="l">
              <a:defRPr lang="en-GB" b="0" dirty="0">
                <a:solidFill>
                  <a:schemeClr val="bg1"/>
                </a:solidFill>
              </a:defRPr>
            </a:lvl1pPr>
          </a:lstStyle>
          <a:p>
            <a:pPr marL="0" lvl="0" algn="ctr"/>
            <a:r>
              <a:rPr lang="en-US" noProof="0"/>
              <a:t>TITLE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B293AB9F-7C1D-4A06-9F42-4FD67BF2739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359075" y="3653097"/>
            <a:ext cx="3695206" cy="276999"/>
          </a:xfrm>
        </p:spPr>
        <p:txBody>
          <a:bodyPr lIns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224AF9FB-5C6E-4050-AE8D-3B218C0F1D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59075" y="4392151"/>
            <a:ext cx="3695206" cy="276999"/>
          </a:xfrm>
        </p:spPr>
        <p:txBody>
          <a:bodyPr lIns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Phone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68A48B85-2E0B-42B6-AB4A-1302D3C828F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359075" y="5131205"/>
            <a:ext cx="3695206" cy="276999"/>
          </a:xfrm>
        </p:spPr>
        <p:txBody>
          <a:bodyPr lIns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9244D33F-3A47-4DE3-8198-7AC5316E31E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359075" y="5870258"/>
            <a:ext cx="3695206" cy="276999"/>
          </a:xfrm>
        </p:spPr>
        <p:txBody>
          <a:bodyPr lIns="0" anchor="ctr">
            <a:noAutofit/>
          </a:bodyPr>
          <a:lstStyle>
            <a:lvl1pPr marL="0" indent="0">
              <a:lnSpc>
                <a:spcPct val="100000"/>
              </a:lnSpc>
              <a:buNone/>
              <a:defRPr sz="1800" spc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Website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20C8B-2E18-4D91-A806-6C7C3940B00F}"/>
              </a:ext>
            </a:extLst>
          </p:cNvPr>
          <p:cNvSpPr>
            <a:spLocks noGrp="1" noChangeAspect="1"/>
          </p:cNvSpPr>
          <p:nvPr>
            <p:ph sz="quarter" idx="19" hasCustomPrompt="1"/>
          </p:nvPr>
        </p:nvSpPr>
        <p:spPr>
          <a:xfrm>
            <a:off x="691080" y="4295744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3D1C5933-D103-4989-B652-C7B692341BC3}"/>
              </a:ext>
            </a:extLst>
          </p:cNvPr>
          <p:cNvSpPr>
            <a:spLocks noGrp="1" noChangeAspect="1"/>
          </p:cNvSpPr>
          <p:nvPr>
            <p:ph sz="quarter" idx="20" hasCustomPrompt="1"/>
          </p:nvPr>
        </p:nvSpPr>
        <p:spPr>
          <a:xfrm>
            <a:off x="691080" y="5034798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A80EBF65-A9A1-4724-B962-DB9B79A924AA}"/>
              </a:ext>
            </a:extLst>
          </p:cNvPr>
          <p:cNvSpPr>
            <a:spLocks noGrp="1" noChangeAspect="1"/>
          </p:cNvSpPr>
          <p:nvPr>
            <p:ph sz="quarter" idx="21" hasCustomPrompt="1"/>
          </p:nvPr>
        </p:nvSpPr>
        <p:spPr>
          <a:xfrm>
            <a:off x="691080" y="5773851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pPr lvl="0"/>
            <a:r>
              <a:rPr lang="en-US" noProof="0"/>
              <a:t>Icon</a:t>
            </a: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06251342-E6E3-4C57-A0A9-C7BB3DCAE115}"/>
              </a:ext>
            </a:extLst>
          </p:cNvPr>
          <p:cNvSpPr>
            <a:spLocks noGrp="1" noChangeAspect="1"/>
          </p:cNvSpPr>
          <p:nvPr>
            <p:ph sz="quarter" idx="22" hasCustomPrompt="1"/>
          </p:nvPr>
        </p:nvSpPr>
        <p:spPr>
          <a:xfrm>
            <a:off x="691080" y="3556690"/>
            <a:ext cx="469813" cy="469812"/>
          </a:xfrm>
          <a:prstGeom prst="ellipse">
            <a:avLst/>
          </a:prstGeom>
          <a:noFill/>
          <a:ln>
            <a:noFill/>
          </a:ln>
        </p:spPr>
        <p:txBody>
          <a:bodyPr lIns="0" tIns="0" rIns="0" bIns="0" anchor="ctr">
            <a:noAutofit/>
          </a:bodyPr>
          <a:lstStyle>
            <a:lvl1pPr marL="0" indent="0" algn="ctr">
              <a:buNone/>
              <a:defRPr sz="1050"/>
            </a:lvl1pPr>
          </a:lstStyle>
          <a:p>
            <a:pPr lvl="0"/>
            <a:r>
              <a:rPr lang="en-US" noProof="0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4169354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/>
            <a:r>
              <a:rPr lang="en-US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FDB39AB-B644-434A-9D55-AF3455D468E5}"/>
              </a:ext>
            </a:extLst>
          </p:cNvPr>
          <p:cNvGrpSpPr/>
          <p:nvPr userDrawn="1"/>
        </p:nvGrpSpPr>
        <p:grpSpPr>
          <a:xfrm>
            <a:off x="9140346" y="5054600"/>
            <a:ext cx="676275" cy="114300"/>
            <a:chOff x="9330846" y="5054600"/>
            <a:chExt cx="676275" cy="1143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F14E129-1970-4994-89E5-F7A67128AFE3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93336FA-97B2-4528-88E8-5FF97F86E216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8A73C166-FCDF-40AE-8B0D-69C7E2C8573E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F418119-E3DD-44B0-A4AF-F8A98EC5863B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BE10AC4-CBFC-4ECF-92D5-9CE1874F58D7}"/>
              </a:ext>
            </a:extLst>
          </p:cNvPr>
          <p:cNvSpPr/>
          <p:nvPr userDrawn="1"/>
        </p:nvSpPr>
        <p:spPr>
          <a:xfrm>
            <a:off x="0" y="0"/>
            <a:ext cx="8568965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667344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305EBB3-0F16-4B63-82ED-191AB224B8E2}"/>
              </a:ext>
            </a:extLst>
          </p:cNvPr>
          <p:cNvSpPr/>
          <p:nvPr userDrawn="1"/>
        </p:nvSpPr>
        <p:spPr>
          <a:xfrm>
            <a:off x="4334810" y="0"/>
            <a:ext cx="3522381" cy="6858000"/>
          </a:xfrm>
          <a:custGeom>
            <a:avLst/>
            <a:gdLst>
              <a:gd name="connsiteX0" fmla="*/ 0 w 3522381"/>
              <a:gd name="connsiteY0" fmla="*/ 0 h 6858000"/>
              <a:gd name="connsiteX1" fmla="*/ 3522381 w 3522381"/>
              <a:gd name="connsiteY1" fmla="*/ 0 h 6858000"/>
              <a:gd name="connsiteX2" fmla="*/ 51547 w 3522381"/>
              <a:gd name="connsiteY2" fmla="*/ 6858000 h 6858000"/>
              <a:gd name="connsiteX3" fmla="*/ 0 w 3522381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22381" h="6858000">
                <a:moveTo>
                  <a:pt x="0" y="0"/>
                </a:moveTo>
                <a:lnTo>
                  <a:pt x="3522381" y="0"/>
                </a:lnTo>
                <a:lnTo>
                  <a:pt x="5154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744DE2-A455-46F2-BE15-959050C87CE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274144" y="1291772"/>
            <a:ext cx="4379976" cy="3611880"/>
          </a:xfrm>
        </p:spPr>
        <p:txBody>
          <a:bodyPr vert="horz" lIns="91440" tIns="45720" rIns="91440" bIns="45720" rtlCol="0" anchor="b" anchorCtr="1">
            <a:noAutofit/>
          </a:bodyPr>
          <a:lstStyle>
            <a:lvl1pPr>
              <a:defRPr lang="en-GB" dirty="0"/>
            </a:lvl1pPr>
          </a:lstStyle>
          <a:p>
            <a:pPr marL="0" lvl="0" algn="ctr"/>
            <a:r>
              <a:rPr lang="en-US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9DE4F3-CE8F-41A0-BFDE-76D0DF1DF43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389079" y="5392401"/>
            <a:ext cx="4178808" cy="521208"/>
          </a:xfrm>
        </p:spPr>
        <p:txBody>
          <a:bodyPr vert="horz" lIns="91440" tIns="45720" rIns="91440" bIns="45720" rtlCol="0" anchor="t">
            <a:noAutofit/>
          </a:bodyPr>
          <a:lstStyle>
            <a:lvl1pPr marL="0" indent="0" algn="ctr">
              <a:buNone/>
              <a:defRPr lang="en-US" sz="1800" dirty="0">
                <a:solidFill>
                  <a:srgbClr val="B2606E"/>
                </a:solidFill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EFDB39AB-B644-434A-9D55-AF3455D468E5}"/>
              </a:ext>
            </a:extLst>
          </p:cNvPr>
          <p:cNvGrpSpPr/>
          <p:nvPr userDrawn="1"/>
        </p:nvGrpSpPr>
        <p:grpSpPr>
          <a:xfrm>
            <a:off x="9140346" y="5054600"/>
            <a:ext cx="676275" cy="114300"/>
            <a:chOff x="9330846" y="5054600"/>
            <a:chExt cx="676275" cy="11430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F14E129-1970-4994-89E5-F7A67128AFE3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93336FA-97B2-4528-88E8-5FF97F86E216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8A73C166-FCDF-40AE-8B0D-69C7E2C8573E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EF418119-E3DD-44B0-A4AF-F8A98EC5863B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873491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noProof="0" smtClean="0">
                <a:solidFill>
                  <a:schemeClr val="bg1"/>
                </a:solidFill>
              </a:rPr>
              <a:pPr algn="ctr"/>
              <a:t>‹#›</a:t>
            </a:fld>
            <a:endParaRPr lang="en-US" sz="1200" noProof="0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7BBA6D3-FEB9-412B-8FBB-095FC3A60A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186" y="1825625"/>
            <a:ext cx="10815864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1002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noProof="0" smtClean="0">
                <a:solidFill>
                  <a:schemeClr val="bg1"/>
                </a:solidFill>
              </a:rPr>
              <a:pPr algn="ctr"/>
              <a:t>‹#›</a:t>
            </a:fld>
            <a:endParaRPr lang="en-US" sz="1200" noProof="0" dirty="0">
              <a:solidFill>
                <a:schemeClr val="bg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4A4F74B-B2CD-407C-865A-037EDFAC9D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186" y="1825625"/>
            <a:ext cx="5386614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A2548E2E-973A-4D52-ACB9-BF564F4073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276850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510698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8FCDE-8F3F-4E83-B550-DF944B424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186" y="557439"/>
            <a:ext cx="10815864" cy="830997"/>
          </a:xfrm>
        </p:spPr>
        <p:txBody>
          <a:bodyPr vert="horz" wrap="square" lIns="0" tIns="45720" rIns="91440" bIns="45720" rtlCol="0" anchor="t">
            <a:noAutofit/>
          </a:bodyPr>
          <a:lstStyle>
            <a:lvl1pPr>
              <a:defRPr lang="en-GB"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noProof="0" smtClean="0">
                <a:solidFill>
                  <a:schemeClr val="bg1"/>
                </a:solidFill>
              </a:rPr>
              <a:pPr algn="ctr"/>
              <a:t>‹#›</a:t>
            </a:fld>
            <a:endParaRPr lang="en-US" sz="1200" noProof="0" dirty="0">
              <a:solidFill>
                <a:schemeClr val="bg1"/>
              </a:solidFill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0CD1AD0-C8B7-4785-A47D-D822CF4F2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186" y="1681163"/>
            <a:ext cx="533214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90A1BBCF-EEF1-4C9A-BA10-9657A79560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27685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79F8415A-57A2-4D5C-97B0-E78499CC7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186" y="2505075"/>
            <a:ext cx="5332147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37A31490-A10D-455A-B515-E26064D0E1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27685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490708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noProof="0" smtClean="0">
                <a:solidFill>
                  <a:schemeClr val="bg1"/>
                </a:solidFill>
              </a:rPr>
              <a:pPr algn="ctr"/>
              <a:t>‹#›</a:t>
            </a:fld>
            <a:endParaRPr lang="en-US" sz="1200" noProof="0" dirty="0">
              <a:solidFill>
                <a:schemeClr val="bg1"/>
              </a:solidFill>
            </a:endParaRP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9F5DF135-B773-4FF0-A198-6877681591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D4BA48E-457A-42FA-BC00-3AE386B38A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26586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3DF8AE6-3466-400C-B6F1-335DF4DED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769864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859AE304-DA92-45D8-B258-61BEA6C99C0E}"/>
              </a:ext>
            </a:extLst>
          </p:cNvPr>
          <p:cNvGrpSpPr/>
          <p:nvPr userDrawn="1"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BF91D02-B4A9-4013-94B6-079A8D06DE11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74DAC864-782A-48D4-8E15-9B35C60421BB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3B7B0E2-E4FA-4B45-89A6-98E4C4DC1D24}"/>
              </a:ext>
            </a:extLst>
          </p:cNvPr>
          <p:cNvSpPr txBox="1">
            <a:spLocks/>
          </p:cNvSpPr>
          <p:nvPr userDrawn="1"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noProof="0" smtClean="0">
                <a:solidFill>
                  <a:schemeClr val="bg1"/>
                </a:solidFill>
              </a:rPr>
              <a:pPr algn="ctr"/>
              <a:t>‹#›</a:t>
            </a:fld>
            <a:endParaRPr lang="en-US" sz="1200" noProof="0" dirty="0">
              <a:solidFill>
                <a:schemeClr val="bg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3EA16B2-FFAE-4A6E-977D-191BC1DB5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436B2E80-B2B9-4309-8C9B-11D0B83C4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03DB89DF-F372-4E54-9DFD-D53E42A2B8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94346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90F2147C-DDBF-4431-95AC-650CCE32FC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>
              <a:defRPr lang="en-GB" sz="1200" smtClean="0">
                <a:solidFill>
                  <a:schemeClr val="tx1"/>
                </a:solidFill>
              </a:defRPr>
            </a:lvl1pPr>
          </a:lstStyle>
          <a:p>
            <a:pPr algn="ctr"/>
            <a:fld id="{817179DE-9BF3-494C-804F-0C7C90AC8700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4C3681-351A-40D9-8C08-632E98237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7CEF16-92A3-4A77-B95D-A9DB52319F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96770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70" r:id="rId10"/>
    <p:sldLayoutId id="2147483669" r:id="rId11"/>
    <p:sldLayoutId id="2147483655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6f3aTE_AZNs?feature=oembed" TargetMode="Externa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Three people sitting at picnic table">
            <a:extLst>
              <a:ext uri="{FF2B5EF4-FFF2-40B4-BE49-F238E27FC236}">
                <a16:creationId xmlns:a16="http://schemas.microsoft.com/office/drawing/2014/main" id="{0B90EB26-97FD-4B8B-86E0-B00589E0946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6676568" cy="6858000"/>
          </a:xfrm>
        </p:spPr>
      </p:pic>
      <p:sp>
        <p:nvSpPr>
          <p:cNvPr id="2" name="Title 1" descr="title">
            <a:extLst>
              <a:ext uri="{FF2B5EF4-FFF2-40B4-BE49-F238E27FC236}">
                <a16:creationId xmlns:a16="http://schemas.microsoft.com/office/drawing/2014/main" id="{28BAA8DA-C40B-4AB9-9407-30FB703351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Global Educational Differences: Sweden Vs Wales</a:t>
            </a:r>
          </a:p>
        </p:txBody>
      </p:sp>
      <p:sp>
        <p:nvSpPr>
          <p:cNvPr id="12" name="Subtitle 11" descr="subtitle">
            <a:extLst>
              <a:ext uri="{FF2B5EF4-FFF2-40B4-BE49-F238E27FC236}">
                <a16:creationId xmlns:a16="http://schemas.microsoft.com/office/drawing/2014/main" id="{B28A8D9C-5123-4D2B-9272-016EF90E0E5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Differences in the Secondary School Curriculums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B664AAE-5AE9-41D7-8346-002B9F445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3740" y="0"/>
            <a:ext cx="6208649" cy="6858000"/>
            <a:chOff x="-3740" y="0"/>
            <a:chExt cx="6208649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27C3783-B800-4093-BB0D-D5AEF08C3B59}"/>
                </a:ext>
              </a:extLst>
            </p:cNvPr>
            <p:cNvSpPr/>
            <p:nvPr/>
          </p:nvSpPr>
          <p:spPr>
            <a:xfrm>
              <a:off x="-3740" y="0"/>
              <a:ext cx="6208649" cy="6858000"/>
            </a:xfrm>
            <a:custGeom>
              <a:avLst/>
              <a:gdLst>
                <a:gd name="connsiteX0" fmla="*/ 0 w 6208649"/>
                <a:gd name="connsiteY0" fmla="*/ 0 h 6858000"/>
                <a:gd name="connsiteX1" fmla="*/ 6208649 w 6208649"/>
                <a:gd name="connsiteY1" fmla="*/ 0 h 6858000"/>
                <a:gd name="connsiteX2" fmla="*/ 2737815 w 6208649"/>
                <a:gd name="connsiteY2" fmla="*/ 6858000 h 6858000"/>
                <a:gd name="connsiteX3" fmla="*/ 0 w 620864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08649" h="6858000">
                  <a:moveTo>
                    <a:pt x="0" y="0"/>
                  </a:moveTo>
                  <a:lnTo>
                    <a:pt x="6208649" y="0"/>
                  </a:lnTo>
                  <a:lnTo>
                    <a:pt x="273781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lumMod val="9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76E978-A841-4A4F-B153-CC369D9391D3}"/>
                </a:ext>
              </a:extLst>
            </p:cNvPr>
            <p:cNvSpPr/>
            <p:nvPr/>
          </p:nvSpPr>
          <p:spPr>
            <a:xfrm>
              <a:off x="1451429" y="0"/>
              <a:ext cx="3222172" cy="6858000"/>
            </a:xfrm>
            <a:prstGeom prst="rect">
              <a:avLst/>
            </a:prstGeom>
            <a:solidFill>
              <a:schemeClr val="accent1"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255684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room of red chairs in front of a window">
            <a:extLst>
              <a:ext uri="{FF2B5EF4-FFF2-40B4-BE49-F238E27FC236}">
                <a16:creationId xmlns:a16="http://schemas.microsoft.com/office/drawing/2014/main" id="{E983D85E-34D8-430D-875F-7EBB69A6B7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2" name="Title 1" descr="title">
            <a:extLst>
              <a:ext uri="{FF2B5EF4-FFF2-40B4-BE49-F238E27FC236}">
                <a16:creationId xmlns:a16="http://schemas.microsoft.com/office/drawing/2014/main" id="{28BAA8DA-C40B-4AB9-9407-30FB70335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662" y="280820"/>
            <a:ext cx="5291091" cy="663571"/>
          </a:xfrm>
        </p:spPr>
        <p:txBody>
          <a:bodyPr anchor="ctr"/>
          <a:lstStyle/>
          <a:p>
            <a:r>
              <a:rPr lang="en-US" sz="3600" dirty="0"/>
              <a:t>Where to begin?</a:t>
            </a:r>
          </a:p>
        </p:txBody>
      </p:sp>
      <p:sp>
        <p:nvSpPr>
          <p:cNvPr id="12" name="Subtitle 11" descr="subtitle">
            <a:extLst>
              <a:ext uri="{FF2B5EF4-FFF2-40B4-BE49-F238E27FC236}">
                <a16:creationId xmlns:a16="http://schemas.microsoft.com/office/drawing/2014/main" id="{B28A8D9C-5123-4D2B-9272-016EF90E0E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662" y="944391"/>
            <a:ext cx="5291091" cy="3893939"/>
          </a:xfrm>
        </p:spPr>
        <p:txBody>
          <a:bodyPr/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Education looks vastly different around the globe.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No two countries are the same, but all strive to attain a global standard, and climb up the PISA rankings.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Despite all striving for academic excellence, the style of education seen often varies based on the cultural values of a country.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Sweden is renown for having a progressive education system.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dirty="0"/>
              <a:t>Ranks 11</a:t>
            </a:r>
            <a:r>
              <a:rPr lang="en-US" baseline="30000" dirty="0"/>
              <a:t>th</a:t>
            </a:r>
            <a:r>
              <a:rPr lang="en-US" dirty="0"/>
              <a:t> in the most recent PISA tests, compared to the UK in 14</a:t>
            </a:r>
            <a:r>
              <a:rPr lang="en-US" baseline="30000" dirty="0"/>
              <a:t>th</a:t>
            </a:r>
            <a:r>
              <a:rPr lang="en-US" dirty="0"/>
              <a:t>. (Pisa, 2018)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Widely held as being one of the best places to raise a child. (OECD, 2009)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B664AAE-5AE9-41D7-8346-002B9F445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3740" y="0"/>
            <a:ext cx="6208649" cy="6858000"/>
            <a:chOff x="-3740" y="0"/>
            <a:chExt cx="6208649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27C3783-B800-4093-BB0D-D5AEF08C3B59}"/>
                </a:ext>
              </a:extLst>
            </p:cNvPr>
            <p:cNvSpPr/>
            <p:nvPr/>
          </p:nvSpPr>
          <p:spPr>
            <a:xfrm>
              <a:off x="-3740" y="0"/>
              <a:ext cx="6208649" cy="6858000"/>
            </a:xfrm>
            <a:custGeom>
              <a:avLst/>
              <a:gdLst>
                <a:gd name="connsiteX0" fmla="*/ 0 w 6208649"/>
                <a:gd name="connsiteY0" fmla="*/ 0 h 6858000"/>
                <a:gd name="connsiteX1" fmla="*/ 6208649 w 6208649"/>
                <a:gd name="connsiteY1" fmla="*/ 0 h 6858000"/>
                <a:gd name="connsiteX2" fmla="*/ 2737815 w 6208649"/>
                <a:gd name="connsiteY2" fmla="*/ 6858000 h 6858000"/>
                <a:gd name="connsiteX3" fmla="*/ 0 w 620864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08649" h="6858000">
                  <a:moveTo>
                    <a:pt x="0" y="0"/>
                  </a:moveTo>
                  <a:lnTo>
                    <a:pt x="6208649" y="0"/>
                  </a:lnTo>
                  <a:lnTo>
                    <a:pt x="273781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lumMod val="9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76E978-A841-4A4F-B153-CC369D9391D3}"/>
                </a:ext>
              </a:extLst>
            </p:cNvPr>
            <p:cNvSpPr/>
            <p:nvPr/>
          </p:nvSpPr>
          <p:spPr>
            <a:xfrm>
              <a:off x="1451429" y="0"/>
              <a:ext cx="3222172" cy="6858000"/>
            </a:xfrm>
            <a:prstGeom prst="rect">
              <a:avLst/>
            </a:prstGeom>
            <a:solidFill>
              <a:schemeClr val="accent1"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812382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rial view of boy sitting at his laptop">
            <a:extLst>
              <a:ext uri="{FF2B5EF4-FFF2-40B4-BE49-F238E27FC236}">
                <a16:creationId xmlns:a16="http://schemas.microsoft.com/office/drawing/2014/main" id="{3C2A7DCB-B005-424A-8446-ACA533D0BC8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B025618-C830-4992-9CD3-D9E49BC79E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95847" y="0"/>
            <a:ext cx="7388298" cy="6858000"/>
            <a:chOff x="1826589" y="0"/>
            <a:chExt cx="7388298" cy="6858000"/>
          </a:xfrm>
        </p:grpSpPr>
        <p:sp>
          <p:nvSpPr>
            <p:cNvPr id="10" name="Parallelogram 9">
              <a:extLst>
                <a:ext uri="{FF2B5EF4-FFF2-40B4-BE49-F238E27FC236}">
                  <a16:creationId xmlns:a16="http://schemas.microsoft.com/office/drawing/2014/main" id="{11E692D4-6AEA-4652-A7AE-A02328258A55}"/>
                </a:ext>
              </a:extLst>
            </p:cNvPr>
            <p:cNvSpPr/>
            <p:nvPr/>
          </p:nvSpPr>
          <p:spPr>
            <a:xfrm>
              <a:off x="2618099" y="0"/>
              <a:ext cx="6596788" cy="6858000"/>
            </a:xfrm>
            <a:prstGeom prst="parallelogram">
              <a:avLst/>
            </a:pr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Parallelogram 8">
              <a:extLst>
                <a:ext uri="{FF2B5EF4-FFF2-40B4-BE49-F238E27FC236}">
                  <a16:creationId xmlns:a16="http://schemas.microsoft.com/office/drawing/2014/main" id="{A134AA32-2418-4A09-9BA8-ED7207AC0D74}"/>
                </a:ext>
              </a:extLst>
            </p:cNvPr>
            <p:cNvSpPr/>
            <p:nvPr/>
          </p:nvSpPr>
          <p:spPr>
            <a:xfrm>
              <a:off x="2340861" y="0"/>
              <a:ext cx="6596788" cy="6858000"/>
            </a:xfrm>
            <a:prstGeom prst="parallelogram">
              <a:avLst/>
            </a:pr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Parallelogram 21">
              <a:extLst>
                <a:ext uri="{FF2B5EF4-FFF2-40B4-BE49-F238E27FC236}">
                  <a16:creationId xmlns:a16="http://schemas.microsoft.com/office/drawing/2014/main" id="{0051AD99-BC4A-487F-BE1C-486FC5B8E9F2}"/>
                </a:ext>
              </a:extLst>
            </p:cNvPr>
            <p:cNvSpPr/>
            <p:nvPr/>
          </p:nvSpPr>
          <p:spPr>
            <a:xfrm>
              <a:off x="1826589" y="0"/>
              <a:ext cx="6596788" cy="6858000"/>
            </a:xfrm>
            <a:prstGeom prst="parallelogram">
              <a:avLst/>
            </a:prstGeom>
            <a:solidFill>
              <a:schemeClr val="bg1">
                <a:alpha val="8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itle 3" descr="Title">
            <a:extLst>
              <a:ext uri="{FF2B5EF4-FFF2-40B4-BE49-F238E27FC236}">
                <a16:creationId xmlns:a16="http://schemas.microsoft.com/office/drawing/2014/main" id="{DFF36EE7-AE57-42F4-ACA9-A328C1F4E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Swedish Education: how is it structured?</a:t>
            </a:r>
          </a:p>
        </p:txBody>
      </p:sp>
      <p:pic>
        <p:nvPicPr>
          <p:cNvPr id="35" name="Content Placeholder 34" descr="Open Book">
            <a:extLst>
              <a:ext uri="{FF2B5EF4-FFF2-40B4-BE49-F238E27FC236}">
                <a16:creationId xmlns:a16="http://schemas.microsoft.com/office/drawing/2014/main" id="{56174A3F-A7B3-40BE-88BD-1796890E4B4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06451" y="1300864"/>
            <a:ext cx="548640" cy="548640"/>
          </a:xfrm>
        </p:spPr>
      </p:pic>
      <p:sp>
        <p:nvSpPr>
          <p:cNvPr id="23" name="Text Placeholder 22" descr="content block 1">
            <a:extLst>
              <a:ext uri="{FF2B5EF4-FFF2-40B4-BE49-F238E27FC236}">
                <a16:creationId xmlns:a16="http://schemas.microsoft.com/office/drawing/2014/main" id="{B88939B0-5B9A-4423-AFD1-CF6B222687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255" y="1854587"/>
            <a:ext cx="2834640" cy="4050662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Tax funded from pre-school.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Mandatory 10 years of education, from the year a child will turn six.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Optional continuation, for an additional qualification.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18 National programs: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6 ‘Preparatory’:</a:t>
            </a:r>
          </a:p>
          <a:p>
            <a:pPr marL="971550" lvl="1" indent="-285750"/>
            <a:r>
              <a:rPr lang="en-US" sz="1200" dirty="0"/>
              <a:t>Social Sciences</a:t>
            </a:r>
          </a:p>
          <a:p>
            <a:pPr marL="971550" lvl="1" indent="-285750"/>
            <a:r>
              <a:rPr lang="en-US" sz="1200" dirty="0"/>
              <a:t>Finance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12 ‘Vocational’:</a:t>
            </a:r>
          </a:p>
          <a:p>
            <a:pPr marL="971550" lvl="1" indent="-285750"/>
            <a:r>
              <a:rPr lang="en-US" sz="1200" dirty="0"/>
              <a:t>Electricity and Energy</a:t>
            </a:r>
          </a:p>
          <a:p>
            <a:pPr marL="971550" lvl="1" indent="-285750"/>
            <a:r>
              <a:rPr lang="en-US" sz="1200" dirty="0"/>
              <a:t>Building and Construction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Five ‘Introductory’: 18% of Year Nine students.</a:t>
            </a:r>
          </a:p>
          <a:p>
            <a:pPr marL="285750" indent="-285750"/>
            <a:r>
              <a:rPr lang="en-US" dirty="0"/>
              <a:t>(</a:t>
            </a:r>
            <a:r>
              <a:rPr lang="en-US" dirty="0" err="1"/>
              <a:t>Skolverklet</a:t>
            </a:r>
            <a:r>
              <a:rPr lang="en-US" dirty="0"/>
              <a:t>, 2018)</a:t>
            </a:r>
          </a:p>
        </p:txBody>
      </p:sp>
      <p:pic>
        <p:nvPicPr>
          <p:cNvPr id="36" name="Content Placeholder 35" descr="Medal">
            <a:extLst>
              <a:ext uri="{FF2B5EF4-FFF2-40B4-BE49-F238E27FC236}">
                <a16:creationId xmlns:a16="http://schemas.microsoft.com/office/drawing/2014/main" id="{A960174C-A9DE-472D-BF1C-B13108BD70B7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6102" y="1300864"/>
            <a:ext cx="548640" cy="548640"/>
          </a:xfrm>
        </p:spPr>
      </p:pic>
      <p:sp>
        <p:nvSpPr>
          <p:cNvPr id="24" name="Text Placeholder 23" descr="content block 2">
            <a:extLst>
              <a:ext uri="{FF2B5EF4-FFF2-40B4-BE49-F238E27FC236}">
                <a16:creationId xmlns:a16="http://schemas.microsoft.com/office/drawing/2014/main" id="{C3930A4E-1302-4AC9-86A3-C4E8AF186E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03102" y="1849504"/>
            <a:ext cx="2834640" cy="404518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Preschool: Age 1-5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Compulsory Schooling:</a:t>
            </a:r>
          </a:p>
          <a:p>
            <a:pPr marL="971550" lvl="1" indent="-285750"/>
            <a:r>
              <a:rPr lang="en-US" sz="1400" dirty="0" err="1"/>
              <a:t>Lågstadiet</a:t>
            </a:r>
            <a:r>
              <a:rPr lang="en-US" sz="1400" dirty="0"/>
              <a:t> – Years 1-3</a:t>
            </a:r>
          </a:p>
          <a:p>
            <a:pPr marL="971550" lvl="1" indent="-285750"/>
            <a:r>
              <a:rPr lang="en-US" sz="1400" dirty="0" err="1"/>
              <a:t>Mellanstadiet</a:t>
            </a:r>
            <a:r>
              <a:rPr lang="en-US" sz="1400" dirty="0"/>
              <a:t> – Years 4-6</a:t>
            </a:r>
          </a:p>
          <a:p>
            <a:pPr marL="971550" lvl="1" indent="-285750"/>
            <a:r>
              <a:rPr lang="en-US" sz="1400" dirty="0" err="1"/>
              <a:t>Högstadiet</a:t>
            </a:r>
            <a:r>
              <a:rPr lang="en-US" sz="1400"/>
              <a:t> – </a:t>
            </a:r>
            <a:r>
              <a:rPr lang="en-US" sz="1400" dirty="0"/>
              <a:t>Years 7-9</a:t>
            </a:r>
          </a:p>
          <a:p>
            <a:pPr marL="971550" lvl="1" indent="-285750"/>
            <a:r>
              <a:rPr lang="en-US" sz="1400" dirty="0"/>
              <a:t>‘</a:t>
            </a:r>
            <a:r>
              <a:rPr lang="en-US" sz="1400" dirty="0" err="1"/>
              <a:t>Sameskolor</a:t>
            </a:r>
            <a:r>
              <a:rPr lang="en-US" sz="1400" dirty="0"/>
              <a:t>’ – Schools for the Indigenous Sámi People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Additional Needs Schooling.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Upper Secondary Schooling – Years 10-12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90% of students received their diploma.</a:t>
            </a:r>
          </a:p>
          <a:p>
            <a:r>
              <a:rPr lang="en-US" dirty="0"/>
              <a:t>(Swedish Government, 2019)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62BC4D-BD7A-417E-A34A-59CE4D4A6A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355760"/>
            <a:ext cx="12192000" cy="914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52937FB-CDE3-46B3-8481-AB5DB8C4B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091210" y="6086479"/>
            <a:ext cx="600974" cy="60097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Slide Number Placeholder 5" descr="Slide number">
            <a:extLst>
              <a:ext uri="{FF2B5EF4-FFF2-40B4-BE49-F238E27FC236}">
                <a16:creationId xmlns:a16="http://schemas.microsoft.com/office/drawing/2014/main" id="{11457662-C1A5-4B93-8E30-88025E27C46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smtClean="0">
                <a:solidFill>
                  <a:schemeClr val="bg1"/>
                </a:solidFill>
              </a:rPr>
              <a:pPr algn="ctr"/>
              <a:t>3</a:t>
            </a:fld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125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close up of pages in a book">
            <a:extLst>
              <a:ext uri="{FF2B5EF4-FFF2-40B4-BE49-F238E27FC236}">
                <a16:creationId xmlns:a16="http://schemas.microsoft.com/office/drawing/2014/main" id="{18718FBA-CF32-41C2-9D07-1F0F7F19F73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28C94A8D-A234-408C-8281-33CCC01BE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4750604" cy="6858000"/>
            <a:chOff x="0" y="0"/>
            <a:chExt cx="4750604" cy="6858000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1887690-2EDF-4913-A835-4503B0E36442}"/>
                </a:ext>
              </a:extLst>
            </p:cNvPr>
            <p:cNvSpPr/>
            <p:nvPr/>
          </p:nvSpPr>
          <p:spPr>
            <a:xfrm>
              <a:off x="0" y="0"/>
              <a:ext cx="4750604" cy="6858000"/>
            </a:xfrm>
            <a:custGeom>
              <a:avLst/>
              <a:gdLst>
                <a:gd name="connsiteX0" fmla="*/ 0 w 4750604"/>
                <a:gd name="connsiteY0" fmla="*/ 0 h 6858000"/>
                <a:gd name="connsiteX1" fmla="*/ 4750604 w 4750604"/>
                <a:gd name="connsiteY1" fmla="*/ 0 h 6858000"/>
                <a:gd name="connsiteX2" fmla="*/ 3101407 w 4750604"/>
                <a:gd name="connsiteY2" fmla="*/ 6858000 h 6858000"/>
                <a:gd name="connsiteX3" fmla="*/ 0 w 4750604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50604" h="6858000">
                  <a:moveTo>
                    <a:pt x="0" y="0"/>
                  </a:moveTo>
                  <a:lnTo>
                    <a:pt x="4750604" y="0"/>
                  </a:lnTo>
                  <a:lnTo>
                    <a:pt x="31014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D1E7D22-630D-4E19-8BE6-9C21E4A652BD}"/>
                </a:ext>
              </a:extLst>
            </p:cNvPr>
            <p:cNvSpPr/>
            <p:nvPr/>
          </p:nvSpPr>
          <p:spPr>
            <a:xfrm>
              <a:off x="1" y="0"/>
              <a:ext cx="3946799" cy="6858000"/>
            </a:xfrm>
            <a:custGeom>
              <a:avLst/>
              <a:gdLst>
                <a:gd name="connsiteX0" fmla="*/ 0 w 3946799"/>
                <a:gd name="connsiteY0" fmla="*/ 0 h 6858000"/>
                <a:gd name="connsiteX1" fmla="*/ 3946799 w 3946799"/>
                <a:gd name="connsiteY1" fmla="*/ 0 h 6858000"/>
                <a:gd name="connsiteX2" fmla="*/ 2297602 w 3946799"/>
                <a:gd name="connsiteY2" fmla="*/ 6858000 h 6858000"/>
                <a:gd name="connsiteX3" fmla="*/ 0 w 394679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6799" h="6858000">
                  <a:moveTo>
                    <a:pt x="0" y="0"/>
                  </a:moveTo>
                  <a:lnTo>
                    <a:pt x="3946799" y="0"/>
                  </a:lnTo>
                  <a:lnTo>
                    <a:pt x="22976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18BD405-EEE9-4A08-8DA2-A70AFCF1D240}"/>
                </a:ext>
              </a:extLst>
            </p:cNvPr>
            <p:cNvSpPr/>
            <p:nvPr/>
          </p:nvSpPr>
          <p:spPr>
            <a:xfrm>
              <a:off x="0" y="0"/>
              <a:ext cx="3723822" cy="6858000"/>
            </a:xfrm>
            <a:custGeom>
              <a:avLst/>
              <a:gdLst>
                <a:gd name="connsiteX0" fmla="*/ 0 w 3723822"/>
                <a:gd name="connsiteY0" fmla="*/ 0 h 6858000"/>
                <a:gd name="connsiteX1" fmla="*/ 3723822 w 3723822"/>
                <a:gd name="connsiteY1" fmla="*/ 0 h 6858000"/>
                <a:gd name="connsiteX2" fmla="*/ 2074625 w 3723822"/>
                <a:gd name="connsiteY2" fmla="*/ 6858000 h 6858000"/>
                <a:gd name="connsiteX3" fmla="*/ 0 w 372382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3822" h="6858000">
                  <a:moveTo>
                    <a:pt x="0" y="0"/>
                  </a:moveTo>
                  <a:lnTo>
                    <a:pt x="3723822" y="0"/>
                  </a:lnTo>
                  <a:lnTo>
                    <a:pt x="207462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D4A6826-2C0D-4C79-A871-DF31737EE4F7}"/>
                </a:ext>
              </a:extLst>
            </p:cNvPr>
            <p:cNvSpPr/>
            <p:nvPr/>
          </p:nvSpPr>
          <p:spPr>
            <a:xfrm>
              <a:off x="0" y="0"/>
              <a:ext cx="3374007" cy="6858000"/>
            </a:xfrm>
            <a:custGeom>
              <a:avLst/>
              <a:gdLst>
                <a:gd name="connsiteX0" fmla="*/ 0 w 3374007"/>
                <a:gd name="connsiteY0" fmla="*/ 0 h 6858000"/>
                <a:gd name="connsiteX1" fmla="*/ 3374007 w 3374007"/>
                <a:gd name="connsiteY1" fmla="*/ 0 h 6858000"/>
                <a:gd name="connsiteX2" fmla="*/ 1659507 w 3374007"/>
                <a:gd name="connsiteY2" fmla="*/ 6858000 h 6858000"/>
                <a:gd name="connsiteX3" fmla="*/ 0 w 3374007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4007" h="6858000">
                  <a:moveTo>
                    <a:pt x="0" y="0"/>
                  </a:moveTo>
                  <a:lnTo>
                    <a:pt x="3374007" y="0"/>
                  </a:lnTo>
                  <a:lnTo>
                    <a:pt x="16595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4" name="Title 33" descr="title">
            <a:extLst>
              <a:ext uri="{FF2B5EF4-FFF2-40B4-BE49-F238E27FC236}">
                <a16:creationId xmlns:a16="http://schemas.microsoft.com/office/drawing/2014/main" id="{3749FE94-FC7C-4359-A56E-6C7A87BDE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55" y="-8857"/>
            <a:ext cx="6592824" cy="1737169"/>
          </a:xfrm>
        </p:spPr>
        <p:txBody>
          <a:bodyPr/>
          <a:lstStyle/>
          <a:p>
            <a:r>
              <a:rPr lang="en-US" dirty="0"/>
              <a:t>The Education Map: Sweden.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476343-5D3D-4FB3-A548-7DA291D235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005" t="17475" r="18520" b="5501"/>
          <a:stretch/>
        </p:blipFill>
        <p:spPr>
          <a:xfrm>
            <a:off x="3389545" y="859727"/>
            <a:ext cx="8348768" cy="578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16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close up of pages in a book">
            <a:extLst>
              <a:ext uri="{FF2B5EF4-FFF2-40B4-BE49-F238E27FC236}">
                <a16:creationId xmlns:a16="http://schemas.microsoft.com/office/drawing/2014/main" id="{18718FBA-CF32-41C2-9D07-1F0F7F19F73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28C94A8D-A234-408C-8281-33CCC01BE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4750604" cy="6858000"/>
            <a:chOff x="0" y="0"/>
            <a:chExt cx="4750604" cy="6858000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1887690-2EDF-4913-A835-4503B0E36442}"/>
                </a:ext>
              </a:extLst>
            </p:cNvPr>
            <p:cNvSpPr/>
            <p:nvPr/>
          </p:nvSpPr>
          <p:spPr>
            <a:xfrm>
              <a:off x="0" y="0"/>
              <a:ext cx="4750604" cy="6858000"/>
            </a:xfrm>
            <a:custGeom>
              <a:avLst/>
              <a:gdLst>
                <a:gd name="connsiteX0" fmla="*/ 0 w 4750604"/>
                <a:gd name="connsiteY0" fmla="*/ 0 h 6858000"/>
                <a:gd name="connsiteX1" fmla="*/ 4750604 w 4750604"/>
                <a:gd name="connsiteY1" fmla="*/ 0 h 6858000"/>
                <a:gd name="connsiteX2" fmla="*/ 3101407 w 4750604"/>
                <a:gd name="connsiteY2" fmla="*/ 6858000 h 6858000"/>
                <a:gd name="connsiteX3" fmla="*/ 0 w 4750604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50604" h="6858000">
                  <a:moveTo>
                    <a:pt x="0" y="0"/>
                  </a:moveTo>
                  <a:lnTo>
                    <a:pt x="4750604" y="0"/>
                  </a:lnTo>
                  <a:lnTo>
                    <a:pt x="31014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D1E7D22-630D-4E19-8BE6-9C21E4A652BD}"/>
                </a:ext>
              </a:extLst>
            </p:cNvPr>
            <p:cNvSpPr/>
            <p:nvPr/>
          </p:nvSpPr>
          <p:spPr>
            <a:xfrm>
              <a:off x="1" y="0"/>
              <a:ext cx="3946799" cy="6858000"/>
            </a:xfrm>
            <a:custGeom>
              <a:avLst/>
              <a:gdLst>
                <a:gd name="connsiteX0" fmla="*/ 0 w 3946799"/>
                <a:gd name="connsiteY0" fmla="*/ 0 h 6858000"/>
                <a:gd name="connsiteX1" fmla="*/ 3946799 w 3946799"/>
                <a:gd name="connsiteY1" fmla="*/ 0 h 6858000"/>
                <a:gd name="connsiteX2" fmla="*/ 2297602 w 3946799"/>
                <a:gd name="connsiteY2" fmla="*/ 6858000 h 6858000"/>
                <a:gd name="connsiteX3" fmla="*/ 0 w 394679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46799" h="6858000">
                  <a:moveTo>
                    <a:pt x="0" y="0"/>
                  </a:moveTo>
                  <a:lnTo>
                    <a:pt x="3946799" y="0"/>
                  </a:lnTo>
                  <a:lnTo>
                    <a:pt x="22976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18BD405-EEE9-4A08-8DA2-A70AFCF1D240}"/>
                </a:ext>
              </a:extLst>
            </p:cNvPr>
            <p:cNvSpPr/>
            <p:nvPr/>
          </p:nvSpPr>
          <p:spPr>
            <a:xfrm>
              <a:off x="0" y="0"/>
              <a:ext cx="3723822" cy="6858000"/>
            </a:xfrm>
            <a:custGeom>
              <a:avLst/>
              <a:gdLst>
                <a:gd name="connsiteX0" fmla="*/ 0 w 3723822"/>
                <a:gd name="connsiteY0" fmla="*/ 0 h 6858000"/>
                <a:gd name="connsiteX1" fmla="*/ 3723822 w 3723822"/>
                <a:gd name="connsiteY1" fmla="*/ 0 h 6858000"/>
                <a:gd name="connsiteX2" fmla="*/ 2074625 w 3723822"/>
                <a:gd name="connsiteY2" fmla="*/ 6858000 h 6858000"/>
                <a:gd name="connsiteX3" fmla="*/ 0 w 372382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23822" h="6858000">
                  <a:moveTo>
                    <a:pt x="0" y="0"/>
                  </a:moveTo>
                  <a:lnTo>
                    <a:pt x="3723822" y="0"/>
                  </a:lnTo>
                  <a:lnTo>
                    <a:pt x="207462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D4A6826-2C0D-4C79-A871-DF31737EE4F7}"/>
                </a:ext>
              </a:extLst>
            </p:cNvPr>
            <p:cNvSpPr/>
            <p:nvPr/>
          </p:nvSpPr>
          <p:spPr>
            <a:xfrm>
              <a:off x="0" y="0"/>
              <a:ext cx="3374007" cy="6858000"/>
            </a:xfrm>
            <a:custGeom>
              <a:avLst/>
              <a:gdLst>
                <a:gd name="connsiteX0" fmla="*/ 0 w 3374007"/>
                <a:gd name="connsiteY0" fmla="*/ 0 h 6858000"/>
                <a:gd name="connsiteX1" fmla="*/ 3374007 w 3374007"/>
                <a:gd name="connsiteY1" fmla="*/ 0 h 6858000"/>
                <a:gd name="connsiteX2" fmla="*/ 1659507 w 3374007"/>
                <a:gd name="connsiteY2" fmla="*/ 6858000 h 6858000"/>
                <a:gd name="connsiteX3" fmla="*/ 0 w 3374007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4007" h="6858000">
                  <a:moveTo>
                    <a:pt x="0" y="0"/>
                  </a:moveTo>
                  <a:lnTo>
                    <a:pt x="3374007" y="0"/>
                  </a:lnTo>
                  <a:lnTo>
                    <a:pt x="1659507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4" name="Title 33" descr="title">
            <a:extLst>
              <a:ext uri="{FF2B5EF4-FFF2-40B4-BE49-F238E27FC236}">
                <a16:creationId xmlns:a16="http://schemas.microsoft.com/office/drawing/2014/main" id="{3749FE94-FC7C-4359-A56E-6C7A87BDE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155" y="-8857"/>
            <a:ext cx="6592824" cy="1737169"/>
          </a:xfrm>
        </p:spPr>
        <p:txBody>
          <a:bodyPr/>
          <a:lstStyle/>
          <a:p>
            <a:r>
              <a:rPr lang="en-US" dirty="0"/>
              <a:t>The Education Map: Wales.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27FCA3D-B9AF-4E7E-91C7-67519814171B}"/>
              </a:ext>
            </a:extLst>
          </p:cNvPr>
          <p:cNvSpPr/>
          <p:nvPr/>
        </p:nvSpPr>
        <p:spPr>
          <a:xfrm>
            <a:off x="763480" y="2095130"/>
            <a:ext cx="2112885" cy="419913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PRIMARY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Nursery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Foundation Phase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Up to Year 6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CC44B89-751F-4590-901E-95741FC33375}"/>
              </a:ext>
            </a:extLst>
          </p:cNvPr>
          <p:cNvSpPr/>
          <p:nvPr/>
        </p:nvSpPr>
        <p:spPr>
          <a:xfrm>
            <a:off x="3402249" y="2095130"/>
            <a:ext cx="2112885" cy="419913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SECONDARY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English/Welsh Comprehensives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Years 7-9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GCSEs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5802BED-5327-495A-A132-D9A7A412C43A}"/>
              </a:ext>
            </a:extLst>
          </p:cNvPr>
          <p:cNvSpPr/>
          <p:nvPr/>
        </p:nvSpPr>
        <p:spPr>
          <a:xfrm>
            <a:off x="5976151" y="2095130"/>
            <a:ext cx="2112885" cy="419913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POST-16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A-Levels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BTECs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NVQs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Other Equivalents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7736B51F-BEFF-4709-B12B-3CF9FBE3C8F1}"/>
              </a:ext>
            </a:extLst>
          </p:cNvPr>
          <p:cNvSpPr/>
          <p:nvPr/>
        </p:nvSpPr>
        <p:spPr>
          <a:xfrm>
            <a:off x="8550053" y="2095130"/>
            <a:ext cx="2112885" cy="4199138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/>
              <a:t>TERTIARY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Undergraduate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Apprenticeships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Work</a:t>
            </a:r>
          </a:p>
        </p:txBody>
      </p:sp>
    </p:spTree>
    <p:extLst>
      <p:ext uri="{BB962C8B-B14F-4D97-AF65-F5344CB8AC3E}">
        <p14:creationId xmlns:p14="http://schemas.microsoft.com/office/powerpoint/2010/main" val="1105400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rial view of boy sitting at his laptop">
            <a:extLst>
              <a:ext uri="{FF2B5EF4-FFF2-40B4-BE49-F238E27FC236}">
                <a16:creationId xmlns:a16="http://schemas.microsoft.com/office/drawing/2014/main" id="{3C2A7DCB-B005-424A-8446-ACA533D0BC8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B025618-C830-4992-9CD3-D9E49BC79E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595847" y="0"/>
            <a:ext cx="7388298" cy="6858000"/>
            <a:chOff x="1826589" y="0"/>
            <a:chExt cx="7388298" cy="6858000"/>
          </a:xfrm>
        </p:grpSpPr>
        <p:sp>
          <p:nvSpPr>
            <p:cNvPr id="10" name="Parallelogram 9">
              <a:extLst>
                <a:ext uri="{FF2B5EF4-FFF2-40B4-BE49-F238E27FC236}">
                  <a16:creationId xmlns:a16="http://schemas.microsoft.com/office/drawing/2014/main" id="{11E692D4-6AEA-4652-A7AE-A02328258A55}"/>
                </a:ext>
              </a:extLst>
            </p:cNvPr>
            <p:cNvSpPr/>
            <p:nvPr/>
          </p:nvSpPr>
          <p:spPr>
            <a:xfrm>
              <a:off x="2618099" y="0"/>
              <a:ext cx="6596788" cy="6858000"/>
            </a:xfrm>
            <a:prstGeom prst="parallelogram">
              <a:avLst/>
            </a:pr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Parallelogram 8">
              <a:extLst>
                <a:ext uri="{FF2B5EF4-FFF2-40B4-BE49-F238E27FC236}">
                  <a16:creationId xmlns:a16="http://schemas.microsoft.com/office/drawing/2014/main" id="{A134AA32-2418-4A09-9BA8-ED7207AC0D74}"/>
                </a:ext>
              </a:extLst>
            </p:cNvPr>
            <p:cNvSpPr/>
            <p:nvPr/>
          </p:nvSpPr>
          <p:spPr>
            <a:xfrm>
              <a:off x="2340861" y="0"/>
              <a:ext cx="6596788" cy="6858000"/>
            </a:xfrm>
            <a:prstGeom prst="parallelogram">
              <a:avLst/>
            </a:pr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Parallelogram 21">
              <a:extLst>
                <a:ext uri="{FF2B5EF4-FFF2-40B4-BE49-F238E27FC236}">
                  <a16:creationId xmlns:a16="http://schemas.microsoft.com/office/drawing/2014/main" id="{0051AD99-BC4A-487F-BE1C-486FC5B8E9F2}"/>
                </a:ext>
              </a:extLst>
            </p:cNvPr>
            <p:cNvSpPr/>
            <p:nvPr/>
          </p:nvSpPr>
          <p:spPr>
            <a:xfrm>
              <a:off x="1826589" y="0"/>
              <a:ext cx="6596788" cy="6858000"/>
            </a:xfrm>
            <a:prstGeom prst="parallelogram">
              <a:avLst/>
            </a:prstGeom>
            <a:solidFill>
              <a:schemeClr val="bg1">
                <a:alpha val="8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itle 3" descr="Title">
            <a:extLst>
              <a:ext uri="{FF2B5EF4-FFF2-40B4-BE49-F238E27FC236}">
                <a16:creationId xmlns:a16="http://schemas.microsoft.com/office/drawing/2014/main" id="{DFF36EE7-AE57-42F4-ACA9-A328C1F4E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Sweden Vs Wales: The Statistics.</a:t>
            </a:r>
          </a:p>
        </p:txBody>
      </p:sp>
      <p:sp>
        <p:nvSpPr>
          <p:cNvPr id="23" name="Text Placeholder 22" descr="content block 1">
            <a:extLst>
              <a:ext uri="{FF2B5EF4-FFF2-40B4-BE49-F238E27FC236}">
                <a16:creationId xmlns:a16="http://schemas.microsoft.com/office/drawing/2014/main" id="{B88939B0-5B9A-4423-AFD1-CF6B222687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64255" y="1854587"/>
            <a:ext cx="3461608" cy="4050662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3.9% of Secondary Students in private schools (Stats Wales, 2020)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In 2017, 75% A*-C at A-level. (Stats Wales, 2017)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59% of population educated past Compulsory Schooling (Stats Wales, 2019)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Population of 3.15M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Education spending equates to £4150 per Student (Stats Wales, 2014)</a:t>
            </a:r>
          </a:p>
        </p:txBody>
      </p:sp>
      <p:sp>
        <p:nvSpPr>
          <p:cNvPr id="24" name="Text Placeholder 23" descr="content block 2">
            <a:extLst>
              <a:ext uri="{FF2B5EF4-FFF2-40B4-BE49-F238E27FC236}">
                <a16:creationId xmlns:a16="http://schemas.microsoft.com/office/drawing/2014/main" id="{C3930A4E-1302-4AC9-86A3-C4E8AF186ED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03101" y="1849504"/>
            <a:ext cx="3586801" cy="404518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27% of Upper Secondary students in private schools.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90% of Students gain their diploma.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61% of population educated past Compulsory Schooling (Statista, 2019)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Population of 10.1M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Education spending equates to £9352 per Student (OECD, 2014)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862BC4D-BD7A-417E-A34A-59CE4D4A6A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6355760"/>
            <a:ext cx="12192000" cy="914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52937FB-CDE3-46B3-8481-AB5DB8C4BA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1091210" y="6086479"/>
            <a:ext cx="600974" cy="60097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Slide Number Placeholder 5" descr="Slide number">
            <a:extLst>
              <a:ext uri="{FF2B5EF4-FFF2-40B4-BE49-F238E27FC236}">
                <a16:creationId xmlns:a16="http://schemas.microsoft.com/office/drawing/2014/main" id="{11457662-C1A5-4B93-8E30-88025E27C462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smtClean="0">
                <a:solidFill>
                  <a:schemeClr val="bg1"/>
                </a:solidFill>
              </a:rPr>
              <a:pPr algn="ctr"/>
              <a:t>6</a:t>
            </a:fld>
            <a:endParaRPr lang="en-US" sz="1200" dirty="0">
              <a:solidFill>
                <a:schemeClr val="bg1"/>
              </a:solidFill>
            </a:endParaRPr>
          </a:p>
        </p:txBody>
      </p:sp>
      <p:pic>
        <p:nvPicPr>
          <p:cNvPr id="16" name="Picture 15" descr="Logo&#10;&#10;Description automatically generated">
            <a:extLst>
              <a:ext uri="{FF2B5EF4-FFF2-40B4-BE49-F238E27FC236}">
                <a16:creationId xmlns:a16="http://schemas.microsoft.com/office/drawing/2014/main" id="{E67092E9-5811-411F-94BF-49BBE5BD0A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542" y="1070818"/>
            <a:ext cx="1124066" cy="70056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 descr="Shape, logo&#10;&#10;Description automatically generated">
            <a:extLst>
              <a:ext uri="{FF2B5EF4-FFF2-40B4-BE49-F238E27FC236}">
                <a16:creationId xmlns:a16="http://schemas.microsoft.com/office/drawing/2014/main" id="{2740BA12-14DD-4094-A42B-2D7FFC24D0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3276" y="1070818"/>
            <a:ext cx="1124066" cy="70056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08400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 descr="group of students at a table studying in the library">
            <a:extLst>
              <a:ext uri="{FF2B5EF4-FFF2-40B4-BE49-F238E27FC236}">
                <a16:creationId xmlns:a16="http://schemas.microsoft.com/office/drawing/2014/main" id="{1A5F02FB-FDF1-427A-AB2F-50F09EBEE54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96D2D9B-E0B9-499F-9404-108DB59E4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6957056" cy="6858000"/>
            <a:chOff x="0" y="0"/>
            <a:chExt cx="6957056" cy="6858000"/>
          </a:xfrm>
        </p:grpSpPr>
        <p:sp>
          <p:nvSpPr>
            <p:cNvPr id="33" name="Parallelogram 32">
              <a:extLst>
                <a:ext uri="{FF2B5EF4-FFF2-40B4-BE49-F238E27FC236}">
                  <a16:creationId xmlns:a16="http://schemas.microsoft.com/office/drawing/2014/main" id="{7E2E6584-76E9-4C56-A349-C9CDC96DC5F0}"/>
                </a:ext>
              </a:extLst>
            </p:cNvPr>
            <p:cNvSpPr/>
            <p:nvPr/>
          </p:nvSpPr>
          <p:spPr>
            <a:xfrm>
              <a:off x="1150750" y="0"/>
              <a:ext cx="5491804" cy="6858000"/>
            </a:xfrm>
            <a:prstGeom prst="parallelogram">
              <a:avLst>
                <a:gd name="adj" fmla="val 32713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73F00D5-E18D-4210-AD3E-3ED73CEE4865}"/>
                </a:ext>
              </a:extLst>
            </p:cNvPr>
            <p:cNvSpPr/>
            <p:nvPr/>
          </p:nvSpPr>
          <p:spPr>
            <a:xfrm flipH="1" flipV="1">
              <a:off x="0" y="482600"/>
              <a:ext cx="6957056" cy="5892799"/>
            </a:xfrm>
            <a:custGeom>
              <a:avLst/>
              <a:gdLst>
                <a:gd name="connsiteX0" fmla="*/ 6957056 w 6957056"/>
                <a:gd name="connsiteY0" fmla="*/ 5892799 h 5892799"/>
                <a:gd name="connsiteX1" fmla="*/ 0 w 6957056"/>
                <a:gd name="connsiteY1" fmla="*/ 5892799 h 5892799"/>
                <a:gd name="connsiteX2" fmla="*/ 1473200 w 6957056"/>
                <a:gd name="connsiteY2" fmla="*/ 0 h 5892799"/>
                <a:gd name="connsiteX3" fmla="*/ 6957056 w 6957056"/>
                <a:gd name="connsiteY3" fmla="*/ 0 h 589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57056" h="5892799">
                  <a:moveTo>
                    <a:pt x="6957056" y="5892799"/>
                  </a:moveTo>
                  <a:lnTo>
                    <a:pt x="0" y="5892799"/>
                  </a:lnTo>
                  <a:lnTo>
                    <a:pt x="1473200" y="0"/>
                  </a:lnTo>
                  <a:lnTo>
                    <a:pt x="6957056" y="0"/>
                  </a:lnTo>
                  <a:close/>
                </a:path>
              </a:pathLst>
            </a:custGeom>
            <a:solidFill>
              <a:schemeClr val="accent2"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6577883-A694-450C-A2C7-C9C8A85D9915}"/>
                </a:ext>
              </a:extLst>
            </p:cNvPr>
            <p:cNvSpPr/>
            <p:nvPr/>
          </p:nvSpPr>
          <p:spPr>
            <a:xfrm flipH="1" flipV="1">
              <a:off x="0" y="4457696"/>
              <a:ext cx="6267450" cy="883839"/>
            </a:xfrm>
            <a:custGeom>
              <a:avLst/>
              <a:gdLst>
                <a:gd name="connsiteX0" fmla="*/ 6267450 w 6267450"/>
                <a:gd name="connsiteY0" fmla="*/ 883839 h 883839"/>
                <a:gd name="connsiteX1" fmla="*/ 0 w 6267450"/>
                <a:gd name="connsiteY1" fmla="*/ 883839 h 883839"/>
                <a:gd name="connsiteX2" fmla="*/ 220960 w 6267450"/>
                <a:gd name="connsiteY2" fmla="*/ 0 h 883839"/>
                <a:gd name="connsiteX3" fmla="*/ 6267450 w 6267450"/>
                <a:gd name="connsiteY3" fmla="*/ 0 h 883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7450" h="883839">
                  <a:moveTo>
                    <a:pt x="6267450" y="883839"/>
                  </a:moveTo>
                  <a:lnTo>
                    <a:pt x="0" y="883839"/>
                  </a:lnTo>
                  <a:lnTo>
                    <a:pt x="220960" y="0"/>
                  </a:lnTo>
                  <a:lnTo>
                    <a:pt x="6267450" y="0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1" name="Title 30" descr="title">
            <a:extLst>
              <a:ext uri="{FF2B5EF4-FFF2-40B4-BE49-F238E27FC236}">
                <a16:creationId xmlns:a16="http://schemas.microsoft.com/office/drawing/2014/main" id="{9284195F-D106-45D8-ABAA-959FA68948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does Sweden do it?</a:t>
            </a:r>
          </a:p>
        </p:txBody>
      </p:sp>
      <p:sp>
        <p:nvSpPr>
          <p:cNvPr id="12" name="Subtitle 11" descr="subtitle">
            <a:extLst>
              <a:ext uri="{FF2B5EF4-FFF2-40B4-BE49-F238E27FC236}">
                <a16:creationId xmlns:a16="http://schemas.microsoft.com/office/drawing/2014/main" id="{A6AB5563-AD44-4883-8D3E-93E27EEDAA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It is clear that Sweden is more educationally successful, now we need to see why.</a:t>
            </a:r>
          </a:p>
        </p:txBody>
      </p:sp>
    </p:spTree>
    <p:extLst>
      <p:ext uri="{BB962C8B-B14F-4D97-AF65-F5344CB8AC3E}">
        <p14:creationId xmlns:p14="http://schemas.microsoft.com/office/powerpoint/2010/main" val="2366578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Open book">
            <a:extLst>
              <a:ext uri="{FF2B5EF4-FFF2-40B4-BE49-F238E27FC236}">
                <a16:creationId xmlns:a16="http://schemas.microsoft.com/office/drawing/2014/main" id="{A799F565-1DAB-4AD3-BCE4-5DAC8012F35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5C2DDD60-EB1C-44D8-84E1-D86EB3558F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63626"/>
          </a:xfrm>
          <a:prstGeom prst="rect">
            <a:avLst/>
          </a:prstGeom>
          <a:solidFill>
            <a:schemeClr val="tx1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5325EDA-7343-463C-83EC-5D799E8B81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21170" y="0"/>
            <a:ext cx="2570831" cy="6858001"/>
            <a:chOff x="9621170" y="0"/>
            <a:chExt cx="2570831" cy="685800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3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6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bg1">
                <a:alpha val="8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4" name="Title 3" descr="Title">
            <a:extLst>
              <a:ext uri="{FF2B5EF4-FFF2-40B4-BE49-F238E27FC236}">
                <a16:creationId xmlns:a16="http://schemas.microsoft.com/office/drawing/2014/main" id="{DFF36EE7-AE57-42F4-ACA9-A328C1F4E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Sweden’s success, how do they approach education?</a:t>
            </a:r>
          </a:p>
        </p:txBody>
      </p:sp>
      <p:pic>
        <p:nvPicPr>
          <p:cNvPr id="83" name="Content Placeholder 82" descr="Bell">
            <a:extLst>
              <a:ext uri="{FF2B5EF4-FFF2-40B4-BE49-F238E27FC236}">
                <a16:creationId xmlns:a16="http://schemas.microsoft.com/office/drawing/2014/main" id="{604095CF-E62F-46A4-A86C-5F465AE6E23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/>
      </p:pic>
      <p:sp>
        <p:nvSpPr>
          <p:cNvPr id="87" name="Text Placeholder 86" descr="content block 1">
            <a:extLst>
              <a:ext uri="{FF2B5EF4-FFF2-40B4-BE49-F238E27FC236}">
                <a16:creationId xmlns:a16="http://schemas.microsoft.com/office/drawing/2014/main" id="{1F4C9CA2-B224-40CD-8DB2-CAE478D2361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ethos of Swedish education lends itself to their goals of creating life-long learners and encouraging an inclusive environment.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It offers schools and teachers great flexibility: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“equivalent education does not mean that teaching should be the same everywhere, or that the resources of the school are to be allocated equally” (</a:t>
            </a:r>
            <a:r>
              <a:rPr lang="en-US" dirty="0" err="1"/>
              <a:t>Skolverklet</a:t>
            </a:r>
            <a:r>
              <a:rPr lang="en-US" dirty="0"/>
              <a:t>, 2013)</a:t>
            </a:r>
          </a:p>
        </p:txBody>
      </p:sp>
      <p:pic>
        <p:nvPicPr>
          <p:cNvPr id="95" name="Content Placeholder 94" descr="Microscope">
            <a:extLst>
              <a:ext uri="{FF2B5EF4-FFF2-40B4-BE49-F238E27FC236}">
                <a16:creationId xmlns:a16="http://schemas.microsoft.com/office/drawing/2014/main" id="{96991F60-484C-4906-ADB8-676435D3D6E3}"/>
              </a:ext>
            </a:extLst>
          </p:cNvPr>
          <p:cNvPicPr>
            <a:picLocks noGrp="1" noChangeAspect="1"/>
          </p:cNvPicPr>
          <p:nvPr>
            <p:ph sz="quarter" idx="14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03775" y="1981993"/>
            <a:ext cx="547688" cy="547688"/>
          </a:xfrm>
        </p:spPr>
      </p:pic>
      <p:sp>
        <p:nvSpPr>
          <p:cNvPr id="88" name="Text Placeholder 87" descr="content block 2">
            <a:extLst>
              <a:ext uri="{FF2B5EF4-FFF2-40B4-BE49-F238E27FC236}">
                <a16:creationId xmlns:a16="http://schemas.microsoft.com/office/drawing/2014/main" id="{D01EBAE5-B81D-4150-B62C-F56241C5556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Swedish education aims to impart values onto the student and the ability to seek knowledge themselves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They want to deliver a variety of perspectives that will contribute to students having a well-rounded view of the world.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government curriculum documents set out that any discrimination or intolerance should be met with conversation  and education.</a:t>
            </a:r>
          </a:p>
        </p:txBody>
      </p:sp>
      <p:pic>
        <p:nvPicPr>
          <p:cNvPr id="97" name="Content Placeholder 96" descr="Pencil">
            <a:extLst>
              <a:ext uri="{FF2B5EF4-FFF2-40B4-BE49-F238E27FC236}">
                <a16:creationId xmlns:a16="http://schemas.microsoft.com/office/drawing/2014/main" id="{40D9C27B-A51D-4036-B3F9-56081BD60AB9}"/>
              </a:ext>
            </a:extLst>
          </p:cNvPr>
          <p:cNvPicPr>
            <a:picLocks noGrp="1" noChangeAspect="1"/>
          </p:cNvPicPr>
          <p:nvPr>
            <p:ph sz="quarter" idx="16"/>
          </p:nvPr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/>
      </p:pic>
      <p:sp>
        <p:nvSpPr>
          <p:cNvPr id="90" name="Text Placeholder 89" descr="content block 3">
            <a:extLst>
              <a:ext uri="{FF2B5EF4-FFF2-40B4-BE49-F238E27FC236}">
                <a16:creationId xmlns:a16="http://schemas.microsoft.com/office/drawing/2014/main" id="{AC38A326-FA47-4BD6-B27D-DEB6A4485AB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As opposed to sitting formal, external testing, grades are assessed and assigned by the class teacher.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This allows teachers to take into account how the student has developed outside of an exam situation, which may not be representative of their true knowledge.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Creates an environment that offers a more comprehensive evaluation of a student, as opposed to the UK being more aimed at recall.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A141F7B-AE96-45F9-BC57-F7C861749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6086479"/>
            <a:ext cx="12192000" cy="600974"/>
            <a:chOff x="0" y="6086479"/>
            <a:chExt cx="12192000" cy="600974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862BC4D-BD7A-417E-A34A-59CE4D4A6AC8}"/>
                </a:ext>
              </a:extLst>
            </p:cNvPr>
            <p:cNvSpPr/>
            <p:nvPr/>
          </p:nvSpPr>
          <p:spPr>
            <a:xfrm>
              <a:off x="0" y="6355760"/>
              <a:ext cx="12192000" cy="914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652937FB-CDE3-46B3-8481-AB5DB8C4BABA}"/>
                </a:ext>
              </a:extLst>
            </p:cNvPr>
            <p:cNvSpPr/>
            <p:nvPr/>
          </p:nvSpPr>
          <p:spPr>
            <a:xfrm>
              <a:off x="11091210" y="6086479"/>
              <a:ext cx="600974" cy="600974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9" name="Slide Number Placeholder 5" descr="Slide Number">
            <a:extLst>
              <a:ext uri="{FF2B5EF4-FFF2-40B4-BE49-F238E27FC236}">
                <a16:creationId xmlns:a16="http://schemas.microsoft.com/office/drawing/2014/main" id="{DB02A950-05E3-4691-9BC9-47B314EEA71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>
            <a:spLocks/>
          </p:cNvSpPr>
          <p:nvPr/>
        </p:nvSpPr>
        <p:spPr>
          <a:xfrm>
            <a:off x="11091210" y="6189345"/>
            <a:ext cx="600974" cy="39524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247A4EEE-49CE-4F6C-BF32-B7FCC5EBBF45}" type="slidenum">
              <a:rPr lang="en-US" sz="1200" smtClean="0">
                <a:solidFill>
                  <a:schemeClr val="bg1"/>
                </a:solidFill>
              </a:rPr>
              <a:pPr algn="ctr"/>
              <a:t>8</a:t>
            </a:fld>
            <a:endParaRPr 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0146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Placeholder 19" descr="group of students at a table studying in the library">
            <a:extLst>
              <a:ext uri="{FF2B5EF4-FFF2-40B4-BE49-F238E27FC236}">
                <a16:creationId xmlns:a16="http://schemas.microsoft.com/office/drawing/2014/main" id="{1A5F02FB-FDF1-427A-AB2F-50F09EBEE54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B96D2D9B-E0B9-499F-9404-108DB59E45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0" y="0"/>
            <a:ext cx="6957056" cy="6858000"/>
            <a:chOff x="0" y="0"/>
            <a:chExt cx="6957056" cy="6858000"/>
          </a:xfrm>
        </p:grpSpPr>
        <p:sp>
          <p:nvSpPr>
            <p:cNvPr id="33" name="Parallelogram 32">
              <a:extLst>
                <a:ext uri="{FF2B5EF4-FFF2-40B4-BE49-F238E27FC236}">
                  <a16:creationId xmlns:a16="http://schemas.microsoft.com/office/drawing/2014/main" id="{7E2E6584-76E9-4C56-A349-C9CDC96DC5F0}"/>
                </a:ext>
              </a:extLst>
            </p:cNvPr>
            <p:cNvSpPr/>
            <p:nvPr/>
          </p:nvSpPr>
          <p:spPr>
            <a:xfrm>
              <a:off x="1150750" y="0"/>
              <a:ext cx="5491804" cy="6858000"/>
            </a:xfrm>
            <a:prstGeom prst="parallelogram">
              <a:avLst>
                <a:gd name="adj" fmla="val 32713"/>
              </a:avLst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73F00D5-E18D-4210-AD3E-3ED73CEE4865}"/>
                </a:ext>
              </a:extLst>
            </p:cNvPr>
            <p:cNvSpPr/>
            <p:nvPr/>
          </p:nvSpPr>
          <p:spPr>
            <a:xfrm flipH="1" flipV="1">
              <a:off x="0" y="482600"/>
              <a:ext cx="6957056" cy="5892799"/>
            </a:xfrm>
            <a:custGeom>
              <a:avLst/>
              <a:gdLst>
                <a:gd name="connsiteX0" fmla="*/ 6957056 w 6957056"/>
                <a:gd name="connsiteY0" fmla="*/ 5892799 h 5892799"/>
                <a:gd name="connsiteX1" fmla="*/ 0 w 6957056"/>
                <a:gd name="connsiteY1" fmla="*/ 5892799 h 5892799"/>
                <a:gd name="connsiteX2" fmla="*/ 1473200 w 6957056"/>
                <a:gd name="connsiteY2" fmla="*/ 0 h 5892799"/>
                <a:gd name="connsiteX3" fmla="*/ 6957056 w 6957056"/>
                <a:gd name="connsiteY3" fmla="*/ 0 h 589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957056" h="5892799">
                  <a:moveTo>
                    <a:pt x="6957056" y="5892799"/>
                  </a:moveTo>
                  <a:lnTo>
                    <a:pt x="0" y="5892799"/>
                  </a:lnTo>
                  <a:lnTo>
                    <a:pt x="1473200" y="0"/>
                  </a:lnTo>
                  <a:lnTo>
                    <a:pt x="6957056" y="0"/>
                  </a:lnTo>
                  <a:close/>
                </a:path>
              </a:pathLst>
            </a:custGeom>
            <a:solidFill>
              <a:schemeClr val="accent2"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6577883-A694-450C-A2C7-C9C8A85D9915}"/>
                </a:ext>
              </a:extLst>
            </p:cNvPr>
            <p:cNvSpPr/>
            <p:nvPr/>
          </p:nvSpPr>
          <p:spPr>
            <a:xfrm flipH="1" flipV="1">
              <a:off x="0" y="4457696"/>
              <a:ext cx="6267450" cy="883839"/>
            </a:xfrm>
            <a:custGeom>
              <a:avLst/>
              <a:gdLst>
                <a:gd name="connsiteX0" fmla="*/ 6267450 w 6267450"/>
                <a:gd name="connsiteY0" fmla="*/ 883839 h 883839"/>
                <a:gd name="connsiteX1" fmla="*/ 0 w 6267450"/>
                <a:gd name="connsiteY1" fmla="*/ 883839 h 883839"/>
                <a:gd name="connsiteX2" fmla="*/ 220960 w 6267450"/>
                <a:gd name="connsiteY2" fmla="*/ 0 h 883839"/>
                <a:gd name="connsiteX3" fmla="*/ 6267450 w 6267450"/>
                <a:gd name="connsiteY3" fmla="*/ 0 h 883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67450" h="883839">
                  <a:moveTo>
                    <a:pt x="6267450" y="883839"/>
                  </a:moveTo>
                  <a:lnTo>
                    <a:pt x="0" y="883839"/>
                  </a:lnTo>
                  <a:lnTo>
                    <a:pt x="220960" y="0"/>
                  </a:lnTo>
                  <a:lnTo>
                    <a:pt x="6267450" y="0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1" name="Title 30" descr="title">
            <a:extLst>
              <a:ext uri="{FF2B5EF4-FFF2-40B4-BE49-F238E27FC236}">
                <a16:creationId xmlns:a16="http://schemas.microsoft.com/office/drawing/2014/main" id="{9284195F-D106-45D8-ABAA-959FA68948B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An Inclusive society:</a:t>
            </a:r>
          </a:p>
        </p:txBody>
      </p:sp>
      <p:sp>
        <p:nvSpPr>
          <p:cNvPr id="12" name="Subtitle 11" descr="subtitle">
            <a:extLst>
              <a:ext uri="{FF2B5EF4-FFF2-40B4-BE49-F238E27FC236}">
                <a16:creationId xmlns:a16="http://schemas.microsoft.com/office/drawing/2014/main" id="{A6AB5563-AD44-4883-8D3E-93E27EEDAA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Sweden intends to bring everyone into the mainstream system. (Cities of Migration, 2011)</a:t>
            </a:r>
          </a:p>
        </p:txBody>
      </p:sp>
      <p:pic>
        <p:nvPicPr>
          <p:cNvPr id="9" name="Online Media 1" title="Malmö: Exemplary implementation of the National Diversity Plan in Sweden">
            <a:hlinkClick r:id="" action="ppaction://media"/>
            <a:extLst>
              <a:ext uri="{FF2B5EF4-FFF2-40B4-BE49-F238E27FC236}">
                <a16:creationId xmlns:a16="http://schemas.microsoft.com/office/drawing/2014/main" id="{69D77BA0-A675-4C97-97F9-F4119636C29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273076" y="2244954"/>
            <a:ext cx="4131775" cy="309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5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Placeholder 13" descr="room of red chairs in front of a window">
            <a:extLst>
              <a:ext uri="{FF2B5EF4-FFF2-40B4-BE49-F238E27FC236}">
                <a16:creationId xmlns:a16="http://schemas.microsoft.com/office/drawing/2014/main" id="{E983D85E-34D8-430D-875F-7EBB69A6B7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/>
      </p:pic>
      <p:sp>
        <p:nvSpPr>
          <p:cNvPr id="2" name="Title 1" descr="title">
            <a:extLst>
              <a:ext uri="{FF2B5EF4-FFF2-40B4-BE49-F238E27FC236}">
                <a16:creationId xmlns:a16="http://schemas.microsoft.com/office/drawing/2014/main" id="{28BAA8DA-C40B-4AB9-9407-30FB70335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662" y="280820"/>
            <a:ext cx="5291091" cy="663571"/>
          </a:xfrm>
        </p:spPr>
        <p:txBody>
          <a:bodyPr anchor="ctr"/>
          <a:lstStyle/>
          <a:p>
            <a:r>
              <a:rPr lang="en-US" sz="3600" dirty="0"/>
              <a:t>To round off:</a:t>
            </a:r>
          </a:p>
        </p:txBody>
      </p:sp>
      <p:sp>
        <p:nvSpPr>
          <p:cNvPr id="12" name="Subtitle 11" descr="subtitle">
            <a:extLst>
              <a:ext uri="{FF2B5EF4-FFF2-40B4-BE49-F238E27FC236}">
                <a16:creationId xmlns:a16="http://schemas.microsoft.com/office/drawing/2014/main" id="{B28A8D9C-5123-4D2B-9272-016EF90E0E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662" y="944391"/>
            <a:ext cx="5291091" cy="3893939"/>
          </a:xfrm>
        </p:spPr>
        <p:txBody>
          <a:bodyPr/>
          <a:lstStyle/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2000" dirty="0"/>
              <a:t>As we can see the Swedish and Welsh education systems are not dramatically different.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2000" dirty="0"/>
              <a:t>There are some key areas however, that may explain the difference in performance between the two countries.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2000" dirty="0"/>
              <a:t>Sweden does not have the perfect system.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2000" dirty="0"/>
              <a:t>Still work to be done.</a:t>
            </a:r>
          </a:p>
          <a:p>
            <a:pPr marL="285750" indent="-285750" algn="l">
              <a:buFont typeface="Wingdings" panose="05000000000000000000" pitchFamily="2" charset="2"/>
              <a:buChar char="Ø"/>
            </a:pPr>
            <a:r>
              <a:rPr lang="en-US" sz="2000" dirty="0"/>
              <a:t>Is it worth considering their methods of schooling as an alternative to our current system?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B664AAE-5AE9-41D7-8346-002B9F445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3740" y="0"/>
            <a:ext cx="6208649" cy="6858000"/>
            <a:chOff x="-3740" y="0"/>
            <a:chExt cx="6208649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27C3783-B800-4093-BB0D-D5AEF08C3B59}"/>
                </a:ext>
              </a:extLst>
            </p:cNvPr>
            <p:cNvSpPr/>
            <p:nvPr/>
          </p:nvSpPr>
          <p:spPr>
            <a:xfrm>
              <a:off x="-3740" y="0"/>
              <a:ext cx="6208649" cy="6858000"/>
            </a:xfrm>
            <a:custGeom>
              <a:avLst/>
              <a:gdLst>
                <a:gd name="connsiteX0" fmla="*/ 0 w 6208649"/>
                <a:gd name="connsiteY0" fmla="*/ 0 h 6858000"/>
                <a:gd name="connsiteX1" fmla="*/ 6208649 w 6208649"/>
                <a:gd name="connsiteY1" fmla="*/ 0 h 6858000"/>
                <a:gd name="connsiteX2" fmla="*/ 2737815 w 6208649"/>
                <a:gd name="connsiteY2" fmla="*/ 6858000 h 6858000"/>
                <a:gd name="connsiteX3" fmla="*/ 0 w 6208649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08649" h="6858000">
                  <a:moveTo>
                    <a:pt x="0" y="0"/>
                  </a:moveTo>
                  <a:lnTo>
                    <a:pt x="6208649" y="0"/>
                  </a:lnTo>
                  <a:lnTo>
                    <a:pt x="2737815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lumMod val="95000"/>
                <a:alpha val="5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576E978-A841-4A4F-B153-CC369D9391D3}"/>
                </a:ext>
              </a:extLst>
            </p:cNvPr>
            <p:cNvSpPr/>
            <p:nvPr/>
          </p:nvSpPr>
          <p:spPr>
            <a:xfrm>
              <a:off x="1451429" y="0"/>
              <a:ext cx="3222172" cy="6858000"/>
            </a:xfrm>
            <a:prstGeom prst="rect">
              <a:avLst/>
            </a:prstGeom>
            <a:solidFill>
              <a:schemeClr val="accent1"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813192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group of people sitting around a wooden table&#10;">
            <a:extLst>
              <a:ext uri="{FF2B5EF4-FFF2-40B4-BE49-F238E27FC236}">
                <a16:creationId xmlns:a16="http://schemas.microsoft.com/office/drawing/2014/main" id="{D48306FF-9A46-43AC-BC11-DE5D9F2D183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31664CF3-C0D1-4769-8E59-8694AF079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5627"/>
            <a:ext cx="12191999" cy="6857999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5325EDA-7343-463C-83EC-5D799E8B81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21169" y="0"/>
            <a:ext cx="2570831" cy="6858001"/>
            <a:chOff x="9621170" y="0"/>
            <a:chExt cx="2570831" cy="685800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42" name="Title 41" descr="title">
            <a:extLst>
              <a:ext uri="{FF2B5EF4-FFF2-40B4-BE49-F238E27FC236}">
                <a16:creationId xmlns:a16="http://schemas.microsoft.com/office/drawing/2014/main" id="{72FCEAE4-FA74-4446-B2F5-9AFA2DA13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1080" y="2524010"/>
            <a:ext cx="5578995" cy="879928"/>
          </a:xfrm>
        </p:spPr>
        <p:txBody>
          <a:bodyPr/>
          <a:lstStyle/>
          <a:p>
            <a:r>
              <a:rPr lang="en-US" b="0" dirty="0"/>
              <a:t>THANK YOU,</a:t>
            </a:r>
            <a:br>
              <a:rPr lang="en-US" b="0" dirty="0"/>
            </a:br>
            <a:br>
              <a:rPr lang="en-US" b="0" dirty="0"/>
            </a:br>
            <a:r>
              <a:rPr lang="en-US" b="0" dirty="0"/>
              <a:t>ANY QUESTIONS?</a:t>
            </a:r>
          </a:p>
        </p:txBody>
      </p: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FF17C705-3351-4B11-BD28-D0CACC12D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822755" y="2930325"/>
            <a:ext cx="469807" cy="79404"/>
            <a:chOff x="9330846" y="5054600"/>
            <a:chExt cx="676275" cy="114300"/>
          </a:xfrm>
          <a:solidFill>
            <a:schemeClr val="bg1"/>
          </a:solidFill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925FEBFE-A26D-4E0B-B884-7E186CD878E5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2A24665D-D5CF-4F18-A88A-8E4471800E8D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39F2203F-31BF-4705-AC57-E197602982AA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D4734E32-080E-49F2-89F3-16F0DBB5D130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674200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group of people sitting around a wooden table&#10;">
            <a:extLst>
              <a:ext uri="{FF2B5EF4-FFF2-40B4-BE49-F238E27FC236}">
                <a16:creationId xmlns:a16="http://schemas.microsoft.com/office/drawing/2014/main" id="{D48306FF-9A46-43AC-BC11-DE5D9F2D183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31664CF3-C0D1-4769-8E59-8694AF0795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5627"/>
            <a:ext cx="12191999" cy="6857999"/>
          </a:xfrm>
          <a:prstGeom prst="rect">
            <a:avLst/>
          </a:prstGeom>
          <a:solidFill>
            <a:schemeClr val="tx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5325EDA-7343-463C-83EC-5D799E8B81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621169" y="0"/>
            <a:ext cx="2570831" cy="6858001"/>
            <a:chOff x="9621170" y="0"/>
            <a:chExt cx="2570831" cy="6858001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5DFF88D-A516-4508-BC03-10D68E4034CF}"/>
                </a:ext>
              </a:extLst>
            </p:cNvPr>
            <p:cNvSpPr/>
            <p:nvPr/>
          </p:nvSpPr>
          <p:spPr>
            <a:xfrm>
              <a:off x="9621170" y="0"/>
              <a:ext cx="2570831" cy="6858000"/>
            </a:xfrm>
            <a:custGeom>
              <a:avLst/>
              <a:gdLst>
                <a:gd name="connsiteX0" fmla="*/ 1649197 w 2570831"/>
                <a:gd name="connsiteY0" fmla="*/ 0 h 6858000"/>
                <a:gd name="connsiteX1" fmla="*/ 2570831 w 2570831"/>
                <a:gd name="connsiteY1" fmla="*/ 0 h 6858000"/>
                <a:gd name="connsiteX2" fmla="*/ 2570831 w 2570831"/>
                <a:gd name="connsiteY2" fmla="*/ 6858000 h 6858000"/>
                <a:gd name="connsiteX3" fmla="*/ 0 w 2570831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0831" h="6858000">
                  <a:moveTo>
                    <a:pt x="1649197" y="0"/>
                  </a:moveTo>
                  <a:lnTo>
                    <a:pt x="2570831" y="0"/>
                  </a:lnTo>
                  <a:lnTo>
                    <a:pt x="2570831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990A05A-2B0C-4EA2-8A33-D5A7D8C1BC4F}"/>
                </a:ext>
              </a:extLst>
            </p:cNvPr>
            <p:cNvSpPr/>
            <p:nvPr/>
          </p:nvSpPr>
          <p:spPr>
            <a:xfrm>
              <a:off x="9754598" y="0"/>
              <a:ext cx="2437402" cy="6858000"/>
            </a:xfrm>
            <a:custGeom>
              <a:avLst/>
              <a:gdLst>
                <a:gd name="connsiteX0" fmla="*/ 1649197 w 2437402"/>
                <a:gd name="connsiteY0" fmla="*/ 0 h 6858000"/>
                <a:gd name="connsiteX1" fmla="*/ 2437402 w 2437402"/>
                <a:gd name="connsiteY1" fmla="*/ 0 h 6858000"/>
                <a:gd name="connsiteX2" fmla="*/ 2437402 w 2437402"/>
                <a:gd name="connsiteY2" fmla="*/ 6858000 h 6858000"/>
                <a:gd name="connsiteX3" fmla="*/ 0 w 2437402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37402" h="6858000">
                  <a:moveTo>
                    <a:pt x="1649197" y="0"/>
                  </a:moveTo>
                  <a:lnTo>
                    <a:pt x="2437402" y="0"/>
                  </a:lnTo>
                  <a:lnTo>
                    <a:pt x="243740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alpha val="2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BF84DA-56CC-4319-9B18-B6303F93EF5A}"/>
                </a:ext>
              </a:extLst>
            </p:cNvPr>
            <p:cNvSpPr/>
            <p:nvPr/>
          </p:nvSpPr>
          <p:spPr>
            <a:xfrm>
              <a:off x="10011320" y="0"/>
              <a:ext cx="2180680" cy="6858000"/>
            </a:xfrm>
            <a:custGeom>
              <a:avLst/>
              <a:gdLst>
                <a:gd name="connsiteX0" fmla="*/ 1649197 w 2180680"/>
                <a:gd name="connsiteY0" fmla="*/ 0 h 6858000"/>
                <a:gd name="connsiteX1" fmla="*/ 2180680 w 2180680"/>
                <a:gd name="connsiteY1" fmla="*/ 0 h 6858000"/>
                <a:gd name="connsiteX2" fmla="*/ 2180680 w 2180680"/>
                <a:gd name="connsiteY2" fmla="*/ 6858000 h 6858000"/>
                <a:gd name="connsiteX3" fmla="*/ 0 w 2180680"/>
                <a:gd name="connsiteY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0680" h="6858000">
                  <a:moveTo>
                    <a:pt x="1649197" y="0"/>
                  </a:moveTo>
                  <a:lnTo>
                    <a:pt x="2180680" y="0"/>
                  </a:lnTo>
                  <a:lnTo>
                    <a:pt x="2180680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3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FE4855B-D7C3-4EA7-8050-5BDDB9E3A78A}"/>
                </a:ext>
              </a:extLst>
            </p:cNvPr>
            <p:cNvSpPr/>
            <p:nvPr/>
          </p:nvSpPr>
          <p:spPr>
            <a:xfrm>
              <a:off x="10544156" y="5626"/>
              <a:ext cx="1647844" cy="6852374"/>
            </a:xfrm>
            <a:custGeom>
              <a:avLst/>
              <a:gdLst>
                <a:gd name="connsiteX0" fmla="*/ 1647844 w 1647844"/>
                <a:gd name="connsiteY0" fmla="*/ 0 h 6852374"/>
                <a:gd name="connsiteX1" fmla="*/ 1647844 w 1647844"/>
                <a:gd name="connsiteY1" fmla="*/ 6852374 h 6852374"/>
                <a:gd name="connsiteX2" fmla="*/ 0 w 1647844"/>
                <a:gd name="connsiteY2" fmla="*/ 6852374 h 68523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47844" h="6852374">
                  <a:moveTo>
                    <a:pt x="1647844" y="0"/>
                  </a:moveTo>
                  <a:lnTo>
                    <a:pt x="1647844" y="6852374"/>
                  </a:lnTo>
                  <a:lnTo>
                    <a:pt x="0" y="6852374"/>
                  </a:lnTo>
                  <a:close/>
                </a:path>
              </a:pathLst>
            </a:custGeom>
            <a:solidFill>
              <a:schemeClr val="accent1">
                <a:lumMod val="75000"/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C066EC5-6C2C-4006-B87D-E6C5CFDEF302}"/>
                </a:ext>
              </a:extLst>
            </p:cNvPr>
            <p:cNvSpPr/>
            <p:nvPr/>
          </p:nvSpPr>
          <p:spPr>
            <a:xfrm>
              <a:off x="10803086" y="1082358"/>
              <a:ext cx="1388914" cy="5775643"/>
            </a:xfrm>
            <a:custGeom>
              <a:avLst/>
              <a:gdLst>
                <a:gd name="connsiteX0" fmla="*/ 1388914 w 1388914"/>
                <a:gd name="connsiteY0" fmla="*/ 0 h 5775643"/>
                <a:gd name="connsiteX1" fmla="*/ 1388914 w 1388914"/>
                <a:gd name="connsiteY1" fmla="*/ 5775643 h 5775643"/>
                <a:gd name="connsiteX2" fmla="*/ 0 w 1388914"/>
                <a:gd name="connsiteY2" fmla="*/ 5775643 h 577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88914" h="5775643">
                  <a:moveTo>
                    <a:pt x="1388914" y="0"/>
                  </a:moveTo>
                  <a:lnTo>
                    <a:pt x="1388914" y="5775643"/>
                  </a:lnTo>
                  <a:lnTo>
                    <a:pt x="0" y="5775643"/>
                  </a:lnTo>
                  <a:close/>
                </a:path>
              </a:pathLst>
            </a:custGeom>
            <a:solidFill>
              <a:schemeClr val="accent1">
                <a:lumMod val="75000"/>
                <a:alpha val="8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42" name="Title 41" descr="title">
            <a:extLst>
              <a:ext uri="{FF2B5EF4-FFF2-40B4-BE49-F238E27FC236}">
                <a16:creationId xmlns:a16="http://schemas.microsoft.com/office/drawing/2014/main" id="{72FCEAE4-FA74-4446-B2F5-9AFA2DA13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5626"/>
            <a:ext cx="5578995" cy="879928"/>
          </a:xfrm>
        </p:spPr>
        <p:txBody>
          <a:bodyPr/>
          <a:lstStyle/>
          <a:p>
            <a:r>
              <a:rPr lang="en-US" dirty="0"/>
              <a:t>Reference List:</a:t>
            </a:r>
            <a:endParaRPr lang="en-US" b="0" dirty="0"/>
          </a:p>
        </p:txBody>
      </p:sp>
      <p:grpSp>
        <p:nvGrpSpPr>
          <p:cNvPr id="154" name="Group 153">
            <a:extLst>
              <a:ext uri="{FF2B5EF4-FFF2-40B4-BE49-F238E27FC236}">
                <a16:creationId xmlns:a16="http://schemas.microsoft.com/office/drawing/2014/main" id="{FF17C705-3351-4B11-BD28-D0CACC12D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139174" y="702030"/>
            <a:ext cx="469807" cy="79404"/>
            <a:chOff x="9330846" y="5054600"/>
            <a:chExt cx="676275" cy="114300"/>
          </a:xfrm>
          <a:solidFill>
            <a:schemeClr val="bg1"/>
          </a:solidFill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925FEBFE-A26D-4E0B-B884-7E186CD878E5}"/>
                </a:ext>
              </a:extLst>
            </p:cNvPr>
            <p:cNvSpPr/>
            <p:nvPr/>
          </p:nvSpPr>
          <p:spPr>
            <a:xfrm>
              <a:off x="9330846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2A24665D-D5CF-4F18-A88A-8E4471800E8D}"/>
                </a:ext>
              </a:extLst>
            </p:cNvPr>
            <p:cNvSpPr/>
            <p:nvPr/>
          </p:nvSpPr>
          <p:spPr>
            <a:xfrm>
              <a:off x="9518171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7" name="Oval 156">
              <a:extLst>
                <a:ext uri="{FF2B5EF4-FFF2-40B4-BE49-F238E27FC236}">
                  <a16:creationId xmlns:a16="http://schemas.microsoft.com/office/drawing/2014/main" id="{39F2203F-31BF-4705-AC57-E197602982AA}"/>
                </a:ext>
              </a:extLst>
            </p:cNvPr>
            <p:cNvSpPr/>
            <p:nvPr/>
          </p:nvSpPr>
          <p:spPr>
            <a:xfrm>
              <a:off x="9705496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D4734E32-080E-49F2-89F3-16F0DBB5D130}"/>
                </a:ext>
              </a:extLst>
            </p:cNvPr>
            <p:cNvSpPr/>
            <p:nvPr/>
          </p:nvSpPr>
          <p:spPr>
            <a:xfrm>
              <a:off x="9892821" y="5054600"/>
              <a:ext cx="114300" cy="114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Rectangle 2">
            <a:extLst>
              <a:ext uri="{FF2B5EF4-FFF2-40B4-BE49-F238E27FC236}">
                <a16:creationId xmlns:a16="http://schemas.microsoft.com/office/drawing/2014/main" id="{28CC2F74-578D-4A16-A786-125A446498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39507"/>
            <a:ext cx="12191999" cy="5909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Cities Of Migration, 2011.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Taking the Swedish National Diversity Plan to School.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https://citiesofmigration.ca/good_idea/taking-the-swedish-national-diversity-plan-to-school-2/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22 11 2020].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OECD, 2009.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Doing Better for Children.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s.l.: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PISA, 2018.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PISA 2018 Results,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s.l.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Skolverklet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2013.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for the Upper Secondary School,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Stockholm: Fritzes.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Skolverklet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2018.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School - Student Statistics,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s.l.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s.n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Statista, 2019.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Share of the Population in Sweden in 2019, by Level of Education.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https://www.statista.com/statistics/532459/sweden-population-2015-by-level-of-education/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21 11 2020].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Stats Wales, 2014.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Delegated School Budgets per pupil, by authority.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https://statswales.gov.wales/Catalogue/Local-Government/Finance/Revenue/Delegated-School-Budgets/delegatedschoolbudgetsperpupil-by-authority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21 11 2020].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Stats Wales, 2017.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A-Level entries and results by subject group.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https://statswales.gov.wales/Catalogue/Education-and-Skills/Schools-and-Teachers/Examinations-and-Assessments/Advanced-Level-and-Equivalent/alevelentriesandresultspupilsaged17only-by-subjectgroup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21 11 2020].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Stats Wales, 2019.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Full-time equivalent pupils by local authority, region and age group.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https://statswales.gov.wales/Catalogue/Education-and-Skills/Schools-and-Teachers/Schools-Census/Independent-Schools/Pupils/fte-by-localauthorityregion-agegroup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21 11 2020].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Stats Wales, 2019.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Highest qualification levels of working age adults by region of Wales and qualification.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https://statswales.gov.wales/Catalogue/Education-and-Skills/Post-16-Education-and-Training/Lifelong-Learning/Qualification-Levels/highestqualificationlevelsofworkingageadults-by-regionsofwales-qualification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21 11 2020].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Swedish Government, 2019.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Education in Sweden.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200" b="0" i="0" u="sng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https://sweden.se/society/education-in-sweden/</a:t>
            </a:r>
            <a:b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21 11 2020].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Teams Recording </a:t>
            </a:r>
            <a:r>
              <a:rPr kumimoji="0" lang="en-GB" altLang="en-US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Link: https://web.microsoftstream.com/video/586e10cf-73c7-4b60-b4e0-aff54d2234c3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65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SFT_04_Education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2606E"/>
      </a:accent1>
      <a:accent2>
        <a:srgbClr val="0F3955"/>
      </a:accent2>
      <a:accent3>
        <a:srgbClr val="FFC000"/>
      </a:accent3>
      <a:accent4>
        <a:srgbClr val="BF678E"/>
      </a:accent4>
      <a:accent5>
        <a:srgbClr val="731F1C"/>
      </a:accent5>
      <a:accent6>
        <a:srgbClr val="7A9E56"/>
      </a:accent6>
      <a:hlink>
        <a:srgbClr val="00B0F0"/>
      </a:hlink>
      <a:folHlink>
        <a:srgbClr val="595959"/>
      </a:folHlink>
    </a:clrScheme>
    <a:fontScheme name="MSFT_04_Education">
      <a:majorFont>
        <a:latin typeface="Corbe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475556_Education presentation_AAS_v5" id="{AAC57104-7B60-491F-A321-6BCAF93AC541}" vid="{5A43072C-36E0-4A5A-A3FF-E88D65C5976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E575C36-314A-42CB-9114-6E0CE4AB2735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85D0AD3E-9DDB-4E69-981A-7DAE0E9B5F5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C32B5E-029E-455A-86F0-091666CEEB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Education presentation</Template>
  <TotalTime>1072</TotalTime>
  <Words>1121</Words>
  <Application>Microsoft Office PowerPoint</Application>
  <PresentationFormat>Widescreen</PresentationFormat>
  <Paragraphs>122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Corbel</vt:lpstr>
      <vt:lpstr>Wingdings</vt:lpstr>
      <vt:lpstr>Office Theme</vt:lpstr>
      <vt:lpstr>Global Educational Differences: Sweden Vs Wales</vt:lpstr>
      <vt:lpstr>Where to begin?</vt:lpstr>
      <vt:lpstr>Swedish Education: how is it structured?</vt:lpstr>
      <vt:lpstr>The Education Map: Sweden.</vt:lpstr>
      <vt:lpstr>The Education Map: Wales.</vt:lpstr>
      <vt:lpstr>Sweden Vs Wales: The Statistics.</vt:lpstr>
      <vt:lpstr>How does Sweden do it?</vt:lpstr>
      <vt:lpstr>Sweden’s success, how do they approach education?</vt:lpstr>
      <vt:lpstr>An Inclusive society:</vt:lpstr>
      <vt:lpstr>To round off:</vt:lpstr>
      <vt:lpstr>THANK YOU,  ANY QUESTIONS?</vt:lpstr>
      <vt:lpstr>Reference List: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Educational Differences: Sweden Vs Wales</dc:title>
  <dc:creator>Will Le Bas</dc:creator>
  <cp:lastModifiedBy>Will Le Bas</cp:lastModifiedBy>
  <cp:revision>47</cp:revision>
  <dcterms:created xsi:type="dcterms:W3CDTF">2020-11-18T15:51:10Z</dcterms:created>
  <dcterms:modified xsi:type="dcterms:W3CDTF">2020-11-23T13:42:06Z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