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6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embeddedFontLst>
    <p:embeddedFont>
      <p:font typeface="Arial Nova" panose="020B0504020202020204" pitchFamily="34" charset="0"/>
      <p:regular r:id="rId23"/>
      <p:bold r:id="rId24"/>
      <p:italic r:id="rId25"/>
      <p:boldItalic r:id="rId26"/>
    </p:embeddedFont>
    <p:embeddedFont>
      <p:font typeface="Play" panose="020B0604020202020204" charset="0"/>
      <p:regular r:id="rId27"/>
      <p:bold r:id="rId28"/>
    </p:embeddedFont>
    <p:embeddedFont>
      <p:font typeface="Segoe UI" panose="020B0502040204020203" pitchFamily="34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=""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r:id="rId33" roundtripDataSignature="AMtx7mg5pWVCSLygtrGiMK+0EakAF5dgP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92" dt="2026-10-14T00:21:38.605"/>
    <p1510:client id="{323F420C-4F5F-B948-3BEA-D8CEC103DBCD}" v="676" dt="2026-10-13T21:16:28.958"/>
    <p1510:client id="{4108B79F-1C16-C949-2534-EAF91E8CC0E5}" v="1488" dt="2026-10-13T19:10:22.011"/>
    <p1510:client id="{51544D7D-BB63-CB89-8C24-5C22DA246D8D}" v="69" dt="2026-10-14T21:42:15.814"/>
    <p1510:client id="{56FD8061-B994-E16B-5423-410583D82181}" v="496" dt="2026-10-14T19:50:38.008"/>
    <p1510:client id="{85D1B7EE-916C-79EE-5611-A19F9342A2F1}" v="582" dt="2026-10-13T23:01:17.850"/>
    <p1510:client id="{D073BC9F-E11D-2DD5-DC5B-B07F88EE3DF6}" v="1" dt="2026-10-15T00:32:16.781"/>
    <p1510:client id="{D2F33A45-2177-CB56-2F01-B9ABF8C96A92}" v="16" dt="2026-10-14T22:59:02.428"/>
    <p1510:client id="{D785495E-8145-EA6F-5094-8E7A5DF551FA}" v="26" dt="2026-10-15T10:52:35.885"/>
    <p1510:client id="{EE5FDD11-ED67-750C-0378-35F9D73059A7}" v="6" dt="2026-10-14T23:42:14.671"/>
    <p1510:client id="{F31A5209-8E4E-6BC6-59EC-6578D21DA489}" v="10" dt="2026-10-15T00:07:50.824"/>
    <p1510:client id="{FB316CC1-1D53-FBB9-2815-A5DB9D596169}" v="21" dt="2026-10-14T00:16:23.8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customschemas.google.com/relationships/presentationmetadata" Target="metadata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dney Meshesha Batunde Williams (2321171)" userId="S::2321171@student.uwtsd.ac.uk::12b957c5-e880-4692-abbc-9c1fb2b7c29a" providerId="AD" clId="Web-{EE5FDD11-ED67-750C-0378-35F9D73059A7}"/>
    <pc:docChg chg="modSld">
      <pc:chgData name="Sydney Meshesha Batunde Williams (2321171)" userId="S::2321171@student.uwtsd.ac.uk::12b957c5-e880-4692-abbc-9c1fb2b7c29a" providerId="AD" clId="Web-{EE5FDD11-ED67-750C-0378-35F9D73059A7}" dt="2026-10-14T23:42:14.671" v="5" actId="1076"/>
      <pc:docMkLst>
        <pc:docMk/>
      </pc:docMkLst>
      <pc:sldChg chg="modSp">
        <pc:chgData name="Sydney Meshesha Batunde Williams (2321171)" userId="S::2321171@student.uwtsd.ac.uk::12b957c5-e880-4692-abbc-9c1fb2b7c29a" providerId="AD" clId="Web-{EE5FDD11-ED67-750C-0378-35F9D73059A7}" dt="2026-10-14T23:15:23.538" v="0" actId="1076"/>
        <pc:sldMkLst>
          <pc:docMk/>
          <pc:sldMk cId="0" sldId="261"/>
        </pc:sldMkLst>
        <pc:spChg chg="mod">
          <ac:chgData name="Sydney Meshesha Batunde Williams (2321171)" userId="S::2321171@student.uwtsd.ac.uk::12b957c5-e880-4692-abbc-9c1fb2b7c29a" providerId="AD" clId="Web-{EE5FDD11-ED67-750C-0378-35F9D73059A7}" dt="2026-10-14T23:15:23.538" v="0" actId="1076"/>
          <ac:spMkLst>
            <pc:docMk/>
            <pc:sldMk cId="0" sldId="261"/>
            <ac:spMk id="162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EE5FDD11-ED67-750C-0378-35F9D73059A7}" dt="2026-10-14T23:34:08.783" v="1" actId="1076"/>
        <pc:sldMkLst>
          <pc:docMk/>
          <pc:sldMk cId="0" sldId="264"/>
        </pc:sldMkLst>
        <pc:spChg chg="mod">
          <ac:chgData name="Sydney Meshesha Batunde Williams (2321171)" userId="S::2321171@student.uwtsd.ac.uk::12b957c5-e880-4692-abbc-9c1fb2b7c29a" providerId="AD" clId="Web-{EE5FDD11-ED67-750C-0378-35F9D73059A7}" dt="2026-10-14T23:34:08.783" v="1" actId="1076"/>
          <ac:spMkLst>
            <pc:docMk/>
            <pc:sldMk cId="0" sldId="264"/>
            <ac:spMk id="219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EE5FDD11-ED67-750C-0378-35F9D73059A7}" dt="2026-10-14T23:42:14.671" v="5" actId="1076"/>
        <pc:sldMkLst>
          <pc:docMk/>
          <pc:sldMk cId="0" sldId="265"/>
        </pc:sldMkLst>
        <pc:spChg chg="mod">
          <ac:chgData name="Sydney Meshesha Batunde Williams (2321171)" userId="S::2321171@student.uwtsd.ac.uk::12b957c5-e880-4692-abbc-9c1fb2b7c29a" providerId="AD" clId="Web-{EE5FDD11-ED67-750C-0378-35F9D73059A7}" dt="2026-10-14T23:42:14.671" v="5" actId="1076"/>
          <ac:spMkLst>
            <pc:docMk/>
            <pc:sldMk cId="0" sldId="265"/>
            <ac:spMk id="244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EE5FDD11-ED67-750C-0378-35F9D73059A7}" dt="2026-10-14T23:41:42.576" v="2" actId="1076"/>
          <ac:spMkLst>
            <pc:docMk/>
            <pc:sldMk cId="0" sldId="265"/>
            <ac:spMk id="246" creationId="{00000000-0000-0000-0000-000000000000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D785495E-8145-EA6F-5094-8E7A5DF551FA}"/>
    <pc:docChg chg="modSld">
      <pc:chgData name="Sydney Meshesha Batunde Williams (2321171)" userId="S::2321171@student.uwtsd.ac.uk::12b957c5-e880-4692-abbc-9c1fb2b7c29a" providerId="AD" clId="Web-{D785495E-8145-EA6F-5094-8E7A5DF551FA}" dt="2026-10-15T10:52:35.885" v="23"/>
      <pc:docMkLst>
        <pc:docMk/>
      </pc:docMkLst>
      <pc:sldChg chg="delSp modSp">
        <pc:chgData name="Sydney Meshesha Batunde Williams (2321171)" userId="S::2321171@student.uwtsd.ac.uk::12b957c5-e880-4692-abbc-9c1fb2b7c29a" providerId="AD" clId="Web-{D785495E-8145-EA6F-5094-8E7A5DF551FA}" dt="2026-10-15T10:52:35.885" v="23"/>
        <pc:sldMkLst>
          <pc:docMk/>
          <pc:sldMk cId="0" sldId="259"/>
        </pc:sldMkLst>
        <pc:spChg chg="del mod">
          <ac:chgData name="Sydney Meshesha Batunde Williams (2321171)" userId="S::2321171@student.uwtsd.ac.uk::12b957c5-e880-4692-abbc-9c1fb2b7c29a" providerId="AD" clId="Web-{D785495E-8145-EA6F-5094-8E7A5DF551FA}" dt="2026-10-15T10:52:35.885" v="23"/>
          <ac:spMkLst>
            <pc:docMk/>
            <pc:sldMk cId="0" sldId="259"/>
            <ac:spMk id="11" creationId="{73C298C7-8A77-5D4F-1CBC-9E231B9389ED}"/>
          </ac:spMkLst>
        </pc:spChg>
        <pc:spChg chg="mod">
          <ac:chgData name="Sydney Meshesha Batunde Williams (2321171)" userId="S::2321171@student.uwtsd.ac.uk::12b957c5-e880-4692-abbc-9c1fb2b7c29a" providerId="AD" clId="Web-{D785495E-8145-EA6F-5094-8E7A5DF551FA}" dt="2026-10-15T10:52:18.072" v="21" actId="1076"/>
          <ac:spMkLst>
            <pc:docMk/>
            <pc:sldMk cId="0" sldId="259"/>
            <ac:spMk id="126" creationId="{00000000-0000-0000-0000-000000000000}"/>
          </ac:spMkLst>
        </pc:spChg>
        <pc:picChg chg="mod">
          <ac:chgData name="Sydney Meshesha Batunde Williams (2321171)" userId="S::2321171@student.uwtsd.ac.uk::12b957c5-e880-4692-abbc-9c1fb2b7c29a" providerId="AD" clId="Web-{D785495E-8145-EA6F-5094-8E7A5DF551FA}" dt="2026-10-15T10:52:09.447" v="18" actId="14100"/>
          <ac:picMkLst>
            <pc:docMk/>
            <pc:sldMk cId="0" sldId="259"/>
            <ac:picMk id="7" creationId="{80AABABE-E049-F21A-728D-216CCA9E5E01}"/>
          </ac:picMkLst>
        </pc:picChg>
        <pc:picChg chg="mod">
          <ac:chgData name="Sydney Meshesha Batunde Williams (2321171)" userId="S::2321171@student.uwtsd.ac.uk::12b957c5-e880-4692-abbc-9c1fb2b7c29a" providerId="AD" clId="Web-{D785495E-8145-EA6F-5094-8E7A5DF551FA}" dt="2026-10-15T10:52:16.181" v="20" actId="1076"/>
          <ac:picMkLst>
            <pc:docMk/>
            <pc:sldMk cId="0" sldId="259"/>
            <ac:picMk id="17" creationId="{C7137C12-D559-D6F1-D2F0-D5DA21DFC32A}"/>
          </ac:picMkLst>
        </pc:picChg>
      </pc:sldChg>
      <pc:sldChg chg="modSp">
        <pc:chgData name="Sydney Meshesha Batunde Williams (2321171)" userId="S::2321171@student.uwtsd.ac.uk::12b957c5-e880-4692-abbc-9c1fb2b7c29a" providerId="AD" clId="Web-{D785495E-8145-EA6F-5094-8E7A5DF551FA}" dt="2026-10-15T10:51:50.040" v="14" actId="20577"/>
        <pc:sldMkLst>
          <pc:docMk/>
          <pc:sldMk cId="0" sldId="263"/>
        </pc:sldMkLst>
        <pc:spChg chg="mod">
          <ac:chgData name="Sydney Meshesha Batunde Williams (2321171)" userId="S::2321171@student.uwtsd.ac.uk::12b957c5-e880-4692-abbc-9c1fb2b7c29a" providerId="AD" clId="Web-{D785495E-8145-EA6F-5094-8E7A5DF551FA}" dt="2026-10-15T10:51:50.040" v="14" actId="20577"/>
          <ac:spMkLst>
            <pc:docMk/>
            <pc:sldMk cId="0" sldId="263"/>
            <ac:spMk id="191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D785495E-8145-EA6F-5094-8E7A5DF551FA}" dt="2026-10-15T10:48:03.393" v="3" actId="1076"/>
        <pc:sldMkLst>
          <pc:docMk/>
          <pc:sldMk cId="0" sldId="265"/>
        </pc:sldMkLst>
        <pc:spChg chg="mod">
          <ac:chgData name="Sydney Meshesha Batunde Williams (2321171)" userId="S::2321171@student.uwtsd.ac.uk::12b957c5-e880-4692-abbc-9c1fb2b7c29a" providerId="AD" clId="Web-{D785495E-8145-EA6F-5094-8E7A5DF551FA}" dt="2026-10-15T10:48:03.393" v="3" actId="1076"/>
          <ac:spMkLst>
            <pc:docMk/>
            <pc:sldMk cId="0" sldId="265"/>
            <ac:spMk id="246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D785495E-8145-EA6F-5094-8E7A5DF551FA}" dt="2026-10-15T10:51:11.664" v="13"/>
        <pc:sldMkLst>
          <pc:docMk/>
          <pc:sldMk cId="683635817" sldId="276"/>
        </pc:sldMkLst>
        <pc:graphicFrameChg chg="mod modGraphic">
          <ac:chgData name="Sydney Meshesha Batunde Williams (2321171)" userId="S::2321171@student.uwtsd.ac.uk::12b957c5-e880-4692-abbc-9c1fb2b7c29a" providerId="AD" clId="Web-{D785495E-8145-EA6F-5094-8E7A5DF551FA}" dt="2026-10-15T10:51:11.664" v="13"/>
          <ac:graphicFrameMkLst>
            <pc:docMk/>
            <pc:sldMk cId="683635817" sldId="276"/>
            <ac:graphicFrameMk id="22" creationId="{3B53FEF3-3A20-6A81-13C8-A73978F2ABEA}"/>
          </ac:graphicFrameMkLst>
        </pc:graphicFrameChg>
      </pc:sldChg>
    </pc:docChg>
  </pc:docChgLst>
  <pc:docChgLst>
    <pc:chgData name="Sydney Meshesha Batunde Williams (2321171)" userId="S::2321171@student.uwtsd.ac.uk::12b957c5-e880-4692-abbc-9c1fb2b7c29a" providerId="AD" clId="Web-{D2F33A45-2177-CB56-2F01-B9ABF8C96A92}"/>
    <pc:docChg chg="modSld">
      <pc:chgData name="Sydney Meshesha Batunde Williams (2321171)" userId="S::2321171@student.uwtsd.ac.uk::12b957c5-e880-4692-abbc-9c1fb2b7c29a" providerId="AD" clId="Web-{D2F33A45-2177-CB56-2F01-B9ABF8C96A92}" dt="2026-10-14T22:59:02.428" v="16" actId="1076"/>
      <pc:docMkLst>
        <pc:docMk/>
      </pc:docMkLst>
      <pc:sldChg chg="modSp">
        <pc:chgData name="Sydney Meshesha Batunde Williams (2321171)" userId="S::2321171@student.uwtsd.ac.uk::12b957c5-e880-4692-abbc-9c1fb2b7c29a" providerId="AD" clId="Web-{D2F33A45-2177-CB56-2F01-B9ABF8C96A92}" dt="2026-10-14T22:43:16.708" v="2" actId="1076"/>
        <pc:sldMkLst>
          <pc:docMk/>
          <pc:sldMk cId="0" sldId="259"/>
        </pc:sldMkLst>
        <pc:spChg chg="mod">
          <ac:chgData name="Sydney Meshesha Batunde Williams (2321171)" userId="S::2321171@student.uwtsd.ac.uk::12b957c5-e880-4692-abbc-9c1fb2b7c29a" providerId="AD" clId="Web-{D2F33A45-2177-CB56-2F01-B9ABF8C96A92}" dt="2026-10-14T22:43:16.708" v="2" actId="1076"/>
          <ac:spMkLst>
            <pc:docMk/>
            <pc:sldMk cId="0" sldId="259"/>
            <ac:spMk id="11" creationId="{73C298C7-8A77-5D4F-1CBC-9E231B9389ED}"/>
          </ac:spMkLst>
        </pc:spChg>
        <pc:spChg chg="mod">
          <ac:chgData name="Sydney Meshesha Batunde Williams (2321171)" userId="S::2321171@student.uwtsd.ac.uk::12b957c5-e880-4692-abbc-9c1fb2b7c29a" providerId="AD" clId="Web-{D2F33A45-2177-CB56-2F01-B9ABF8C96A92}" dt="2026-10-14T22:41:48.658" v="0" actId="1076"/>
          <ac:spMkLst>
            <pc:docMk/>
            <pc:sldMk cId="0" sldId="259"/>
            <ac:spMk id="126" creationId="{00000000-0000-0000-0000-000000000000}"/>
          </ac:spMkLst>
        </pc:spChg>
        <pc:picChg chg="mod">
          <ac:chgData name="Sydney Meshesha Batunde Williams (2321171)" userId="S::2321171@student.uwtsd.ac.uk::12b957c5-e880-4692-abbc-9c1fb2b7c29a" providerId="AD" clId="Web-{D2F33A45-2177-CB56-2F01-B9ABF8C96A92}" dt="2026-10-14T22:43:14.520" v="1" actId="1076"/>
          <ac:picMkLst>
            <pc:docMk/>
            <pc:sldMk cId="0" sldId="259"/>
            <ac:picMk id="17" creationId="{C7137C12-D559-D6F1-D2F0-D5DA21DFC32A}"/>
          </ac:picMkLst>
        </pc:picChg>
      </pc:sldChg>
      <pc:sldChg chg="modSp">
        <pc:chgData name="Sydney Meshesha Batunde Williams (2321171)" userId="S::2321171@student.uwtsd.ac.uk::12b957c5-e880-4692-abbc-9c1fb2b7c29a" providerId="AD" clId="Web-{D2F33A45-2177-CB56-2F01-B9ABF8C96A92}" dt="2026-10-14T22:59:02.428" v="16" actId="1076"/>
        <pc:sldMkLst>
          <pc:docMk/>
          <pc:sldMk cId="0" sldId="260"/>
        </pc:sldMkLst>
        <pc:spChg chg="mod">
          <ac:chgData name="Sydney Meshesha Batunde Williams (2321171)" userId="S::2321171@student.uwtsd.ac.uk::12b957c5-e880-4692-abbc-9c1fb2b7c29a" providerId="AD" clId="Web-{D2F33A45-2177-CB56-2F01-B9ABF8C96A92}" dt="2026-10-14T22:58:35.896" v="14" actId="1076"/>
          <ac:spMkLst>
            <pc:docMk/>
            <pc:sldMk cId="0" sldId="260"/>
            <ac:spMk id="141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D2F33A45-2177-CB56-2F01-B9ABF8C96A92}" dt="2026-10-14T22:59:02.428" v="16" actId="1076"/>
          <ac:spMkLst>
            <pc:docMk/>
            <pc:sldMk cId="0" sldId="260"/>
            <ac:spMk id="145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D2F33A45-2177-CB56-2F01-B9ABF8C96A92}" dt="2026-10-14T22:58:50.521" v="15" actId="20577"/>
          <ac:spMkLst>
            <pc:docMk/>
            <pc:sldMk cId="0" sldId="260"/>
            <ac:spMk id="155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D2F33A45-2177-CB56-2F01-B9ABF8C96A92}" dt="2026-10-14T22:55:28.327" v="12"/>
        <pc:sldMkLst>
          <pc:docMk/>
          <pc:sldMk cId="683635817" sldId="276"/>
        </pc:sldMkLst>
        <pc:graphicFrameChg chg="mod modGraphic">
          <ac:chgData name="Sydney Meshesha Batunde Williams (2321171)" userId="S::2321171@student.uwtsd.ac.uk::12b957c5-e880-4692-abbc-9c1fb2b7c29a" providerId="AD" clId="Web-{D2F33A45-2177-CB56-2F01-B9ABF8C96A92}" dt="2026-10-14T22:55:28.327" v="12"/>
          <ac:graphicFrameMkLst>
            <pc:docMk/>
            <pc:sldMk cId="683635817" sldId="276"/>
            <ac:graphicFrameMk id="22" creationId="{3B53FEF3-3A20-6A81-13C8-A73978F2ABEA}"/>
          </ac:graphicFrameMkLst>
        </pc:graphicFrameChg>
      </pc:sldChg>
    </pc:docChg>
  </pc:docChgLst>
  <pc:docChgLst>
    <pc:chgData name="Sydney Meshesha Batunde Williams (2321171)" userId="S::2321171@student.uwtsd.ac.uk::12b957c5-e880-4692-abbc-9c1fb2b7c29a" providerId="AD" clId="Web-{F31A5209-8E4E-6BC6-59EC-6578D21DA489}"/>
    <pc:docChg chg="modSld">
      <pc:chgData name="Sydney Meshesha Batunde Williams (2321171)" userId="S::2321171@student.uwtsd.ac.uk::12b957c5-e880-4692-abbc-9c1fb2b7c29a" providerId="AD" clId="Web-{F31A5209-8E4E-6BC6-59EC-6578D21DA489}" dt="2026-10-15T00:07:50.824" v="9" actId="1076"/>
      <pc:docMkLst>
        <pc:docMk/>
      </pc:docMkLst>
      <pc:sldChg chg="modSp">
        <pc:chgData name="Sydney Meshesha Batunde Williams (2321171)" userId="S::2321171@student.uwtsd.ac.uk::12b957c5-e880-4692-abbc-9c1fb2b7c29a" providerId="AD" clId="Web-{F31A5209-8E4E-6BC6-59EC-6578D21DA489}" dt="2026-10-14T23:48:52.895" v="0" actId="1076"/>
        <pc:sldMkLst>
          <pc:docMk/>
          <pc:sldMk cId="0" sldId="265"/>
        </pc:sldMkLst>
        <pc:spChg chg="mod">
          <ac:chgData name="Sydney Meshesha Batunde Williams (2321171)" userId="S::2321171@student.uwtsd.ac.uk::12b957c5-e880-4692-abbc-9c1fb2b7c29a" providerId="AD" clId="Web-{F31A5209-8E4E-6BC6-59EC-6578D21DA489}" dt="2026-10-14T23:48:52.895" v="0" actId="1076"/>
          <ac:spMkLst>
            <pc:docMk/>
            <pc:sldMk cId="0" sldId="265"/>
            <ac:spMk id="246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F31A5209-8E4E-6BC6-59EC-6578D21DA489}" dt="2026-10-14T23:51:28.651" v="8" actId="20577"/>
        <pc:sldMkLst>
          <pc:docMk/>
          <pc:sldMk cId="0" sldId="267"/>
        </pc:sldMkLst>
        <pc:spChg chg="mod">
          <ac:chgData name="Sydney Meshesha Batunde Williams (2321171)" userId="S::2321171@student.uwtsd.ac.uk::12b957c5-e880-4692-abbc-9c1fb2b7c29a" providerId="AD" clId="Web-{F31A5209-8E4E-6BC6-59EC-6578D21DA489}" dt="2026-10-14T23:49:42.147" v="6" actId="14100"/>
          <ac:spMkLst>
            <pc:docMk/>
            <pc:sldMk cId="0" sldId="267"/>
            <ac:spMk id="277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F31A5209-8E4E-6BC6-59EC-6578D21DA489}" dt="2026-10-14T23:49:26.756" v="2" actId="1076"/>
          <ac:spMkLst>
            <pc:docMk/>
            <pc:sldMk cId="0" sldId="267"/>
            <ac:spMk id="278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F31A5209-8E4E-6BC6-59EC-6578D21DA489}" dt="2026-10-14T23:51:28.651" v="8" actId="20577"/>
          <ac:spMkLst>
            <pc:docMk/>
            <pc:sldMk cId="0" sldId="267"/>
            <ac:spMk id="283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F31A5209-8E4E-6BC6-59EC-6578D21DA489}" dt="2026-10-15T00:07:50.824" v="9" actId="1076"/>
        <pc:sldMkLst>
          <pc:docMk/>
          <pc:sldMk cId="0" sldId="270"/>
        </pc:sldMkLst>
        <pc:spChg chg="mod">
          <ac:chgData name="Sydney Meshesha Batunde Williams (2321171)" userId="S::2321171@student.uwtsd.ac.uk::12b957c5-e880-4692-abbc-9c1fb2b7c29a" providerId="AD" clId="Web-{F31A5209-8E4E-6BC6-59EC-6578D21DA489}" dt="2026-10-15T00:07:50.824" v="9" actId="1076"/>
          <ac:spMkLst>
            <pc:docMk/>
            <pc:sldMk cId="0" sldId="270"/>
            <ac:spMk id="15" creationId="{7CC4A087-830B-E8A7-FB37-055C92B751D0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51544D7D-BB63-CB89-8C24-5C22DA246D8D}"/>
    <pc:docChg chg="modSld">
      <pc:chgData name="Sydney Meshesha Batunde Williams (2321171)" userId="S::2321171@student.uwtsd.ac.uk::12b957c5-e880-4692-abbc-9c1fb2b7c29a" providerId="AD" clId="Web-{51544D7D-BB63-CB89-8C24-5C22DA246D8D}" dt="2026-10-14T21:42:15.814" v="41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51544D7D-BB63-CB89-8C24-5C22DA246D8D}" dt="2026-10-14T21:41:32.344" v="38" actId="14100"/>
        <pc:sldMkLst>
          <pc:docMk/>
          <pc:sldMk cId="0" sldId="256"/>
        </pc:sldMkLst>
        <pc:spChg chg="mod">
          <ac:chgData name="Sydney Meshesha Batunde Williams (2321171)" userId="S::2321171@student.uwtsd.ac.uk::12b957c5-e880-4692-abbc-9c1fb2b7c29a" providerId="AD" clId="Web-{51544D7D-BB63-CB89-8C24-5C22DA246D8D}" dt="2026-10-14T21:41:32.344" v="38" actId="14100"/>
          <ac:spMkLst>
            <pc:docMk/>
            <pc:sldMk cId="0" sldId="256"/>
            <ac:spMk id="88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51544D7D-BB63-CB89-8C24-5C22DA246D8D}" dt="2026-10-14T21:41:17.531" v="37" actId="14100"/>
          <ac:spMkLst>
            <pc:docMk/>
            <pc:sldMk cId="0" sldId="256"/>
            <ac:spMk id="89" creationId="{00000000-0000-0000-0000-000000000000}"/>
          </ac:spMkLst>
        </pc:spChg>
      </pc:sldChg>
      <pc:sldChg chg="modSp">
        <pc:chgData name="Sydney Meshesha Batunde Williams (2321171)" userId="S::2321171@student.uwtsd.ac.uk::12b957c5-e880-4692-abbc-9c1fb2b7c29a" providerId="AD" clId="Web-{51544D7D-BB63-CB89-8C24-5C22DA246D8D}" dt="2026-10-14T21:42:15.814" v="41" actId="14100"/>
        <pc:sldMkLst>
          <pc:docMk/>
          <pc:sldMk cId="0" sldId="261"/>
        </pc:sldMkLst>
        <pc:spChg chg="mod">
          <ac:chgData name="Sydney Meshesha Batunde Williams (2321171)" userId="S::2321171@student.uwtsd.ac.uk::12b957c5-e880-4692-abbc-9c1fb2b7c29a" providerId="AD" clId="Web-{51544D7D-BB63-CB89-8C24-5C22DA246D8D}" dt="2026-10-14T21:42:09.236" v="40" actId="14100"/>
          <ac:spMkLst>
            <pc:docMk/>
            <pc:sldMk cId="0" sldId="261"/>
            <ac:spMk id="163" creationId="{00000000-0000-0000-0000-000000000000}"/>
          </ac:spMkLst>
        </pc:spChg>
        <pc:spChg chg="mod">
          <ac:chgData name="Sydney Meshesha Batunde Williams (2321171)" userId="S::2321171@student.uwtsd.ac.uk::12b957c5-e880-4692-abbc-9c1fb2b7c29a" providerId="AD" clId="Web-{51544D7D-BB63-CB89-8C24-5C22DA246D8D}" dt="2026-10-14T21:42:15.814" v="41" actId="14100"/>
          <ac:spMkLst>
            <pc:docMk/>
            <pc:sldMk cId="0" sldId="261"/>
            <ac:spMk id="164" creationId="{00000000-0000-0000-0000-000000000000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D073BC9F-E11D-2DD5-DC5B-B07F88EE3DF6}"/>
    <pc:docChg chg="modSld">
      <pc:chgData name="Sydney Meshesha Batunde Williams (2321171)" userId="S::2321171@student.uwtsd.ac.uk::12b957c5-e880-4692-abbc-9c1fb2b7c29a" providerId="AD" clId="Web-{D073BC9F-E11D-2DD5-DC5B-B07F88EE3DF6}" dt="2026-10-15T00:32:16.781" v="0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D073BC9F-E11D-2DD5-DC5B-B07F88EE3DF6}" dt="2026-10-15T00:32:16.781" v="0" actId="14100"/>
        <pc:sldMkLst>
          <pc:docMk/>
          <pc:sldMk cId="0" sldId="265"/>
        </pc:sldMkLst>
        <pc:spChg chg="mod">
          <ac:chgData name="Sydney Meshesha Batunde Williams (2321171)" userId="S::2321171@student.uwtsd.ac.uk::12b957c5-e880-4692-abbc-9c1fb2b7c29a" providerId="AD" clId="Web-{D073BC9F-E11D-2DD5-DC5B-B07F88EE3DF6}" dt="2026-10-15T00:32:16.781" v="0" actId="14100"/>
          <ac:spMkLst>
            <pc:docMk/>
            <pc:sldMk cId="0" sldId="265"/>
            <ac:spMk id="257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Sheet_10A_0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Male</c:v>
                </c:pt>
              </c:strCache>
            </c:strRef>
          </c:tx>
          <c:invertIfNegative val="1"/>
          <c:cat>
            <c:strRef>
              <c:f>Sheet1!$A$2:$A$3</c:f>
              <c:strCache>
                <c:ptCount val="2"/>
                <c:pt idx="0">
                  <c:v>Most deprived</c:v>
                </c:pt>
                <c:pt idx="1">
                  <c:v>Least deprived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49.8</c:v>
                </c:pt>
                <c:pt idx="1">
                  <c:v>69.2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57D-486F-82A4-D265BA7426B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Female</c:v>
                </c:pt>
              </c:strCache>
            </c:strRef>
          </c:tx>
          <c:invertIfNegative val="1"/>
          <c:cat>
            <c:strRef>
              <c:f>Sheet1!$A$2:$A$3</c:f>
              <c:strCache>
                <c:ptCount val="2"/>
                <c:pt idx="0">
                  <c:v>Most deprived</c:v>
                </c:pt>
                <c:pt idx="1">
                  <c:v>Least deprived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48.2</c:v>
                </c:pt>
                <c:pt idx="1">
                  <c:v>68.5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57D-486F-82A4-D265BA7426B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8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b"/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Google Shape;27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8" name="Google Shape;33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Google Shape;396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7" name="Google Shape;397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2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4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4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2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25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2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2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2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26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00" cy="6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26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00" cy="39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26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900" cy="6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26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900" cy="39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2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8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400" cy="11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8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00" cy="58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8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400" cy="469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2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9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9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9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2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30"/>
          <p:cNvSpPr txBox="1">
            <a:spLocks noGrp="1"/>
          </p:cNvSpPr>
          <p:nvPr>
            <p:ph type="body" idx="1"/>
          </p:nvPr>
        </p:nvSpPr>
        <p:spPr>
          <a:xfrm rot="5400000">
            <a:off x="2308950" y="-251550"/>
            <a:ext cx="4526100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3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3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3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1"/>
          <p:cNvSpPr txBox="1">
            <a:spLocks noGrp="1"/>
          </p:cNvSpPr>
          <p:nvPr>
            <p:ph type="title"/>
          </p:nvPr>
        </p:nvSpPr>
        <p:spPr>
          <a:xfrm rot="5400000">
            <a:off x="4732350" y="2171688"/>
            <a:ext cx="585150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1"/>
          <p:cNvSpPr txBox="1">
            <a:spLocks noGrp="1"/>
          </p:cNvSpPr>
          <p:nvPr>
            <p:ph type="body" idx="1"/>
          </p:nvPr>
        </p:nvSpPr>
        <p:spPr>
          <a:xfrm rot="5400000">
            <a:off x="541350" y="190488"/>
            <a:ext cx="5851500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3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3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rontiersin.org/articles/10.3389/fpubh.2020.00131/full" TargetMode="External"/><Relationship Id="rId5" Type="http://schemas.openxmlformats.org/officeDocument/2006/relationships/image" Target="../media/image2.jpeg"/><Relationship Id="rId4" Type="http://schemas.openxmlformats.org/officeDocument/2006/relationships/hyperlink" Target="https://www.mynextmove.org/vets/profile/summary/31-9092.0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maternal-mortality?utm_source=chatgpt.com" TargetMode="External"/><Relationship Id="rId2" Type="http://schemas.openxmlformats.org/officeDocument/2006/relationships/hyperlink" Target="https://www.ons.gov.uk/peoplepopulationandcommunity/healthandsocialcare/healthandlifeexpectancies/bulletins/adultsmokinghabitsingreatbritain/2024?utm_source=chatgpt.com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ons.gov.uk/peoplepopulationandcommunity/healthandsocialcare/causesofdeath/bulletins/avoidablemortalityinenglandandwales/2024?utm_source=chatgpt.co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making-every-contact-count-mecc-practical-resources/mecc-evaluation-guide-2020?utm_source=chatgpt.com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ntegrated-care-partnerships-engagement-findings/integrated-care-partnership-icp-engagement-summary?utm_source=chatgpt.com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nice.org.uk/guidance/ph49" TargetMode="External"/><Relationship Id="rId4" Type="http://schemas.openxmlformats.org/officeDocument/2006/relationships/hyperlink" Target="https://www.gov.uk/government/publications/10-year-health-plan-for-england-fit-for-the-future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pr.2016.09.002.Assessed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53925" y="-60375"/>
            <a:ext cx="121917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/>
          <p:nvPr/>
        </p:nvSpPr>
        <p:spPr>
          <a:xfrm>
            <a:off x="53925" y="0"/>
            <a:ext cx="3763500" cy="6858000"/>
          </a:xfrm>
          <a:prstGeom prst="rect">
            <a:avLst/>
          </a:prstGeom>
          <a:solidFill>
            <a:srgbClr val="5B0F00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"/>
          <p:cNvSpPr/>
          <p:nvPr/>
        </p:nvSpPr>
        <p:spPr>
          <a:xfrm>
            <a:off x="1143000" y="1005840"/>
            <a:ext cx="1417320" cy="1417320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"/>
          <p:cNvSpPr txBox="1"/>
          <p:nvPr/>
        </p:nvSpPr>
        <p:spPr>
          <a:xfrm>
            <a:off x="1143000" y="1115605"/>
            <a:ext cx="14172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SDG </a:t>
            </a:r>
            <a:r>
              <a:rPr lang="en-US" sz="18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88" name="Google Shape;88;p1"/>
          <p:cNvSpPr txBox="1"/>
          <p:nvPr/>
        </p:nvSpPr>
        <p:spPr>
          <a:xfrm>
            <a:off x="4432912" y="503622"/>
            <a:ext cx="7005966" cy="1846619"/>
          </a:xfrm>
          <a:prstGeom prst="rect">
            <a:avLst/>
          </a:prstGeom>
          <a:solidFill>
            <a:srgbClr val="F6F9F7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just"/>
            <a:r>
              <a:rPr lang="en-US" sz="2000" b="1">
                <a:ea typeface="Calibri"/>
              </a:rPr>
              <a:t>Integration of health, wellbeing and sustainable development in health and social care sector, and how these impact deliverance of services. A Critical Examination </a:t>
            </a:r>
            <a:endParaRPr lang="en-US" sz="2000" b="1"/>
          </a:p>
          <a:p>
            <a:br>
              <a:rPr lang="en-US"/>
            </a:br>
            <a:endParaRPr lang="en-US" sz="2000" b="1"/>
          </a:p>
        </p:txBody>
      </p:sp>
      <p:sp>
        <p:nvSpPr>
          <p:cNvPr id="89" name="Google Shape;89;p1"/>
          <p:cNvSpPr txBox="1"/>
          <p:nvPr/>
        </p:nvSpPr>
        <p:spPr>
          <a:xfrm>
            <a:off x="4434850" y="3794758"/>
            <a:ext cx="7006075" cy="2133877"/>
          </a:xfrm>
          <a:prstGeom prst="rect">
            <a:avLst/>
          </a:prstGeom>
          <a:solidFill>
            <a:srgbClr val="F6F9F7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>
                <a:solidFill>
                  <a:srgbClr val="232B30"/>
                </a:solidFill>
              </a:rPr>
              <a:t>Student Name :Sydney</a:t>
            </a:r>
            <a:r>
              <a:rPr lang="en-US" sz="14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Williams</a:t>
            </a:r>
            <a:endParaRPr/>
          </a:p>
          <a:p>
            <a:pPr marL="0" marR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BMHP6030 </a:t>
            </a:r>
            <a:r>
              <a:rPr lang="en-US">
                <a:solidFill>
                  <a:srgbClr val="232B30"/>
                </a:solidFill>
              </a:rPr>
              <a:t>*</a:t>
            </a:r>
            <a:r>
              <a:rPr lang="en-US" sz="14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BSc (Hons) Health and Social Care</a:t>
            </a:r>
            <a:endParaRPr/>
          </a:p>
          <a:p>
            <a:pPr marL="0" marR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Student ID: </a:t>
            </a:r>
            <a:r>
              <a:rPr lang="en-US">
                <a:solidFill>
                  <a:srgbClr val="232B30"/>
                </a:solidFill>
              </a:rPr>
              <a:t>2321171</a:t>
            </a:r>
            <a:endParaRPr>
              <a:solidFill>
                <a:srgbClr val="232B30"/>
              </a:solidFill>
            </a:endParaRPr>
          </a:p>
          <a:p>
            <a:pPr>
              <a:spcBef>
                <a:spcPts val="1000"/>
              </a:spcBef>
            </a:pPr>
            <a:r>
              <a:rPr lang="en-US">
                <a:solidFill>
                  <a:srgbClr val="232B30"/>
                </a:solidFill>
              </a:rPr>
              <a:t>Lecturer :Mrs. </a:t>
            </a:r>
            <a:r>
              <a:rPr lang="en-US" sz="210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Parese Ahmed</a:t>
            </a:r>
            <a:endParaRPr lang="en-US">
              <a:solidFill>
                <a:srgbClr val="232B30"/>
              </a:solidFill>
            </a:endParaRPr>
          </a:p>
          <a:p>
            <a:pPr>
              <a:spcBef>
                <a:spcPts val="1000"/>
              </a:spcBef>
            </a:pPr>
            <a:endParaRPr lang="en-US">
              <a:solidFill>
                <a:srgbClr val="232B30"/>
              </a:solidFill>
            </a:endParaRPr>
          </a:p>
          <a:p>
            <a:pPr>
              <a:spcBef>
                <a:spcPts val="1000"/>
              </a:spcBef>
            </a:pPr>
            <a:endParaRPr lang="en-US">
              <a:solidFill>
                <a:srgbClr val="232B30"/>
              </a:solidFill>
            </a:endParaRPr>
          </a:p>
        </p:txBody>
      </p:sp>
      <p:sp>
        <p:nvSpPr>
          <p:cNvPr id="90" name="Google Shape;90;p1"/>
          <p:cNvSpPr txBox="1"/>
          <p:nvPr/>
        </p:nvSpPr>
        <p:spPr>
          <a:xfrm>
            <a:off x="663385" y="6153195"/>
            <a:ext cx="10972800" cy="2769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20124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 UK progress towards SDG 3 </a:t>
            </a:r>
            <a:r>
              <a:rPr lang="en-US" sz="1200">
                <a:solidFill>
                  <a:srgbClr val="697378"/>
                </a:solidFill>
              </a:rPr>
              <a:t>- </a:t>
            </a: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Good Health and Wellbeing</a:t>
            </a:r>
            <a:endParaRPr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2"/>
          <p:cNvSpPr txBox="1"/>
          <p:nvPr/>
        </p:nvSpPr>
        <p:spPr>
          <a:xfrm>
            <a:off x="594360" y="320040"/>
            <a:ext cx="109728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Why integration matters</a:t>
            </a:r>
            <a:endParaRPr/>
          </a:p>
        </p:txBody>
      </p:sp>
      <p:sp>
        <p:nvSpPr>
          <p:cNvPr id="97" name="Google Shape;97;p2"/>
          <p:cNvSpPr/>
          <p:nvPr/>
        </p:nvSpPr>
        <p:spPr>
          <a:xfrm>
            <a:off x="948925" y="1417320"/>
            <a:ext cx="2788800" cy="264668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2"/>
          <p:cNvSpPr txBox="1"/>
          <p:nvPr/>
        </p:nvSpPr>
        <p:spPr>
          <a:xfrm>
            <a:off x="1078992" y="1545336"/>
            <a:ext cx="24597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HEALTH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Physical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Mental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Social</a:t>
            </a:r>
            <a:endParaRPr/>
          </a:p>
        </p:txBody>
      </p:sp>
      <p:sp>
        <p:nvSpPr>
          <p:cNvPr id="99" name="Google Shape;99;p2"/>
          <p:cNvSpPr/>
          <p:nvPr/>
        </p:nvSpPr>
        <p:spPr>
          <a:xfrm>
            <a:off x="4221480" y="1417320"/>
            <a:ext cx="2758440" cy="31750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2"/>
          <p:cNvSpPr txBox="1"/>
          <p:nvPr/>
        </p:nvSpPr>
        <p:spPr>
          <a:xfrm>
            <a:off x="4416552" y="1545336"/>
            <a:ext cx="2459700" cy="8004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WELLBEING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Quality of life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Choice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Relationships</a:t>
            </a:r>
            <a:endParaRPr/>
          </a:p>
        </p:txBody>
      </p:sp>
      <p:sp>
        <p:nvSpPr>
          <p:cNvPr id="101" name="Google Shape;101;p2"/>
          <p:cNvSpPr/>
          <p:nvPr/>
        </p:nvSpPr>
        <p:spPr>
          <a:xfrm>
            <a:off x="7589520" y="1143000"/>
            <a:ext cx="3175000" cy="39065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2"/>
          <p:cNvSpPr txBox="1"/>
          <p:nvPr/>
        </p:nvSpPr>
        <p:spPr>
          <a:xfrm>
            <a:off x="7754112" y="1545336"/>
            <a:ext cx="2459700" cy="8004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SUSTAINABILITY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Prevention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Resources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Future generations</a:t>
            </a:r>
            <a:endParaRPr/>
          </a:p>
        </p:txBody>
      </p:sp>
      <p:sp>
        <p:nvSpPr>
          <p:cNvPr id="104" name="Google Shape;104;p2"/>
          <p:cNvSpPr/>
          <p:nvPr/>
        </p:nvSpPr>
        <p:spPr>
          <a:xfrm>
            <a:off x="386080" y="55473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2"/>
          <p:cNvSpPr txBox="1"/>
          <p:nvPr/>
        </p:nvSpPr>
        <p:spPr>
          <a:xfrm>
            <a:off x="1005840" y="5532120"/>
            <a:ext cx="1014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Integration is a means to improved outcomes  not an outcome itself.</a:t>
            </a:r>
            <a:endParaRPr/>
          </a:p>
        </p:txBody>
      </p:sp>
      <p:sp>
        <p:nvSpPr>
          <p:cNvPr id="106" name="Google Shape;106;p2"/>
          <p:cNvSpPr txBox="1"/>
          <p:nvPr/>
        </p:nvSpPr>
        <p:spPr>
          <a:xfrm>
            <a:off x="878135" y="6399220"/>
            <a:ext cx="109728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(</a:t>
            </a:r>
            <a:r>
              <a:rPr lang="en-US" sz="1100" b="1"/>
              <a:t>WHO, 1948; WCED, 1987; WHO, 2014)</a:t>
            </a:r>
            <a:endParaRPr sz="1100" b="1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7882020-9128-8F8B-09B7-B1C968CDAE81}"/>
              </a:ext>
            </a:extLst>
          </p:cNvPr>
          <p:cNvSpPr/>
          <p:nvPr/>
        </p:nvSpPr>
        <p:spPr>
          <a:xfrm>
            <a:off x="952953" y="2167002"/>
            <a:ext cx="2702560" cy="18897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Health includes physical, mental and social wellbeing, extending beyond the absence of disease </a:t>
            </a:r>
            <a:r>
              <a:rPr lang="en-GB" b="1">
                <a:ea typeface="+mn-lt"/>
                <a:cs typeface="+mn-lt"/>
              </a:rPr>
              <a:t>(WHO, 1948)</a:t>
            </a:r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A1ED9DC-CCA1-4DE1-3055-2EC64BAD3B1F}"/>
              </a:ext>
            </a:extLst>
          </p:cNvPr>
          <p:cNvSpPr/>
          <p:nvPr/>
        </p:nvSpPr>
        <p:spPr>
          <a:xfrm>
            <a:off x="4302133" y="2447168"/>
            <a:ext cx="2672080" cy="21336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Wellbeing includes quality of life, control over everyday choices and supportive relationships </a:t>
            </a:r>
            <a:r>
              <a:rPr lang="en-GB" b="1">
                <a:ea typeface="+mn-lt"/>
                <a:cs typeface="+mn-lt"/>
              </a:rPr>
              <a:t>(Care Act 2014, s.1)</a:t>
            </a:r>
            <a:r>
              <a:rPr lang="en-GB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9216DC8-6CD6-0FA1-2EBD-E734A70819FD}"/>
              </a:ext>
            </a:extLst>
          </p:cNvPr>
          <p:cNvSpPr/>
          <p:nvPr/>
        </p:nvSpPr>
        <p:spPr>
          <a:xfrm>
            <a:off x="7586736" y="2445637"/>
            <a:ext cx="3180080" cy="26111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ea typeface="+mn-lt"/>
                <a:cs typeface="+mn-lt"/>
              </a:rPr>
              <a:t>SUSTAINABILITY</a:t>
            </a:r>
            <a:endParaRPr lang="en-US"/>
          </a:p>
          <a:p>
            <a:pPr algn="ctr"/>
            <a:r>
              <a:rPr lang="en-GB">
                <a:ea typeface="+mn-lt"/>
                <a:cs typeface="+mn-lt"/>
              </a:rPr>
              <a:t>Sustainability means meeting present needs through responsible resource use while protecting future generations’ ability to meet their needs </a:t>
            </a:r>
            <a:r>
              <a:rPr lang="en-GB" b="1">
                <a:ea typeface="+mn-lt"/>
                <a:cs typeface="+mn-lt"/>
              </a:rPr>
              <a:t>(World Commission on Environment and Development, 1987)</a:t>
            </a:r>
            <a:r>
              <a:rPr lang="en-GB">
                <a:ea typeface="+mn-lt"/>
                <a:cs typeface="+mn-lt"/>
              </a:rPr>
              <a:t>. 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Defining health, wellbeing &amp; sustainability</a:t>
            </a:r>
            <a:endParaRPr/>
          </a:p>
        </p:txBody>
      </p:sp>
      <p:sp>
        <p:nvSpPr>
          <p:cNvPr id="113" name="Google Shape;113;p3"/>
          <p:cNvSpPr/>
          <p:nvPr/>
        </p:nvSpPr>
        <p:spPr>
          <a:xfrm>
            <a:off x="731520" y="1325880"/>
            <a:ext cx="3383280" cy="33375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3"/>
          <p:cNvSpPr txBox="1"/>
          <p:nvPr/>
        </p:nvSpPr>
        <p:spPr>
          <a:xfrm>
            <a:off x="961150" y="1560972"/>
            <a:ext cx="3054000" cy="9852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HEALTH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Beyond absence of disease</a:t>
            </a: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Physical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Mental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Social</a:t>
            </a:r>
            <a:endParaRPr/>
          </a:p>
        </p:txBody>
      </p:sp>
      <p:sp>
        <p:nvSpPr>
          <p:cNvPr id="115" name="Google Shape;115;p3"/>
          <p:cNvSpPr/>
          <p:nvPr/>
        </p:nvSpPr>
        <p:spPr>
          <a:xfrm>
            <a:off x="4407408" y="1284127"/>
            <a:ext cx="3383280" cy="412043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3"/>
          <p:cNvSpPr txBox="1"/>
          <p:nvPr/>
        </p:nvSpPr>
        <p:spPr>
          <a:xfrm>
            <a:off x="4572000" y="1453900"/>
            <a:ext cx="3054000" cy="13545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WELLBEING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Subjective:</a:t>
            </a: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Happiness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Life satisfaction</a:t>
            </a: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Objective:</a:t>
            </a:r>
            <a:b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Housing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Income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 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Relationships</a:t>
            </a:r>
            <a:endParaRPr/>
          </a:p>
        </p:txBody>
      </p:sp>
      <p:sp>
        <p:nvSpPr>
          <p:cNvPr id="117" name="Google Shape;117;p3"/>
          <p:cNvSpPr/>
          <p:nvPr/>
        </p:nvSpPr>
        <p:spPr>
          <a:xfrm>
            <a:off x="8083296" y="1288755"/>
            <a:ext cx="3383400" cy="33375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3"/>
          <p:cNvSpPr txBox="1"/>
          <p:nvPr/>
        </p:nvSpPr>
        <p:spPr>
          <a:xfrm>
            <a:off x="8247900" y="1453900"/>
            <a:ext cx="3054000" cy="8004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SUSTAINABILITY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Meet present needs without compromising future generations</a:t>
            </a:r>
            <a:endParaRPr/>
          </a:p>
        </p:txBody>
      </p:sp>
      <p:sp>
        <p:nvSpPr>
          <p:cNvPr id="119" name="Google Shape;119;p3"/>
          <p:cNvSpPr/>
          <p:nvPr/>
        </p:nvSpPr>
        <p:spPr>
          <a:xfrm>
            <a:off x="822960" y="53949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3"/>
          <p:cNvSpPr txBox="1"/>
          <p:nvPr/>
        </p:nvSpPr>
        <p:spPr>
          <a:xfrm>
            <a:off x="1005840" y="5532120"/>
            <a:ext cx="1014984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Health and wellbeing are personal, clinical and structural — not purely medical.</a:t>
            </a:r>
            <a:endParaRPr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A8442BD-9ED1-A1F4-AE9B-A0691F0A8C29}"/>
              </a:ext>
            </a:extLst>
          </p:cNvPr>
          <p:cNvSpPr/>
          <p:nvPr/>
        </p:nvSpPr>
        <p:spPr>
          <a:xfrm>
            <a:off x="824631" y="2807918"/>
            <a:ext cx="3189961" cy="17285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Health is a state of physical, mental and social wellbeing, rather than simply the absence of disease (WHO,2021)</a:t>
            </a:r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A47E2C1-638F-C5FD-EC46-BDED8C4E4A53}"/>
              </a:ext>
            </a:extLst>
          </p:cNvPr>
          <p:cNvSpPr/>
          <p:nvPr/>
        </p:nvSpPr>
        <p:spPr>
          <a:xfrm>
            <a:off x="8246302" y="2807919"/>
            <a:ext cx="3116892" cy="17285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Sustainability balances environmental protection, social wellbeing and economic viability to meet present needs while safeguarding future generations (United Nations, 2015).” </a:t>
            </a:r>
            <a:endParaRPr lang="en-GB">
              <a:cs typeface="Arial"/>
            </a:endParaRPr>
          </a:p>
          <a:p>
            <a:pPr algn="ctr"/>
            <a:endParaRPr lang="en-GB">
              <a:cs typeface="Arial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74AE2D-5FEE-F6DC-02DE-A0EBA2844F5F}"/>
              </a:ext>
            </a:extLst>
          </p:cNvPr>
          <p:cNvSpPr/>
          <p:nvPr/>
        </p:nvSpPr>
        <p:spPr>
          <a:xfrm>
            <a:off x="8684712" y="2254684"/>
            <a:ext cx="2365330" cy="6951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cs typeface="Arial"/>
              </a:rPr>
              <a:t>3 PILARS OF SUSTAINABILITY 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DE56A90-7BDC-0BF9-0CA2-35CEA3BA971C}"/>
              </a:ext>
            </a:extLst>
          </p:cNvPr>
          <p:cNvSpPr/>
          <p:nvPr/>
        </p:nvSpPr>
        <p:spPr>
          <a:xfrm>
            <a:off x="4571999" y="3350712"/>
            <a:ext cx="3054263" cy="19269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+mn-lt"/>
                <a:cs typeface="+mn-lt"/>
              </a:rPr>
              <a:t>Wellbeing extends beyond physical health and job satisfaction it include emotional, social, intellectual, financial, environmental and spiritual aspects of life(SAMHSA, 2016). </a:t>
            </a: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C7225CB-978E-D86F-713B-3CFD0F9DDFD6}"/>
              </a:ext>
            </a:extLst>
          </p:cNvPr>
          <p:cNvSpPr/>
          <p:nvPr/>
        </p:nvSpPr>
        <p:spPr>
          <a:xfrm>
            <a:off x="5031287" y="2880987"/>
            <a:ext cx="2125249" cy="6012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cs typeface="Arial"/>
              </a:rPr>
              <a:t>8 DIMENSION OF WELBEING 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"/>
          <p:cNvSpPr/>
          <p:nvPr/>
        </p:nvSpPr>
        <p:spPr>
          <a:xfrm>
            <a:off x="-350346" y="240"/>
            <a:ext cx="12118627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4"/>
          <p:cNvSpPr txBox="1"/>
          <p:nvPr/>
        </p:nvSpPr>
        <p:spPr>
          <a:xfrm>
            <a:off x="7534" y="-222993"/>
            <a:ext cx="466659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Theoretical perspectives</a:t>
            </a:r>
            <a:endParaRPr lang="en-US" sz="2800"/>
          </a:p>
        </p:txBody>
      </p:sp>
      <p:sp>
        <p:nvSpPr>
          <p:cNvPr id="128" name="Google Shape;128;p4"/>
          <p:cNvSpPr/>
          <p:nvPr/>
        </p:nvSpPr>
        <p:spPr>
          <a:xfrm>
            <a:off x="286932" y="429172"/>
            <a:ext cx="3281680" cy="491409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4"/>
          <p:cNvSpPr txBox="1"/>
          <p:nvPr/>
        </p:nvSpPr>
        <p:spPr>
          <a:xfrm>
            <a:off x="601472" y="544576"/>
            <a:ext cx="2749440" cy="98484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BIOMEDICAL</a:t>
            </a:r>
            <a:endParaRPr/>
          </a:p>
          <a:p>
            <a:pPr marL="457200" marR="0" lvl="0" indent="-304800" algn="l" rtl="0">
              <a:spcBef>
                <a:spcPts val="600"/>
              </a:spcBef>
              <a:spcAft>
                <a:spcPts val="0"/>
              </a:spcAft>
              <a:buClr>
                <a:srgbClr val="232B30"/>
              </a:buClr>
              <a:buSzPts val="1200"/>
              <a:buFont typeface="Wingdings"/>
              <a:buChar char="v"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Disease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diagnosis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treatment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30" name="Google Shape;130;p4"/>
          <p:cNvSpPr/>
          <p:nvPr/>
        </p:nvSpPr>
        <p:spPr>
          <a:xfrm>
            <a:off x="3872536" y="39590"/>
            <a:ext cx="4257040" cy="518546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4"/>
          <p:cNvSpPr txBox="1"/>
          <p:nvPr/>
        </p:nvSpPr>
        <p:spPr>
          <a:xfrm>
            <a:off x="4105094" y="308444"/>
            <a:ext cx="3832706" cy="98484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BIOPSYCHOSOCIAL</a:t>
            </a:r>
            <a:endParaRPr/>
          </a:p>
          <a:p>
            <a:pPr marL="457200" marR="0" lvl="0" indent="-304800" algn="l" rtl="0">
              <a:spcBef>
                <a:spcPts val="600"/>
              </a:spcBef>
              <a:spcAft>
                <a:spcPts val="0"/>
              </a:spcAft>
              <a:buClr>
                <a:srgbClr val="232B30"/>
              </a:buClr>
              <a:buSzPts val="1200"/>
              <a:buFont typeface="Wingdings"/>
              <a:buChar char="v"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Biological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psychological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social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32" name="Google Shape;132;p4"/>
          <p:cNvSpPr/>
          <p:nvPr/>
        </p:nvSpPr>
        <p:spPr>
          <a:xfrm>
            <a:off x="8483600" y="0"/>
            <a:ext cx="3291840" cy="500817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4"/>
          <p:cNvSpPr txBox="1"/>
          <p:nvPr/>
        </p:nvSpPr>
        <p:spPr>
          <a:xfrm>
            <a:off x="8607552" y="310896"/>
            <a:ext cx="2964470" cy="98484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ECOLOGICAL</a:t>
            </a:r>
            <a:endParaRPr/>
          </a:p>
          <a:p>
            <a:pPr marL="323850" marR="0" lvl="0" indent="-171450" algn="l" rtl="0">
              <a:spcBef>
                <a:spcPts val="600"/>
              </a:spcBef>
              <a:spcAft>
                <a:spcPts val="0"/>
              </a:spcAft>
              <a:buClr>
                <a:srgbClr val="232B30"/>
              </a:buClr>
              <a:buSzPts val="1200"/>
              <a:buFont typeface="Wingdings"/>
              <a:buChar char="v"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Person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community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*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environment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36" name="Google Shape;136;p4"/>
          <p:cNvSpPr txBox="1"/>
          <p:nvPr/>
        </p:nvSpPr>
        <p:spPr>
          <a:xfrm>
            <a:off x="594360" y="6446520"/>
            <a:ext cx="109728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</a:rPr>
              <a:t>: </a:t>
            </a:r>
            <a:r>
              <a:rPr lang="en-US" sz="1100" b="1">
                <a:solidFill>
                  <a:schemeClr val="dk1"/>
                </a:solidFill>
              </a:rPr>
              <a:t>(Engel, 1977 ,</a:t>
            </a:r>
            <a:r>
              <a:rPr lang="en-US" sz="1100">
                <a:solidFill>
                  <a:schemeClr val="dk1"/>
                </a:solidFill>
              </a:rPr>
              <a:t> </a:t>
            </a:r>
            <a:r>
              <a:rPr lang="en-US" sz="1100" b="1">
                <a:solidFill>
                  <a:schemeClr val="dk1"/>
                </a:solidFill>
              </a:rPr>
              <a:t>(Dahlgren and Whitehead, 1991)</a:t>
            </a:r>
            <a:r>
              <a:rPr lang="en-US" sz="1100">
                <a:solidFill>
                  <a:schemeClr val="dk1"/>
                </a:solidFill>
              </a:rPr>
              <a:t>.</a:t>
            </a: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792115-2D73-DE0B-5451-B52D30185203}"/>
              </a:ext>
            </a:extLst>
          </p:cNvPr>
          <p:cNvSpPr txBox="1"/>
          <p:nvPr/>
        </p:nvSpPr>
        <p:spPr>
          <a:xfrm>
            <a:off x="-115036" y="5969344"/>
            <a:ext cx="4643120" cy="349618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sz="1100" err="1"/>
              <a:t>ThePhoto</a:t>
            </a:r>
            <a:r>
              <a:rPr lang="en-US" sz="1100"/>
              <a:t> by </a:t>
            </a:r>
            <a:r>
              <a:rPr lang="en-US" sz="1100" err="1"/>
              <a:t>PhotoAuthr</a:t>
            </a:r>
            <a:r>
              <a:rPr lang="en-US" sz="1100"/>
              <a:t> is licensed under CCYSA</a:t>
            </a:r>
            <a:r>
              <a:rPr lang="en-US"/>
              <a:t>.</a:t>
            </a:r>
          </a:p>
        </p:txBody>
      </p:sp>
      <p:pic>
        <p:nvPicPr>
          <p:cNvPr id="2" name="Picture 1" descr="A doctor and a child talking to a person&#10;&#10;AI-generated content may be incorrect.">
            <a:extLst>
              <a:ext uri="{FF2B5EF4-FFF2-40B4-BE49-F238E27FC236}">
                <a16:creationId xmlns:a16="http://schemas.microsoft.com/office/drawing/2014/main" id="{9BA9667D-6EC3-D761-6069-F65436FC0F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9378" y="1525708"/>
            <a:ext cx="3518162" cy="44512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9EA035-378F-F7F6-FE8C-0D321D534278}"/>
              </a:ext>
            </a:extLst>
          </p:cNvPr>
          <p:cNvSpPr txBox="1"/>
          <p:nvPr/>
        </p:nvSpPr>
        <p:spPr>
          <a:xfrm>
            <a:off x="683173" y="7524750"/>
            <a:ext cx="3284482" cy="221156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5D9DE5-5C82-8B4E-2CE7-E6AB0168955C}"/>
              </a:ext>
            </a:extLst>
          </p:cNvPr>
          <p:cNvSpPr txBox="1"/>
          <p:nvPr/>
        </p:nvSpPr>
        <p:spPr>
          <a:xfrm>
            <a:off x="4672998" y="5658726"/>
            <a:ext cx="2968625" cy="3175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AABABE-E049-F21A-728D-216CCA9E5E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239595" y="1846580"/>
            <a:ext cx="3884953" cy="41300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31C723-90DA-9D57-7EAD-B5CD32EDFFB7}"/>
              </a:ext>
            </a:extLst>
          </p:cNvPr>
          <p:cNvSpPr txBox="1"/>
          <p:nvPr/>
        </p:nvSpPr>
        <p:spPr>
          <a:xfrm>
            <a:off x="8133715" y="5905500"/>
            <a:ext cx="4326890" cy="81534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sz="1100" err="1"/>
              <a:t>ThePhoto</a:t>
            </a:r>
            <a:r>
              <a:rPr lang="en-US" sz="1100"/>
              <a:t> by </a:t>
            </a:r>
            <a:r>
              <a:rPr lang="en-US" sz="1100" err="1"/>
              <a:t>PhotoAuthor</a:t>
            </a:r>
            <a:r>
              <a:rPr lang="en-US" sz="1100"/>
              <a:t> is licensed under CCYYSA</a:t>
            </a:r>
            <a:r>
              <a:rPr lang="en-US"/>
              <a:t>.</a:t>
            </a:r>
          </a:p>
        </p:txBody>
      </p:sp>
      <p:pic>
        <p:nvPicPr>
          <p:cNvPr id="17" name="Picture 16" descr="Elijah’s Healing: Ancient Biopsychosocial-spiritual Example | Adrian ...">
            <a:extLst>
              <a:ext uri="{FF2B5EF4-FFF2-40B4-BE49-F238E27FC236}">
                <a16:creationId xmlns:a16="http://schemas.microsoft.com/office/drawing/2014/main" id="{C7137C12-D559-D6F1-D2F0-D5DA21DFC3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097" y="1304597"/>
            <a:ext cx="3905178" cy="38049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08789-911C-3A6D-D45B-ED02C0EDAC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04474" y="74721"/>
            <a:ext cx="6520880" cy="6604561"/>
          </a:xfrm>
        </p:spPr>
        <p:txBody>
          <a:bodyPr>
            <a:normAutofit/>
          </a:bodyPr>
          <a:lstStyle/>
          <a:p>
            <a:pPr marL="25400" indent="0">
              <a:buNone/>
            </a:pPr>
            <a:endParaRPr lang="en-GB" b="1" u="sng">
              <a:solidFill>
                <a:srgbClr val="333333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88FB85-D9AD-F345-6AAA-A68FDD6AFE79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12735" y="798362"/>
            <a:ext cx="5597110" cy="605852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2DB1CF-8111-2C6E-9EC6-346E9AE98243}"/>
              </a:ext>
            </a:extLst>
          </p:cNvPr>
          <p:cNvSpPr/>
          <p:nvPr/>
        </p:nvSpPr>
        <p:spPr>
          <a:xfrm>
            <a:off x="31314" y="1"/>
            <a:ext cx="4077221" cy="9979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800" b="1">
                <a:cs typeface="Arial"/>
              </a:rPr>
              <a:t>SUCCESSES AND RISKS</a:t>
            </a:r>
          </a:p>
          <a:p>
            <a:pPr algn="ctr"/>
            <a:endParaRPr lang="en-GB" sz="1800" b="1">
              <a:cs typeface="Arial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AAC5836-F197-5F4B-28D8-37335CCF68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343142"/>
              </p:ext>
            </p:extLst>
          </p:nvPr>
        </p:nvGraphicFramePr>
        <p:xfrm>
          <a:off x="897698" y="1002082"/>
          <a:ext cx="1630516" cy="58958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30516">
                  <a:extLst>
                    <a:ext uri="{9D8B030D-6E8A-4147-A177-3AD203B41FA5}">
                      <a16:colId xmlns:a16="http://schemas.microsoft.com/office/drawing/2014/main" val="3604102033"/>
                    </a:ext>
                  </a:extLst>
                </a:gridCol>
              </a:tblGrid>
              <a:tr h="119532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Adult smoking fell to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10.6% in 2024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, the lowest recorded proportion since 2011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(ONS, 2025)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.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025665"/>
                  </a:ext>
                </a:extLst>
              </a:tr>
              <a:tr h="977998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Maternal mortality fell by approximately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40% between 2000 and 2023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(WHO, 2025)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3736488"/>
                  </a:ext>
                </a:extLst>
              </a:tr>
              <a:tr h="206466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Avoidable mortality remained </a:t>
                      </a:r>
                      <a:r>
                        <a:rPr lang="en-GB" sz="1200" b="1" i="0" u="none" strike="noStrike" noProof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nearly four times higher in the most deprived areas</a:t>
                      </a: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 in 2024 </a:t>
                      </a:r>
                      <a:r>
                        <a:rPr lang="en-GB" sz="1200" b="1" i="0" u="none" strike="noStrike" noProof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(ONS, 2026)</a:t>
                      </a:r>
                      <a:r>
                        <a:rPr lang="en-GB" sz="12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 </a:t>
                      </a:r>
                      <a:endParaRPr lang="en-GB"/>
                    </a:p>
                    <a:p>
                      <a:pPr marL="0" lvl="0" indent="0" algn="l">
                        <a:buNone/>
                      </a:pPr>
                      <a:endParaRPr lang="en-GB" sz="12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4" marR="66674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2019541"/>
                  </a:ext>
                </a:extLst>
              </a:tr>
              <a:tr h="1630001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Universal health coverage is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off track for 2030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;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4.6 billion people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 lacked full essential-service coverage in 2023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(WHO, 2025)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 w="0"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8672575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49BEF671-2804-7D7E-21FA-F13473AF75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372278"/>
              </p:ext>
            </p:extLst>
          </p:nvPr>
        </p:nvGraphicFramePr>
        <p:xfrm>
          <a:off x="31315" y="741123"/>
          <a:ext cx="866571" cy="606514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6571">
                  <a:extLst>
                    <a:ext uri="{9D8B030D-6E8A-4147-A177-3AD203B41FA5}">
                      <a16:colId xmlns:a16="http://schemas.microsoft.com/office/drawing/2014/main" val="1785678927"/>
                    </a:ext>
                  </a:extLst>
                </a:gridCol>
              </a:tblGrid>
              <a:tr h="6178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1200" b="1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Success: UK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9823089"/>
                  </a:ext>
                </a:extLst>
              </a:tr>
              <a:tr h="1147342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endParaRPr lang="en-GB" sz="1200" b="1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marL="0" marR="0" lvl="0" indent="0" algn="l">
                        <a:buNone/>
                      </a:pPr>
                      <a:endParaRPr lang="en-GB" sz="1200" b="1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marL="0" marR="0" lvl="0" indent="0" algn="l">
                        <a:buNone/>
                      </a:pPr>
                      <a:endParaRPr lang="en-GB" sz="1200" b="1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marL="0" marR="0" lvl="0" indent="0" algn="l">
                        <a:buNone/>
                      </a:pPr>
                      <a:endParaRPr lang="en-GB" sz="1200" b="1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  <a:p>
                      <a:pPr marL="0" marR="0" lvl="0" indent="0" algn="l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Success: global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4720468"/>
                  </a:ext>
                </a:extLst>
              </a:tr>
              <a:tr h="1000248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endParaRPr lang="en-GB" sz="12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4" marR="66674"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7159017"/>
                  </a:ext>
                </a:extLst>
              </a:tr>
              <a:tr h="1206183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Risk: England and Wales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4224589"/>
                  </a:ext>
                </a:extLst>
              </a:tr>
              <a:tr h="2029915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Risk: global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7660490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D6FA3025-453B-30B8-E310-565035893A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221499"/>
              </p:ext>
            </p:extLst>
          </p:nvPr>
        </p:nvGraphicFramePr>
        <p:xfrm>
          <a:off x="2995808" y="929013"/>
          <a:ext cx="1544917" cy="591838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44917">
                  <a:extLst>
                    <a:ext uri="{9D8B030D-6E8A-4147-A177-3AD203B41FA5}">
                      <a16:colId xmlns:a16="http://schemas.microsoft.com/office/drawing/2014/main" val="1153134183"/>
                    </a:ext>
                  </a:extLst>
                </a:gridCol>
              </a:tblGrid>
              <a:tr h="999353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3.a – Tobacco control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 </a:t>
                      </a:r>
                      <a:r>
                        <a:rPr lang="en-GB" sz="1200" b="0" i="0" u="sng" strike="noStrike">
                          <a:solidFill>
                            <a:srgbClr val="000000"/>
                          </a:solidFill>
                          <a:effectLst/>
                          <a:latin typeface="Arial Nova"/>
                          <a:hlinkClick r:id="rId2"/>
                        </a:rPr>
                        <a:t>www.ons.gov.uk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1505642"/>
                  </a:ext>
                </a:extLst>
              </a:tr>
              <a:tr h="129915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3.1 – Maternal mortality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 </a:t>
                      </a:r>
                      <a:r>
                        <a:rPr lang="en-GB" sz="1200" b="0" i="0" u="sng" strike="noStrike">
                          <a:solidFill>
                            <a:srgbClr val="000000"/>
                          </a:solidFill>
                          <a:effectLst/>
                          <a:latin typeface="Arial Nova"/>
                          <a:hlinkClick r:id="rId3"/>
                        </a:rPr>
                        <a:t>www.who.int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30539877"/>
                  </a:ext>
                </a:extLst>
              </a:tr>
              <a:tr h="232071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Unequal progress towards </a:t>
                      </a: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3.4 – Reducing premature NCD deaths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. </a:t>
                      </a:r>
                      <a:r>
                        <a:rPr lang="en-GB" sz="1200" b="0" i="0" u="sng" strike="noStrike">
                          <a:solidFill>
                            <a:srgbClr val="000000"/>
                          </a:solidFill>
                          <a:effectLst/>
                          <a:latin typeface="Arial Nova"/>
                          <a:hlinkClick r:id="rId4"/>
                        </a:rPr>
                        <a:t>www.ons.gov.uk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Arial Nova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73874320"/>
                  </a:ext>
                </a:extLst>
              </a:tr>
              <a:tr h="1299157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GB" sz="1200" b="1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3.8 – Universal health coverage</a:t>
                      </a:r>
                      <a:r>
                        <a:rPr lang="en-GB" sz="1200" b="0" i="0">
                          <a:solidFill>
                            <a:srgbClr val="000000"/>
                          </a:solidFill>
                          <a:effectLst/>
                          <a:latin typeface="Arial Nova" panose="020B0504020202020204" pitchFamily="34" charset="0"/>
                        </a:rPr>
                        <a:t>. 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2087274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3B53FEF3-3A20-6A81-13C8-A73978F2AB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19295"/>
              </p:ext>
            </p:extLst>
          </p:nvPr>
        </p:nvGraphicFramePr>
        <p:xfrm>
          <a:off x="4344275" y="709448"/>
          <a:ext cx="7889667" cy="6400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943617">
                  <a:extLst>
                    <a:ext uri="{9D8B030D-6E8A-4147-A177-3AD203B41FA5}">
                      <a16:colId xmlns:a16="http://schemas.microsoft.com/office/drawing/2014/main" val="3497800824"/>
                    </a:ext>
                  </a:extLst>
                </a:gridCol>
                <a:gridCol w="1943617">
                  <a:extLst>
                    <a:ext uri="{9D8B030D-6E8A-4147-A177-3AD203B41FA5}">
                      <a16:colId xmlns:a16="http://schemas.microsoft.com/office/drawing/2014/main" val="1774608464"/>
                    </a:ext>
                  </a:extLst>
                </a:gridCol>
                <a:gridCol w="1943617">
                  <a:extLst>
                    <a:ext uri="{9D8B030D-6E8A-4147-A177-3AD203B41FA5}">
                      <a16:colId xmlns:a16="http://schemas.microsoft.com/office/drawing/2014/main" val="419076130"/>
                    </a:ext>
                  </a:extLst>
                </a:gridCol>
                <a:gridCol w="2058816">
                  <a:extLst>
                    <a:ext uri="{9D8B030D-6E8A-4147-A177-3AD203B41FA5}">
                      <a16:colId xmlns:a16="http://schemas.microsoft.com/office/drawing/2014/main" val="3628548934"/>
                    </a:ext>
                  </a:extLst>
                </a:gridCol>
              </a:tblGrid>
              <a:tr h="549691">
                <a:tc>
                  <a:txBody>
                    <a:bodyPr/>
                    <a:lstStyle/>
                    <a:p>
                      <a: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GB" sz="1600" b="0" i="0" u="none" strike="noStrike" cap="none" spc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  <a:sym typeface="Arial"/>
                        </a:rPr>
                        <a:t>Model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Why it is useful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Where we see it used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Practical 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4913044"/>
                  </a:ext>
                </a:extLst>
              </a:tr>
              <a:tr h="16890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</a:rPr>
                        <a:t>Biomedical</a:t>
                      </a:r>
                      <a:endParaRPr lang="en-GB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highlight>
                          <a:srgbClr val="C0C0C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Identifies disease and guides clinical diagnosis and treatment. It is particularly valuable when rapid medical intervention is needed.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Hospitals, GP consultations, laboratory testing and surgery.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 person with a suspected heart attack receives an ECG and blood tests, followed by appropriate treatment to restore blood flow.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805197"/>
                  </a:ext>
                </a:extLst>
              </a:tr>
              <a:tr h="19389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</a:rPr>
                        <a:t>Biopsychosocial</a:t>
                      </a:r>
                      <a:endParaRPr lang="en-GB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highlight>
                          <a:srgbClr val="C0C0C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Considers how physical health, emotions and social circumstances interact. It helps explain why people with the same condition experience different outcomes.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Chronic illness management, mental health services, rehabilitation and person-centred care planning.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For someone with diabetes, professionals consider blood glucose and medication, anxiety about the condition, and whether they can afford and access healthy food.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9782637"/>
                  </a:ext>
                </a:extLst>
              </a:tr>
              <a:tr h="19389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highlight>
                            <a:srgbClr val="C0C0C0"/>
                          </a:highlight>
                        </a:rPr>
                        <a:t>Ecological</a:t>
                      </a:r>
                      <a:endParaRPr lang="en-GB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highlight>
                          <a:srgbClr val="C0C0C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Shows how communities, living conditions and the wider environment shape health. It helps identify barriers that individuals cannot resolve alone.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Public health, community programmes, housing initiatives and environmental health services.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For a child with asthma, services consider inhaler use, family support, damp housing and neighbourhood air pollution. Healthcare and housing teams may need to work together.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3220541"/>
                  </a:ext>
                </a:extLst>
              </a:tr>
            </a:tbl>
          </a:graphicData>
        </a:graphic>
      </p:graphicFrame>
      <p:sp>
        <p:nvSpPr>
          <p:cNvPr id="23" name="Rectangle 22">
            <a:extLst>
              <a:ext uri="{FF2B5EF4-FFF2-40B4-BE49-F238E27FC236}">
                <a16:creationId xmlns:a16="http://schemas.microsoft.com/office/drawing/2014/main" id="{98EA7A00-8F6D-FC9B-88F8-1A60528F1328}"/>
              </a:ext>
            </a:extLst>
          </p:cNvPr>
          <p:cNvSpPr/>
          <p:nvPr/>
        </p:nvSpPr>
        <p:spPr>
          <a:xfrm>
            <a:off x="5841583" y="1947"/>
            <a:ext cx="3851056" cy="7034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>
                <a:cs typeface="Arial"/>
              </a:rPr>
              <a:t>WHY AND WHERE </a:t>
            </a:r>
          </a:p>
        </p:txBody>
      </p:sp>
    </p:spTree>
    <p:extLst>
      <p:ext uri="{BB962C8B-B14F-4D97-AF65-F5344CB8AC3E}">
        <p14:creationId xmlns:p14="http://schemas.microsoft.com/office/powerpoint/2010/main" val="683635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"/>
          <p:cNvSpPr/>
          <p:nvPr/>
        </p:nvSpPr>
        <p:spPr>
          <a:xfrm>
            <a:off x="-79178" y="115263"/>
            <a:ext cx="1231361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5"/>
          <p:cNvSpPr txBox="1"/>
          <p:nvPr/>
        </p:nvSpPr>
        <p:spPr>
          <a:xfrm>
            <a:off x="620635" y="320040"/>
            <a:ext cx="10981559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From MDGs to SDGs</a:t>
            </a:r>
            <a:endParaRPr/>
          </a:p>
        </p:txBody>
      </p:sp>
      <p:sp>
        <p:nvSpPr>
          <p:cNvPr id="143" name="Google Shape;143;p5"/>
          <p:cNvSpPr txBox="1"/>
          <p:nvPr/>
        </p:nvSpPr>
        <p:spPr>
          <a:xfrm>
            <a:off x="621792" y="914400"/>
            <a:ext cx="107899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A broader understanding of health and development</a:t>
            </a:r>
            <a:endParaRPr/>
          </a:p>
        </p:txBody>
      </p:sp>
      <p:sp>
        <p:nvSpPr>
          <p:cNvPr id="144" name="Google Shape;144;p5"/>
          <p:cNvSpPr/>
          <p:nvPr/>
        </p:nvSpPr>
        <p:spPr>
          <a:xfrm>
            <a:off x="1432910" y="2725683"/>
            <a:ext cx="9326880" cy="73152"/>
          </a:xfrm>
          <a:prstGeom prst="rect">
            <a:avLst/>
          </a:prstGeom>
          <a:solidFill>
            <a:srgbClr val="13707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5"/>
          <p:cNvSpPr/>
          <p:nvPr/>
        </p:nvSpPr>
        <p:spPr>
          <a:xfrm>
            <a:off x="1830902" y="2861091"/>
            <a:ext cx="685800" cy="685800"/>
          </a:xfrm>
          <a:prstGeom prst="ellipse">
            <a:avLst/>
          </a:prstGeom>
          <a:solidFill>
            <a:srgbClr val="4C9F3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5"/>
          <p:cNvSpPr txBox="1"/>
          <p:nvPr/>
        </p:nvSpPr>
        <p:spPr>
          <a:xfrm>
            <a:off x="1463040" y="2532888"/>
            <a:ext cx="685800" cy="36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00</a:t>
            </a:r>
            <a:endParaRPr/>
          </a:p>
        </p:txBody>
      </p:sp>
      <p:sp>
        <p:nvSpPr>
          <p:cNvPr id="147" name="Google Shape;147;p5"/>
          <p:cNvSpPr txBox="1"/>
          <p:nvPr/>
        </p:nvSpPr>
        <p:spPr>
          <a:xfrm>
            <a:off x="1051560" y="3200400"/>
            <a:ext cx="1554600" cy="6927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2000</a:t>
            </a:r>
            <a:b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Millennium</a:t>
            </a:r>
            <a:b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Development Goals</a:t>
            </a:r>
            <a:endParaRPr/>
          </a:p>
        </p:txBody>
      </p:sp>
      <p:sp>
        <p:nvSpPr>
          <p:cNvPr id="148" name="Google Shape;148;p5"/>
          <p:cNvSpPr/>
          <p:nvPr/>
        </p:nvSpPr>
        <p:spPr>
          <a:xfrm>
            <a:off x="5486400" y="2423160"/>
            <a:ext cx="685800" cy="685800"/>
          </a:xfrm>
          <a:prstGeom prst="ellipse">
            <a:avLst/>
          </a:prstGeom>
          <a:solidFill>
            <a:srgbClr val="13707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5"/>
          <p:cNvSpPr txBox="1"/>
          <p:nvPr/>
        </p:nvSpPr>
        <p:spPr>
          <a:xfrm>
            <a:off x="5486400" y="2532888"/>
            <a:ext cx="685800" cy="369300"/>
          </a:xfrm>
          <a:prstGeom prst="rect">
            <a:avLst/>
          </a:prstGeom>
          <a:solidFill>
            <a:srgbClr val="1C374E"/>
          </a:solidFill>
          <a:ln w="9525" cap="flat" cmpd="sng">
            <a:solidFill>
              <a:srgbClr val="E6843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15</a:t>
            </a:r>
            <a:endParaRPr/>
          </a:p>
        </p:txBody>
      </p:sp>
      <p:sp>
        <p:nvSpPr>
          <p:cNvPr id="150" name="Google Shape;150;p5"/>
          <p:cNvSpPr txBox="1"/>
          <p:nvPr/>
        </p:nvSpPr>
        <p:spPr>
          <a:xfrm>
            <a:off x="5074920" y="3200400"/>
            <a:ext cx="1554600" cy="6927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2015</a:t>
            </a:r>
            <a:b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2030 Agenda</a:t>
            </a:r>
            <a:b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17 SDGs</a:t>
            </a:r>
            <a:endParaRPr/>
          </a:p>
        </p:txBody>
      </p:sp>
      <p:sp>
        <p:nvSpPr>
          <p:cNvPr id="151" name="Google Shape;151;p5"/>
          <p:cNvSpPr/>
          <p:nvPr/>
        </p:nvSpPr>
        <p:spPr>
          <a:xfrm>
            <a:off x="9418320" y="2423160"/>
            <a:ext cx="685800" cy="685800"/>
          </a:xfrm>
          <a:prstGeom prst="ellipse">
            <a:avLst/>
          </a:prstGeom>
          <a:solidFill>
            <a:srgbClr val="4C9F3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5"/>
          <p:cNvSpPr txBox="1"/>
          <p:nvPr/>
        </p:nvSpPr>
        <p:spPr>
          <a:xfrm>
            <a:off x="9418320" y="2532888"/>
            <a:ext cx="685800" cy="36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30</a:t>
            </a:r>
            <a:endParaRPr/>
          </a:p>
        </p:txBody>
      </p:sp>
      <p:sp>
        <p:nvSpPr>
          <p:cNvPr id="153" name="Google Shape;153;p5"/>
          <p:cNvSpPr txBox="1"/>
          <p:nvPr/>
        </p:nvSpPr>
        <p:spPr>
          <a:xfrm>
            <a:off x="9006850" y="3200400"/>
            <a:ext cx="1554600" cy="492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2030</a:t>
            </a:r>
            <a:b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3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Target year</a:t>
            </a:r>
            <a:endParaRPr/>
          </a:p>
        </p:txBody>
      </p:sp>
      <p:sp>
        <p:nvSpPr>
          <p:cNvPr id="154" name="Google Shape;154;p5"/>
          <p:cNvSpPr/>
          <p:nvPr/>
        </p:nvSpPr>
        <p:spPr>
          <a:xfrm>
            <a:off x="822960" y="53949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5"/>
          <p:cNvSpPr txBox="1"/>
          <p:nvPr/>
        </p:nvSpPr>
        <p:spPr>
          <a:xfrm>
            <a:off x="1005840" y="5532120"/>
            <a:ext cx="10149840" cy="3474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The </a:t>
            </a: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SDG</a:t>
            </a: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connect health with poverty, inequality, education and the environment.</a:t>
            </a:r>
            <a:endParaRPr/>
          </a:p>
        </p:txBody>
      </p:sp>
      <p:sp>
        <p:nvSpPr>
          <p:cNvPr id="156" name="Google Shape;156;p5"/>
          <p:cNvSpPr txBox="1"/>
          <p:nvPr/>
        </p:nvSpPr>
        <p:spPr>
          <a:xfrm>
            <a:off x="1051550" y="6371875"/>
            <a:ext cx="105612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>
                <a:solidFill>
                  <a:srgbClr val="697378"/>
                </a:solidFill>
              </a:rPr>
              <a:t>d Whitehead, 1991)</a:t>
            </a:r>
            <a:r>
              <a:rPr lang="en-US" sz="8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d W</a:t>
            </a:r>
            <a:r>
              <a:rPr lang="en-US" sz="1100" b="1">
                <a:solidFill>
                  <a:schemeClr val="dk1"/>
                </a:solidFill>
              </a:rPr>
              <a:t>(United Nations, 2015)</a:t>
            </a:r>
            <a:r>
              <a:rPr lang="en-US" sz="8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itehead, 1991)ati(United Nations, (United Nations, 2015)v2015)ons, 2015)</a:t>
            </a:r>
            <a:endParaRPr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66B5C5D-D3DB-AF24-31C5-09FD523549EA}"/>
              </a:ext>
            </a:extLst>
          </p:cNvPr>
          <p:cNvSpPr/>
          <p:nvPr/>
        </p:nvSpPr>
        <p:spPr>
          <a:xfrm>
            <a:off x="1804722" y="4126629"/>
            <a:ext cx="7203022" cy="108210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ea typeface="+mn-lt"/>
                <a:cs typeface="+mn-lt"/>
              </a:rPr>
              <a:t>“MDGs helped reduce extreme poverty, improve education and lower child and maternal mortality. However, uneven progress and unmet targets highlighted the need for the broader SDG framework (United Nations, 2015).”</a:t>
            </a:r>
            <a:endParaRPr lang="en-US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F6A6A86E-7C9D-91A4-F635-7B42A7216300}"/>
              </a:ext>
            </a:extLst>
          </p:cNvPr>
          <p:cNvSpPr/>
          <p:nvPr/>
        </p:nvSpPr>
        <p:spPr>
          <a:xfrm>
            <a:off x="1804722" y="3895455"/>
            <a:ext cx="484632" cy="60248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6"/>
          <p:cNvSpPr txBox="1"/>
          <p:nvPr/>
        </p:nvSpPr>
        <p:spPr>
          <a:xfrm>
            <a:off x="78202" y="194420"/>
            <a:ext cx="5941513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SDG 3: Good Health and Wellbeing</a:t>
            </a:r>
            <a:endParaRPr/>
          </a:p>
        </p:txBody>
      </p:sp>
      <p:sp>
        <p:nvSpPr>
          <p:cNvPr id="163" name="Google Shape;163;p6"/>
          <p:cNvSpPr/>
          <p:nvPr/>
        </p:nvSpPr>
        <p:spPr>
          <a:xfrm>
            <a:off x="336782" y="769959"/>
            <a:ext cx="3222772" cy="3045839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6"/>
          <p:cNvSpPr txBox="1"/>
          <p:nvPr/>
        </p:nvSpPr>
        <p:spPr>
          <a:xfrm>
            <a:off x="543565" y="1328683"/>
            <a:ext cx="3024112" cy="1661953"/>
          </a:xfrm>
          <a:prstGeom prst="rect">
            <a:avLst/>
          </a:prstGeom>
          <a:solidFill>
            <a:srgbClr val="5B0F00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8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SDG3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GOOD HEALTH</a:t>
            </a:r>
            <a:br>
              <a:rPr lang="en-US" sz="2200" b="1" i="0" u="none" strike="noStrike" cap="none">
                <a:latin typeface="Calibri"/>
                <a:ea typeface="Calibri"/>
                <a:cs typeface="Calibri"/>
              </a:rPr>
            </a:br>
            <a:r>
              <a:rPr lang="en-US" sz="2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AND WELL-BEING</a:t>
            </a:r>
            <a:endParaRPr/>
          </a:p>
        </p:txBody>
      </p:sp>
      <p:sp>
        <p:nvSpPr>
          <p:cNvPr id="167" name="Google Shape;167;p6"/>
          <p:cNvSpPr txBox="1"/>
          <p:nvPr/>
        </p:nvSpPr>
        <p:spPr>
          <a:xfrm>
            <a:off x="1005840" y="5532120"/>
            <a:ext cx="1014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Critical question: Is health improving </a:t>
            </a: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and who is benefiting?</a:t>
            </a:r>
            <a:endParaRPr/>
          </a:p>
        </p:txBody>
      </p:sp>
      <p:sp>
        <p:nvSpPr>
          <p:cNvPr id="168" name="Google Shape;168;p6"/>
          <p:cNvSpPr txBox="1"/>
          <p:nvPr/>
        </p:nvSpPr>
        <p:spPr>
          <a:xfrm>
            <a:off x="-626" y="6446520"/>
            <a:ext cx="11567786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(United Nations, 2015; United Nations, 2026)</a:t>
            </a:r>
            <a:endParaRPr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2605662F-5FFB-8018-05FD-E66E44876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034547"/>
              </p:ext>
            </p:extLst>
          </p:nvPr>
        </p:nvGraphicFramePr>
        <p:xfrm>
          <a:off x="3657600" y="914400"/>
          <a:ext cx="8533137" cy="58820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55095">
                  <a:extLst>
                    <a:ext uri="{9D8B030D-6E8A-4147-A177-3AD203B41FA5}">
                      <a16:colId xmlns:a16="http://schemas.microsoft.com/office/drawing/2014/main" val="2853303239"/>
                    </a:ext>
                  </a:extLst>
                </a:gridCol>
                <a:gridCol w="2539021">
                  <a:extLst>
                    <a:ext uri="{9D8B030D-6E8A-4147-A177-3AD203B41FA5}">
                      <a16:colId xmlns:a16="http://schemas.microsoft.com/office/drawing/2014/main" val="115719984"/>
                    </a:ext>
                  </a:extLst>
                </a:gridCol>
                <a:gridCol w="2539021">
                  <a:extLst>
                    <a:ext uri="{9D8B030D-6E8A-4147-A177-3AD203B41FA5}">
                      <a16:colId xmlns:a16="http://schemas.microsoft.com/office/drawing/2014/main" val="3103516461"/>
                    </a:ext>
                  </a:extLst>
                </a:gridCol>
              </a:tblGrid>
              <a:tr h="1529146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Reduce premature NCD mortality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3.4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By 2030, reduce premature deaths from non-communicable diseases, such as cancer, diabetes and heart disease, by 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one third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, through prevention and treatment.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1616303"/>
                  </a:ext>
                </a:extLst>
              </a:tr>
              <a:tr h="853936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Promote mental health and wellbeing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3.4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Promote mental health and wellbeing alongside reducing premature NCD deaths.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5141680"/>
                  </a:ext>
                </a:extLst>
              </a:tr>
              <a:tr h="486545">
                <a:tc>
                  <a:txBody>
                    <a:bodyPr/>
                    <a:lstStyle/>
                    <a:p>
                      <a:pPr marL="285750" lvl="0" indent="-285750">
                        <a:buFont typeface="Wingdings"/>
                        <a:buChar char="v"/>
                      </a:pPr>
                      <a:endParaRPr lang="en-GB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4304929"/>
                  </a:ext>
                </a:extLst>
              </a:tr>
              <a:tr h="1479490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Strengthen prevention and treatment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3.5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Specifically strengthen prevention and treatment of 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substance misuse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, including drug misuse and harmful alcohol use. Prevention and treatment of NCDs fall under </a:t>
                      </a:r>
                      <a:r>
                        <a:rPr lang="en-GB" b="1">
                          <a:solidFill>
                            <a:schemeClr val="tx1"/>
                          </a:solidFill>
                        </a:rPr>
                        <a:t>3.4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062334"/>
                  </a:ext>
                </a:extLst>
              </a:tr>
              <a:tr h="1360337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Improve access to healthcare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tx1"/>
                          </a:solidFill>
                        </a:rPr>
                        <a:t>3.8</a:t>
                      </a:r>
                      <a:endParaRPr lang="en-GB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Achieve universal health coverage, including quality essential services, affordable medicines and vaccines, and protection from financial hardship.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2670773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2B5B6AB6-F6BA-AF80-6ABF-ED99DBC33D87}"/>
              </a:ext>
            </a:extLst>
          </p:cNvPr>
          <p:cNvSpPr/>
          <p:nvPr/>
        </p:nvSpPr>
        <p:spPr>
          <a:xfrm>
            <a:off x="7171151" y="1"/>
            <a:ext cx="5016672" cy="7160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cs typeface="Arial"/>
              </a:rPr>
              <a:t>13 SDG3  EACH WITH ITS OWN  TARGETS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7"/>
          <p:cNvSpPr/>
          <p:nvPr/>
        </p:nvSpPr>
        <p:spPr>
          <a:xfrm>
            <a:off x="2886" y="-2462"/>
            <a:ext cx="121917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7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UK policy &amp; strategy supporting SDG 3</a:t>
            </a:r>
            <a:endParaRPr/>
          </a:p>
        </p:txBody>
      </p:sp>
      <p:sp>
        <p:nvSpPr>
          <p:cNvPr id="175" name="Google Shape;175;p7"/>
          <p:cNvSpPr/>
          <p:nvPr/>
        </p:nvSpPr>
        <p:spPr>
          <a:xfrm>
            <a:off x="731545" y="1417320"/>
            <a:ext cx="2469000" cy="32919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7"/>
          <p:cNvSpPr txBox="1"/>
          <p:nvPr/>
        </p:nvSpPr>
        <p:spPr>
          <a:xfrm>
            <a:off x="101059" y="1414531"/>
            <a:ext cx="3103685" cy="4447331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1700" b="1" u="sng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PREVENTION</a:t>
            </a:r>
            <a:endParaRPr lang="en-US" b="1" u="sng">
              <a:ea typeface="Calibri"/>
            </a:endParaRPr>
          </a:p>
          <a:p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Prevention means </a:t>
            </a:r>
            <a:r>
              <a:rPr lang="en-US" b="1">
                <a:solidFill>
                  <a:srgbClr val="4C9F38"/>
                </a:solidFill>
                <a:ea typeface="Calibri"/>
                <a:sym typeface="Calibri"/>
              </a:rPr>
              <a:t>stopping illness from developing or detecting it early</a:t>
            </a:r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, before it becomes more serious.</a:t>
            </a:r>
            <a:endParaRPr lang="en-US">
              <a:ea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4C9F38"/>
                </a:solidFill>
                <a:ea typeface="Calibri"/>
                <a:sym typeface="Calibri"/>
              </a:rPr>
              <a:t>NHS Long Term Plan (2019, England):</a:t>
            </a:r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 </a:t>
            </a:r>
            <a:r>
              <a:rPr lang="en-US" err="1">
                <a:solidFill>
                  <a:srgbClr val="4C9F38"/>
                </a:solidFill>
                <a:ea typeface="Calibri"/>
                <a:sym typeface="Calibri"/>
              </a:rPr>
              <a:t>prioritises</a:t>
            </a:r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 preventing illness and identifying disease earlier.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4C9F38"/>
                </a:solidFill>
                <a:ea typeface="Calibri"/>
                <a:sym typeface="Calibri"/>
              </a:rPr>
              <a:t>Public-health </a:t>
            </a:r>
            <a:r>
              <a:rPr lang="en-US" b="1" err="1">
                <a:solidFill>
                  <a:srgbClr val="4C9F38"/>
                </a:solidFill>
                <a:ea typeface="Calibri"/>
                <a:sym typeface="Calibri"/>
              </a:rPr>
              <a:t>programmes</a:t>
            </a:r>
            <a:r>
              <a:rPr lang="en-US" b="1">
                <a:solidFill>
                  <a:srgbClr val="4C9F38"/>
                </a:solidFill>
                <a:ea typeface="Calibri"/>
                <a:sym typeface="Calibri"/>
              </a:rPr>
              <a:t>:</a:t>
            </a:r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 vaccination, cancer screening, smoking cessation and diabetes prevention.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4C9F38"/>
                </a:solidFill>
                <a:ea typeface="Calibri"/>
                <a:sym typeface="Calibri"/>
              </a:rPr>
              <a:t>Example:</a:t>
            </a:r>
            <a:r>
              <a:rPr lang="en-US">
                <a:solidFill>
                  <a:srgbClr val="4C9F38"/>
                </a:solidFill>
                <a:ea typeface="Calibri"/>
                <a:sym typeface="Calibri"/>
              </a:rPr>
              <a:t> identifying someone at risk of type 2 diabetes and supporting changes to their diet and physical activity.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4C9F38"/>
                </a:solidFill>
                <a:ea typeface="Calibri"/>
              </a:rPr>
              <a:t>SDG 3  </a:t>
            </a:r>
            <a:r>
              <a:rPr lang="en-US">
                <a:solidFill>
                  <a:srgbClr val="4C9F38"/>
                </a:solidFill>
                <a:ea typeface="Calibri"/>
              </a:rPr>
              <a:t>communicable diseases;  (DHSC, 2025).</a:t>
            </a:r>
          </a:p>
          <a:p>
            <a:endParaRPr lang="en-US" b="1">
              <a:solidFill>
                <a:srgbClr val="4C9F38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77" name="Google Shape;177;p7"/>
          <p:cNvSpPr/>
          <p:nvPr/>
        </p:nvSpPr>
        <p:spPr>
          <a:xfrm>
            <a:off x="3520439" y="1417320"/>
            <a:ext cx="2468880" cy="32918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7"/>
          <p:cNvSpPr txBox="1"/>
          <p:nvPr/>
        </p:nvSpPr>
        <p:spPr>
          <a:xfrm>
            <a:off x="3361721" y="1420076"/>
            <a:ext cx="2902434" cy="38010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1700" b="1" u="sng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INTEGRATION </a:t>
            </a:r>
            <a:endParaRPr lang="en-US">
              <a:ea typeface="Calibri"/>
              <a:sym typeface="Calibri"/>
            </a:endParaRPr>
          </a:p>
          <a:p>
            <a:r>
              <a:rPr lang="en-US" b="1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These</a:t>
            </a:r>
            <a:r>
              <a:rPr lang="en-US">
                <a:solidFill>
                  <a:srgbClr val="137070"/>
                </a:solidFill>
                <a:ea typeface="Calibri"/>
                <a:sym typeface="Calibri"/>
              </a:rPr>
              <a:t> services work together to provide </a:t>
            </a:r>
            <a:r>
              <a:rPr lang="en-US" b="1">
                <a:solidFill>
                  <a:srgbClr val="137070"/>
                </a:solidFill>
                <a:ea typeface="Calibri"/>
                <a:sym typeface="Calibri"/>
              </a:rPr>
              <a:t>coordinated, person-centered care</a:t>
            </a:r>
            <a:r>
              <a:rPr lang="en-US">
                <a:solidFill>
                  <a:srgbClr val="137070"/>
                </a:solidFill>
                <a:ea typeface="Calibri"/>
                <a:sym typeface="Calibri"/>
              </a:rPr>
              <a:t>:</a:t>
            </a:r>
            <a:endParaRPr lang="en-US">
              <a:ea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137070"/>
                </a:solidFill>
                <a:ea typeface="Calibri"/>
                <a:sym typeface="Calibri"/>
              </a:rPr>
              <a:t>Health services:</a:t>
            </a:r>
            <a:r>
              <a:rPr lang="en-US">
                <a:solidFill>
                  <a:srgbClr val="137070"/>
                </a:solidFill>
                <a:ea typeface="Calibri"/>
                <a:sym typeface="Calibri"/>
              </a:rPr>
              <a:t> diagnosis, treatment and rehabilitation.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137070"/>
                </a:solidFill>
                <a:ea typeface="Calibri"/>
                <a:sym typeface="Calibri"/>
              </a:rPr>
              <a:t>Social care:</a:t>
            </a:r>
            <a:r>
              <a:rPr lang="en-US">
                <a:solidFill>
                  <a:srgbClr val="137070"/>
                </a:solidFill>
                <a:ea typeface="Calibri"/>
                <a:sym typeface="Calibri"/>
              </a:rPr>
              <a:t> support with daily living and independence.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137070"/>
                </a:solidFill>
                <a:ea typeface="Calibri"/>
                <a:sym typeface="Calibri"/>
              </a:rPr>
              <a:t>Local government:</a:t>
            </a:r>
            <a:r>
              <a:rPr lang="en-US">
                <a:solidFill>
                  <a:srgbClr val="137070"/>
                </a:solidFill>
                <a:ea typeface="Calibri"/>
                <a:sym typeface="Calibri"/>
              </a:rPr>
              <a:t> housing, public health and community support.</a:t>
            </a:r>
            <a:endParaRPr lang="en-US"/>
          </a:p>
          <a:p>
            <a:r>
              <a:rPr lang="en-US" err="1">
                <a:solidFill>
                  <a:srgbClr val="137070"/>
                </a:solidFill>
                <a:ea typeface="Calibri"/>
              </a:rPr>
              <a:t>e.g</a:t>
            </a:r>
            <a:r>
              <a:rPr lang="en-US">
                <a:solidFill>
                  <a:srgbClr val="137070"/>
                </a:solidFill>
                <a:ea typeface="Calibri"/>
              </a:rPr>
              <a:t> After a hospital stay, a patient receives nursing support, home care and council-arranged adaptations to help them live safely at home.SDG3</a:t>
            </a:r>
          </a:p>
          <a:p>
            <a:r>
              <a:rPr lang="en-US">
                <a:solidFill>
                  <a:srgbClr val="137070"/>
                </a:solidFill>
                <a:ea typeface="Calibri"/>
              </a:rPr>
              <a:t> UN,2015)</a:t>
            </a:r>
            <a:endParaRPr lang="en-US"/>
          </a:p>
        </p:txBody>
      </p:sp>
      <p:sp>
        <p:nvSpPr>
          <p:cNvPr id="179" name="Google Shape;179;p7"/>
          <p:cNvSpPr/>
          <p:nvPr/>
        </p:nvSpPr>
        <p:spPr>
          <a:xfrm>
            <a:off x="6532879" y="2037080"/>
            <a:ext cx="2357120" cy="31699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7"/>
          <p:cNvSpPr txBox="1"/>
          <p:nvPr/>
        </p:nvSpPr>
        <p:spPr>
          <a:xfrm>
            <a:off x="6367897" y="1420072"/>
            <a:ext cx="3008487" cy="3815794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1600" b="1" u="sng">
                <a:solidFill>
                  <a:srgbClr val="DD306A"/>
                </a:solidFill>
                <a:latin typeface="Calibri"/>
                <a:ea typeface="Calibri"/>
                <a:cs typeface="Calibri"/>
              </a:rPr>
              <a:t>INEQUALITIES</a:t>
            </a:r>
            <a:endParaRPr lang="en-US" sz="1600" u="sng">
              <a:ea typeface="Calibri"/>
            </a:endParaRPr>
          </a:p>
          <a:p>
            <a:r>
              <a:rPr lang="en-US">
                <a:solidFill>
                  <a:srgbClr val="DD306A"/>
                </a:solidFill>
                <a:ea typeface="Calibri"/>
              </a:rPr>
              <a:t>This means </a:t>
            </a:r>
            <a:r>
              <a:rPr lang="en-US" b="1">
                <a:solidFill>
                  <a:srgbClr val="DD306A"/>
                </a:solidFill>
                <a:ea typeface="Calibri"/>
              </a:rPr>
              <a:t>giving additional support to groups experiencing poorer health or greater barriers to care</a:t>
            </a:r>
            <a:r>
              <a:rPr lang="en-US">
                <a:solidFill>
                  <a:srgbClr val="DD306A"/>
                </a:solidFill>
                <a:ea typeface="Calibri"/>
              </a:rPr>
              <a:t>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DD306A"/>
                </a:solidFill>
                <a:ea typeface="Calibri"/>
              </a:rPr>
              <a:t>Who?</a:t>
            </a:r>
            <a:r>
              <a:rPr lang="en-US">
                <a:solidFill>
                  <a:srgbClr val="DD306A"/>
                </a:solidFill>
                <a:ea typeface="Calibri"/>
              </a:rPr>
              <a:t> People in deprived areas and other underserved communities.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DD306A"/>
                </a:solidFill>
                <a:ea typeface="Calibri"/>
              </a:rPr>
              <a:t>How?</a:t>
            </a:r>
            <a:r>
              <a:rPr lang="en-US">
                <a:solidFill>
                  <a:srgbClr val="DD306A"/>
                </a:solidFill>
                <a:ea typeface="Calibri"/>
              </a:rPr>
              <a:t> Targeted screening, accessible information and community outreach.</a:t>
            </a:r>
            <a:endParaRPr lang="en-US"/>
          </a:p>
          <a:p>
            <a:r>
              <a:rPr lang="en-US" b="1">
                <a:solidFill>
                  <a:srgbClr val="DD306A"/>
                </a:solidFill>
                <a:ea typeface="Calibri"/>
              </a:rPr>
              <a:t>UK example:</a:t>
            </a:r>
            <a:r>
              <a:rPr lang="en-US">
                <a:solidFill>
                  <a:srgbClr val="DD306A"/>
                </a:solidFill>
                <a:ea typeface="Calibri"/>
              </a:rPr>
              <a:t> NHS England’s </a:t>
            </a:r>
            <a:r>
              <a:rPr lang="en-US" b="1">
                <a:solidFill>
                  <a:srgbClr val="DD306A"/>
                </a:solidFill>
                <a:ea typeface="Calibri"/>
              </a:rPr>
              <a:t>Core20PLUS5</a:t>
            </a:r>
            <a:r>
              <a:rPr lang="en-US">
                <a:solidFill>
                  <a:srgbClr val="DD306A"/>
                </a:solidFill>
                <a:ea typeface="Calibri"/>
              </a:rPr>
              <a:t> focuses on the most deprived 20% of the population and locally identified groups needing additional support (NHS England, 2021). </a:t>
            </a:r>
          </a:p>
        </p:txBody>
      </p:sp>
      <p:sp>
        <p:nvSpPr>
          <p:cNvPr id="182" name="Google Shape;182;p7"/>
          <p:cNvSpPr txBox="1"/>
          <p:nvPr/>
        </p:nvSpPr>
        <p:spPr>
          <a:xfrm>
            <a:off x="9602050" y="1420065"/>
            <a:ext cx="2492138" cy="4231887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sng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DELIVERY</a:t>
            </a:r>
            <a:endParaRPr lang="en-US" b="1" i="0" u="sng" strike="noStrike" cap="none">
              <a:solidFill>
                <a:srgbClr val="E6843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E68430"/>
                </a:solidFill>
                <a:ea typeface="Calibri"/>
              </a:rPr>
              <a:t>Funding:</a:t>
            </a:r>
            <a:r>
              <a:rPr lang="en-US">
                <a:solidFill>
                  <a:srgbClr val="E68430"/>
                </a:solidFill>
                <a:ea typeface="Calibri"/>
              </a:rPr>
              <a:t> sufficient, sustained investment to turn policy commitments into services.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E68430"/>
                </a:solidFill>
                <a:ea typeface="Calibri"/>
              </a:rPr>
              <a:t>Workforce:</a:t>
            </a:r>
            <a:r>
              <a:rPr lang="en-US">
                <a:solidFill>
                  <a:srgbClr val="E68430"/>
                </a:solidFill>
                <a:ea typeface="Calibri"/>
              </a:rPr>
              <a:t> recruit, train and retain staff to provide safe, effective care.</a:t>
            </a: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 b="1">
                <a:solidFill>
                  <a:srgbClr val="E68430"/>
                </a:solidFill>
                <a:ea typeface="Calibri"/>
              </a:rPr>
              <a:t>Access:</a:t>
            </a:r>
            <a:r>
              <a:rPr lang="en-US">
                <a:solidFill>
                  <a:srgbClr val="E68430"/>
                </a:solidFill>
                <a:ea typeface="Calibri"/>
              </a:rPr>
              <a:t> reduce waiting times and geographical, language and digital barriers.</a:t>
            </a:r>
            <a:endParaRPr lang="en-US"/>
          </a:p>
          <a:p>
            <a:r>
              <a:rPr lang="en-US">
                <a:solidFill>
                  <a:srgbClr val="E68430"/>
                </a:solidFill>
                <a:ea typeface="Calibri"/>
              </a:rPr>
              <a:t>England’s </a:t>
            </a:r>
            <a:r>
              <a:rPr lang="en-US" b="1">
                <a:solidFill>
                  <a:srgbClr val="E68430"/>
                </a:solidFill>
                <a:ea typeface="Calibri"/>
              </a:rPr>
              <a:t>10 Year Health Plan (2025)</a:t>
            </a:r>
            <a:r>
              <a:rPr lang="en-US">
                <a:solidFill>
                  <a:srgbClr val="E68430"/>
                </a:solidFill>
                <a:ea typeface="Calibri"/>
              </a:rPr>
              <a:t> includes reforms to NHS finances, workforce and community services to support delivery (DHSC, 2025)</a:t>
            </a:r>
          </a:p>
          <a:p>
            <a:endParaRPr lang="en-US" sz="1700" b="1">
              <a:solidFill>
                <a:srgbClr val="E68430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8"/>
          <p:cNvSpPr/>
          <p:nvPr/>
        </p:nvSpPr>
        <p:spPr>
          <a:xfrm>
            <a:off x="1" y="0"/>
            <a:ext cx="12567475" cy="6972821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8"/>
          <p:cNvSpPr txBox="1"/>
          <p:nvPr/>
        </p:nvSpPr>
        <p:spPr>
          <a:xfrm>
            <a:off x="4648200" y="320040"/>
            <a:ext cx="7142480" cy="9642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Case study 1: NHS Diabetes Prevention Programme</a:t>
            </a:r>
            <a:r>
              <a:rPr lang="en-US" sz="2800" b="1" dirty="0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.</a:t>
            </a:r>
            <a:endParaRPr dirty="0"/>
          </a:p>
        </p:txBody>
      </p:sp>
      <p:sp>
        <p:nvSpPr>
          <p:cNvPr id="192" name="Google Shape;192;p8"/>
          <p:cNvSpPr/>
          <p:nvPr/>
        </p:nvSpPr>
        <p:spPr>
          <a:xfrm>
            <a:off x="1600200" y="1417320"/>
            <a:ext cx="640080" cy="640080"/>
          </a:xfrm>
          <a:prstGeom prst="ellipse">
            <a:avLst/>
          </a:prstGeom>
          <a:solidFill>
            <a:srgbClr val="4C9F3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8"/>
          <p:cNvSpPr txBox="1"/>
          <p:nvPr/>
        </p:nvSpPr>
        <p:spPr>
          <a:xfrm>
            <a:off x="1600200" y="1527048"/>
            <a:ext cx="64008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194" name="Google Shape;194;p8"/>
          <p:cNvSpPr/>
          <p:nvPr/>
        </p:nvSpPr>
        <p:spPr>
          <a:xfrm>
            <a:off x="79600" y="84192"/>
            <a:ext cx="3851315" cy="6875823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>
                <a:solidFill>
                  <a:schemeClr val="dk1"/>
                </a:solidFill>
                <a:ea typeface="Calibri"/>
              </a:rPr>
              <a:t>Why is it important?</a:t>
            </a:r>
            <a:endParaRPr lang="en-US"/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Preventing or delaying diabetes can reduce exposure to complications such as cardiovascular disease, kidney damage and sight loss, while reducing future demand for treatment.</a:t>
            </a:r>
            <a:endParaRPr lang="en-US"/>
          </a:p>
          <a:p>
            <a:pPr marL="285750" indent="-285750" algn="ctr">
              <a:buFont typeface="Arial,Sans-Serif"/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Critical evaluation: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the findings are encouraging, but observational comparisons cannot completely exclude differences in motivation or health between participants and non-participants. Completion results also do not represent everyone referred. Longer follow-up is needed to establish whether diabetes is permanently prevented or mainly delayed. (NHS England, 2023, 2025).</a:t>
            </a:r>
            <a:endParaRPr lang="en-GB" sz="1800">
              <a:solidFill>
                <a:schemeClr val="dk1"/>
              </a:solidFill>
              <a:ea typeface="Calibri"/>
            </a:endParaRPr>
          </a:p>
          <a:p>
            <a:pPr algn="ctr"/>
            <a:endParaRPr lang="en-US" sz="1800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sz="1800">
              <a:solidFill>
                <a:schemeClr val="dk1"/>
              </a:solidFill>
              <a:ea typeface="Calibri"/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97" name="Google Shape;197;p8"/>
          <p:cNvSpPr txBox="1"/>
          <p:nvPr/>
        </p:nvSpPr>
        <p:spPr>
          <a:xfrm>
            <a:off x="4434840" y="1527048"/>
            <a:ext cx="64008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198" name="Google Shape;198;p8"/>
          <p:cNvSpPr/>
          <p:nvPr/>
        </p:nvSpPr>
        <p:spPr>
          <a:xfrm>
            <a:off x="4011043" y="1279951"/>
            <a:ext cx="3878057" cy="56945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Action: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identify high-risk adults and offer nine-month lifestyle support.</a:t>
            </a:r>
            <a:endParaRPr lang="en-US"/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Support: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healthy eating, activity, weight management and coaching.</a:t>
            </a:r>
            <a:endParaRPr lang="en-US"/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Outcomes: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20% lower risk among referrals; 37% lower risk associated with completion; 3.3 kg average weight loss.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Judgement: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effective prevention, but participation, completion and lasting outcomes matter 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(</a:t>
            </a:r>
            <a:r>
              <a:rPr lang="en-US" sz="1800">
                <a:solidFill>
                  <a:schemeClr val="dk1"/>
                </a:solidFill>
                <a:ea typeface="Calibri"/>
              </a:rPr>
              <a:t>NHS England, 2023, 2025).</a:t>
            </a:r>
            <a:endParaRPr lang="en-GB">
              <a:solidFill>
                <a:schemeClr val="dk1"/>
              </a:solidFill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06" name="Google Shape;206;p8"/>
          <p:cNvSpPr/>
          <p:nvPr/>
        </p:nvSpPr>
        <p:spPr>
          <a:xfrm>
            <a:off x="7986803" y="1165130"/>
            <a:ext cx="4485988" cy="580935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The 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NHS Diabetes Prevention Programme offers nine months of personalised support</a:t>
            </a:r>
            <a:r>
              <a:rPr lang="en-US" sz="1800">
                <a:solidFill>
                  <a:schemeClr val="dk1"/>
                </a:solidFill>
                <a:ea typeface="Calibri"/>
              </a:rPr>
              <a:t> to people at high risk of developing type 2 diabetes: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Healthy eating: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advice on food choices and portion sizes.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Physical activity: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support to become more active.</a:t>
            </a:r>
            <a:endParaRPr lang="en-US"/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Weight management: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help to reach and maintain a healthier weight.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Goal-setting: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support to make manageable lifestyle changes.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 b="1">
                <a:solidFill>
                  <a:schemeClr val="dk1"/>
                </a:solidFill>
                <a:ea typeface="Calibri"/>
              </a:rPr>
              <a:t>Choice of delivery:</a:t>
            </a:r>
            <a:r>
              <a:rPr lang="en-US" sz="1800">
                <a:solidFill>
                  <a:schemeClr val="dk1"/>
                </a:solidFill>
                <a:ea typeface="Calibri"/>
              </a:rPr>
              <a:t> face-to-face group sessions or digital support, including health coaches, online tools and peer support (NHS England, 2023,2023)</a:t>
            </a:r>
            <a:endParaRPr lang="en-GB">
              <a:solidFill>
                <a:schemeClr val="dk1"/>
              </a:solidFill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9"/>
          <p:cNvSpPr/>
          <p:nvPr/>
        </p:nvSpPr>
        <p:spPr>
          <a:xfrm>
            <a:off x="-490483" y="-26276"/>
            <a:ext cx="1219169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9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Health Belief Model: why do people take action?</a:t>
            </a:r>
            <a:endParaRPr/>
          </a:p>
        </p:txBody>
      </p:sp>
      <p:sp>
        <p:nvSpPr>
          <p:cNvPr id="221" name="Google Shape;221;p9"/>
          <p:cNvSpPr/>
          <p:nvPr/>
        </p:nvSpPr>
        <p:spPr>
          <a:xfrm>
            <a:off x="685800" y="128016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9"/>
          <p:cNvSpPr txBox="1"/>
          <p:nvPr/>
        </p:nvSpPr>
        <p:spPr>
          <a:xfrm>
            <a:off x="1639025" y="1408175"/>
            <a:ext cx="14148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Susceptibility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Am I at risk?</a:t>
            </a:r>
            <a:endParaRPr/>
          </a:p>
        </p:txBody>
      </p:sp>
      <p:sp>
        <p:nvSpPr>
          <p:cNvPr id="223" name="Google Shape;223;p9"/>
          <p:cNvSpPr/>
          <p:nvPr/>
        </p:nvSpPr>
        <p:spPr>
          <a:xfrm>
            <a:off x="4480560" y="128016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9"/>
          <p:cNvSpPr txBox="1"/>
          <p:nvPr/>
        </p:nvSpPr>
        <p:spPr>
          <a:xfrm>
            <a:off x="5548100" y="1408175"/>
            <a:ext cx="12927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Severity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How serious is it?</a:t>
            </a:r>
            <a:endParaRPr/>
          </a:p>
        </p:txBody>
      </p:sp>
      <p:sp>
        <p:nvSpPr>
          <p:cNvPr id="225" name="Google Shape;225;p9"/>
          <p:cNvSpPr/>
          <p:nvPr/>
        </p:nvSpPr>
        <p:spPr>
          <a:xfrm>
            <a:off x="8275320" y="128016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9"/>
          <p:cNvSpPr txBox="1"/>
          <p:nvPr/>
        </p:nvSpPr>
        <p:spPr>
          <a:xfrm>
            <a:off x="9141600" y="1408175"/>
            <a:ext cx="14148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Benefits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Will change help?</a:t>
            </a:r>
            <a:endParaRPr/>
          </a:p>
        </p:txBody>
      </p:sp>
      <p:sp>
        <p:nvSpPr>
          <p:cNvPr id="227" name="Google Shape;227;p9"/>
          <p:cNvSpPr/>
          <p:nvPr/>
        </p:nvSpPr>
        <p:spPr>
          <a:xfrm>
            <a:off x="685800" y="278892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9"/>
          <p:cNvSpPr txBox="1"/>
          <p:nvPr/>
        </p:nvSpPr>
        <p:spPr>
          <a:xfrm>
            <a:off x="1371600" y="2950225"/>
            <a:ext cx="1569900" cy="800400"/>
          </a:xfrm>
          <a:prstGeom prst="rect">
            <a:avLst/>
          </a:prstGeom>
          <a:solidFill>
            <a:srgbClr val="FFF2CC"/>
          </a:solidFill>
          <a:ln w="9525" cap="flat" cmpd="sng">
            <a:solidFill>
              <a:srgbClr val="13707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Barriers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What makes change difficult?</a:t>
            </a:r>
            <a:endParaRPr/>
          </a:p>
        </p:txBody>
      </p:sp>
      <p:sp>
        <p:nvSpPr>
          <p:cNvPr id="229" name="Google Shape;229;p9"/>
          <p:cNvSpPr/>
          <p:nvPr/>
        </p:nvSpPr>
        <p:spPr>
          <a:xfrm>
            <a:off x="4480560" y="278892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9"/>
          <p:cNvSpPr txBox="1"/>
          <p:nvPr/>
        </p:nvSpPr>
        <p:spPr>
          <a:xfrm>
            <a:off x="5331125" y="3003550"/>
            <a:ext cx="17181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Cues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What prompts action?</a:t>
            </a:r>
            <a:endParaRPr/>
          </a:p>
        </p:txBody>
      </p:sp>
      <p:sp>
        <p:nvSpPr>
          <p:cNvPr id="231" name="Google Shape;231;p9"/>
          <p:cNvSpPr/>
          <p:nvPr/>
        </p:nvSpPr>
        <p:spPr>
          <a:xfrm>
            <a:off x="8275320" y="2788920"/>
            <a:ext cx="342900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9"/>
          <p:cNvSpPr txBox="1"/>
          <p:nvPr/>
        </p:nvSpPr>
        <p:spPr>
          <a:xfrm>
            <a:off x="9247525" y="3003550"/>
            <a:ext cx="14148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Self-efficacy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Can I do it?</a:t>
            </a:r>
            <a:endParaRPr/>
          </a:p>
        </p:txBody>
      </p:sp>
      <p:sp>
        <p:nvSpPr>
          <p:cNvPr id="233" name="Google Shape;233;p9"/>
          <p:cNvSpPr txBox="1"/>
          <p:nvPr/>
        </p:nvSpPr>
        <p:spPr>
          <a:xfrm>
            <a:off x="1828800" y="4526280"/>
            <a:ext cx="8503800" cy="338700"/>
          </a:xfrm>
          <a:prstGeom prst="rect">
            <a:avLst/>
          </a:prstGeom>
          <a:noFill/>
          <a:ln w="9525" cap="flat" cmpd="sng">
            <a:solidFill>
              <a:srgbClr val="69737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Income </a:t>
            </a:r>
            <a:r>
              <a:rPr lang="en-US" sz="1600">
                <a:solidFill>
                  <a:srgbClr val="232B30"/>
                </a:solidFill>
              </a:rPr>
              <a:t>*</a:t>
            </a:r>
            <a:r>
              <a:rPr lang="en-US" sz="16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Time </a:t>
            </a:r>
            <a:r>
              <a:rPr lang="en-US" sz="1600">
                <a:solidFill>
                  <a:srgbClr val="232B30"/>
                </a:solidFill>
              </a:rPr>
              <a:t>*</a:t>
            </a:r>
            <a:r>
              <a:rPr lang="en-US" sz="16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Caring </a:t>
            </a:r>
            <a:r>
              <a:rPr lang="en-US" sz="1600">
                <a:solidFill>
                  <a:srgbClr val="232B30"/>
                </a:solidFill>
              </a:rPr>
              <a:t>*</a:t>
            </a:r>
            <a:r>
              <a:rPr lang="en-US" sz="16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Transport </a:t>
            </a:r>
            <a:r>
              <a:rPr lang="en-US" sz="1600">
                <a:solidFill>
                  <a:srgbClr val="232B30"/>
                </a:solidFill>
              </a:rPr>
              <a:t>*</a:t>
            </a:r>
            <a:r>
              <a:rPr lang="en-US" sz="16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 Food access</a:t>
            </a:r>
            <a:endParaRPr/>
          </a:p>
        </p:txBody>
      </p:sp>
      <p:sp>
        <p:nvSpPr>
          <p:cNvPr id="234" name="Google Shape;234;p9"/>
          <p:cNvSpPr/>
          <p:nvPr/>
        </p:nvSpPr>
        <p:spPr>
          <a:xfrm>
            <a:off x="822960" y="53949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9"/>
          <p:cNvSpPr txBox="1"/>
          <p:nvPr/>
        </p:nvSpPr>
        <p:spPr>
          <a:xfrm>
            <a:off x="1005840" y="5532120"/>
            <a:ext cx="1014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Knowing why you should change </a:t>
            </a: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= </a:t>
            </a: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having the opportunity to change.</a:t>
            </a:r>
            <a:endParaRPr/>
          </a:p>
        </p:txBody>
      </p:sp>
      <p:sp>
        <p:nvSpPr>
          <p:cNvPr id="236" name="Google Shape;236;p9"/>
          <p:cNvSpPr txBox="1"/>
          <p:nvPr/>
        </p:nvSpPr>
        <p:spPr>
          <a:xfrm>
            <a:off x="594360" y="6446520"/>
            <a:ext cx="109728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</a:rPr>
              <a:t> </a:t>
            </a:r>
            <a:r>
              <a:rPr lang="en-US" sz="1100" b="1">
                <a:solidFill>
                  <a:schemeClr val="dk1"/>
                </a:solidFill>
              </a:rPr>
              <a:t>(Rosenstock, Strecher and Becker, 1988</a:t>
            </a:r>
            <a:r>
              <a:rPr lang="en-US" sz="1100">
                <a:solidFill>
                  <a:schemeClr val="dk1"/>
                </a:solidFill>
              </a:rPr>
              <a:t> </a:t>
            </a:r>
            <a:r>
              <a:rPr lang="en-US" sz="1100" b="1">
                <a:solidFill>
                  <a:schemeClr val="dk1"/>
                </a:solidFill>
              </a:rPr>
              <a:t>;Marmot et al., 2020)</a:t>
            </a:r>
            <a:r>
              <a:rPr lang="en-US" sz="1100">
                <a:solidFill>
                  <a:schemeClr val="dk1"/>
                </a:solidFill>
              </a:rPr>
              <a:t>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0"/>
          <p:cNvSpPr/>
          <p:nvPr/>
        </p:nvSpPr>
        <p:spPr>
          <a:xfrm>
            <a:off x="11200" y="-178900"/>
            <a:ext cx="135675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10"/>
          <p:cNvSpPr txBox="1"/>
          <p:nvPr/>
        </p:nvSpPr>
        <p:spPr>
          <a:xfrm>
            <a:off x="594360" y="320040"/>
            <a:ext cx="10972800" cy="5232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Social determinants of health</a:t>
            </a:r>
            <a:endParaRPr/>
          </a:p>
        </p:txBody>
      </p:sp>
      <p:sp>
        <p:nvSpPr>
          <p:cNvPr id="243" name="Google Shape;243;p10"/>
          <p:cNvSpPr txBox="1"/>
          <p:nvPr/>
        </p:nvSpPr>
        <p:spPr>
          <a:xfrm>
            <a:off x="621792" y="914400"/>
            <a:ext cx="107898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Dahlgren &amp; Whitehead: health is shaped in layers</a:t>
            </a:r>
            <a:endParaRPr/>
          </a:p>
        </p:txBody>
      </p:sp>
      <p:sp>
        <p:nvSpPr>
          <p:cNvPr id="244" name="Google Shape;244;p10"/>
          <p:cNvSpPr/>
          <p:nvPr/>
        </p:nvSpPr>
        <p:spPr>
          <a:xfrm>
            <a:off x="3536911" y="785001"/>
            <a:ext cx="4793700" cy="4930200"/>
          </a:xfrm>
          <a:prstGeom prst="ellipse">
            <a:avLst/>
          </a:prstGeom>
          <a:solidFill>
            <a:srgbClr val="E2ECE6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10"/>
          <p:cNvSpPr txBox="1"/>
          <p:nvPr/>
        </p:nvSpPr>
        <p:spPr>
          <a:xfrm>
            <a:off x="3840480" y="1033271"/>
            <a:ext cx="4480500" cy="2615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 i="0" u="none" strike="noStrike" cap="none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Wider socioeconomic, cultural &amp; environmental conditions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46" name="Google Shape;246;p10"/>
          <p:cNvSpPr/>
          <p:nvPr/>
        </p:nvSpPr>
        <p:spPr>
          <a:xfrm>
            <a:off x="4834158" y="1650428"/>
            <a:ext cx="2371685" cy="3749100"/>
          </a:xfrm>
          <a:prstGeom prst="ellipse">
            <a:avLst/>
          </a:prstGeom>
          <a:solidFill>
            <a:srgbClr val="D6E9E0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10"/>
          <p:cNvSpPr txBox="1"/>
          <p:nvPr/>
        </p:nvSpPr>
        <p:spPr>
          <a:xfrm>
            <a:off x="4343400" y="1536192"/>
            <a:ext cx="347472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3333"/>
                </a:solidFill>
                <a:latin typeface="Calibri"/>
                <a:ea typeface="Calibri"/>
                <a:cs typeface="Calibri"/>
                <a:sym typeface="Calibri"/>
              </a:rPr>
              <a:t>Living &amp; working conditions</a:t>
            </a:r>
            <a:endParaRPr lang="en-US">
              <a:solidFill>
                <a:srgbClr val="333333"/>
              </a:solidFill>
            </a:endParaRPr>
          </a:p>
        </p:txBody>
      </p:sp>
      <p:sp>
        <p:nvSpPr>
          <p:cNvPr id="248" name="Google Shape;248;p10"/>
          <p:cNvSpPr/>
          <p:nvPr/>
        </p:nvSpPr>
        <p:spPr>
          <a:xfrm>
            <a:off x="4709160" y="1965960"/>
            <a:ext cx="2743200" cy="2743200"/>
          </a:xfrm>
          <a:prstGeom prst="ellipse">
            <a:avLst/>
          </a:prstGeom>
          <a:solidFill>
            <a:srgbClr val="C3E2D2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10"/>
          <p:cNvSpPr txBox="1"/>
          <p:nvPr/>
        </p:nvSpPr>
        <p:spPr>
          <a:xfrm>
            <a:off x="4846320" y="2039112"/>
            <a:ext cx="246888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Social &amp; community networks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50" name="Google Shape;250;p10"/>
          <p:cNvSpPr/>
          <p:nvPr/>
        </p:nvSpPr>
        <p:spPr>
          <a:xfrm>
            <a:off x="5212080" y="2468880"/>
            <a:ext cx="1737300" cy="1737300"/>
          </a:xfrm>
          <a:prstGeom prst="ellipse">
            <a:avLst/>
          </a:prstGeom>
          <a:solidFill>
            <a:srgbClr val="A4D3BE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10"/>
          <p:cNvSpPr txBox="1"/>
          <p:nvPr/>
        </p:nvSpPr>
        <p:spPr>
          <a:xfrm>
            <a:off x="5349240" y="2542032"/>
            <a:ext cx="1463039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Lifestyle factors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252" name="Google Shape;252;p10"/>
          <p:cNvSpPr/>
          <p:nvPr/>
        </p:nvSpPr>
        <p:spPr>
          <a:xfrm>
            <a:off x="4959833" y="2838493"/>
            <a:ext cx="2530828" cy="822900"/>
          </a:xfrm>
          <a:prstGeom prst="ellipse">
            <a:avLst/>
          </a:prstGeom>
          <a:solidFill>
            <a:srgbClr val="4C9F38"/>
          </a:solidFill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10"/>
          <p:cNvSpPr txBox="1"/>
          <p:nvPr/>
        </p:nvSpPr>
        <p:spPr>
          <a:xfrm>
            <a:off x="5683819" y="3078060"/>
            <a:ext cx="828975" cy="2461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b="1" i="0" u="none" strike="noStrike" cap="none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INDIVIDUAL</a:t>
            </a:r>
            <a:endParaRPr lang="en-US" sz="1000" b="1">
              <a:solidFill>
                <a:schemeClr val="tx1"/>
              </a:solidFill>
            </a:endParaRPr>
          </a:p>
        </p:txBody>
      </p:sp>
      <p:sp>
        <p:nvSpPr>
          <p:cNvPr id="254" name="Google Shape;254;p10"/>
          <p:cNvSpPr/>
          <p:nvPr/>
        </p:nvSpPr>
        <p:spPr>
          <a:xfrm>
            <a:off x="822950" y="5394948"/>
            <a:ext cx="10515600" cy="772800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600" b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Prevention must address behaviour AND the conditions in which behaviour occurs.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55" name="Google Shape;255;p10"/>
          <p:cNvSpPr txBox="1"/>
          <p:nvPr/>
        </p:nvSpPr>
        <p:spPr>
          <a:xfrm>
            <a:off x="1720000" y="6249668"/>
            <a:ext cx="101499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0"/>
          <p:cNvSpPr txBox="1"/>
          <p:nvPr/>
        </p:nvSpPr>
        <p:spPr>
          <a:xfrm>
            <a:off x="669075" y="6268275"/>
            <a:ext cx="11688600" cy="261600"/>
          </a:xfrm>
          <a:prstGeom prst="rect">
            <a:avLst/>
          </a:prstGeom>
          <a:solidFill>
            <a:srgbClr val="888888"/>
          </a:solidFill>
          <a:ln w="9525" cap="flat" cmpd="sng">
            <a:solidFill>
              <a:srgbClr val="88888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(Marmot et al., 2020)</a:t>
            </a:r>
            <a:r>
              <a:rPr lang="en-US" sz="1100">
                <a:solidFill>
                  <a:schemeClr val="dk1"/>
                </a:solidFill>
              </a:rPr>
              <a:t>.</a:t>
            </a:r>
            <a:endParaRPr/>
          </a:p>
        </p:txBody>
      </p:sp>
      <p:sp>
        <p:nvSpPr>
          <p:cNvPr id="257" name="Google Shape;257;p10"/>
          <p:cNvSpPr/>
          <p:nvPr/>
        </p:nvSpPr>
        <p:spPr>
          <a:xfrm>
            <a:off x="9890117" y="1675708"/>
            <a:ext cx="3267683" cy="780468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Adapted from Dahlgren and Whitehead (1991)</a:t>
            </a:r>
            <a:r>
              <a:rPr lang="en-US" sz="1100">
                <a:solidFill>
                  <a:schemeClr val="dk1"/>
                </a:solidFill>
              </a:rPr>
              <a:t>. </a:t>
            </a:r>
            <a:endParaRPr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1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Marmot &amp; health inequalities</a:t>
            </a:r>
            <a:endParaRPr/>
          </a:p>
        </p:txBody>
      </p:sp>
      <p:sp>
        <p:nvSpPr>
          <p:cNvPr id="264" name="Google Shape;264;p11"/>
          <p:cNvSpPr txBox="1"/>
          <p:nvPr/>
        </p:nvSpPr>
        <p:spPr>
          <a:xfrm>
            <a:off x="621792" y="914400"/>
            <a:ext cx="10789800" cy="2769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Healthy life expectancy by deprivation, England, 2022</a:t>
            </a:r>
            <a:r>
              <a:rPr lang="en-US" sz="1200">
                <a:solidFill>
                  <a:srgbClr val="697378"/>
                </a:solidFill>
              </a:rPr>
              <a:t> - </a:t>
            </a: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2024</a:t>
            </a:r>
            <a:endParaRPr/>
          </a:p>
        </p:txBody>
      </p:sp>
      <p:graphicFrame>
        <p:nvGraphicFramePr>
          <p:cNvPr id="265" name="Google Shape;265;p11"/>
          <p:cNvGraphicFramePr/>
          <p:nvPr/>
        </p:nvGraphicFramePr>
        <p:xfrm>
          <a:off x="731520" y="1325880"/>
          <a:ext cx="6858000" cy="4114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66" name="Google Shape;266;p11"/>
          <p:cNvSpPr/>
          <p:nvPr/>
        </p:nvSpPr>
        <p:spPr>
          <a:xfrm>
            <a:off x="7955279" y="1554480"/>
            <a:ext cx="338328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1"/>
          <p:cNvSpPr txBox="1"/>
          <p:nvPr/>
        </p:nvSpPr>
        <p:spPr>
          <a:xfrm>
            <a:off x="8119871" y="1682495"/>
            <a:ext cx="30540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DD306A"/>
                </a:solidFill>
                <a:latin typeface="Calibri"/>
                <a:ea typeface="Calibri"/>
                <a:cs typeface="Calibri"/>
                <a:sym typeface="Calibri"/>
              </a:rPr>
              <a:t>20 - YEAR GAP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between most and least deprived areas</a:t>
            </a:r>
            <a:endParaRPr/>
          </a:p>
        </p:txBody>
      </p:sp>
      <p:sp>
        <p:nvSpPr>
          <p:cNvPr id="270" name="Google Shape;270;p11"/>
          <p:cNvSpPr/>
          <p:nvPr/>
        </p:nvSpPr>
        <p:spPr>
          <a:xfrm>
            <a:off x="822960" y="53949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11"/>
          <p:cNvSpPr txBox="1"/>
          <p:nvPr/>
        </p:nvSpPr>
        <p:spPr>
          <a:xfrm>
            <a:off x="1005840" y="5532120"/>
            <a:ext cx="1014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Universal access is necessary for equity </a:t>
            </a: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but it is not sufficient to produce it.</a:t>
            </a:r>
            <a:endParaRPr/>
          </a:p>
        </p:txBody>
      </p:sp>
      <p:sp>
        <p:nvSpPr>
          <p:cNvPr id="272" name="Google Shape;272;p11"/>
          <p:cNvSpPr txBox="1"/>
          <p:nvPr/>
        </p:nvSpPr>
        <p:spPr>
          <a:xfrm>
            <a:off x="594360" y="6446520"/>
            <a:ext cx="109728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(NHS England, 2016 ;</a:t>
            </a:r>
            <a:r>
              <a:rPr lang="en-US" sz="1100">
                <a:solidFill>
                  <a:schemeClr val="dk1"/>
                </a:solidFill>
              </a:rPr>
              <a:t> </a:t>
            </a:r>
            <a:r>
              <a:rPr lang="en-US" sz="1100" b="1">
                <a:solidFill>
                  <a:schemeClr val="dk1"/>
                </a:solidFill>
              </a:rPr>
              <a:t>(Marmot et al., 2020)</a:t>
            </a:r>
            <a:r>
              <a:rPr lang="en-US" sz="1100">
                <a:solidFill>
                  <a:schemeClr val="dk1"/>
                </a:solidFill>
              </a:rPr>
              <a:t>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12"/>
          <p:cNvSpPr/>
          <p:nvPr/>
        </p:nvSpPr>
        <p:spPr>
          <a:xfrm>
            <a:off x="1666" y="-4861"/>
            <a:ext cx="12193359" cy="6864434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12"/>
          <p:cNvSpPr txBox="1"/>
          <p:nvPr/>
        </p:nvSpPr>
        <p:spPr>
          <a:xfrm>
            <a:off x="962822" y="285006"/>
            <a:ext cx="11505156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Case study 2: Making Every Contact Count (MECC)</a:t>
            </a:r>
            <a:endParaRPr/>
          </a:p>
        </p:txBody>
      </p:sp>
      <p:sp>
        <p:nvSpPr>
          <p:cNvPr id="279" name="Google Shape;279;p12"/>
          <p:cNvSpPr/>
          <p:nvPr/>
        </p:nvSpPr>
        <p:spPr>
          <a:xfrm>
            <a:off x="140570" y="958032"/>
            <a:ext cx="3618630" cy="32004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>
                <a:solidFill>
                  <a:schemeClr val="dk1"/>
                </a:solidFill>
                <a:ea typeface="Calibri"/>
              </a:rPr>
              <a:t>MECC uses brief, supportive conversations during everyday contact to help people consider changes to their health.</a:t>
            </a:r>
            <a:r>
              <a:rPr lang="en-US" sz="1800">
                <a:solidFill>
                  <a:schemeClr val="dk1"/>
                </a:solidFill>
                <a:ea typeface="Calibri"/>
              </a:rPr>
              <a:t> People usually encounter it through existing services, rather than attending a separate MECC appointment.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(Public Health England, 2020).</a:t>
            </a:r>
            <a:r>
              <a:rPr lang="en-US" sz="1800">
                <a:solidFill>
                  <a:schemeClr val="dk1"/>
                </a:solidFill>
                <a:ea typeface="Calibri"/>
              </a:rPr>
              <a:t> </a:t>
            </a:r>
            <a:r>
              <a:rPr lang="en-US" sz="1800">
                <a:solidFill>
                  <a:schemeClr val="bg2"/>
                </a:solidFill>
                <a:ea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</a:t>
            </a:r>
            <a:endParaRPr lang="en-US">
              <a:solidFill>
                <a:schemeClr val="bg2"/>
              </a:solidFill>
              <a:ea typeface="Calibri"/>
            </a:endParaRPr>
          </a:p>
          <a:p>
            <a:pPr algn="ctr"/>
            <a:endParaRPr lang="en-US" sz="1800">
              <a:solidFill>
                <a:schemeClr val="dk1"/>
              </a:solidFill>
              <a:ea typeface="Calibri"/>
            </a:endParaRPr>
          </a:p>
        </p:txBody>
      </p:sp>
      <p:sp>
        <p:nvSpPr>
          <p:cNvPr id="281" name="Google Shape;281;p12"/>
          <p:cNvSpPr/>
          <p:nvPr/>
        </p:nvSpPr>
        <p:spPr>
          <a:xfrm>
            <a:off x="3934544" y="833917"/>
            <a:ext cx="4023232" cy="377369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>
                <a:solidFill>
                  <a:schemeClr val="dk1"/>
                </a:solidFill>
                <a:ea typeface="Calibri"/>
              </a:rPr>
              <a:t>Evidence base?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 sz="1800">
                <a:solidFill>
                  <a:schemeClr val="dk1"/>
                </a:solidFill>
                <a:ea typeface="Calibri"/>
              </a:rPr>
              <a:t>Brief interventions have evidence of effectiveness and cost-effectiveness, particularly for 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smoking and alcohol use</a:t>
            </a:r>
            <a:r>
              <a:rPr lang="en-US" sz="1800">
                <a:solidFill>
                  <a:schemeClr val="dk1"/>
                </a:solidFill>
                <a:ea typeface="Calibri"/>
              </a:rPr>
              <a:t>.</a:t>
            </a:r>
            <a:endParaRPr lang="en-US"/>
          </a:p>
          <a:p>
            <a:pPr marL="285750" indent="-285750" algn="ctr">
              <a:buChar char="•"/>
            </a:pPr>
            <a:r>
              <a:rPr lang="en-US" sz="1800">
                <a:solidFill>
                  <a:schemeClr val="dk1"/>
                </a:solidFill>
                <a:ea typeface="Calibri"/>
              </a:rPr>
              <a:t>However, evidence for 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MECC as a whole programme</a:t>
            </a:r>
            <a:r>
              <a:rPr lang="en-US" sz="1800">
                <a:solidFill>
                  <a:schemeClr val="dk1"/>
                </a:solidFill>
                <a:ea typeface="Calibri"/>
              </a:rPr>
              <a:t> is more limited. Evaluations often measure staff confidence and training outcomes rather than sustained improvements in people’s health 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(Public Health England, 2020)</a:t>
            </a:r>
            <a:endParaRPr lang="en-GB">
              <a:solidFill>
                <a:schemeClr val="dk1"/>
              </a:solidFill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83" name="Google Shape;283;p12"/>
          <p:cNvSpPr/>
          <p:nvPr/>
        </p:nvSpPr>
        <p:spPr>
          <a:xfrm>
            <a:off x="8214395" y="1568962"/>
            <a:ext cx="3690548" cy="405213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b="1">
                <a:solidFill>
                  <a:schemeClr val="dk1"/>
                </a:solidFill>
                <a:ea typeface="Calibri"/>
              </a:rPr>
              <a:t>How do </a:t>
            </a:r>
            <a:r>
              <a:rPr lang="en-US" b="1" err="1">
                <a:solidFill>
                  <a:schemeClr val="dk1"/>
                </a:solidFill>
                <a:ea typeface="Calibri"/>
              </a:rPr>
              <a:t>organisations</a:t>
            </a:r>
            <a:r>
              <a:rPr lang="en-US" b="1">
                <a:solidFill>
                  <a:schemeClr val="dk1"/>
                </a:solidFill>
                <a:ea typeface="Calibri"/>
              </a:rPr>
              <a:t> make MECC available?</a:t>
            </a:r>
            <a:endParaRPr lang="en-US">
              <a:solidFill>
                <a:schemeClr val="dk1"/>
              </a:solidFill>
            </a:endParaRPr>
          </a:p>
          <a:p>
            <a:pPr algn="ctr"/>
            <a:r>
              <a:rPr lang="en-US">
                <a:solidFill>
                  <a:schemeClr val="dk1"/>
                </a:solidFill>
                <a:ea typeface="Calibri"/>
              </a:rPr>
              <a:t>NHS services, councils and social care </a:t>
            </a:r>
            <a:r>
              <a:rPr lang="en-US" err="1">
                <a:solidFill>
                  <a:schemeClr val="dk1"/>
                </a:solidFill>
                <a:ea typeface="Calibri"/>
              </a:rPr>
              <a:t>organisations</a:t>
            </a:r>
            <a:r>
              <a:rPr lang="en-US">
                <a:solidFill>
                  <a:schemeClr val="dk1"/>
                </a:solidFill>
                <a:ea typeface="Calibri"/>
              </a:rPr>
              <a:t> can: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>
                <a:solidFill>
                  <a:schemeClr val="dk1"/>
                </a:solidFill>
                <a:ea typeface="Calibri"/>
              </a:rPr>
              <a:t>Train staff to </a:t>
            </a:r>
            <a:r>
              <a:rPr lang="en-US" err="1">
                <a:solidFill>
                  <a:schemeClr val="dk1"/>
                </a:solidFill>
                <a:ea typeface="Calibri"/>
              </a:rPr>
              <a:t>recognise</a:t>
            </a:r>
            <a:r>
              <a:rPr lang="en-US">
                <a:solidFill>
                  <a:schemeClr val="dk1"/>
                </a:solidFill>
                <a:ea typeface="Calibri"/>
              </a:rPr>
              <a:t> suitable opportunities and hold supportive conversations.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>
                <a:solidFill>
                  <a:schemeClr val="dk1"/>
                </a:solidFill>
                <a:ea typeface="Calibri"/>
              </a:rPr>
              <a:t>Include MECC in routine appointments, home visits and community contacts.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>
                <a:solidFill>
                  <a:schemeClr val="dk1"/>
                </a:solidFill>
                <a:ea typeface="Calibri"/>
              </a:rPr>
              <a:t>Provide clear referral routes to services such as smoking cessation.</a:t>
            </a:r>
            <a:endParaRPr lang="en-US">
              <a:solidFill>
                <a:schemeClr val="dk1"/>
              </a:solidFill>
            </a:endParaRPr>
          </a:p>
          <a:p>
            <a:pPr marL="285750" indent="-285750" algn="ctr">
              <a:buChar char="•"/>
            </a:pPr>
            <a:r>
              <a:rPr lang="en-US">
                <a:solidFill>
                  <a:schemeClr val="dk1"/>
                </a:solidFill>
                <a:ea typeface="Calibri"/>
              </a:rPr>
              <a:t>Support staff through leadership, time, supervision and evaluation </a:t>
            </a:r>
            <a:r>
              <a:rPr lang="en-US" b="1">
                <a:solidFill>
                  <a:schemeClr val="dk1"/>
                </a:solidFill>
                <a:ea typeface="Calibri"/>
              </a:rPr>
              <a:t>(NICE, 2014; Public Health England, 2020)</a:t>
            </a:r>
            <a:r>
              <a:rPr lang="en-US">
                <a:solidFill>
                  <a:schemeClr val="dk1"/>
                </a:solidFill>
                <a:ea typeface="Calibri"/>
              </a:rPr>
              <a:t>. </a:t>
            </a:r>
            <a:endParaRPr lang="en-GB">
              <a:solidFill>
                <a:schemeClr val="dk1"/>
              </a:solidFill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C18AB36-2332-2820-3CFA-676751F020A3}"/>
              </a:ext>
            </a:extLst>
          </p:cNvPr>
          <p:cNvSpPr/>
          <p:nvPr/>
        </p:nvSpPr>
        <p:spPr>
          <a:xfrm>
            <a:off x="1711890" y="5793287"/>
            <a:ext cx="52191" cy="104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8BCF58-5BD2-15D8-9C12-050DEF753026}"/>
              </a:ext>
            </a:extLst>
          </p:cNvPr>
          <p:cNvSpPr/>
          <p:nvPr/>
        </p:nvSpPr>
        <p:spPr>
          <a:xfrm>
            <a:off x="135698" y="4745833"/>
            <a:ext cx="7949851" cy="21810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u="sng">
                <a:ea typeface="+mn-lt"/>
                <a:cs typeface="+mn-lt"/>
              </a:rPr>
              <a:t>Can it be delivered without feeling invasive?</a:t>
            </a:r>
            <a:endParaRPr lang="en-US" sz="2000" u="sng">
              <a:cs typeface="Arial"/>
            </a:endParaRPr>
          </a:p>
          <a:p>
            <a:pPr algn="ctr"/>
            <a:r>
              <a:rPr lang="en-GB" b="1">
                <a:ea typeface="+mn-lt"/>
                <a:cs typeface="+mn-lt"/>
              </a:rPr>
              <a:t>Yes, but the person’s experience depends on how and when the conversation happens.</a:t>
            </a:r>
            <a:r>
              <a:rPr lang="en-GB">
                <a:ea typeface="+mn-lt"/>
                <a:cs typeface="+mn-lt"/>
              </a:rPr>
              <a:t> A respectful approach is to:</a:t>
            </a:r>
            <a:endParaRPr lang="en-GB"/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Ask permission before raising a sensitive topic.</a:t>
            </a:r>
            <a:endParaRPr lang="en-GB">
              <a:cs typeface="Arial"/>
            </a:endParaRPr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Listen to what matters to the person.</a:t>
            </a:r>
            <a:endParaRPr lang="en-GB">
              <a:cs typeface="Arial"/>
            </a:endParaRPr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Use neutral language and avoid blame.</a:t>
            </a:r>
            <a:endParaRPr lang="en-GB">
              <a:cs typeface="Arial"/>
            </a:endParaRPr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Offer choices and respect a decision to decline.</a:t>
            </a:r>
            <a:endParaRPr lang="en-GB">
              <a:cs typeface="Arial"/>
            </a:endParaRPr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Choose a private, appropriate moment.</a:t>
            </a:r>
            <a:endParaRPr lang="en-GB">
              <a:cs typeface="Arial"/>
            </a:endParaRPr>
          </a:p>
          <a:p>
            <a:pPr marL="285750" indent="-285750" algn="ctr">
              <a:buFont typeface="Wingdings"/>
              <a:buChar char="q"/>
            </a:pPr>
            <a:r>
              <a:rPr lang="en-GB">
                <a:ea typeface="+mn-lt"/>
                <a:cs typeface="+mn-lt"/>
              </a:rPr>
              <a:t>(NICE, 2014).</a:t>
            </a:r>
            <a:endParaRPr lang="en-GB">
              <a:cs typeface="Arial"/>
            </a:endParaRPr>
          </a:p>
          <a:p>
            <a:pPr algn="ctr"/>
            <a:endParaRPr lang="en-GB"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3"/>
          <p:cNvSpPr/>
          <p:nvPr/>
        </p:nvSpPr>
        <p:spPr>
          <a:xfrm>
            <a:off x="-1471597" y="1132"/>
            <a:ext cx="13666497" cy="8782684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13"/>
          <p:cNvSpPr txBox="1"/>
          <p:nvPr/>
        </p:nvSpPr>
        <p:spPr>
          <a:xfrm>
            <a:off x="594360" y="320040"/>
            <a:ext cx="9591040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Social processes</a:t>
            </a:r>
            <a:endParaRPr lang="en-US" sz="2400"/>
          </a:p>
        </p:txBody>
      </p:sp>
      <p:sp>
        <p:nvSpPr>
          <p:cNvPr id="294" name="Google Shape;294;p13"/>
          <p:cNvSpPr/>
          <p:nvPr/>
        </p:nvSpPr>
        <p:spPr>
          <a:xfrm>
            <a:off x="2042576" y="1451140"/>
            <a:ext cx="3323016" cy="73422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How it affects social processes?</a:t>
            </a:r>
            <a:endParaRPr lang="en-US" sz="1800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Decisions about funding, laws and services shape people’s opportunities and access to </a:t>
            </a:r>
            <a:r>
              <a:rPr lang="en-US" sz="1800" err="1">
                <a:solidFill>
                  <a:schemeClr val="dk1"/>
                </a:solidFill>
                <a:ea typeface="Calibri"/>
              </a:rPr>
              <a:t>support.Marmot</a:t>
            </a:r>
            <a:r>
              <a:rPr lang="en-US" sz="1800">
                <a:solidFill>
                  <a:schemeClr val="dk1"/>
                </a:solidFill>
                <a:ea typeface="Calibri"/>
              </a:rPr>
              <a:t> et al., 2020).</a:t>
            </a:r>
            <a:endParaRPr lang="en-US">
              <a:solidFill>
                <a:schemeClr val="dk1"/>
              </a:solidFill>
              <a:ea typeface="Calibri"/>
            </a:endParaRPr>
          </a:p>
          <a:p>
            <a:pPr algn="ctr"/>
            <a:endParaRPr lang="en-US" sz="1800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Health example</a:t>
            </a:r>
            <a:endParaRPr lang="en-US" sz="1800" u="sng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Funding decisions affect the availability of prevention </a:t>
            </a:r>
            <a:r>
              <a:rPr lang="en-US" sz="1800" err="1">
                <a:solidFill>
                  <a:schemeClr val="dk1"/>
                </a:solidFill>
                <a:ea typeface="Calibri"/>
              </a:rPr>
              <a:t>programmes</a:t>
            </a:r>
            <a:r>
              <a:rPr lang="en-US" sz="1800">
                <a:solidFill>
                  <a:schemeClr val="dk1"/>
                </a:solidFill>
                <a:ea typeface="Calibri"/>
              </a:rPr>
              <a:t>, social care and community services.(DHSC, 2025)</a:t>
            </a:r>
            <a:endParaRPr lang="en-US">
              <a:solidFill>
                <a:schemeClr val="dk1"/>
              </a:solidFill>
            </a:endParaRPr>
          </a:p>
        </p:txBody>
      </p:sp>
      <p:sp>
        <p:nvSpPr>
          <p:cNvPr id="296" name="Google Shape;296;p13"/>
          <p:cNvSpPr/>
          <p:nvPr/>
        </p:nvSpPr>
        <p:spPr>
          <a:xfrm>
            <a:off x="5470311" y="1440980"/>
            <a:ext cx="3312160" cy="735041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 u="sng">
                <a:solidFill>
                  <a:schemeClr val="dk1"/>
                </a:solidFill>
              </a:rPr>
              <a:t>   How it affects social processes?</a:t>
            </a:r>
            <a:endParaRPr lang="en-GB" sz="1800">
              <a:solidFill>
                <a:schemeClr val="dk1"/>
              </a:solidFill>
            </a:endParaRPr>
          </a:p>
          <a:p>
            <a:pPr algn="ctr"/>
            <a:r>
              <a:rPr lang="en-GB"/>
              <a:t>News, advertising and social media influence beliefs, public debate and behaviour.(Wakefield, Loken and Hornik, 2010; WHO, 2021).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algn="ctr"/>
            <a:endParaRPr lang="en-GB">
              <a:ea typeface="Calibri"/>
            </a:endParaRPr>
          </a:p>
          <a:p>
            <a:pPr algn="ctr"/>
            <a:endParaRPr lang="en-US" sz="1800" b="1">
              <a:solidFill>
                <a:schemeClr val="dk1"/>
              </a:solidFill>
            </a:endParaRPr>
          </a:p>
          <a:p>
            <a:pPr algn="ctr"/>
            <a:r>
              <a:rPr lang="en-US" sz="1800" b="1" u="sng">
                <a:solidFill>
                  <a:schemeClr val="dk1"/>
                </a:solidFill>
              </a:rPr>
              <a:t>Health example</a:t>
            </a:r>
            <a:endParaRPr lang="en-GB" sz="1800" u="sng">
              <a:solidFill>
                <a:schemeClr val="dk1"/>
              </a:solidFill>
            </a:endParaRPr>
          </a:p>
          <a:p>
            <a:pPr algn="ctr"/>
            <a:r>
              <a:rPr lang="en-GB" sz="1600"/>
              <a:t>Health campaigns can encourage screening, while misinformation can undermine confidence in treatment.(Wakefield, Loken and Hornik, 2010; WHO, 2021).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98" name="Google Shape;298;p13"/>
          <p:cNvSpPr/>
          <p:nvPr/>
        </p:nvSpPr>
        <p:spPr>
          <a:xfrm>
            <a:off x="8786145" y="1410222"/>
            <a:ext cx="3408611" cy="738158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How it affects social processes?</a:t>
            </a:r>
            <a:endParaRPr lang="en-US" sz="1800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Beliefs about how society should work influence who is considered responsible for health.</a:t>
            </a:r>
            <a:r>
              <a:rPr lang="en-US" sz="1800" b="1">
                <a:solidFill>
                  <a:schemeClr val="dk1"/>
                </a:solidFill>
                <a:ea typeface="Calibri"/>
              </a:rPr>
              <a:t>(</a:t>
            </a:r>
            <a:r>
              <a:rPr lang="en-US" sz="1800">
                <a:solidFill>
                  <a:schemeClr val="dk1"/>
                </a:solidFill>
                <a:ea typeface="Calibri"/>
              </a:rPr>
              <a:t>WHO, 1986).</a:t>
            </a:r>
            <a:endParaRPr lang="en-US">
              <a:solidFill>
                <a:schemeClr val="dk1"/>
              </a:solidFill>
              <a:ea typeface="Calibri"/>
            </a:endParaRPr>
          </a:p>
          <a:p>
            <a:pPr algn="ctr"/>
            <a:endParaRPr lang="en-US" sz="1800" b="1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Health example</a:t>
            </a:r>
            <a:endParaRPr lang="en-US" sz="1800" u="sng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An emphasis on individual responsibility promotes lifestyle choices; an emphasis on social responsibility promotes action on poverty, housing and unequal access.(WHO, 1986; Marmot et al., 2020).</a:t>
            </a:r>
            <a:endParaRPr lang="en-US">
              <a:solidFill>
                <a:schemeClr val="dk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7F3601-6935-F923-FFBF-79CDE72BE730}"/>
              </a:ext>
            </a:extLst>
          </p:cNvPr>
          <p:cNvSpPr/>
          <p:nvPr/>
        </p:nvSpPr>
        <p:spPr>
          <a:xfrm>
            <a:off x="-1471807" y="803752"/>
            <a:ext cx="13659629" cy="6430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>
                <a:solidFill>
                  <a:srgbClr val="000000"/>
                </a:solidFill>
                <a:latin typeface="Arial Nova"/>
              </a:rPr>
              <a:t>Social processes are the ways people interact, form relationships and shape behaviour within society. Social norms, politics, media and ideologies influence these processes and therefore health and wellbeing.</a:t>
            </a:r>
            <a:endParaRPr lang="en-GB" sz="1600" b="1">
              <a:solidFill>
                <a:srgbClr val="000000"/>
              </a:solidFill>
              <a:highlight>
                <a:srgbClr val="C6C6C6"/>
              </a:highlight>
              <a:latin typeface="Arial Nova"/>
            </a:endParaRPr>
          </a:p>
        </p:txBody>
      </p:sp>
      <p:sp>
        <p:nvSpPr>
          <p:cNvPr id="3" name="Google Shape;294;p13">
            <a:extLst>
              <a:ext uri="{FF2B5EF4-FFF2-40B4-BE49-F238E27FC236}">
                <a16:creationId xmlns:a16="http://schemas.microsoft.com/office/drawing/2014/main" id="{9159FEEF-A6E5-60B9-93CB-C80DCA9C67D7}"/>
              </a:ext>
            </a:extLst>
          </p:cNvPr>
          <p:cNvSpPr/>
          <p:nvPr/>
        </p:nvSpPr>
        <p:spPr>
          <a:xfrm>
            <a:off x="-1385521" y="1410499"/>
            <a:ext cx="3426007" cy="737462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How it affects social processes?</a:t>
            </a: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Shared expectations influence what people consider acceptable and whether they seek help.(Seidler et al., 2016).</a:t>
            </a:r>
            <a:endParaRPr lang="en-US">
              <a:solidFill>
                <a:schemeClr val="dk1"/>
              </a:solidFill>
              <a:ea typeface="Calibri"/>
            </a:endParaRPr>
          </a:p>
          <a:p>
            <a:pPr algn="ctr"/>
            <a:endParaRPr lang="en-US" sz="1800" b="1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 b="1" u="sng">
                <a:solidFill>
                  <a:schemeClr val="dk1"/>
                </a:solidFill>
                <a:ea typeface="Calibri"/>
              </a:rPr>
              <a:t>Health example</a:t>
            </a:r>
            <a:endParaRPr lang="en-US" b="1" u="sng">
              <a:solidFill>
                <a:schemeClr val="dk1"/>
              </a:solidFill>
              <a:ea typeface="Calibri"/>
            </a:endParaRPr>
          </a:p>
          <a:p>
            <a:pPr algn="ctr"/>
            <a:r>
              <a:rPr lang="en-US" sz="1800">
                <a:solidFill>
                  <a:schemeClr val="dk1"/>
                </a:solidFill>
                <a:ea typeface="Calibri"/>
              </a:rPr>
              <a:t>If a community expects men to hide their emotions, some may feel discouraged from seeking mental health support. (Seidler et al., 2016). </a:t>
            </a:r>
          </a:p>
          <a:p>
            <a:pPr algn="ctr"/>
            <a:endParaRPr lang="en-US" sz="1800">
              <a:solidFill>
                <a:schemeClr val="dk1"/>
              </a:solidFill>
              <a:ea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E4D4DC4-6D84-2584-FDAE-39412F9E1EE4}"/>
              </a:ext>
            </a:extLst>
          </p:cNvPr>
          <p:cNvSpPr/>
          <p:nvPr/>
        </p:nvSpPr>
        <p:spPr>
          <a:xfrm>
            <a:off x="-1152672" y="1410289"/>
            <a:ext cx="3081957" cy="9860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>
                <a:ea typeface="+mn-lt"/>
                <a:cs typeface="+mn-lt"/>
              </a:rPr>
              <a:t>Social norms</a:t>
            </a:r>
            <a:endParaRPr lang="en-US" sz="1600" b="1">
              <a:cs typeface="Arial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EF62846-8555-9071-5582-9B084F8A4FCF}"/>
              </a:ext>
            </a:extLst>
          </p:cNvPr>
          <p:cNvSpPr/>
          <p:nvPr/>
        </p:nvSpPr>
        <p:spPr>
          <a:xfrm>
            <a:off x="2037428" y="1442719"/>
            <a:ext cx="3194415" cy="93332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>
                <a:ea typeface="+mn-lt"/>
                <a:cs typeface="+mn-lt"/>
              </a:rPr>
              <a:t>Politics</a:t>
            </a:r>
            <a:endParaRPr lang="en-US" sz="1600" b="1">
              <a:cs typeface="Arial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ADE64A4-AA11-9FEF-5992-8943B7B9B1F2}"/>
              </a:ext>
            </a:extLst>
          </p:cNvPr>
          <p:cNvSpPr/>
          <p:nvPr/>
        </p:nvSpPr>
        <p:spPr>
          <a:xfrm>
            <a:off x="5471786" y="1446060"/>
            <a:ext cx="3312160" cy="9347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>
                <a:ea typeface="+mn-lt"/>
                <a:cs typeface="+mn-lt"/>
              </a:rPr>
              <a:t>Media</a:t>
            </a:r>
            <a:endParaRPr lang="en-US" sz="1600" b="1">
              <a:cs typeface="Arial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6815F76-216E-03BF-1332-E0071D6F0A9F}"/>
              </a:ext>
            </a:extLst>
          </p:cNvPr>
          <p:cNvSpPr/>
          <p:nvPr/>
        </p:nvSpPr>
        <p:spPr>
          <a:xfrm>
            <a:off x="8752770" y="1407647"/>
            <a:ext cx="3312160" cy="8229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ea typeface="+mn-lt"/>
                <a:cs typeface="+mn-lt"/>
              </a:rPr>
              <a:t>Ideology</a:t>
            </a:r>
            <a:endParaRPr lang="en-US" sz="1600" b="1"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4"/>
          <p:cNvSpPr/>
          <p:nvPr/>
        </p:nvSpPr>
        <p:spPr>
          <a:xfrm>
            <a:off x="-425575" y="0"/>
            <a:ext cx="121917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4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Digital health: solution or new inequality?</a:t>
            </a:r>
            <a:endParaRPr/>
          </a:p>
        </p:txBody>
      </p:sp>
      <p:sp>
        <p:nvSpPr>
          <p:cNvPr id="309" name="Google Shape;309;p14"/>
          <p:cNvSpPr/>
          <p:nvPr/>
        </p:nvSpPr>
        <p:spPr>
          <a:xfrm>
            <a:off x="985435" y="1389425"/>
            <a:ext cx="4983600" cy="3474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/>
            <a:r>
              <a:rPr lang="en-US" sz="1100" b="1">
                <a:solidFill>
                  <a:schemeClr val="dk1"/>
                </a:solidFill>
                <a:ea typeface="Calibri"/>
              </a:rPr>
              <a:t>NHS England, 2023)</a:t>
            </a:r>
            <a:endParaRPr lang="en-US" sz="1100">
              <a:solidFill>
                <a:schemeClr val="dk1"/>
              </a:solidFill>
              <a:ea typeface="Calibri"/>
            </a:endParaRPr>
          </a:p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10" name="Google Shape;310;p14"/>
          <p:cNvSpPr txBox="1"/>
          <p:nvPr/>
        </p:nvSpPr>
        <p:spPr>
          <a:xfrm>
            <a:off x="1856950" y="1948625"/>
            <a:ext cx="2432700" cy="1877397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POTENTIAL BENEFITS</a:t>
            </a:r>
            <a:endParaRPr sz="1800"/>
          </a:p>
          <a:p>
            <a:pPr marL="45720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Convenience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Remote access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Less travel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Efficiency</a:t>
            </a:r>
          </a:p>
          <a:p>
            <a:pPr marL="457200"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1100" b="1">
                <a:solidFill>
                  <a:schemeClr val="dk1"/>
                </a:solidFill>
                <a:ea typeface="Calibri"/>
              </a:rPr>
              <a:t>NHS England, 2023)</a:t>
            </a:r>
            <a:endParaRPr lang="en-US" sz="1100">
              <a:solidFill>
                <a:schemeClr val="dk1"/>
              </a:solidFill>
              <a:ea typeface="Calibri"/>
            </a:endParaRPr>
          </a:p>
          <a:p>
            <a:pPr marL="457200"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11" name="Google Shape;311;p14"/>
          <p:cNvSpPr/>
          <p:nvPr/>
        </p:nvSpPr>
        <p:spPr>
          <a:xfrm>
            <a:off x="6354955" y="1440233"/>
            <a:ext cx="4983600" cy="34746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4"/>
          <p:cNvSpPr txBox="1"/>
          <p:nvPr/>
        </p:nvSpPr>
        <p:spPr>
          <a:xfrm>
            <a:off x="7470450" y="1691975"/>
            <a:ext cx="2363700" cy="2123618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DD306A"/>
                </a:solidFill>
                <a:latin typeface="Calibri"/>
                <a:ea typeface="Calibri"/>
                <a:cs typeface="Calibri"/>
                <a:sym typeface="Calibri"/>
              </a:rPr>
              <a:t>POTENTIAL RISKS</a:t>
            </a:r>
            <a:endParaRPr/>
          </a:p>
          <a:p>
            <a:pPr marL="45720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Connectivity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Digital skills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Accessibility</a:t>
            </a:r>
            <a:br>
              <a:rPr lang="en-US" sz="1200" b="0" i="0" u="none" strike="noStrike" cap="none">
                <a:latin typeface="Calibri"/>
                <a:ea typeface="Calibri"/>
                <a:cs typeface="Calibri"/>
              </a:rPr>
            </a:b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Language</a:t>
            </a:r>
            <a:endParaRPr lang="en-US" b="0" i="0" u="none" strike="noStrike" cap="none">
              <a:ea typeface="Calibri"/>
            </a:endParaRPr>
          </a:p>
          <a:p>
            <a:pPr marL="457200"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  <a:p>
            <a:pPr marL="457200"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1100" b="1">
                <a:solidFill>
                  <a:schemeClr val="dk1"/>
                </a:solidFill>
                <a:ea typeface="Calibri"/>
              </a:rPr>
              <a:t>NHS England, 2023)</a:t>
            </a:r>
            <a:endParaRPr lang="en-US" sz="1100">
              <a:ea typeface="Calibri"/>
            </a:endParaRPr>
          </a:p>
          <a:p>
            <a:pPr marL="457200"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13" name="Google Shape;313;p14"/>
          <p:cNvSpPr/>
          <p:nvPr/>
        </p:nvSpPr>
        <p:spPr>
          <a:xfrm>
            <a:off x="838047" y="5349135"/>
            <a:ext cx="10515600" cy="658500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600" b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Efficiency should not be achieved through exclusion.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14"/>
          <p:cNvSpPr txBox="1"/>
          <p:nvPr/>
        </p:nvSpPr>
        <p:spPr>
          <a:xfrm>
            <a:off x="0" y="6214750"/>
            <a:ext cx="113370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(NHS England, 2023)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15"/>
          <p:cNvSpPr txBox="1"/>
          <p:nvPr/>
        </p:nvSpPr>
        <p:spPr>
          <a:xfrm>
            <a:off x="-5090" y="214326"/>
            <a:ext cx="1157224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Policy </a:t>
            </a:r>
            <a:r>
              <a:rPr lang="en-US" sz="2800" b="1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and Strategy Supporting SDG3 </a:t>
            </a:r>
            <a:endParaRPr/>
          </a:p>
        </p:txBody>
      </p:sp>
      <p:sp>
        <p:nvSpPr>
          <p:cNvPr id="325" name="Google Shape;325;p15"/>
          <p:cNvSpPr/>
          <p:nvPr/>
        </p:nvSpPr>
        <p:spPr>
          <a:xfrm>
            <a:off x="-874" y="2011680"/>
            <a:ext cx="3213537" cy="791605"/>
          </a:xfrm>
          <a:prstGeom prst="chevron">
            <a:avLst>
              <a:gd name="adj" fmla="val 50000"/>
            </a:avLst>
          </a:prstGeom>
          <a:solidFill>
            <a:srgbClr val="274E13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15"/>
          <p:cNvSpPr txBox="1"/>
          <p:nvPr/>
        </p:nvSpPr>
        <p:spPr>
          <a:xfrm>
            <a:off x="959595" y="2518348"/>
            <a:ext cx="125476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FFFFFF"/>
                </a:solidFill>
                <a:ea typeface="Calibri"/>
              </a:rPr>
              <a:t>Prevention</a:t>
            </a:r>
            <a:endParaRPr lang="en-US"/>
          </a:p>
        </p:txBody>
      </p:sp>
      <p:sp>
        <p:nvSpPr>
          <p:cNvPr id="327" name="Google Shape;327;p15"/>
          <p:cNvSpPr/>
          <p:nvPr/>
        </p:nvSpPr>
        <p:spPr>
          <a:xfrm>
            <a:off x="2646331" y="2011680"/>
            <a:ext cx="3756571" cy="791605"/>
          </a:xfrm>
          <a:prstGeom prst="chevron">
            <a:avLst>
              <a:gd name="adj" fmla="val 50000"/>
            </a:avLst>
          </a:prstGeom>
          <a:solidFill>
            <a:srgbClr val="7030A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15"/>
          <p:cNvSpPr txBox="1"/>
          <p:nvPr/>
        </p:nvSpPr>
        <p:spPr>
          <a:xfrm>
            <a:off x="4167352" y="2404484"/>
            <a:ext cx="1783200" cy="2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FFFFFF"/>
                </a:solidFill>
                <a:ea typeface="Calibri"/>
              </a:rPr>
              <a:t>Prevention</a:t>
            </a:r>
            <a:endParaRPr lang="en-US"/>
          </a:p>
        </p:txBody>
      </p:sp>
      <p:sp>
        <p:nvSpPr>
          <p:cNvPr id="329" name="Google Shape;329;p15"/>
          <p:cNvSpPr/>
          <p:nvPr/>
        </p:nvSpPr>
        <p:spPr>
          <a:xfrm>
            <a:off x="5876510" y="2009228"/>
            <a:ext cx="3502572" cy="804217"/>
          </a:xfrm>
          <a:prstGeom prst="chevron">
            <a:avLst>
              <a:gd name="adj" fmla="val 50000"/>
            </a:avLst>
          </a:prstGeom>
          <a:solidFill>
            <a:srgbClr val="073763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15"/>
          <p:cNvSpPr txBox="1"/>
          <p:nvPr/>
        </p:nvSpPr>
        <p:spPr>
          <a:xfrm>
            <a:off x="7252488" y="2404487"/>
            <a:ext cx="150876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FFFFFF"/>
                </a:solidFill>
                <a:ea typeface="Calibri"/>
              </a:rPr>
              <a:t>Integration</a:t>
            </a:r>
            <a:endParaRPr lang="en-US"/>
          </a:p>
        </p:txBody>
      </p:sp>
      <p:sp>
        <p:nvSpPr>
          <p:cNvPr id="331" name="Google Shape;331;p15"/>
          <p:cNvSpPr/>
          <p:nvPr/>
        </p:nvSpPr>
        <p:spPr>
          <a:xfrm>
            <a:off x="8518810" y="1766439"/>
            <a:ext cx="3739054" cy="1028086"/>
          </a:xfrm>
          <a:prstGeom prst="chevron">
            <a:avLst>
              <a:gd name="adj" fmla="val 50000"/>
            </a:avLst>
          </a:prstGeom>
          <a:solidFill>
            <a:srgbClr val="DD306A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15"/>
          <p:cNvSpPr txBox="1"/>
          <p:nvPr/>
        </p:nvSpPr>
        <p:spPr>
          <a:xfrm>
            <a:off x="10241280" y="2395728"/>
            <a:ext cx="1508760" cy="2769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FFFFFF"/>
                </a:solidFill>
                <a:ea typeface="Calibri"/>
              </a:rPr>
              <a:t>Delivery</a:t>
            </a:r>
            <a:endParaRPr lang="en-US"/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56031AAF-A29F-C111-ED52-98324B9DE27A}"/>
              </a:ext>
            </a:extLst>
          </p:cNvPr>
          <p:cNvSpPr/>
          <p:nvPr/>
        </p:nvSpPr>
        <p:spPr>
          <a:xfrm>
            <a:off x="1343548" y="2791480"/>
            <a:ext cx="432081" cy="33027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29ED5929-6CD2-C8E8-E93D-E794C733AC0A}"/>
              </a:ext>
            </a:extLst>
          </p:cNvPr>
          <p:cNvSpPr/>
          <p:nvPr/>
        </p:nvSpPr>
        <p:spPr>
          <a:xfrm>
            <a:off x="4389148" y="2798438"/>
            <a:ext cx="484632" cy="33027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42C768BB-93B1-1D73-10F4-CA9B7868CB09}"/>
              </a:ext>
            </a:extLst>
          </p:cNvPr>
          <p:cNvSpPr/>
          <p:nvPr/>
        </p:nvSpPr>
        <p:spPr>
          <a:xfrm>
            <a:off x="7250221" y="2810194"/>
            <a:ext cx="580974" cy="32151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ADEFFBFE-E576-F215-074C-4F15CDA533E3}"/>
              </a:ext>
            </a:extLst>
          </p:cNvPr>
          <p:cNvSpPr/>
          <p:nvPr/>
        </p:nvSpPr>
        <p:spPr>
          <a:xfrm>
            <a:off x="10244706" y="2722611"/>
            <a:ext cx="484632" cy="45289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lowchart: Data 5">
            <a:extLst>
              <a:ext uri="{FF2B5EF4-FFF2-40B4-BE49-F238E27FC236}">
                <a16:creationId xmlns:a16="http://schemas.microsoft.com/office/drawing/2014/main" id="{4E5DDCDF-4800-23DE-6B5C-124010B34974}"/>
              </a:ext>
            </a:extLst>
          </p:cNvPr>
          <p:cNvSpPr/>
          <p:nvPr/>
        </p:nvSpPr>
        <p:spPr>
          <a:xfrm>
            <a:off x="-133657" y="3119507"/>
            <a:ext cx="3769707" cy="2031543"/>
          </a:xfrm>
          <a:prstGeom prst="flowChartInputOutp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10 Year Health Plan for England</a:t>
            </a:r>
            <a:r>
              <a:rPr lang="en-US">
                <a:ea typeface="+mn-lt"/>
                <a:cs typeface="+mn-lt"/>
              </a:rPr>
              <a:t> policy and strategy</a:t>
            </a:r>
          </a:p>
          <a:p>
            <a:pPr algn="ctr"/>
            <a:r>
              <a:rPr lang="en-US">
                <a:ea typeface="+mn-lt"/>
                <a:cs typeface="+mn-lt"/>
              </a:rPr>
              <a:t>Earlier intervention and a shift from treating sickness to preventing illness.(DHSC, 2025)</a:t>
            </a:r>
            <a:endParaRPr lang="en-US"/>
          </a:p>
        </p:txBody>
      </p:sp>
      <p:sp>
        <p:nvSpPr>
          <p:cNvPr id="7" name="Flowchart: Data 6">
            <a:extLst>
              <a:ext uri="{FF2B5EF4-FFF2-40B4-BE49-F238E27FC236}">
                <a16:creationId xmlns:a16="http://schemas.microsoft.com/office/drawing/2014/main" id="{69AA105F-1149-F612-3544-130C3EE1621B}"/>
              </a:ext>
            </a:extLst>
          </p:cNvPr>
          <p:cNvSpPr/>
          <p:nvPr/>
        </p:nvSpPr>
        <p:spPr>
          <a:xfrm>
            <a:off x="2516726" y="3126830"/>
            <a:ext cx="3883573" cy="2014024"/>
          </a:xfrm>
          <a:prstGeom prst="flowChartInputOutp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Care Act 2014, section 2</a:t>
            </a:r>
            <a:r>
              <a:rPr lang="en-US">
                <a:ea typeface="+mn-lt"/>
                <a:cs typeface="+mn-lt"/>
              </a:rPr>
              <a:t>  legislation</a:t>
            </a:r>
          </a:p>
          <a:p>
            <a:pPr algn="ctr"/>
            <a:r>
              <a:rPr lang="en-US">
                <a:ea typeface="+mn-lt"/>
                <a:cs typeface="+mn-lt"/>
              </a:rPr>
              <a:t>Requires councils to take steps to prevent, delay or reduce care and support needs.(Care Act 2014)</a:t>
            </a:r>
            <a:endParaRPr lang="en-US"/>
          </a:p>
        </p:txBody>
      </p:sp>
      <p:sp>
        <p:nvSpPr>
          <p:cNvPr id="8" name="Flowchart: Data 7">
            <a:extLst>
              <a:ext uri="{FF2B5EF4-FFF2-40B4-BE49-F238E27FC236}">
                <a16:creationId xmlns:a16="http://schemas.microsoft.com/office/drawing/2014/main" id="{3FBFC99E-02D9-5557-16DB-5BB9A4E41DB5}"/>
              </a:ext>
            </a:extLst>
          </p:cNvPr>
          <p:cNvSpPr/>
          <p:nvPr/>
        </p:nvSpPr>
        <p:spPr>
          <a:xfrm>
            <a:off x="5582240" y="3118068"/>
            <a:ext cx="4093777" cy="2031546"/>
          </a:xfrm>
          <a:prstGeom prst="flowChartInputOutp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Health and Care Act 2022</a:t>
            </a:r>
            <a:r>
              <a:rPr lang="en-US">
                <a:ea typeface="+mn-lt"/>
                <a:cs typeface="+mn-lt"/>
              </a:rPr>
              <a:t>  legislation</a:t>
            </a:r>
          </a:p>
          <a:p>
            <a:pPr algn="ctr"/>
            <a:r>
              <a:rPr lang="en-US">
                <a:ea typeface="+mn-lt"/>
                <a:cs typeface="+mn-lt"/>
              </a:rPr>
              <a:t>Established statutory integrated care arrangements, bringing NHS bodies and local authorities together through integrated care partnerships.(Health and Care Act 2022)</a:t>
            </a:r>
            <a:endParaRPr lang="en-US"/>
          </a:p>
        </p:txBody>
      </p:sp>
      <p:sp>
        <p:nvSpPr>
          <p:cNvPr id="9" name="Flowchart: Data 8">
            <a:extLst>
              <a:ext uri="{FF2B5EF4-FFF2-40B4-BE49-F238E27FC236}">
                <a16:creationId xmlns:a16="http://schemas.microsoft.com/office/drawing/2014/main" id="{6135A758-5BEA-44C0-43A2-E6880C3C9148}"/>
              </a:ext>
            </a:extLst>
          </p:cNvPr>
          <p:cNvSpPr/>
          <p:nvPr/>
        </p:nvSpPr>
        <p:spPr>
          <a:xfrm>
            <a:off x="8761620" y="3118067"/>
            <a:ext cx="3489432" cy="2031545"/>
          </a:xfrm>
          <a:prstGeom prst="flowChartInputOutp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10 Year Health Plan for England</a:t>
            </a:r>
            <a:r>
              <a:rPr lang="en-US">
                <a:ea typeface="+mn-lt"/>
                <a:cs typeface="+mn-lt"/>
              </a:rPr>
              <a:t>  policy and strategy</a:t>
            </a:r>
          </a:p>
          <a:p>
            <a:pPr algn="ctr"/>
            <a:r>
              <a:rPr lang="en-US">
                <a:ea typeface="+mn-lt"/>
                <a:cs typeface="+mn-lt"/>
              </a:rPr>
              <a:t>Sets out workforce, financial and service reforms to deliver its ambitions.(DHSC, 2025)</a:t>
            </a: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A78D90-57FB-C0D6-089A-553893B110C2}"/>
              </a:ext>
            </a:extLst>
          </p:cNvPr>
          <p:cNvSpPr/>
          <p:nvPr/>
        </p:nvSpPr>
        <p:spPr>
          <a:xfrm>
            <a:off x="74268" y="914376"/>
            <a:ext cx="6090748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ea typeface="+mn-lt"/>
                <a:cs typeface="+mn-lt"/>
              </a:rPr>
              <a:t>England’s integrated care framework brings NHS, council and community partners together to deliver prevention, coordinated care and improved access, guided by the 10 Year Health Plan </a:t>
            </a:r>
            <a:r>
              <a:rPr lang="en-US" b="1">
                <a:ea typeface="+mn-lt"/>
                <a:cs typeface="+mn-lt"/>
              </a:rPr>
              <a:t>(DHSC, 2025)</a:t>
            </a:r>
            <a:r>
              <a:rPr lang="en-US">
                <a:ea typeface="+mn-lt"/>
                <a:cs typeface="+mn-lt"/>
              </a:rPr>
              <a:t>.”</a:t>
            </a:r>
            <a:endParaRPr lang="en-US"/>
          </a:p>
          <a:p>
            <a:pPr algn="ctr"/>
            <a:endParaRPr lang="en-US">
              <a:cs typeface="Arial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20FC008-F71C-7E8D-B28F-61FDD4585A58}"/>
              </a:ext>
            </a:extLst>
          </p:cNvPr>
          <p:cNvSpPr/>
          <p:nvPr/>
        </p:nvSpPr>
        <p:spPr>
          <a:xfrm>
            <a:off x="-3839" y="5237296"/>
            <a:ext cx="2017987" cy="163260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>
                <a:ea typeface="+mn-lt"/>
                <a:cs typeface="+mn-lt"/>
              </a:rPr>
              <a:t>Key strateg</a:t>
            </a:r>
            <a:r>
              <a:rPr lang="en-US">
                <a:ea typeface="+mn-lt"/>
                <a:cs typeface="+mn-lt"/>
              </a:rPr>
              <a:t>y</a:t>
            </a:r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35B8A55-15B8-513B-6C3D-65039963707C}"/>
              </a:ext>
            </a:extLst>
          </p:cNvPr>
          <p:cNvSpPr/>
          <p:nvPr/>
        </p:nvSpPr>
        <p:spPr>
          <a:xfrm>
            <a:off x="2010643" y="5237294"/>
            <a:ext cx="4741913" cy="16238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Integrated Care Systems (ICSs)</a:t>
            </a:r>
            <a:r>
              <a:rPr lang="en-US">
                <a:ea typeface="+mn-lt"/>
                <a:cs typeface="+mn-lt"/>
              </a:rPr>
              <a:t>, supported by the </a:t>
            </a:r>
            <a:r>
              <a:rPr lang="en-US" b="1">
                <a:ea typeface="+mn-lt"/>
                <a:cs typeface="+mn-lt"/>
              </a:rPr>
              <a:t>Health and Care Act 2022</a:t>
            </a:r>
          </a:p>
          <a:p>
            <a:pPr algn="ctr"/>
            <a:r>
              <a:rPr lang="en-US">
                <a:ea typeface="+mn-lt"/>
                <a:cs typeface="+mn-lt"/>
              </a:rPr>
              <a:t>Fit for the Future: 10 Year Health Plan for England </a:t>
            </a:r>
            <a:r>
              <a:rPr lang="en-US" b="1">
                <a:ea typeface="+mn-lt"/>
                <a:cs typeface="+mn-lt"/>
              </a:rPr>
              <a:t>(DHSC, 2025)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5493B1F-2335-79D4-3260-7864E417A803}"/>
              </a:ext>
            </a:extLst>
          </p:cNvPr>
          <p:cNvSpPr/>
          <p:nvPr/>
        </p:nvSpPr>
        <p:spPr>
          <a:xfrm>
            <a:off x="6749058" y="5140949"/>
            <a:ext cx="5451363" cy="17201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ea typeface="+mn-lt"/>
                <a:cs typeface="+mn-lt"/>
              </a:rPr>
              <a:t>Bring NHS services, local government and other partners together to plan joined-up care. </a:t>
            </a:r>
            <a:r>
              <a:rPr lang="en-US" b="1">
                <a:ea typeface="+mn-lt"/>
                <a:cs typeface="+mn-lt"/>
              </a:rPr>
              <a:t>(Health and Care Act 2022)</a:t>
            </a:r>
          </a:p>
          <a:p>
            <a:pPr algn="ctr"/>
            <a:r>
              <a:rPr lang="en-US">
                <a:ea typeface="+mn-lt"/>
                <a:cs typeface="+mn-lt"/>
              </a:rPr>
              <a:t>Guides prevention, community-based care, digital innovation, workforce and financial reforms. </a:t>
            </a:r>
            <a:r>
              <a:rPr lang="en-US" b="1">
                <a:ea typeface="+mn-lt"/>
                <a:cs typeface="+mn-lt"/>
              </a:rPr>
              <a:t>(DHSC, 2025)</a:t>
            </a:r>
            <a:r>
              <a:rPr lang="en-US">
                <a:ea typeface="+mn-lt"/>
                <a:cs typeface="+mn-lt"/>
              </a:rPr>
              <a:t>. 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C4A087-830B-E8A7-FB37-055C92B751D0}"/>
              </a:ext>
            </a:extLst>
          </p:cNvPr>
          <p:cNvSpPr txBox="1"/>
          <p:nvPr/>
        </p:nvSpPr>
        <p:spPr>
          <a:xfrm>
            <a:off x="395220" y="5494293"/>
            <a:ext cx="1219198" cy="276999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>
                <a:solidFill>
                  <a:schemeClr val="bg1"/>
                </a:solidFill>
              </a:rPr>
              <a:t>FRAMEWORK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FC33C86-DD50-BABD-C122-7A884D74269B}"/>
              </a:ext>
            </a:extLst>
          </p:cNvPr>
          <p:cNvSpPr/>
          <p:nvPr/>
        </p:nvSpPr>
        <p:spPr>
          <a:xfrm>
            <a:off x="6297070" y="111461"/>
            <a:ext cx="5906109" cy="216548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ea typeface="+mn-lt"/>
                <a:cs typeface="+mn-lt"/>
              </a:rPr>
              <a:t>Department of Health and Social Care (DHSC)</a:t>
            </a:r>
            <a:r>
              <a:rPr lang="en-US">
                <a:ea typeface="+mn-lt"/>
                <a:cs typeface="+mn-lt"/>
              </a:rPr>
              <a:t>Sets national policy and funding priorities. Integrated</a:t>
            </a:r>
            <a:r>
              <a:rPr lang="en-US" b="1">
                <a:ea typeface="+mn-lt"/>
                <a:cs typeface="+mn-lt"/>
              </a:rPr>
              <a:t> Care Boards (ICBs)</a:t>
            </a:r>
            <a:r>
              <a:rPr lang="en-US">
                <a:ea typeface="+mn-lt"/>
                <a:cs typeface="+mn-lt"/>
              </a:rPr>
              <a:t>Plan and fund local NHS services</a:t>
            </a:r>
            <a:r>
              <a:rPr lang="en-US" b="1">
                <a:ea typeface="+mn-lt"/>
                <a:cs typeface="+mn-lt"/>
              </a:rPr>
              <a:t> trusts, GP practices and community services </a:t>
            </a:r>
            <a:r>
              <a:rPr lang="en-US">
                <a:ea typeface="+mn-lt"/>
                <a:cs typeface="+mn-lt"/>
              </a:rPr>
              <a:t>Deliver treatment, prevention and ongoing healthcare. Local</a:t>
            </a:r>
            <a:r>
              <a:rPr lang="en-US" b="1">
                <a:ea typeface="+mn-lt"/>
                <a:cs typeface="+mn-lt"/>
              </a:rPr>
              <a:t> councils </a:t>
            </a:r>
            <a:r>
              <a:rPr lang="en-US">
                <a:ea typeface="+mn-lt"/>
                <a:cs typeface="+mn-lt"/>
              </a:rPr>
              <a:t>Provide public health services and arrange adult social care. Social</a:t>
            </a:r>
            <a:r>
              <a:rPr lang="en-US" b="1">
                <a:ea typeface="+mn-lt"/>
                <a:cs typeface="+mn-lt"/>
              </a:rPr>
              <a:t> care providers Support</a:t>
            </a:r>
            <a:r>
              <a:rPr lang="en-US">
                <a:ea typeface="+mn-lt"/>
                <a:cs typeface="+mn-lt"/>
              </a:rPr>
              <a:t> daily living, wellbeing and independence. Voluntary</a:t>
            </a:r>
            <a:r>
              <a:rPr lang="en-US" b="1">
                <a:ea typeface="+mn-lt"/>
                <a:cs typeface="+mn-lt"/>
              </a:rPr>
              <a:t> and community organizations </a:t>
            </a:r>
            <a:r>
              <a:rPr lang="en-US">
                <a:ea typeface="+mn-lt"/>
                <a:cs typeface="+mn-lt"/>
              </a:rPr>
              <a:t>Provide outreach, practical support and connections to underserved groups.</a:t>
            </a: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16"/>
          <p:cNvSpPr/>
          <p:nvPr/>
        </p:nvSpPr>
        <p:spPr>
          <a:xfrm>
            <a:off x="441475" y="-372200"/>
            <a:ext cx="121917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6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Recommendations: from ambition to equitable outcomes</a:t>
            </a:r>
            <a:endParaRPr/>
          </a:p>
        </p:txBody>
      </p:sp>
      <p:sp>
        <p:nvSpPr>
          <p:cNvPr id="342" name="Google Shape;342;p16"/>
          <p:cNvSpPr/>
          <p:nvPr/>
        </p:nvSpPr>
        <p:spPr>
          <a:xfrm>
            <a:off x="731520" y="132588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16"/>
          <p:cNvSpPr txBox="1"/>
          <p:nvPr/>
        </p:nvSpPr>
        <p:spPr>
          <a:xfrm>
            <a:off x="731520" y="1435607"/>
            <a:ext cx="548700" cy="369300"/>
          </a:xfrm>
          <a:prstGeom prst="rect">
            <a:avLst/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344" name="Google Shape;344;p16"/>
          <p:cNvSpPr/>
          <p:nvPr/>
        </p:nvSpPr>
        <p:spPr>
          <a:xfrm>
            <a:off x="1417320" y="1122680"/>
            <a:ext cx="1630680" cy="8585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6"/>
          <p:cNvSpPr txBox="1"/>
          <p:nvPr/>
        </p:nvSpPr>
        <p:spPr>
          <a:xfrm>
            <a:off x="1581912" y="1331976"/>
            <a:ext cx="1088160" cy="615513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PREVENT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Act upstream</a:t>
            </a:r>
            <a:endParaRPr/>
          </a:p>
        </p:txBody>
      </p:sp>
      <p:sp>
        <p:nvSpPr>
          <p:cNvPr id="346" name="Google Shape;346;p16"/>
          <p:cNvSpPr/>
          <p:nvPr/>
        </p:nvSpPr>
        <p:spPr>
          <a:xfrm>
            <a:off x="3195320" y="124460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7" name="Google Shape;347;p16"/>
          <p:cNvSpPr txBox="1"/>
          <p:nvPr/>
        </p:nvSpPr>
        <p:spPr>
          <a:xfrm>
            <a:off x="3296920" y="1435607"/>
            <a:ext cx="447100" cy="369291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348" name="Google Shape;348;p16"/>
          <p:cNvSpPr/>
          <p:nvPr/>
        </p:nvSpPr>
        <p:spPr>
          <a:xfrm>
            <a:off x="3840480" y="949960"/>
            <a:ext cx="2250440" cy="10312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9" name="Google Shape;349;p16"/>
          <p:cNvSpPr txBox="1"/>
          <p:nvPr/>
        </p:nvSpPr>
        <p:spPr>
          <a:xfrm>
            <a:off x="3954272" y="1210056"/>
            <a:ext cx="1961920" cy="615513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PERSONALISE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Respond to circumstances</a:t>
            </a:r>
            <a:endParaRPr/>
          </a:p>
        </p:txBody>
      </p:sp>
      <p:sp>
        <p:nvSpPr>
          <p:cNvPr id="350" name="Google Shape;350;p16"/>
          <p:cNvSpPr/>
          <p:nvPr/>
        </p:nvSpPr>
        <p:spPr>
          <a:xfrm>
            <a:off x="6258560" y="120396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1" name="Google Shape;351;p16"/>
          <p:cNvSpPr txBox="1"/>
          <p:nvPr/>
        </p:nvSpPr>
        <p:spPr>
          <a:xfrm>
            <a:off x="6258560" y="1273047"/>
            <a:ext cx="548700" cy="3693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352" name="Google Shape;352;p16"/>
          <p:cNvSpPr/>
          <p:nvPr/>
        </p:nvSpPr>
        <p:spPr>
          <a:xfrm>
            <a:off x="6802120" y="1000760"/>
            <a:ext cx="1793240" cy="11226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Google Shape;353;p16"/>
          <p:cNvSpPr txBox="1"/>
          <p:nvPr/>
        </p:nvSpPr>
        <p:spPr>
          <a:xfrm>
            <a:off x="6865112" y="1179576"/>
            <a:ext cx="1657120" cy="800179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PROPORTION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Resources according to need</a:t>
            </a:r>
            <a:endParaRPr/>
          </a:p>
        </p:txBody>
      </p:sp>
      <p:sp>
        <p:nvSpPr>
          <p:cNvPr id="354" name="Google Shape;354;p16"/>
          <p:cNvSpPr/>
          <p:nvPr/>
        </p:nvSpPr>
        <p:spPr>
          <a:xfrm>
            <a:off x="731520" y="315468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5" name="Google Shape;355;p16"/>
          <p:cNvSpPr txBox="1"/>
          <p:nvPr/>
        </p:nvSpPr>
        <p:spPr>
          <a:xfrm>
            <a:off x="731520" y="3264408"/>
            <a:ext cx="548700" cy="369300"/>
          </a:xfrm>
          <a:prstGeom prst="rect">
            <a:avLst/>
          </a:prstGeom>
          <a:solidFill>
            <a:srgbClr val="93C47D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/>
          </a:p>
        </p:txBody>
      </p:sp>
      <p:sp>
        <p:nvSpPr>
          <p:cNvPr id="356" name="Google Shape;356;p16"/>
          <p:cNvSpPr/>
          <p:nvPr/>
        </p:nvSpPr>
        <p:spPr>
          <a:xfrm>
            <a:off x="1681480" y="2921000"/>
            <a:ext cx="1945640" cy="14173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16"/>
          <p:cNvSpPr txBox="1"/>
          <p:nvPr/>
        </p:nvSpPr>
        <p:spPr>
          <a:xfrm>
            <a:off x="1815592" y="3160776"/>
            <a:ext cx="1667280" cy="800179"/>
          </a:xfrm>
          <a:prstGeom prst="rect">
            <a:avLst/>
          </a:prstGeom>
          <a:solidFill>
            <a:srgbClr val="FFF2CC"/>
          </a:solidFill>
          <a:ln>
            <a:solidFill>
              <a:srgbClr val="4472C4"/>
            </a:solidFill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INTEGRATE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Health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+ 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social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+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community</a:t>
            </a:r>
            <a:endParaRPr/>
          </a:p>
        </p:txBody>
      </p:sp>
      <p:sp>
        <p:nvSpPr>
          <p:cNvPr id="358" name="Google Shape;358;p16"/>
          <p:cNvSpPr/>
          <p:nvPr/>
        </p:nvSpPr>
        <p:spPr>
          <a:xfrm>
            <a:off x="3754120" y="318516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16"/>
          <p:cNvSpPr txBox="1"/>
          <p:nvPr/>
        </p:nvSpPr>
        <p:spPr>
          <a:xfrm>
            <a:off x="3754120" y="3264408"/>
            <a:ext cx="548700" cy="369291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/>
          </a:p>
        </p:txBody>
      </p:sp>
      <p:sp>
        <p:nvSpPr>
          <p:cNvPr id="360" name="Google Shape;360;p16"/>
          <p:cNvSpPr/>
          <p:nvPr/>
        </p:nvSpPr>
        <p:spPr>
          <a:xfrm>
            <a:off x="4307840" y="3053080"/>
            <a:ext cx="1945640" cy="142748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16"/>
          <p:cNvSpPr txBox="1"/>
          <p:nvPr/>
        </p:nvSpPr>
        <p:spPr>
          <a:xfrm>
            <a:off x="4441952" y="3424936"/>
            <a:ext cx="1687600" cy="615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INCLUDE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Digital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+ 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non-digital</a:t>
            </a:r>
            <a:endParaRPr/>
          </a:p>
        </p:txBody>
      </p:sp>
      <p:sp>
        <p:nvSpPr>
          <p:cNvPr id="362" name="Google Shape;362;p16"/>
          <p:cNvSpPr/>
          <p:nvPr/>
        </p:nvSpPr>
        <p:spPr>
          <a:xfrm>
            <a:off x="6421120" y="3276600"/>
            <a:ext cx="548640" cy="54864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16"/>
          <p:cNvSpPr txBox="1"/>
          <p:nvPr/>
        </p:nvSpPr>
        <p:spPr>
          <a:xfrm>
            <a:off x="6421120" y="3376168"/>
            <a:ext cx="548700" cy="3693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/>
          </a:p>
        </p:txBody>
      </p:sp>
      <p:sp>
        <p:nvSpPr>
          <p:cNvPr id="364" name="Google Shape;364;p16"/>
          <p:cNvSpPr/>
          <p:nvPr/>
        </p:nvSpPr>
        <p:spPr>
          <a:xfrm>
            <a:off x="7076440" y="2921000"/>
            <a:ext cx="1437640" cy="141732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16"/>
          <p:cNvSpPr txBox="1"/>
          <p:nvPr/>
        </p:nvSpPr>
        <p:spPr>
          <a:xfrm>
            <a:off x="7200392" y="3181096"/>
            <a:ext cx="1179600" cy="98484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C374E"/>
                </a:solidFill>
                <a:latin typeface="Calibri"/>
                <a:ea typeface="Calibri"/>
                <a:cs typeface="Calibri"/>
                <a:sym typeface="Calibri"/>
              </a:rPr>
              <a:t>EVALUATE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Reach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+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outcomes </a:t>
            </a: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+</a:t>
            </a: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 inequality</a:t>
            </a:r>
            <a:endParaRPr/>
          </a:p>
        </p:txBody>
      </p:sp>
      <p:sp>
        <p:nvSpPr>
          <p:cNvPr id="366" name="Google Shape;366;p16"/>
          <p:cNvSpPr/>
          <p:nvPr/>
        </p:nvSpPr>
        <p:spPr>
          <a:xfrm>
            <a:off x="996447" y="5195248"/>
            <a:ext cx="10515600" cy="658500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600" b="1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Sustainability = effectiveness + equity + long-term impact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67" name="Google Shape;367;p16"/>
          <p:cNvSpPr txBox="1"/>
          <p:nvPr/>
        </p:nvSpPr>
        <p:spPr>
          <a:xfrm>
            <a:off x="1211325" y="6147100"/>
            <a:ext cx="104175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>
                <a:solidFill>
                  <a:schemeClr val="dk1"/>
                </a:solidFill>
              </a:rPr>
              <a:t>(WHO, 2014; Marmot et al., 2020; NHS England, 2023; Care Quality Commission, 2025)</a:t>
            </a:r>
            <a:endParaRPr/>
          </a:p>
        </p:txBody>
      </p:sp>
      <p:sp>
        <p:nvSpPr>
          <p:cNvPr id="368" name="Google Shape;368;p16"/>
          <p:cNvSpPr txBox="1"/>
          <p:nvPr/>
        </p:nvSpPr>
        <p:spPr>
          <a:xfrm>
            <a:off x="307560" y="4804745"/>
            <a:ext cx="109728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 Marmot et al. (2010), WHO (2014) </a:t>
            </a:r>
            <a:endParaRPr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EAEFBEE-44BD-B74A-6C83-2BA262FBD6C6}"/>
              </a:ext>
            </a:extLst>
          </p:cNvPr>
          <p:cNvSpPr/>
          <p:nvPr/>
        </p:nvSpPr>
        <p:spPr>
          <a:xfrm>
            <a:off x="8638505" y="1486143"/>
            <a:ext cx="3556000" cy="34747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>
                <a:solidFill>
                  <a:srgbClr val="000000"/>
                </a:solidFill>
                <a:latin typeface="Arial Nova"/>
                <a:cs typeface="Arial"/>
              </a:rPr>
              <a:t>Strengthen upstream prevention by addressing social determinants alongside individual behaviour.</a:t>
            </a:r>
            <a:r>
              <a:rPr lang="en-GB" sz="1600">
                <a:solidFill>
                  <a:srgbClr val="000000"/>
                </a:solidFill>
                <a:latin typeface="Arial Nova"/>
                <a:cs typeface="Arial"/>
              </a:rPr>
              <a:t> This means tackling poverty, poor housing, insecure employment and limited access to affordable healthy food, alongside supporting lifestyle changes </a:t>
            </a:r>
            <a:r>
              <a:rPr lang="en-GB" sz="1600" b="1">
                <a:solidFill>
                  <a:srgbClr val="000000"/>
                </a:solidFill>
                <a:latin typeface="Arial Nova"/>
                <a:cs typeface="Arial"/>
              </a:rPr>
              <a:t>(Marmot et al., 2010)</a:t>
            </a:r>
            <a:r>
              <a:rPr lang="en-GB" sz="1600">
                <a:solidFill>
                  <a:srgbClr val="000000"/>
                </a:solidFill>
                <a:latin typeface="Arial Nova"/>
                <a:cs typeface="Arial"/>
              </a:rPr>
              <a:t>.</a:t>
            </a:r>
            <a:endParaRPr lang="en-GB" sz="1600">
              <a:solidFill>
                <a:srgbClr val="000000"/>
              </a:solidFill>
              <a:highlight>
                <a:srgbClr val="C6C6C6"/>
              </a:highlight>
              <a:latin typeface="Arial Nova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17"/>
          <p:cNvSpPr/>
          <p:nvPr/>
        </p:nvSpPr>
        <p:spPr>
          <a:xfrm>
            <a:off x="-15100" y="0"/>
            <a:ext cx="12191700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17"/>
          <p:cNvSpPr txBox="1"/>
          <p:nvPr/>
        </p:nvSpPr>
        <p:spPr>
          <a:xfrm>
            <a:off x="640085" y="259665"/>
            <a:ext cx="10972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Conclusion: the central argument</a:t>
            </a:r>
            <a:endParaRPr/>
          </a:p>
        </p:txBody>
      </p:sp>
      <p:sp>
        <p:nvSpPr>
          <p:cNvPr id="375" name="Google Shape;375;p17"/>
          <p:cNvSpPr/>
          <p:nvPr/>
        </p:nvSpPr>
        <p:spPr>
          <a:xfrm>
            <a:off x="685775" y="1374425"/>
            <a:ext cx="2560200" cy="20118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6" name="Google Shape;376;p17"/>
          <p:cNvSpPr txBox="1"/>
          <p:nvPr/>
        </p:nvSpPr>
        <p:spPr>
          <a:xfrm>
            <a:off x="822950" y="1577250"/>
            <a:ext cx="2258700" cy="1123344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4C9F38"/>
                </a:solidFill>
                <a:latin typeface="Calibri"/>
                <a:ea typeface="Calibri"/>
                <a:cs typeface="Calibri"/>
                <a:sym typeface="Calibri"/>
              </a:rPr>
              <a:t>HEALTH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More than disease</a:t>
            </a:r>
          </a:p>
          <a:p>
            <a:pPr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en-US" sz="800">
                <a:solidFill>
                  <a:srgbClr val="697378"/>
                </a:solidFill>
                <a:ea typeface="Calibri"/>
              </a:rPr>
              <a:t>5</a:t>
            </a:r>
            <a:r>
              <a:rPr lang="en-US" sz="1100" b="1">
                <a:solidFill>
                  <a:schemeClr val="dk1"/>
                </a:solidFill>
                <a:ea typeface="Calibri"/>
              </a:rPr>
              <a:t>(United Nations, 2015)</a:t>
            </a:r>
            <a:endParaRPr lang="en-US">
              <a:solidFill>
                <a:schemeClr val="dk1"/>
              </a:solidFill>
            </a:endParaRPr>
          </a:p>
        </p:txBody>
      </p:sp>
      <p:sp>
        <p:nvSpPr>
          <p:cNvPr id="377" name="Google Shape;377;p17"/>
          <p:cNvSpPr/>
          <p:nvPr/>
        </p:nvSpPr>
        <p:spPr>
          <a:xfrm>
            <a:off x="3566160" y="1371600"/>
            <a:ext cx="2560320" cy="20116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17"/>
          <p:cNvSpPr txBox="1"/>
          <p:nvPr/>
        </p:nvSpPr>
        <p:spPr>
          <a:xfrm>
            <a:off x="3730750" y="1499620"/>
            <a:ext cx="2231100" cy="877123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137070"/>
                </a:solidFill>
                <a:latin typeface="Calibri"/>
                <a:ea typeface="Calibri"/>
                <a:cs typeface="Calibri"/>
                <a:sym typeface="Calibri"/>
              </a:rPr>
              <a:t>WELLBEING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More than clinical outcomes</a:t>
            </a:r>
          </a:p>
          <a:p>
            <a:pPr>
              <a:spcBef>
                <a:spcPts val="600"/>
              </a:spcBef>
            </a:pPr>
            <a:r>
              <a:rPr lang="en-US" sz="1100" b="1">
                <a:solidFill>
                  <a:schemeClr val="dk1"/>
                </a:solidFill>
                <a:ea typeface="Calibri"/>
              </a:rPr>
              <a:t>( Marmot et al., 2020)</a:t>
            </a:r>
            <a:endParaRPr lang="en-US">
              <a:solidFill>
                <a:schemeClr val="dk1"/>
              </a:solidFill>
            </a:endParaRPr>
          </a:p>
        </p:txBody>
      </p:sp>
      <p:sp>
        <p:nvSpPr>
          <p:cNvPr id="379" name="Google Shape;379;p17"/>
          <p:cNvSpPr/>
          <p:nvPr/>
        </p:nvSpPr>
        <p:spPr>
          <a:xfrm>
            <a:off x="6446520" y="1371600"/>
            <a:ext cx="2560320" cy="20116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0" name="Google Shape;380;p17"/>
          <p:cNvSpPr txBox="1"/>
          <p:nvPr/>
        </p:nvSpPr>
        <p:spPr>
          <a:xfrm>
            <a:off x="6611100" y="1499620"/>
            <a:ext cx="2231100" cy="1031011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E68430"/>
                </a:solidFill>
                <a:latin typeface="Calibri"/>
                <a:ea typeface="Calibri"/>
                <a:cs typeface="Calibri"/>
                <a:sym typeface="Calibri"/>
              </a:rPr>
              <a:t>SUSTAINABILITY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More than cost reduction</a:t>
            </a:r>
          </a:p>
          <a:p>
            <a:pPr>
              <a:spcBef>
                <a:spcPts val="600"/>
              </a:spcBef>
            </a:pPr>
            <a:r>
              <a:rPr lang="en-US" sz="1100" b="1">
                <a:solidFill>
                  <a:schemeClr val="dk1"/>
                </a:solidFill>
                <a:ea typeface="Calibri"/>
              </a:rPr>
              <a:t>( Office for National Statistics, 2026)</a:t>
            </a:r>
            <a:r>
              <a:rPr lang="en-US" sz="800">
                <a:solidFill>
                  <a:srgbClr val="697378"/>
                </a:solidFill>
                <a:ea typeface="Calibri"/>
              </a:rPr>
              <a:t>)</a:t>
            </a:r>
            <a:endParaRPr lang="en-US"/>
          </a:p>
        </p:txBody>
      </p:sp>
      <p:sp>
        <p:nvSpPr>
          <p:cNvPr id="381" name="Google Shape;381;p17"/>
          <p:cNvSpPr/>
          <p:nvPr/>
        </p:nvSpPr>
        <p:spPr>
          <a:xfrm>
            <a:off x="9326880" y="1371600"/>
            <a:ext cx="2560320" cy="20116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 cap="flat" cmpd="sng">
            <a:solidFill>
              <a:srgbClr val="E2ECE6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2" name="Google Shape;382;p17"/>
          <p:cNvSpPr txBox="1"/>
          <p:nvPr/>
        </p:nvSpPr>
        <p:spPr>
          <a:xfrm>
            <a:off x="9491475" y="1499620"/>
            <a:ext cx="2231100" cy="1138733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1" i="0" u="none" strike="noStrike" cap="none">
                <a:solidFill>
                  <a:srgbClr val="DD306A"/>
                </a:solidFill>
                <a:latin typeface="Calibri"/>
                <a:ea typeface="Calibri"/>
                <a:cs typeface="Calibri"/>
                <a:sym typeface="Calibri"/>
              </a:rPr>
              <a:t>EQUITY</a:t>
            </a:r>
            <a:endParaRPr/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32B30"/>
                </a:solidFill>
                <a:latin typeface="Calibri"/>
                <a:ea typeface="Calibri"/>
                <a:cs typeface="Calibri"/>
                <a:sym typeface="Calibri"/>
              </a:rPr>
              <a:t>More than equal provision</a:t>
            </a:r>
          </a:p>
          <a:p>
            <a:pPr>
              <a:spcBef>
                <a:spcPts val="600"/>
              </a:spcBef>
            </a:pPr>
            <a:endParaRPr lang="en-US" sz="1200">
              <a:solidFill>
                <a:srgbClr val="232B30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ts val="600"/>
              </a:spcBef>
            </a:pPr>
            <a:r>
              <a:rPr lang="en-US" sz="1200">
                <a:solidFill>
                  <a:srgbClr val="232B30"/>
                </a:solidFill>
                <a:latin typeface="Calibri"/>
                <a:ea typeface="Calibri"/>
                <a:cs typeface="Calibri"/>
              </a:rPr>
              <a:t>(WHO2021)</a:t>
            </a:r>
          </a:p>
        </p:txBody>
      </p:sp>
      <p:sp>
        <p:nvSpPr>
          <p:cNvPr id="383" name="Google Shape;383;p17"/>
          <p:cNvSpPr txBox="1"/>
          <p:nvPr/>
        </p:nvSpPr>
        <p:spPr>
          <a:xfrm>
            <a:off x="1371600" y="3977639"/>
            <a:ext cx="950976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232B30"/>
                </a:solidFill>
                <a:latin typeface="Arial"/>
                <a:ea typeface="Arial"/>
                <a:cs typeface="Arial"/>
                <a:sym typeface="Arial"/>
              </a:rPr>
              <a:t>SDG 3 progress must be judged by prevention, implementation, access and distribution of benefit.</a:t>
            </a:r>
            <a:endParaRPr/>
          </a:p>
        </p:txBody>
      </p:sp>
      <p:sp>
        <p:nvSpPr>
          <p:cNvPr id="384" name="Google Shape;384;p17"/>
          <p:cNvSpPr/>
          <p:nvPr/>
        </p:nvSpPr>
        <p:spPr>
          <a:xfrm>
            <a:off x="822960" y="5394960"/>
            <a:ext cx="10515600" cy="658368"/>
          </a:xfrm>
          <a:prstGeom prst="roundRect">
            <a:avLst>
              <a:gd name="adj" fmla="val 16667"/>
            </a:avLst>
          </a:prstGeom>
          <a:solidFill>
            <a:srgbClr val="980000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5" name="Google Shape;385;p17"/>
          <p:cNvSpPr txBox="1"/>
          <p:nvPr/>
        </p:nvSpPr>
        <p:spPr>
          <a:xfrm>
            <a:off x="1005840" y="5532120"/>
            <a:ext cx="10149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Sustainable healthcare should sustain people </a:t>
            </a:r>
            <a:r>
              <a:rPr lang="en-US" sz="1600" b="1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- </a:t>
            </a:r>
            <a:r>
              <a:rPr lang="en-US" sz="16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not simply services.</a:t>
            </a:r>
            <a:endParaRPr/>
          </a:p>
        </p:txBody>
      </p:sp>
      <p:sp>
        <p:nvSpPr>
          <p:cNvPr id="386" name="Google Shape;386;p17"/>
          <p:cNvSpPr txBox="1"/>
          <p:nvPr/>
        </p:nvSpPr>
        <p:spPr>
          <a:xfrm>
            <a:off x="594360" y="6446520"/>
            <a:ext cx="10972800" cy="26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United Nations (2015</a:t>
            </a:r>
            <a:r>
              <a:rPr lang="en-US" sz="1100" b="1">
                <a:solidFill>
                  <a:schemeClr val="dk1"/>
                </a:solidFill>
              </a:rPr>
              <a:t>(United Nations, 2015; Marmot et al., 2020; Office for National Statistics, 2026)</a:t>
            </a:r>
            <a:r>
              <a:rPr lang="en-US" sz="8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), WHO (2014), Marmot et al. (2010) and ONS (2026)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18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2" name="Google Shape;392;p18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References</a:t>
            </a:r>
            <a:endParaRPr/>
          </a:p>
        </p:txBody>
      </p:sp>
      <p:sp>
        <p:nvSpPr>
          <p:cNvPr id="393" name="Google Shape;393;p18"/>
          <p:cNvSpPr txBox="1"/>
          <p:nvPr/>
        </p:nvSpPr>
        <p:spPr>
          <a:xfrm>
            <a:off x="621792" y="914400"/>
            <a:ext cx="107899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697378"/>
                </a:solidFill>
                <a:latin typeface="Arial"/>
                <a:ea typeface="Arial"/>
                <a:cs typeface="Arial"/>
                <a:sym typeface="Arial"/>
              </a:rPr>
              <a:t>UWTSD Harvard style</a:t>
            </a:r>
            <a:endParaRPr/>
          </a:p>
        </p:txBody>
      </p:sp>
      <p:sp>
        <p:nvSpPr>
          <p:cNvPr id="394" name="Google Shape;394;p18"/>
          <p:cNvSpPr txBox="1"/>
          <p:nvPr/>
        </p:nvSpPr>
        <p:spPr>
          <a:xfrm>
            <a:off x="731520" y="962923"/>
            <a:ext cx="10846266" cy="5552762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Department of Health and Social Care (2022) </a:t>
            </a:r>
            <a:r>
              <a:rPr lang="en-US" sz="1100" i="1">
                <a:solidFill>
                  <a:schemeClr val="dk1"/>
                </a:solidFill>
              </a:rPr>
              <a:t>Integrated care partnership (ICP): engagement summary</a:t>
            </a:r>
            <a:r>
              <a:rPr lang="en-US" sz="1100">
                <a:solidFill>
                  <a:schemeClr val="dk1"/>
                </a:solidFill>
              </a:rPr>
              <a:t>. Available at: </a:t>
            </a:r>
            <a:r>
              <a:rPr lang="en-US" sz="1100">
                <a:solidFill>
                  <a:schemeClr val="dk1"/>
                </a:solidFill>
                <a:hlinkClick r:id="rId3"/>
              </a:rPr>
              <a:t>GOV.UK</a:t>
            </a:r>
            <a:r>
              <a:rPr lang="en-US" sz="1100">
                <a:solidFill>
                  <a:schemeClr val="dk1"/>
                </a:solidFill>
              </a:rPr>
              <a:t> (Accessed: 13 October 2026).</a:t>
            </a: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Department of Health and Social Care (2025) </a:t>
            </a:r>
            <a:r>
              <a:rPr lang="en-US" sz="1100" i="1">
                <a:solidFill>
                  <a:schemeClr val="dk1"/>
                </a:solidFill>
              </a:rPr>
              <a:t>10 Year Health Plan for England: fit for the future</a:t>
            </a:r>
            <a:r>
              <a:rPr lang="en-US" sz="1100">
                <a:solidFill>
                  <a:schemeClr val="dk1"/>
                </a:solidFill>
              </a:rPr>
              <a:t>. Available at: </a:t>
            </a:r>
            <a:r>
              <a:rPr lang="en-US" sz="1100">
                <a:solidFill>
                  <a:schemeClr val="dk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https://www.gov.uk/government/publications/10-year-health-plan-for-england-fit-for-the-future</a:t>
            </a:r>
            <a:r>
              <a:rPr lang="en-US" sz="1100">
                <a:solidFill>
                  <a:schemeClr val="dk1"/>
                </a:solidFill>
              </a:rPr>
              <a:t> (Accessed: 13 October 2026).</a:t>
            </a: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Engel, G.L. (1977) ‘The need for a new medical model: a challenge for biomedicine’, </a:t>
            </a:r>
            <a:r>
              <a:rPr lang="en-US" sz="1100" i="1">
                <a:solidFill>
                  <a:schemeClr val="dk1"/>
                </a:solidFill>
              </a:rPr>
              <a:t>Science</a:t>
            </a:r>
            <a:r>
              <a:rPr lang="en-US" sz="1100">
                <a:solidFill>
                  <a:schemeClr val="dk1"/>
                </a:solidFill>
              </a:rPr>
              <a:t>, 196(4286), pp. 129–136.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Huber, M. et al. (2011) ‘How should we define health?’, </a:t>
            </a:r>
            <a:r>
              <a:rPr lang="en-US" sz="1100" i="1">
                <a:solidFill>
                  <a:schemeClr val="dk1"/>
                </a:solidFill>
              </a:rPr>
              <a:t>BMJ</a:t>
            </a:r>
            <a:r>
              <a:rPr lang="en-US" sz="1100">
                <a:solidFill>
                  <a:schemeClr val="dk1"/>
                </a:solidFill>
              </a:rPr>
              <a:t>, 343, d4163.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Marmot, M. et al. (2010) </a:t>
            </a:r>
            <a:r>
              <a:rPr lang="en-US" sz="1100" i="1">
                <a:solidFill>
                  <a:schemeClr val="dk1"/>
                </a:solidFill>
              </a:rPr>
              <a:t>Fair society, healthy lives: The Marmot Review</a:t>
            </a:r>
            <a:r>
              <a:rPr lang="en-US" sz="1100">
                <a:solidFill>
                  <a:schemeClr val="dk1"/>
                </a:solidFill>
              </a:rPr>
              <a:t>. London: The Marmot Review.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Marmot, M., Allen, J., Boyce, T., Goldblatt, P. and Morrison, J. (2020) </a:t>
            </a:r>
            <a:r>
              <a:rPr lang="en-US" sz="1100" i="1">
                <a:solidFill>
                  <a:schemeClr val="dk1"/>
                </a:solidFill>
              </a:rPr>
              <a:t>Health equity in England: The Marmot Review 10 years on</a:t>
            </a:r>
            <a:r>
              <a:rPr lang="en-US" sz="1100">
                <a:solidFill>
                  <a:schemeClr val="dk1"/>
                </a:solidFill>
              </a:rPr>
              <a:t>. London: Institute of Health Equity. Available at: Report (Accessed: 7 October 2026).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NICE (2014) </a:t>
            </a:r>
            <a:r>
              <a:rPr lang="en-US" sz="1100" i="1" err="1">
                <a:solidFill>
                  <a:schemeClr val="dk1"/>
                </a:solidFill>
              </a:rPr>
              <a:t>Behaviour</a:t>
            </a:r>
            <a:r>
              <a:rPr lang="en-US" sz="1100" i="1">
                <a:solidFill>
                  <a:schemeClr val="dk1"/>
                </a:solidFill>
              </a:rPr>
              <a:t> change: individual approaches</a:t>
            </a:r>
            <a:r>
              <a:rPr lang="en-US" sz="1100">
                <a:solidFill>
                  <a:schemeClr val="dk1"/>
                </a:solidFill>
              </a:rPr>
              <a:t>. PH49. Available at: </a:t>
            </a:r>
            <a:r>
              <a:rPr lang="en-US" sz="1100">
                <a:solidFill>
                  <a:schemeClr val="dk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https://www.nice.org.uk/guidance/ph49</a:t>
            </a:r>
            <a:r>
              <a:rPr lang="en-US" sz="1100">
                <a:solidFill>
                  <a:schemeClr val="dk1"/>
                </a:solidFill>
              </a:rPr>
              <a:t> (Accessed: 14 October 2026).</a:t>
            </a: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Arial"/>
              <a:buChar char="•"/>
            </a:pPr>
            <a:r>
              <a:rPr lang="en-US" sz="1100">
                <a:solidFill>
                  <a:schemeClr val="dk1"/>
                </a:solidFill>
              </a:rPr>
              <a:t>NHS England (2019) </a:t>
            </a:r>
            <a:r>
              <a:rPr lang="en-US" sz="1100" i="1">
                <a:solidFill>
                  <a:schemeClr val="dk1"/>
                </a:solidFill>
              </a:rPr>
              <a:t>The NHS Long Term Plan</a:t>
            </a:r>
            <a:r>
              <a:rPr lang="en-US" sz="1100">
                <a:solidFill>
                  <a:schemeClr val="dk1"/>
                </a:solidFill>
              </a:rPr>
              <a:t>. London: NHS </a:t>
            </a:r>
            <a:r>
              <a:rPr lang="en-US" sz="1100" err="1">
                <a:solidFill>
                  <a:schemeClr val="dk1"/>
                </a:solidFill>
              </a:rPr>
              <a:t>England.Accessed</a:t>
            </a:r>
            <a:r>
              <a:rPr lang="en-US" sz="1100">
                <a:solidFill>
                  <a:schemeClr val="dk1"/>
                </a:solidFill>
              </a:rPr>
              <a:t> 1 October 2026</a:t>
            </a: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NHS England (2023) </a:t>
            </a:r>
            <a:r>
              <a:rPr lang="en-US" sz="1100" i="1">
                <a:solidFill>
                  <a:schemeClr val="dk1"/>
                </a:solidFill>
              </a:rPr>
              <a:t>Inclusive digital healthcare: a framework for NHS action on digital inclusion</a:t>
            </a:r>
            <a:r>
              <a:rPr lang="en-US" sz="1100">
                <a:solidFill>
                  <a:schemeClr val="dk1"/>
                </a:solidFill>
              </a:rPr>
              <a:t>. Available at: NHS framework (Accessed: 7 October 2026).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NHS England (2026a) </a:t>
            </a:r>
            <a:r>
              <a:rPr lang="en-US" sz="1100" i="1">
                <a:solidFill>
                  <a:schemeClr val="dk1"/>
                </a:solidFill>
              </a:rPr>
              <a:t>About the prevention </a:t>
            </a:r>
            <a:r>
              <a:rPr lang="en-US" sz="1100" i="1" err="1">
                <a:solidFill>
                  <a:schemeClr val="dk1"/>
                </a:solidFill>
              </a:rPr>
              <a:t>programme</a:t>
            </a:r>
            <a:r>
              <a:rPr lang="en-US" sz="1100">
                <a:solidFill>
                  <a:schemeClr val="dk1"/>
                </a:solidFill>
              </a:rPr>
              <a:t>. Available at: NHS England prevention </a:t>
            </a:r>
            <a:r>
              <a:rPr lang="en-US" sz="1100" err="1">
                <a:solidFill>
                  <a:schemeClr val="dk1"/>
                </a:solidFill>
              </a:rPr>
              <a:t>programme</a:t>
            </a:r>
            <a:r>
              <a:rPr lang="en-US" sz="1100">
                <a:solidFill>
                  <a:schemeClr val="dk1"/>
                </a:solidFill>
              </a:rPr>
              <a:t> information (Accessed: 6 October 2026).</a:t>
            </a:r>
            <a:endParaRPr lang="en-US">
              <a:solidFill>
                <a:schemeClr val="dk1"/>
              </a:solidFill>
            </a:endParaRP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NHS England (2026b) </a:t>
            </a:r>
            <a:r>
              <a:rPr lang="en-US" sz="1100" i="1">
                <a:solidFill>
                  <a:schemeClr val="dk1"/>
                </a:solidFill>
              </a:rPr>
              <a:t>NHS Prevention </a:t>
            </a:r>
            <a:r>
              <a:rPr lang="en-US" sz="1100" i="1" err="1">
                <a:solidFill>
                  <a:schemeClr val="dk1"/>
                </a:solidFill>
              </a:rPr>
              <a:t>Programme</a:t>
            </a:r>
            <a:r>
              <a:rPr lang="en-US" sz="1100">
                <a:solidFill>
                  <a:schemeClr val="dk1"/>
                </a:solidFill>
              </a:rPr>
              <a:t>. Available at: NHS England Prevention </a:t>
            </a:r>
            <a:r>
              <a:rPr lang="en-US" sz="1100" err="1">
                <a:solidFill>
                  <a:schemeClr val="dk1"/>
                </a:solidFill>
              </a:rPr>
              <a:t>Programme</a:t>
            </a:r>
            <a:r>
              <a:rPr lang="en-US" sz="1100">
                <a:solidFill>
                  <a:schemeClr val="dk1"/>
                </a:solidFill>
              </a:rPr>
              <a:t> (Accessed: 6 October 2026).</a:t>
            </a:r>
            <a:endParaRPr lang="en-US">
              <a:solidFill>
                <a:schemeClr val="dk1"/>
              </a:solidFill>
            </a:endParaRP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NHS England (2026c) </a:t>
            </a:r>
            <a:r>
              <a:rPr lang="en-US" sz="1100" i="1">
                <a:solidFill>
                  <a:schemeClr val="dk1"/>
                </a:solidFill>
              </a:rPr>
              <a:t>Our approach to reducing healthcare inequalities</a:t>
            </a:r>
            <a:r>
              <a:rPr lang="en-US" sz="1100">
                <a:solidFill>
                  <a:schemeClr val="dk1"/>
                </a:solidFill>
              </a:rPr>
              <a:t>. Available at: NHS England Healthcare Inequalities Improvement </a:t>
            </a:r>
            <a:r>
              <a:rPr lang="en-US" sz="1100" err="1">
                <a:solidFill>
                  <a:schemeClr val="dk1"/>
                </a:solidFill>
              </a:rPr>
              <a:t>Programme</a:t>
            </a:r>
            <a:r>
              <a:rPr lang="en-US" sz="1100">
                <a:solidFill>
                  <a:schemeClr val="dk1"/>
                </a:solidFill>
              </a:rPr>
              <a:t> (Accessed: 6 October 2026).</a:t>
            </a:r>
            <a:endParaRPr lang="en-US">
              <a:solidFill>
                <a:schemeClr val="dk1"/>
              </a:solidFill>
            </a:endParaRP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NHS England (2026d) </a:t>
            </a:r>
            <a:r>
              <a:rPr lang="en-US" sz="1100" i="1">
                <a:solidFill>
                  <a:schemeClr val="dk1"/>
                </a:solidFill>
              </a:rPr>
              <a:t>Strategic drivers</a:t>
            </a:r>
            <a:r>
              <a:rPr lang="en-US" sz="1100">
                <a:solidFill>
                  <a:schemeClr val="dk1"/>
                </a:solidFill>
              </a:rPr>
              <a:t>. Available at: NHS England Strategic Drivers (Accessed: 6 October 2026).</a:t>
            </a:r>
            <a:endParaRPr lang="en-US"/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Arial"/>
              <a:buChar char="•"/>
            </a:pPr>
            <a:r>
              <a:rPr lang="en-US" sz="1100">
                <a:solidFill>
                  <a:schemeClr val="dk1"/>
                </a:solidFill>
              </a:rPr>
              <a:t>Office for National Statistics (ONS) (2026a) </a:t>
            </a:r>
            <a:r>
              <a:rPr lang="en-US" sz="1100" i="1">
                <a:solidFill>
                  <a:schemeClr val="dk1"/>
                </a:solidFill>
              </a:rPr>
              <a:t>Healthy life expectancy by national area deprivation, England and Wales: between 2013 to 2015 and 2022 to 2024</a:t>
            </a:r>
            <a:r>
              <a:rPr lang="en-US" sz="1100">
                <a:solidFill>
                  <a:schemeClr val="dk1"/>
                </a:solidFill>
              </a:rPr>
              <a:t>. Newport: Office for National </a:t>
            </a:r>
            <a:r>
              <a:rPr lang="en-US" sz="1100" err="1">
                <a:solidFill>
                  <a:schemeClr val="dk1"/>
                </a:solidFill>
              </a:rPr>
              <a:t>Statistics.Accessed</a:t>
            </a:r>
            <a:r>
              <a:rPr lang="en-US" sz="1100">
                <a:solidFill>
                  <a:schemeClr val="dk1"/>
                </a:solidFill>
              </a:rPr>
              <a:t> 1 October 2026</a:t>
            </a:r>
          </a:p>
          <a:p>
            <a:pPr marL="171450" indent="-171450">
              <a:lnSpc>
                <a:spcPct val="150000"/>
              </a:lnSpc>
              <a:buClr>
                <a:schemeClr val="dk1"/>
              </a:buClr>
              <a:buSzPts val="1100"/>
              <a:buFont typeface="Wingdings"/>
              <a:buChar char="v"/>
            </a:pPr>
            <a:r>
              <a:rPr lang="en-US" sz="1100">
                <a:solidFill>
                  <a:schemeClr val="dk1"/>
                </a:solidFill>
              </a:rPr>
              <a:t>Office for National Statistics (ONS) (2026b) </a:t>
            </a:r>
            <a:r>
              <a:rPr lang="en-US" sz="1100" i="1">
                <a:solidFill>
                  <a:schemeClr val="dk1"/>
                </a:solidFill>
              </a:rPr>
              <a:t>Healthy life expectancy by national area deprivation, England, time series</a:t>
            </a:r>
            <a:r>
              <a:rPr lang="en-US" sz="1100">
                <a:solidFill>
                  <a:schemeClr val="dk1"/>
                </a:solidFill>
              </a:rPr>
              <a:t>. Newport: Office for National Statistics.(Accessed 1 October 2026</a:t>
            </a:r>
          </a:p>
          <a:p>
            <a:pPr marL="457200" lvl="0" indent="-29845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Wingdings"/>
              <a:buChar char="v"/>
            </a:pPr>
            <a:endParaRPr lang="en-US" sz="1100" b="1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19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697378"/>
          </a:solidFill>
          <a:ln>
            <a:noFill/>
          </a:ln>
          <a:effectLst>
            <a:outerShdw blurRad="40000" dist="23000" dir="5400000" rotWithShape="0">
              <a:srgbClr val="000000">
                <a:alpha val="34902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0" name="Google Shape;400;p19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C374E"/>
                </a:solidFill>
                <a:latin typeface="Play"/>
                <a:ea typeface="Play"/>
                <a:cs typeface="Play"/>
                <a:sym typeface="Play"/>
              </a:rPr>
              <a:t>References continued</a:t>
            </a:r>
            <a:endParaRPr/>
          </a:p>
        </p:txBody>
      </p:sp>
      <p:sp>
        <p:nvSpPr>
          <p:cNvPr id="401" name="Google Shape;401;p19"/>
          <p:cNvSpPr txBox="1"/>
          <p:nvPr/>
        </p:nvSpPr>
        <p:spPr>
          <a:xfrm>
            <a:off x="819106" y="1523474"/>
            <a:ext cx="10846266" cy="3293169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Rosenstock, I.M., </a:t>
            </a:r>
            <a:r>
              <a:rPr lang="en-US" sz="1100" err="1">
                <a:solidFill>
                  <a:schemeClr val="tx1"/>
                </a:solidFill>
              </a:rPr>
              <a:t>Strecher</a:t>
            </a:r>
            <a:r>
              <a:rPr lang="en-US" sz="1100">
                <a:solidFill>
                  <a:schemeClr val="tx1"/>
                </a:solidFill>
              </a:rPr>
              <a:t>, V.J. and Becker, M.H. (1988) ‘Social learning theory and the Health Belief Model’, </a:t>
            </a:r>
            <a:r>
              <a:rPr lang="en-US" sz="1100" i="1">
                <a:solidFill>
                  <a:schemeClr val="tx1"/>
                </a:solidFill>
              </a:rPr>
              <a:t>Health Education Quarterly</a:t>
            </a:r>
            <a:r>
              <a:rPr lang="en-US" sz="1100">
                <a:solidFill>
                  <a:schemeClr val="tx1"/>
                </a:solidFill>
              </a:rPr>
              <a:t>, 15(2), pp. 175–183.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Seidler, Z.E., Dawes, A.J., Rice, S.M., </a:t>
            </a:r>
            <a:r>
              <a:rPr lang="en-US" sz="1100" err="1">
                <a:solidFill>
                  <a:schemeClr val="tx1"/>
                </a:solidFill>
              </a:rPr>
              <a:t>Oliffe</a:t>
            </a:r>
            <a:r>
              <a:rPr lang="en-US" sz="1100">
                <a:solidFill>
                  <a:schemeClr val="tx1"/>
                </a:solidFill>
              </a:rPr>
              <a:t>, J.L. and Dhillon, H.M. (2016) ‘The role of masculinity in men’s help-seeking for depression: a systematic review’, </a:t>
            </a:r>
            <a:r>
              <a:rPr lang="en-US" sz="1100" i="1">
                <a:solidFill>
                  <a:schemeClr val="tx1"/>
                </a:solidFill>
              </a:rPr>
              <a:t>Clinical Psychology Review</a:t>
            </a:r>
            <a:r>
              <a:rPr lang="en-US" sz="1100">
                <a:solidFill>
                  <a:schemeClr val="tx1"/>
                </a:solidFill>
              </a:rPr>
              <a:t>, 49, pp. 106–118. </a:t>
            </a:r>
            <a:r>
              <a:rPr lang="en-US" sz="110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https://doi.org/10.1016/j.cpr.2016.09.002.Assessed</a:t>
            </a:r>
            <a:r>
              <a:rPr lang="en-US" sz="1100">
                <a:solidFill>
                  <a:schemeClr val="tx1"/>
                </a:solidFill>
              </a:rPr>
              <a:t> 1st </a:t>
            </a:r>
            <a:r>
              <a:rPr lang="en-US" sz="1100" err="1">
                <a:solidFill>
                  <a:schemeClr val="tx1"/>
                </a:solidFill>
              </a:rPr>
              <a:t>october</a:t>
            </a:r>
            <a:r>
              <a:rPr lang="en-US" sz="1100">
                <a:solidFill>
                  <a:schemeClr val="tx1"/>
                </a:solidFill>
              </a:rPr>
              <a:t> 2026</a:t>
            </a: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United Nations (2015a) </a:t>
            </a:r>
            <a:r>
              <a:rPr lang="en-US" sz="1100" i="1">
                <a:solidFill>
                  <a:schemeClr val="tx1"/>
                </a:solidFill>
              </a:rPr>
              <a:t>Goal 3: Ensure healthy lives and promote well-being for all at all ages</a:t>
            </a:r>
            <a:r>
              <a:rPr lang="en-US" sz="1100">
                <a:solidFill>
                  <a:schemeClr val="tx1"/>
                </a:solidFill>
              </a:rPr>
              <a:t>. New York: United Nations.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United Nations (2015b) </a:t>
            </a:r>
            <a:r>
              <a:rPr lang="en-US" sz="1100" i="1">
                <a:solidFill>
                  <a:schemeClr val="tx1"/>
                </a:solidFill>
              </a:rPr>
              <a:t>Transforming our world: The 2030 Agenda for Sustainable Development</a:t>
            </a:r>
            <a:r>
              <a:rPr lang="en-US" sz="1100">
                <a:solidFill>
                  <a:schemeClr val="tx1"/>
                </a:solidFill>
              </a:rPr>
              <a:t>. New York: United Nations.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World Commission on Environment and Development (WCED) (1987) </a:t>
            </a:r>
            <a:r>
              <a:rPr lang="en-US" sz="1100" i="1">
                <a:solidFill>
                  <a:schemeClr val="tx1"/>
                </a:solidFill>
              </a:rPr>
              <a:t>Our common future</a:t>
            </a:r>
            <a:r>
              <a:rPr lang="en-US" sz="1100">
                <a:solidFill>
                  <a:schemeClr val="tx1"/>
                </a:solidFill>
              </a:rPr>
              <a:t>. Oxford: Oxford University Press.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World Health Organization (WHO) (1948) </a:t>
            </a:r>
            <a:r>
              <a:rPr lang="en-US" sz="1100" i="1">
                <a:solidFill>
                  <a:schemeClr val="tx1"/>
                </a:solidFill>
              </a:rPr>
              <a:t>Constitution of the World Health Organization</a:t>
            </a:r>
            <a:r>
              <a:rPr lang="en-US" sz="1100">
                <a:solidFill>
                  <a:schemeClr val="tx1"/>
                </a:solidFill>
              </a:rPr>
              <a:t>. Geneva: World Health Organization.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World Health Organization (WHO) (1986) </a:t>
            </a:r>
            <a:r>
              <a:rPr lang="en-US" sz="1100" i="1">
                <a:solidFill>
                  <a:schemeClr val="tx1"/>
                </a:solidFill>
              </a:rPr>
              <a:t>Ottawa Charter for Health Promotion</a:t>
            </a:r>
            <a:r>
              <a:rPr lang="en-US" sz="1100">
                <a:solidFill>
                  <a:schemeClr val="tx1"/>
                </a:solidFill>
              </a:rPr>
              <a:t>. Geneva: World Health Organization.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World Health Organization (WHO) (2014) </a:t>
            </a:r>
            <a:r>
              <a:rPr lang="en-US" sz="1100" i="1">
                <a:solidFill>
                  <a:schemeClr val="tx1"/>
                </a:solidFill>
              </a:rPr>
              <a:t>Health in all policies: Helsinki statement. Framework for country action</a:t>
            </a:r>
            <a:r>
              <a:rPr lang="en-US" sz="1100">
                <a:solidFill>
                  <a:schemeClr val="tx1"/>
                </a:solidFill>
              </a:rPr>
              <a:t>. Geneva: World Health Organization.</a:t>
            </a:r>
            <a:endParaRPr lang="en-US">
              <a:solidFill>
                <a:schemeClr val="tx1"/>
              </a:solidFill>
            </a:endParaRPr>
          </a:p>
          <a:p>
            <a:pPr marL="171450" indent="-171450">
              <a:lnSpc>
                <a:spcPct val="150000"/>
              </a:lnSpc>
              <a:buFont typeface="Wingdings"/>
              <a:buChar char="v"/>
            </a:pPr>
            <a:r>
              <a:rPr lang="en-US" sz="1100">
                <a:solidFill>
                  <a:schemeClr val="tx1"/>
                </a:solidFill>
              </a:rPr>
              <a:t>World Health Organization (WHO) (2017) </a:t>
            </a:r>
            <a:r>
              <a:rPr lang="en-US" sz="1100" i="1">
                <a:solidFill>
                  <a:schemeClr val="tx1"/>
                </a:solidFill>
              </a:rPr>
              <a:t>Promoting health in the SDGs: Report on the 9th Global Conference for Health Promotion, Shanghai, China, 21–24 November 2016</a:t>
            </a:r>
            <a:r>
              <a:rPr lang="en-US" sz="1100">
                <a:solidFill>
                  <a:schemeClr val="tx1"/>
                </a:solidFill>
              </a:rPr>
              <a:t>. Geneva: World Health Organization.</a:t>
            </a:r>
            <a:endParaRPr lang="en-US">
              <a:solidFill>
                <a:schemeClr val="tx1"/>
              </a:solidFill>
            </a:endParaRPr>
          </a:p>
          <a:p>
            <a:pPr marL="330200" lvl="0" indent="-17145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Font typeface="Wingdings"/>
              <a:buChar char="v"/>
            </a:pPr>
            <a:endParaRPr lang="en-US" sz="1100" u="sng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19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20</cp:revision>
  <dcterms:created xsi:type="dcterms:W3CDTF">2013-01-27T09:14:16Z</dcterms:created>
  <dcterms:modified xsi:type="dcterms:W3CDTF">2026-10-15T10:52:37Z</dcterms:modified>
</cp:coreProperties>
</file>