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31"/>
  </p:notesMasterIdLst>
  <p:sldIdLst>
    <p:sldId id="260" r:id="rId24"/>
    <p:sldId id="264" r:id="rId25"/>
    <p:sldId id="263" r:id="rId26"/>
    <p:sldId id="729" r:id="rId27"/>
    <p:sldId id="735" r:id="rId28"/>
    <p:sldId id="734" r:id="rId29"/>
    <p:sldId id="311"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D5B73B-2B35-4F2E-A185-CF8E84E74762}" v="293" dt="2022-10-05T15:08:40.8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21" Type="http://schemas.openxmlformats.org/officeDocument/2006/relationships/slideMaster" Target="slideMasters/slideMaster18.xml"/><Relationship Id="rId34"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microsoft.com/office/2016/11/relationships/changesInfo" Target="changesInfos/changesInfo1.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14D5B73B-2B35-4F2E-A185-CF8E84E74762}"/>
    <pc:docChg chg="undo custSel addSld delSld modSld">
      <pc:chgData name="Kate Piper (IMH)" userId="f69ee4e2-845b-4a1f-89c4-60fce9da139f" providerId="ADAL" clId="{14D5B73B-2B35-4F2E-A185-CF8E84E74762}" dt="2022-10-05T15:08:44.943" v="426" actId="47"/>
      <pc:docMkLst>
        <pc:docMk/>
      </pc:docMkLst>
      <pc:sldChg chg="modSp mod">
        <pc:chgData name="Kate Piper (IMH)" userId="f69ee4e2-845b-4a1f-89c4-60fce9da139f" providerId="ADAL" clId="{14D5B73B-2B35-4F2E-A185-CF8E84E74762}" dt="2022-10-05T14:36:40.570" v="11" actId="20577"/>
        <pc:sldMkLst>
          <pc:docMk/>
          <pc:sldMk cId="1388525207" sldId="263"/>
        </pc:sldMkLst>
        <pc:spChg chg="mod">
          <ac:chgData name="Kate Piper (IMH)" userId="f69ee4e2-845b-4a1f-89c4-60fce9da139f" providerId="ADAL" clId="{14D5B73B-2B35-4F2E-A185-CF8E84E74762}" dt="2022-10-05T14:36:40.570" v="11" actId="20577"/>
          <ac:spMkLst>
            <pc:docMk/>
            <pc:sldMk cId="1388525207" sldId="263"/>
            <ac:spMk id="3" creationId="{36BE56E1-CD10-4C95-A976-915F81AFF9F1}"/>
          </ac:spMkLst>
        </pc:spChg>
      </pc:sldChg>
      <pc:sldChg chg="addSp modSp mod">
        <pc:chgData name="Kate Piper (IMH)" userId="f69ee4e2-845b-4a1f-89c4-60fce9da139f" providerId="ADAL" clId="{14D5B73B-2B35-4F2E-A185-CF8E84E74762}" dt="2022-10-05T15:04:36.806" v="419" actId="20577"/>
        <pc:sldMkLst>
          <pc:docMk/>
          <pc:sldMk cId="2004502413" sldId="264"/>
        </pc:sldMkLst>
        <pc:spChg chg="mod">
          <ac:chgData name="Kate Piper (IMH)" userId="f69ee4e2-845b-4a1f-89c4-60fce9da139f" providerId="ADAL" clId="{14D5B73B-2B35-4F2E-A185-CF8E84E74762}" dt="2022-10-05T15:04:36.806" v="419" actId="20577"/>
          <ac:spMkLst>
            <pc:docMk/>
            <pc:sldMk cId="2004502413" sldId="264"/>
            <ac:spMk id="3" creationId="{35B80D8E-24DC-4DB6-9B28-2C3CE35E0859}"/>
          </ac:spMkLst>
        </pc:spChg>
        <pc:spChg chg="add mod">
          <ac:chgData name="Kate Piper (IMH)" userId="f69ee4e2-845b-4a1f-89c4-60fce9da139f" providerId="ADAL" clId="{14D5B73B-2B35-4F2E-A185-CF8E84E74762}" dt="2022-10-05T14:41:45.673" v="53" actId="20577"/>
          <ac:spMkLst>
            <pc:docMk/>
            <pc:sldMk cId="2004502413" sldId="264"/>
            <ac:spMk id="4" creationId="{63B70021-4501-FD96-B985-8C8410BF3C3E}"/>
          </ac:spMkLst>
        </pc:spChg>
      </pc:sldChg>
      <pc:sldChg chg="del">
        <pc:chgData name="Kate Piper (IMH)" userId="f69ee4e2-845b-4a1f-89c4-60fce9da139f" providerId="ADAL" clId="{14D5B73B-2B35-4F2E-A185-CF8E84E74762}" dt="2022-10-05T14:26:22.807" v="0" actId="47"/>
        <pc:sldMkLst>
          <pc:docMk/>
          <pc:sldMk cId="3575904447" sldId="265"/>
        </pc:sldMkLst>
      </pc:sldChg>
      <pc:sldChg chg="del">
        <pc:chgData name="Kate Piper (IMH)" userId="f69ee4e2-845b-4a1f-89c4-60fce9da139f" providerId="ADAL" clId="{14D5B73B-2B35-4F2E-A185-CF8E84E74762}" dt="2022-10-05T14:26:23.568" v="1" actId="47"/>
        <pc:sldMkLst>
          <pc:docMk/>
          <pc:sldMk cId="877197183" sldId="267"/>
        </pc:sldMkLst>
      </pc:sldChg>
      <pc:sldChg chg="modSp add del mod">
        <pc:chgData name="Kate Piper (IMH)" userId="f69ee4e2-845b-4a1f-89c4-60fce9da139f" providerId="ADAL" clId="{14D5B73B-2B35-4F2E-A185-CF8E84E74762}" dt="2022-10-05T15:08:40.868" v="425"/>
        <pc:sldMkLst>
          <pc:docMk/>
          <pc:sldMk cId="1665680864" sldId="311"/>
        </pc:sldMkLst>
        <pc:spChg chg="mod">
          <ac:chgData name="Kate Piper (IMH)" userId="f69ee4e2-845b-4a1f-89c4-60fce9da139f" providerId="ADAL" clId="{14D5B73B-2B35-4F2E-A185-CF8E84E74762}" dt="2022-10-05T15:08:33.115" v="423"/>
          <ac:spMkLst>
            <pc:docMk/>
            <pc:sldMk cId="1665680864" sldId="311"/>
            <ac:spMk id="3" creationId="{5C21E368-0054-18FF-D531-888AE22B9B28}"/>
          </ac:spMkLst>
        </pc:spChg>
      </pc:sldChg>
      <pc:sldChg chg="del">
        <pc:chgData name="Kate Piper (IMH)" userId="f69ee4e2-845b-4a1f-89c4-60fce9da139f" providerId="ADAL" clId="{14D5B73B-2B35-4F2E-A185-CF8E84E74762}" dt="2022-10-05T14:26:25.602" v="3" actId="47"/>
        <pc:sldMkLst>
          <pc:docMk/>
          <pc:sldMk cId="3945757304" sldId="732"/>
        </pc:sldMkLst>
      </pc:sldChg>
      <pc:sldChg chg="del">
        <pc:chgData name="Kate Piper (IMH)" userId="f69ee4e2-845b-4a1f-89c4-60fce9da139f" providerId="ADAL" clId="{14D5B73B-2B35-4F2E-A185-CF8E84E74762}" dt="2022-10-05T14:26:24.804" v="2" actId="47"/>
        <pc:sldMkLst>
          <pc:docMk/>
          <pc:sldMk cId="3745189952" sldId="733"/>
        </pc:sldMkLst>
      </pc:sldChg>
      <pc:sldChg chg="modSp mod modAnim">
        <pc:chgData name="Kate Piper (IMH)" userId="f69ee4e2-845b-4a1f-89c4-60fce9da139f" providerId="ADAL" clId="{14D5B73B-2B35-4F2E-A185-CF8E84E74762}" dt="2022-10-05T14:46:35.549" v="343" actId="20577"/>
        <pc:sldMkLst>
          <pc:docMk/>
          <pc:sldMk cId="1890407992" sldId="735"/>
        </pc:sldMkLst>
        <pc:spChg chg="mod">
          <ac:chgData name="Kate Piper (IMH)" userId="f69ee4e2-845b-4a1f-89c4-60fce9da139f" providerId="ADAL" clId="{14D5B73B-2B35-4F2E-A185-CF8E84E74762}" dt="2022-10-05T14:46:35.549" v="343" actId="20577"/>
          <ac:spMkLst>
            <pc:docMk/>
            <pc:sldMk cId="1890407992" sldId="735"/>
            <ac:spMk id="3" creationId="{F39297FA-BE5E-4B36-CCA1-7FC251D81F2B}"/>
          </ac:spMkLst>
        </pc:spChg>
      </pc:sldChg>
      <pc:sldChg chg="new del">
        <pc:chgData name="Kate Piper (IMH)" userId="f69ee4e2-845b-4a1f-89c4-60fce9da139f" providerId="ADAL" clId="{14D5B73B-2B35-4F2E-A185-CF8E84E74762}" dt="2022-10-05T15:08:44.943" v="426" actId="47"/>
        <pc:sldMkLst>
          <pc:docMk/>
          <pc:sldMk cId="2761535224" sldId="73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8B7F3B-1B0C-4B2E-ACE7-8ECD7883D7D2}" type="datetimeFigureOut">
              <a:rPr lang="en-GB" smtClean="0"/>
              <a:t>05/10/2022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a:solidFill>
                  <a:srgbClr val="000000"/>
                </a:solidFill>
                <a:effectLst/>
                <a:latin typeface="Calibri" panose="020F0502020204030204" pitchFamily="34" charset="0"/>
              </a:rPr>
              <a:t>Covering general gymnastics activities:</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Self-screening (using LFTs) are encouraged twice a week (Sunday and Thursday)</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Activities that can be conducted without close-proximity work will still be done with social distancing in place (for example warm-ups, conditioning, individual skill work, cool downs). Similarly, social distancing must still be maintained in communal areas of your training venue. Hand washing before and after class, as well as before and after any breaks taken</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Hand sanitising station will be available through the session</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Hands sanitised before and after equipment use and not shared through semester when possible. Some equipment can be assigned to individuals, pairs or groups.</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Students inform of any COVID symptoms and positive test results as soon as possible. Students not to attend any session if this is the case.</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Covering contact and support gymnastics activities:</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All students are made aware of the increase in transmission risk associated with the return to pair and group work. Clubs and coaches must make all students aware that they are opting into any activities related to the return to pair and group work and that they can withdraw at any time.</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All individual students must train independently for a minimum of two weeks before working in a pair and/or group.</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These will be kept to a minimum, support activities only for safety and therefore only during flight activities only if needed.</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Physical contact should be avoided throughout the session whilst not working in identified activities.</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Teamwork will be in fixed pre-defined pairs and groups of up to 8 (maximum initial total number of gymnasts working closely together must not exceed 15 gymnasts).</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Hand sanitised before and after working in pairs/ groups</a:t>
            </a:r>
            <a:r>
              <a:rPr lang="en-GB"/>
              <a:t> </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2</a:t>
            </a:fld>
            <a:endParaRPr lang="en-GB"/>
          </a:p>
        </p:txBody>
      </p:sp>
    </p:spTree>
    <p:extLst>
      <p:ext uri="{BB962C8B-B14F-4D97-AF65-F5344CB8AC3E}">
        <p14:creationId xmlns:p14="http://schemas.microsoft.com/office/powerpoint/2010/main" val="545361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Assessment 2: will be a three-session teaching practice if covid restrictions allow. This will take place in lecture time April/May</a:t>
            </a:r>
          </a:p>
        </p:txBody>
      </p:sp>
      <p:sp>
        <p:nvSpPr>
          <p:cNvPr id="4" name="Slide Number Placeholder 3"/>
          <p:cNvSpPr>
            <a:spLocks noGrp="1"/>
          </p:cNvSpPr>
          <p:nvPr>
            <p:ph type="sldNum" sz="quarter" idx="5"/>
          </p:nvPr>
        </p:nvSpPr>
        <p:spPr/>
        <p:txBody>
          <a:bodyPr/>
          <a:lstStyle/>
          <a:p>
            <a:fld id="{A7738796-40B4-49B0-A331-25D568C0517A}" type="slidenum">
              <a:rPr lang="en-GB" smtClean="0"/>
              <a:t>3</a:t>
            </a:fld>
            <a:endParaRPr lang="en-GB"/>
          </a:p>
        </p:txBody>
      </p:sp>
    </p:spTree>
    <p:extLst>
      <p:ext uri="{BB962C8B-B14F-4D97-AF65-F5344CB8AC3E}">
        <p14:creationId xmlns:p14="http://schemas.microsoft.com/office/powerpoint/2010/main" val="29947232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Assessment 2: will be a three-session teaching practice if covid restrictions allow. This will take place in lecture time April/May</a:t>
            </a:r>
          </a:p>
        </p:txBody>
      </p:sp>
      <p:sp>
        <p:nvSpPr>
          <p:cNvPr id="4" name="Slide Number Placeholder 3"/>
          <p:cNvSpPr>
            <a:spLocks noGrp="1"/>
          </p:cNvSpPr>
          <p:nvPr>
            <p:ph type="sldNum" sz="quarter" idx="5"/>
          </p:nvPr>
        </p:nvSpPr>
        <p:spPr/>
        <p:txBody>
          <a:bodyPr/>
          <a:lstStyle/>
          <a:p>
            <a:fld id="{A7738796-40B4-49B0-A331-25D568C0517A}" type="slidenum">
              <a:rPr lang="en-GB" smtClean="0"/>
              <a:t>4</a:t>
            </a:fld>
            <a:endParaRPr lang="en-GB"/>
          </a:p>
        </p:txBody>
      </p:sp>
    </p:spTree>
    <p:extLst>
      <p:ext uri="{BB962C8B-B14F-4D97-AF65-F5344CB8AC3E}">
        <p14:creationId xmlns:p14="http://schemas.microsoft.com/office/powerpoint/2010/main" val="12947357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5</a:t>
            </a:fld>
            <a:endParaRPr lang="en-GB"/>
          </a:p>
        </p:txBody>
      </p:sp>
    </p:spTree>
    <p:extLst>
      <p:ext uri="{BB962C8B-B14F-4D97-AF65-F5344CB8AC3E}">
        <p14:creationId xmlns:p14="http://schemas.microsoft.com/office/powerpoint/2010/main" val="30601051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Assessment 2: will be a three-session teaching practice if covid restrictions allow. This will take place in lecture time April/May</a:t>
            </a:r>
          </a:p>
        </p:txBody>
      </p:sp>
      <p:sp>
        <p:nvSpPr>
          <p:cNvPr id="4" name="Slide Number Placeholder 3"/>
          <p:cNvSpPr>
            <a:spLocks noGrp="1"/>
          </p:cNvSpPr>
          <p:nvPr>
            <p:ph type="sldNum" sz="quarter" idx="5"/>
          </p:nvPr>
        </p:nvSpPr>
        <p:spPr/>
        <p:txBody>
          <a:bodyPr/>
          <a:lstStyle/>
          <a:p>
            <a:fld id="{A7738796-40B4-49B0-A331-25D568C0517A}" type="slidenum">
              <a:rPr lang="en-GB" smtClean="0"/>
              <a:t>6</a:t>
            </a:fld>
            <a:endParaRPr lang="en-GB"/>
          </a:p>
        </p:txBody>
      </p:sp>
    </p:spTree>
    <p:extLst>
      <p:ext uri="{BB962C8B-B14F-4D97-AF65-F5344CB8AC3E}">
        <p14:creationId xmlns:p14="http://schemas.microsoft.com/office/powerpoint/2010/main" val="30703690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Selectively/ not lazily: Text book, journal article, magazine article, website | Identify key readings around a topic – do not keep looking think of your assignment/ tasks set. Right now only focus on key journals/ readings. There are key readings that are not necessarily academic – policies and legislation, government documents. Talking about schools? Talking about physical activity? Talking about nutrition? Talking about healthy habits.</a:t>
            </a:r>
          </a:p>
          <a:p>
            <a:r>
              <a:rPr lang="en-GB" dirty="0"/>
              <a:t>Read things in very small groupings no more than 4 things – tie together with your notes</a:t>
            </a:r>
          </a:p>
          <a:p>
            <a:endParaRPr lang="en-GB" dirty="0"/>
          </a:p>
          <a:p>
            <a:r>
              <a:rPr lang="en-GB" dirty="0"/>
              <a:t>Smart Reader: Get relevant information quickly (order of reading) finding key information | Vary reading levels | order of reading / highlight words you don’t understand/</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Understanding: keep active in your reading – ask yourself questions- remember it broadly without looking ask questions – why is this important/ who can this help/ how does it fit with assessment/ are there issues with what is written…</a:t>
            </a:r>
          </a:p>
          <a:p>
            <a:r>
              <a:rPr lang="en-GB" dirty="0"/>
              <a:t>/ summarise in a few sentences/ explain it or tell it to someone else/ </a:t>
            </a:r>
          </a:p>
          <a:p>
            <a:endParaRPr lang="en-GB" dirty="0"/>
          </a:p>
          <a:p>
            <a:r>
              <a:rPr lang="en-GB" dirty="0"/>
              <a:t>Always make notes: write notes by hand (remembering)/ comments – challenges – questions – </a:t>
            </a:r>
            <a:r>
              <a:rPr lang="en-GB" dirty="0" err="1"/>
              <a:t>summerise</a:t>
            </a:r>
            <a:r>
              <a:rPr lang="en-GB" dirty="0"/>
              <a:t> – flag (Definitions/ quotes) – connections</a:t>
            </a:r>
          </a:p>
          <a:p>
            <a:r>
              <a:rPr lang="en-GB" dirty="0"/>
              <a:t>Notes on individual papers/ notes on groups of readings – </a:t>
            </a:r>
            <a:r>
              <a:rPr lang="en-GB" dirty="0" err="1"/>
              <a:t>summerise</a:t>
            </a:r>
            <a:r>
              <a:rPr lang="en-GB" dirty="0"/>
              <a:t> – link – connect</a:t>
            </a:r>
          </a:p>
          <a:p>
            <a:r>
              <a:rPr lang="en-GB" dirty="0"/>
              <a:t>Structures of notes for individual readings or groups – What (was the aim), Why (is it important), How (was it done), What does it mean for me? What did they find?</a:t>
            </a:r>
          </a:p>
          <a:p>
            <a:r>
              <a:rPr lang="en-GB" dirty="0"/>
              <a:t>Only note </a:t>
            </a:r>
            <a:r>
              <a:rPr lang="en-GB"/>
              <a:t>what you need</a:t>
            </a:r>
            <a:endParaRPr lang="en-GB" dirty="0"/>
          </a:p>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7</a:t>
            </a:fld>
            <a:endParaRPr lang="en-GB"/>
          </a:p>
        </p:txBody>
      </p:sp>
    </p:spTree>
    <p:extLst>
      <p:ext uri="{BB962C8B-B14F-4D97-AF65-F5344CB8AC3E}">
        <p14:creationId xmlns:p14="http://schemas.microsoft.com/office/powerpoint/2010/main" val="38234987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8.xml"/><Relationship Id="rId4" Type="http://schemas.openxmlformats.org/officeDocument/2006/relationships/image" Target="../media/image2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2667786"/>
            <a:ext cx="4535079" cy="2667784"/>
          </a:xfrm>
        </p:spPr>
        <p:txBody>
          <a:bodyPr/>
          <a:lstStyle/>
          <a:p>
            <a:r>
              <a:rPr lang="en-GB" dirty="0"/>
              <a:t>Education, Sport and PE</a:t>
            </a:r>
          </a:p>
          <a:p>
            <a:r>
              <a:rPr lang="en-GB" dirty="0"/>
              <a:t>(BMPE6002) Level 6</a:t>
            </a:r>
          </a:p>
          <a:p>
            <a:endParaRPr lang="en-GB" dirty="0"/>
          </a:p>
          <a:p>
            <a:r>
              <a:rPr lang="en-GB" dirty="0"/>
              <a:t>Kate Piper</a:t>
            </a:r>
          </a:p>
        </p:txBody>
      </p:sp>
    </p:spTree>
    <p:extLst>
      <p:ext uri="{BB962C8B-B14F-4D97-AF65-F5344CB8AC3E}">
        <p14:creationId xmlns:p14="http://schemas.microsoft.com/office/powerpoint/2010/main" val="2384245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58219" y="365125"/>
            <a:ext cx="6342635" cy="1325563"/>
          </a:xfrm>
        </p:spPr>
        <p:txBody>
          <a:bodyPr/>
          <a:lstStyle/>
          <a:p>
            <a:r>
              <a:rPr lang="en-GB" dirty="0"/>
              <a:t>Semester Plan</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5174" y="1772239"/>
            <a:ext cx="6368564" cy="3629320"/>
          </a:xfrm>
        </p:spPr>
        <p:txBody>
          <a:bodyPr>
            <a:normAutofit lnSpcReduction="10000"/>
          </a:bodyPr>
          <a:lstStyle/>
          <a:p>
            <a:r>
              <a:rPr lang="en-GB" dirty="0"/>
              <a:t>Thursdays 9am-11pm; 1-2pm</a:t>
            </a:r>
          </a:p>
          <a:p>
            <a:r>
              <a:rPr lang="en-GB" dirty="0"/>
              <a:t>2pm will be an hour added for the level of reading</a:t>
            </a:r>
          </a:p>
          <a:p>
            <a:endParaRPr lang="en-GB" dirty="0"/>
          </a:p>
          <a:p>
            <a:r>
              <a:rPr lang="en-GB" dirty="0"/>
              <a:t>Seminars more than lectures</a:t>
            </a:r>
          </a:p>
          <a:p>
            <a:endParaRPr lang="en-GB" dirty="0"/>
          </a:p>
          <a:p>
            <a:r>
              <a:rPr lang="en-GB" dirty="0"/>
              <a:t>Tuesday tutorials for the week’s leader/ Teams on </a:t>
            </a:r>
            <a:r>
              <a:rPr lang="en-GB" dirty="0" err="1"/>
              <a:t>wednesdays</a:t>
            </a:r>
            <a:endParaRPr lang="en-GB" dirty="0"/>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63B70021-4501-FD96-B985-8C8410BF3C3E}"/>
              </a:ext>
            </a:extLst>
          </p:cNvPr>
          <p:cNvSpPr txBox="1"/>
          <p:nvPr/>
        </p:nvSpPr>
        <p:spPr>
          <a:xfrm>
            <a:off x="8114190" y="2121763"/>
            <a:ext cx="3275860" cy="369332"/>
          </a:xfrm>
          <a:prstGeom prst="rect">
            <a:avLst/>
          </a:prstGeom>
          <a:noFill/>
        </p:spPr>
        <p:txBody>
          <a:bodyPr wrap="square" rtlCol="0">
            <a:spAutoFit/>
          </a:bodyPr>
          <a:lstStyle/>
          <a:p>
            <a:r>
              <a:rPr lang="en-GB" dirty="0"/>
              <a:t>Show draft seminar topics</a:t>
            </a:r>
          </a:p>
        </p:txBody>
      </p:sp>
    </p:spTree>
    <p:extLst>
      <p:ext uri="{BB962C8B-B14F-4D97-AF65-F5344CB8AC3E}">
        <p14:creationId xmlns:p14="http://schemas.microsoft.com/office/powerpoint/2010/main" val="2004502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8D6B0D-379E-4E4E-9087-8F6E00E433A5}"/>
              </a:ext>
            </a:extLst>
          </p:cNvPr>
          <p:cNvSpPr>
            <a:spLocks noGrp="1"/>
          </p:cNvSpPr>
          <p:nvPr>
            <p:ph idx="1"/>
          </p:nvPr>
        </p:nvSpPr>
        <p:spPr/>
        <p:txBody>
          <a:bodyPr wrap="square"/>
          <a:lstStyle/>
          <a:p>
            <a:r>
              <a:rPr lang="en-GB" dirty="0"/>
              <a:t>Assignment 1</a:t>
            </a:r>
          </a:p>
          <a:p>
            <a:endParaRPr lang="en-GB" dirty="0"/>
          </a:p>
          <a:p>
            <a:r>
              <a:rPr lang="en-GB" dirty="0"/>
              <a:t>Seen Paper/ Open Book</a:t>
            </a:r>
          </a:p>
          <a:p>
            <a:endParaRPr lang="en-GB" dirty="0"/>
          </a:p>
          <a:p>
            <a:r>
              <a:rPr lang="en-GB" dirty="0"/>
              <a:t>Deadline: Tuesday 9</a:t>
            </a:r>
            <a:r>
              <a:rPr lang="en-GB" baseline="30000" dirty="0"/>
              <a:t>th</a:t>
            </a:r>
            <a:r>
              <a:rPr lang="en-GB" dirty="0"/>
              <a:t> September (9 hours) </a:t>
            </a:r>
          </a:p>
          <a:p>
            <a:r>
              <a:rPr lang="en-GB" dirty="0"/>
              <a:t>(9am-6pm)</a:t>
            </a:r>
          </a:p>
        </p:txBody>
      </p:sp>
      <p:sp>
        <p:nvSpPr>
          <p:cNvPr id="3" name="Content Placeholder 2">
            <a:extLst>
              <a:ext uri="{FF2B5EF4-FFF2-40B4-BE49-F238E27FC236}">
                <a16:creationId xmlns:a16="http://schemas.microsoft.com/office/drawing/2014/main" id="{36BE56E1-CD10-4C95-A976-915F81AFF9F1}"/>
              </a:ext>
            </a:extLst>
          </p:cNvPr>
          <p:cNvSpPr>
            <a:spLocks noGrp="1"/>
          </p:cNvSpPr>
          <p:nvPr>
            <p:ph idx="10"/>
          </p:nvPr>
        </p:nvSpPr>
        <p:spPr>
          <a:xfrm>
            <a:off x="6553199" y="2313709"/>
            <a:ext cx="5361709" cy="2996150"/>
          </a:xfrm>
        </p:spPr>
        <p:txBody>
          <a:bodyPr wrap="square"/>
          <a:lstStyle/>
          <a:p>
            <a:pPr marL="457200" indent="-457200">
              <a:buFontTx/>
              <a:buChar char="-"/>
            </a:pPr>
            <a:r>
              <a:rPr lang="en-GB" dirty="0"/>
              <a:t>Full information will be given at the start of the day</a:t>
            </a:r>
          </a:p>
          <a:p>
            <a:pPr marL="457200" indent="-457200">
              <a:buFontTx/>
              <a:buChar char="-"/>
            </a:pPr>
            <a:r>
              <a:rPr lang="en-GB" dirty="0"/>
              <a:t>Submit the document anytime before 6pm on the Thursday</a:t>
            </a:r>
          </a:p>
          <a:p>
            <a:pPr marL="457200" indent="-457200">
              <a:buFontTx/>
              <a:buChar char="-"/>
            </a:pPr>
            <a:r>
              <a:rPr lang="en-GB" dirty="0"/>
              <a:t>Think about individual hours to spend on the topic.</a:t>
            </a:r>
          </a:p>
        </p:txBody>
      </p:sp>
    </p:spTree>
    <p:extLst>
      <p:ext uri="{BB962C8B-B14F-4D97-AF65-F5344CB8AC3E}">
        <p14:creationId xmlns:p14="http://schemas.microsoft.com/office/powerpoint/2010/main" val="1388525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8D6B0D-379E-4E4E-9087-8F6E00E433A5}"/>
              </a:ext>
            </a:extLst>
          </p:cNvPr>
          <p:cNvSpPr>
            <a:spLocks noGrp="1"/>
          </p:cNvSpPr>
          <p:nvPr>
            <p:ph idx="1"/>
          </p:nvPr>
        </p:nvSpPr>
        <p:spPr/>
        <p:txBody>
          <a:bodyPr wrap="square"/>
          <a:lstStyle/>
          <a:p>
            <a:r>
              <a:rPr lang="en-GB" dirty="0"/>
              <a:t>Assignment 2</a:t>
            </a:r>
          </a:p>
          <a:p>
            <a:endParaRPr lang="en-GB" dirty="0"/>
          </a:p>
          <a:p>
            <a:r>
              <a:rPr lang="en-GB" dirty="0"/>
              <a:t>Essay</a:t>
            </a:r>
          </a:p>
          <a:p>
            <a:endParaRPr lang="en-GB" dirty="0"/>
          </a:p>
          <a:p>
            <a:r>
              <a:rPr lang="en-GB" dirty="0"/>
              <a:t>Deadline: Friday 7</a:t>
            </a:r>
            <a:r>
              <a:rPr lang="en-GB" baseline="30000" dirty="0"/>
              <a:t>th</a:t>
            </a:r>
            <a:r>
              <a:rPr lang="en-GB" dirty="0"/>
              <a:t> January 2022 at 15:00</a:t>
            </a:r>
          </a:p>
        </p:txBody>
      </p:sp>
      <p:sp>
        <p:nvSpPr>
          <p:cNvPr id="3" name="Content Placeholder 2">
            <a:extLst>
              <a:ext uri="{FF2B5EF4-FFF2-40B4-BE49-F238E27FC236}">
                <a16:creationId xmlns:a16="http://schemas.microsoft.com/office/drawing/2014/main" id="{36BE56E1-CD10-4C95-A976-915F81AFF9F1}"/>
              </a:ext>
            </a:extLst>
          </p:cNvPr>
          <p:cNvSpPr>
            <a:spLocks noGrp="1"/>
          </p:cNvSpPr>
          <p:nvPr>
            <p:ph idx="10"/>
          </p:nvPr>
        </p:nvSpPr>
        <p:spPr>
          <a:xfrm>
            <a:off x="6476215" y="763571"/>
            <a:ext cx="5438694" cy="4546288"/>
          </a:xfrm>
        </p:spPr>
        <p:txBody>
          <a:bodyPr wrap="square"/>
          <a:lstStyle/>
          <a:p>
            <a:pPr marL="270510" marR="157480" algn="just">
              <a:spcAft>
                <a:spcPts val="0"/>
              </a:spcAft>
            </a:pPr>
            <a:r>
              <a:rPr lang="en-GB" sz="1800" dirty="0">
                <a:effectLst/>
                <a:latin typeface="Arial" panose="020B0604020202020204" pitchFamily="34" charset="0"/>
                <a:ea typeface="Times New Roman" panose="02020603050405020304" pitchFamily="18" charset="0"/>
              </a:rPr>
              <a:t>Please respond to the following essay question:</a:t>
            </a:r>
            <a:endParaRPr lang="en-GB" sz="1800" dirty="0">
              <a:effectLst/>
              <a:latin typeface="Times New Roman" panose="02020603050405020304" pitchFamily="18" charset="0"/>
              <a:ea typeface="Times New Roman" panose="02020603050405020304" pitchFamily="18" charset="0"/>
            </a:endParaRPr>
          </a:p>
          <a:p>
            <a:pPr marL="270510" marR="157480" algn="just">
              <a:spcAft>
                <a:spcPts val="0"/>
              </a:spcAft>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270510" marR="157480" algn="just">
              <a:spcAft>
                <a:spcPts val="0"/>
              </a:spcAft>
            </a:pPr>
            <a:r>
              <a:rPr lang="en-GB" sz="1800" i="1" dirty="0">
                <a:effectLst/>
                <a:latin typeface="Arial" panose="020B0604020202020204" pitchFamily="34" charset="0"/>
                <a:ea typeface="Times New Roman" panose="02020603050405020304" pitchFamily="18" charset="0"/>
              </a:rPr>
              <a:t>“…the long-term future [of the subject] indeed looks bleak, at least for the survival of physical education as it is currently understood. But then, when we begin to explore the form of physical education that dominates school practice today and its relevance to the twenty-first century, we might agree that this longer-term future, in which physical education as we know it no longer exists, may be no bad thing” </a:t>
            </a:r>
            <a:r>
              <a:rPr lang="en-GB" sz="1800" dirty="0">
                <a:effectLst/>
                <a:latin typeface="Arial" panose="020B0604020202020204" pitchFamily="34" charset="0"/>
                <a:ea typeface="Times New Roman" panose="02020603050405020304" pitchFamily="18" charset="0"/>
              </a:rPr>
              <a:t>(Kirk, 2013, p.222).</a:t>
            </a:r>
            <a:endParaRPr lang="en-GB" sz="1800" dirty="0">
              <a:effectLst/>
              <a:latin typeface="Times New Roman" panose="02020603050405020304" pitchFamily="18" charset="0"/>
              <a:ea typeface="Times New Roman" panose="02020603050405020304" pitchFamily="18" charset="0"/>
            </a:endParaRPr>
          </a:p>
          <a:p>
            <a:pPr marL="270510" marR="157480" algn="just">
              <a:spcAft>
                <a:spcPts val="0"/>
              </a:spcAft>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270510" marR="157480" algn="just">
              <a:spcAft>
                <a:spcPts val="0"/>
              </a:spcAft>
            </a:pPr>
            <a:r>
              <a:rPr lang="en-GB" sz="1800" dirty="0">
                <a:effectLst/>
                <a:latin typeface="Arial" panose="020B0604020202020204" pitchFamily="34" charset="0"/>
                <a:ea typeface="Times New Roman" panose="02020603050405020304" pitchFamily="18" charset="0"/>
              </a:rPr>
              <a:t>Building upon the work of Kirk (2013) and others, critically discuss the key strategies / approaches to delivering physical education in schools (e.g., models-based approach) (explored/examined through the semester) and their contributions to a more secure future for physical education.</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844929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684F7-BBF3-F5FD-EA17-5491CF4D0DAD}"/>
              </a:ext>
            </a:extLst>
          </p:cNvPr>
          <p:cNvSpPr>
            <a:spLocks noGrp="1"/>
          </p:cNvSpPr>
          <p:nvPr>
            <p:ph type="title"/>
          </p:nvPr>
        </p:nvSpPr>
        <p:spPr>
          <a:xfrm>
            <a:off x="3780148" y="365125"/>
            <a:ext cx="7956222" cy="1325563"/>
          </a:xfrm>
        </p:spPr>
        <p:txBody>
          <a:bodyPr/>
          <a:lstStyle/>
          <a:p>
            <a:r>
              <a:rPr lang="en-GB" dirty="0"/>
              <a:t>What can influence what we do in PE?</a:t>
            </a:r>
          </a:p>
        </p:txBody>
      </p:sp>
      <p:sp>
        <p:nvSpPr>
          <p:cNvPr id="3" name="Content Placeholder 2">
            <a:extLst>
              <a:ext uri="{FF2B5EF4-FFF2-40B4-BE49-F238E27FC236}">
                <a16:creationId xmlns:a16="http://schemas.microsoft.com/office/drawing/2014/main" id="{F39297FA-BE5E-4B36-CCA1-7FC251D81F2B}"/>
              </a:ext>
            </a:extLst>
          </p:cNvPr>
          <p:cNvSpPr>
            <a:spLocks noGrp="1"/>
          </p:cNvSpPr>
          <p:nvPr>
            <p:ph idx="1"/>
          </p:nvPr>
        </p:nvSpPr>
        <p:spPr/>
        <p:txBody>
          <a:bodyPr>
            <a:normAutofit lnSpcReduction="10000"/>
          </a:bodyPr>
          <a:lstStyle/>
          <a:p>
            <a:r>
              <a:rPr lang="en-GB" dirty="0"/>
              <a:t>What do children have the right to learn and know?</a:t>
            </a:r>
          </a:p>
          <a:p>
            <a:r>
              <a:rPr lang="en-GB" dirty="0"/>
              <a:t>Who decides?</a:t>
            </a:r>
          </a:p>
          <a:p>
            <a:r>
              <a:rPr lang="en-GB" dirty="0"/>
              <a:t>How is it decided?</a:t>
            </a:r>
          </a:p>
          <a:p>
            <a:r>
              <a:rPr lang="en-GB" dirty="0"/>
              <a:t>From last year (</a:t>
            </a:r>
            <a:r>
              <a:rPr lang="en-GB" dirty="0" err="1"/>
              <a:t>H&amp;Wb</a:t>
            </a:r>
            <a:r>
              <a:rPr lang="en-GB" dirty="0"/>
              <a:t>) what are the examples where PE is altered by society?</a:t>
            </a:r>
          </a:p>
          <a:p>
            <a:r>
              <a:rPr lang="en-GB" dirty="0"/>
              <a:t>Can you think of any more recent issues that could have influence of PE?</a:t>
            </a:r>
          </a:p>
          <a:p>
            <a:endParaRPr lang="en-GB" dirty="0"/>
          </a:p>
          <a:p>
            <a:r>
              <a:rPr lang="en-GB" dirty="0"/>
              <a:t>Do you know what teacher or SLT philosophy was when you were in school? What is your philosophy of PE?</a:t>
            </a:r>
          </a:p>
        </p:txBody>
      </p:sp>
    </p:spTree>
    <p:extLst>
      <p:ext uri="{BB962C8B-B14F-4D97-AF65-F5344CB8AC3E}">
        <p14:creationId xmlns:p14="http://schemas.microsoft.com/office/powerpoint/2010/main" val="1890407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8D6B0D-379E-4E4E-9087-8F6E00E433A5}"/>
              </a:ext>
            </a:extLst>
          </p:cNvPr>
          <p:cNvSpPr>
            <a:spLocks noGrp="1"/>
          </p:cNvSpPr>
          <p:nvPr>
            <p:ph idx="1"/>
          </p:nvPr>
        </p:nvSpPr>
        <p:spPr>
          <a:xfrm>
            <a:off x="348006" y="1496505"/>
            <a:ext cx="5084976" cy="3864989"/>
          </a:xfrm>
        </p:spPr>
        <p:txBody>
          <a:bodyPr wrap="square"/>
          <a:lstStyle/>
          <a:p>
            <a:r>
              <a:rPr lang="en-GB" sz="3600" b="1" u="sng" dirty="0"/>
              <a:t>Aims and Purpose of PE</a:t>
            </a:r>
          </a:p>
          <a:p>
            <a:endParaRPr lang="en-GB" dirty="0"/>
          </a:p>
          <a:p>
            <a:r>
              <a:rPr lang="en-GB" dirty="0"/>
              <a:t>All the aims of PE?</a:t>
            </a:r>
          </a:p>
          <a:p>
            <a:endParaRPr lang="en-GB" dirty="0"/>
          </a:p>
        </p:txBody>
      </p:sp>
      <p:sp>
        <p:nvSpPr>
          <p:cNvPr id="3" name="Content Placeholder 2">
            <a:extLst>
              <a:ext uri="{FF2B5EF4-FFF2-40B4-BE49-F238E27FC236}">
                <a16:creationId xmlns:a16="http://schemas.microsoft.com/office/drawing/2014/main" id="{36BE56E1-CD10-4C95-A976-915F81AFF9F1}"/>
              </a:ext>
            </a:extLst>
          </p:cNvPr>
          <p:cNvSpPr>
            <a:spLocks noGrp="1"/>
          </p:cNvSpPr>
          <p:nvPr>
            <p:ph idx="10"/>
          </p:nvPr>
        </p:nvSpPr>
        <p:spPr>
          <a:xfrm>
            <a:off x="348006" y="3128614"/>
            <a:ext cx="5438694" cy="2387549"/>
          </a:xfrm>
        </p:spPr>
        <p:txBody>
          <a:bodyPr wrap="square"/>
          <a:lstStyle/>
          <a:p>
            <a:endParaRPr lang="en-GB" dirty="0">
              <a:solidFill>
                <a:schemeClr val="bg1">
                  <a:lumMod val="95000"/>
                </a:schemeClr>
              </a:solidFill>
            </a:endParaRPr>
          </a:p>
          <a:p>
            <a:r>
              <a:rPr lang="en-GB" dirty="0">
                <a:solidFill>
                  <a:schemeClr val="bg1">
                    <a:lumMod val="95000"/>
                  </a:schemeClr>
                </a:solidFill>
              </a:rPr>
              <a:t>List</a:t>
            </a:r>
          </a:p>
          <a:p>
            <a:r>
              <a:rPr lang="en-GB" dirty="0">
                <a:solidFill>
                  <a:schemeClr val="bg1">
                    <a:lumMod val="95000"/>
                  </a:schemeClr>
                </a:solidFill>
              </a:rPr>
              <a:t>Categorise</a:t>
            </a:r>
          </a:p>
          <a:p>
            <a:r>
              <a:rPr lang="en-GB" dirty="0">
                <a:solidFill>
                  <a:schemeClr val="bg1">
                    <a:lumMod val="95000"/>
                  </a:schemeClr>
                </a:solidFill>
              </a:rPr>
              <a:t>Argue and defend</a:t>
            </a:r>
          </a:p>
          <a:p>
            <a:r>
              <a:rPr lang="en-GB" dirty="0">
                <a:solidFill>
                  <a:schemeClr val="bg1">
                    <a:lumMod val="95000"/>
                  </a:schemeClr>
                </a:solidFill>
              </a:rPr>
              <a:t>(Benefits)</a:t>
            </a:r>
          </a:p>
        </p:txBody>
      </p:sp>
      <p:pic>
        <p:nvPicPr>
          <p:cNvPr id="4" name="Picture 3">
            <a:extLst>
              <a:ext uri="{FF2B5EF4-FFF2-40B4-BE49-F238E27FC236}">
                <a16:creationId xmlns:a16="http://schemas.microsoft.com/office/drawing/2014/main" id="{66F69768-1600-40C7-A24F-A2B3E02CB3F5}"/>
              </a:ext>
            </a:extLst>
          </p:cNvPr>
          <p:cNvPicPr>
            <a:picLocks noChangeAspect="1"/>
          </p:cNvPicPr>
          <p:nvPr/>
        </p:nvPicPr>
        <p:blipFill>
          <a:blip r:embed="rId3"/>
          <a:stretch>
            <a:fillRect/>
          </a:stretch>
        </p:blipFill>
        <p:spPr>
          <a:xfrm>
            <a:off x="6842163" y="215869"/>
            <a:ext cx="4505441" cy="2536910"/>
          </a:xfrm>
          <a:prstGeom prst="rect">
            <a:avLst/>
          </a:prstGeom>
        </p:spPr>
      </p:pic>
      <p:pic>
        <p:nvPicPr>
          <p:cNvPr id="5" name="Picture 4">
            <a:extLst>
              <a:ext uri="{FF2B5EF4-FFF2-40B4-BE49-F238E27FC236}">
                <a16:creationId xmlns:a16="http://schemas.microsoft.com/office/drawing/2014/main" id="{B6F07BCB-54C9-43EE-80F1-207D2761BC90}"/>
              </a:ext>
            </a:extLst>
          </p:cNvPr>
          <p:cNvPicPr>
            <a:picLocks noChangeAspect="1"/>
          </p:cNvPicPr>
          <p:nvPr/>
        </p:nvPicPr>
        <p:blipFill>
          <a:blip r:embed="rId4"/>
          <a:stretch>
            <a:fillRect/>
          </a:stretch>
        </p:blipFill>
        <p:spPr>
          <a:xfrm>
            <a:off x="7788863" y="3128614"/>
            <a:ext cx="2612043" cy="2245062"/>
          </a:xfrm>
          <a:prstGeom prst="rect">
            <a:avLst/>
          </a:prstGeom>
        </p:spPr>
      </p:pic>
    </p:spTree>
    <p:extLst>
      <p:ext uri="{BB962C8B-B14F-4D97-AF65-F5344CB8AC3E}">
        <p14:creationId xmlns:p14="http://schemas.microsoft.com/office/powerpoint/2010/main" val="1866080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2EB92-886D-DF66-FD3C-A2724754BDCC}"/>
              </a:ext>
            </a:extLst>
          </p:cNvPr>
          <p:cNvSpPr>
            <a:spLocks noGrp="1"/>
          </p:cNvSpPr>
          <p:nvPr>
            <p:ph type="title"/>
          </p:nvPr>
        </p:nvSpPr>
        <p:spPr>
          <a:xfrm>
            <a:off x="3296822" y="743948"/>
            <a:ext cx="7956222" cy="1325563"/>
          </a:xfrm>
        </p:spPr>
        <p:txBody>
          <a:bodyPr/>
          <a:lstStyle/>
          <a:p>
            <a:r>
              <a:rPr lang="en-GB" dirty="0"/>
              <a:t>Reading Challenges</a:t>
            </a:r>
          </a:p>
        </p:txBody>
      </p:sp>
      <p:sp>
        <p:nvSpPr>
          <p:cNvPr id="3" name="Content Placeholder 2">
            <a:extLst>
              <a:ext uri="{FF2B5EF4-FFF2-40B4-BE49-F238E27FC236}">
                <a16:creationId xmlns:a16="http://schemas.microsoft.com/office/drawing/2014/main" id="{5C21E368-0054-18FF-D531-888AE22B9B28}"/>
              </a:ext>
            </a:extLst>
          </p:cNvPr>
          <p:cNvSpPr>
            <a:spLocks noGrp="1"/>
          </p:cNvSpPr>
          <p:nvPr>
            <p:ph idx="1"/>
          </p:nvPr>
        </p:nvSpPr>
        <p:spPr>
          <a:xfrm>
            <a:off x="697314" y="1696268"/>
            <a:ext cx="7956222" cy="4665344"/>
          </a:xfrm>
          <a:solidFill>
            <a:schemeClr val="bg1">
              <a:lumMod val="85000"/>
            </a:schemeClr>
          </a:solidFill>
        </p:spPr>
        <p:txBody>
          <a:bodyPr>
            <a:normAutofit lnSpcReduction="10000"/>
          </a:bodyPr>
          <a:lstStyle/>
          <a:p>
            <a:r>
              <a:rPr lang="en-GB" dirty="0"/>
              <a:t>Coping with volume</a:t>
            </a:r>
          </a:p>
          <a:p>
            <a:r>
              <a:rPr lang="en-GB" dirty="0"/>
              <a:t>Selecting what to read</a:t>
            </a:r>
          </a:p>
          <a:p>
            <a:r>
              <a:rPr lang="en-GB" dirty="0"/>
              <a:t>Deciding what to use from what you read</a:t>
            </a:r>
          </a:p>
          <a:p>
            <a:r>
              <a:rPr lang="en-GB" dirty="0"/>
              <a:t>Getting reading done in time</a:t>
            </a:r>
          </a:p>
          <a:p>
            <a:r>
              <a:rPr lang="en-GB" dirty="0"/>
              <a:t>Making sense of difficult material</a:t>
            </a:r>
          </a:p>
          <a:p>
            <a:r>
              <a:rPr lang="en-GB" dirty="0"/>
              <a:t>Becoming familiar with the styles and vocab of specialist academic texts</a:t>
            </a:r>
          </a:p>
          <a:p>
            <a:r>
              <a:rPr lang="en-GB" dirty="0"/>
              <a:t>Concerns about reading speeds</a:t>
            </a:r>
          </a:p>
          <a:p>
            <a:r>
              <a:rPr lang="en-GB" dirty="0"/>
              <a:t>Interpreting texts</a:t>
            </a:r>
          </a:p>
          <a:p>
            <a:r>
              <a:rPr lang="en-GB" dirty="0"/>
              <a:t>Remembering or being able to find it again</a:t>
            </a:r>
          </a:p>
        </p:txBody>
      </p:sp>
      <p:sp>
        <p:nvSpPr>
          <p:cNvPr id="4" name="TextBox 3">
            <a:extLst>
              <a:ext uri="{FF2B5EF4-FFF2-40B4-BE49-F238E27FC236}">
                <a16:creationId xmlns:a16="http://schemas.microsoft.com/office/drawing/2014/main" id="{66AE4BD5-1DF1-0D9B-1166-CA5F2902070D}"/>
              </a:ext>
            </a:extLst>
          </p:cNvPr>
          <p:cNvSpPr txBox="1"/>
          <p:nvPr/>
        </p:nvSpPr>
        <p:spPr>
          <a:xfrm>
            <a:off x="9117873" y="2221911"/>
            <a:ext cx="2286000" cy="523220"/>
          </a:xfrm>
          <a:prstGeom prst="rect">
            <a:avLst/>
          </a:prstGeom>
          <a:noFill/>
        </p:spPr>
        <p:txBody>
          <a:bodyPr wrap="square" rtlCol="0">
            <a:spAutoFit/>
          </a:bodyPr>
          <a:lstStyle/>
          <a:p>
            <a:r>
              <a:rPr lang="en-GB" sz="2800" b="1" dirty="0"/>
              <a:t>Smart Reader</a:t>
            </a:r>
          </a:p>
        </p:txBody>
      </p:sp>
      <p:sp>
        <p:nvSpPr>
          <p:cNvPr id="5" name="TextBox 4">
            <a:extLst>
              <a:ext uri="{FF2B5EF4-FFF2-40B4-BE49-F238E27FC236}">
                <a16:creationId xmlns:a16="http://schemas.microsoft.com/office/drawing/2014/main" id="{83A08146-B529-F433-825B-65FC3FF5DC13}"/>
              </a:ext>
            </a:extLst>
          </p:cNvPr>
          <p:cNvSpPr txBox="1"/>
          <p:nvPr/>
        </p:nvSpPr>
        <p:spPr>
          <a:xfrm>
            <a:off x="8948056" y="743948"/>
            <a:ext cx="2625634" cy="523220"/>
          </a:xfrm>
          <a:prstGeom prst="rect">
            <a:avLst/>
          </a:prstGeom>
          <a:noFill/>
        </p:spPr>
        <p:txBody>
          <a:bodyPr wrap="square" rtlCol="0">
            <a:spAutoFit/>
          </a:bodyPr>
          <a:lstStyle/>
          <a:p>
            <a:r>
              <a:rPr lang="en-GB" sz="2800" b="1" dirty="0"/>
              <a:t>Read Selectively</a:t>
            </a:r>
          </a:p>
        </p:txBody>
      </p:sp>
      <p:sp>
        <p:nvSpPr>
          <p:cNvPr id="6" name="TextBox 5">
            <a:extLst>
              <a:ext uri="{FF2B5EF4-FFF2-40B4-BE49-F238E27FC236}">
                <a16:creationId xmlns:a16="http://schemas.microsoft.com/office/drawing/2014/main" id="{CA8A70DC-4DFD-6B77-D247-AB2B0F8B720F}"/>
              </a:ext>
            </a:extLst>
          </p:cNvPr>
          <p:cNvSpPr txBox="1"/>
          <p:nvPr/>
        </p:nvSpPr>
        <p:spPr>
          <a:xfrm>
            <a:off x="9117873" y="3699874"/>
            <a:ext cx="2625634" cy="523220"/>
          </a:xfrm>
          <a:prstGeom prst="rect">
            <a:avLst/>
          </a:prstGeom>
          <a:noFill/>
        </p:spPr>
        <p:txBody>
          <a:bodyPr wrap="square" rtlCol="0">
            <a:spAutoFit/>
          </a:bodyPr>
          <a:lstStyle/>
          <a:p>
            <a:r>
              <a:rPr lang="en-GB" sz="2800" b="1" dirty="0"/>
              <a:t>Understanding</a:t>
            </a:r>
          </a:p>
        </p:txBody>
      </p:sp>
      <p:sp>
        <p:nvSpPr>
          <p:cNvPr id="7" name="TextBox 6">
            <a:extLst>
              <a:ext uri="{FF2B5EF4-FFF2-40B4-BE49-F238E27FC236}">
                <a16:creationId xmlns:a16="http://schemas.microsoft.com/office/drawing/2014/main" id="{87AFFD18-A07D-400C-EC37-334A5A2D1CBD}"/>
              </a:ext>
            </a:extLst>
          </p:cNvPr>
          <p:cNvSpPr txBox="1"/>
          <p:nvPr/>
        </p:nvSpPr>
        <p:spPr>
          <a:xfrm>
            <a:off x="9117873" y="5177837"/>
            <a:ext cx="3239588" cy="523220"/>
          </a:xfrm>
          <a:prstGeom prst="rect">
            <a:avLst/>
          </a:prstGeom>
          <a:noFill/>
        </p:spPr>
        <p:txBody>
          <a:bodyPr wrap="square" rtlCol="0">
            <a:spAutoFit/>
          </a:bodyPr>
          <a:lstStyle/>
          <a:p>
            <a:r>
              <a:rPr lang="en-GB" sz="2800" b="1" dirty="0"/>
              <a:t>Always make notes</a:t>
            </a:r>
          </a:p>
        </p:txBody>
      </p:sp>
    </p:spTree>
    <p:extLst>
      <p:ext uri="{BB962C8B-B14F-4D97-AF65-F5344CB8AC3E}">
        <p14:creationId xmlns:p14="http://schemas.microsoft.com/office/powerpoint/2010/main" val="1665680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6" ma:contentTypeDescription="Create a new document." ma:contentTypeScope="" ma:versionID="3bc897534f9bc65ae1b0ec3f12a018cb">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1b12d1a05b0a1fa0f55e9b0f8606170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D2DE48B-498F-4597-A7EC-27A09A8F2988}">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1103</Words>
  <Application>Microsoft Office PowerPoint</Application>
  <PresentationFormat>Widescreen</PresentationFormat>
  <Paragraphs>83</Paragraphs>
  <Slides>7</Slides>
  <Notes>6</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7</vt:i4>
      </vt:variant>
    </vt:vector>
  </HeadingPairs>
  <TitlesOfParts>
    <vt:vector size="31" baseType="lpstr">
      <vt:lpstr>Arial</vt:lpstr>
      <vt:lpstr>Calibri</vt:lpstr>
      <vt:lpstr>Calibri Light</vt:lpstr>
      <vt:lpstr>Times New Roman</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Semester Plan</vt:lpstr>
      <vt:lpstr>PowerPoint Presentation</vt:lpstr>
      <vt:lpstr>PowerPoint Presentation</vt:lpstr>
      <vt:lpstr>What can influence what we do in PE?</vt:lpstr>
      <vt:lpstr>PowerPoint Presentation</vt:lpstr>
      <vt:lpstr>Reading Challenges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4</cp:revision>
  <dcterms:created xsi:type="dcterms:W3CDTF">2021-03-09T15:35:42Z</dcterms:created>
  <dcterms:modified xsi:type="dcterms:W3CDTF">2022-10-05T15:08:48Z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