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1" r:id="rId4"/>
    <p:sldId id="262" r:id="rId5"/>
    <p:sldId id="264" r:id="rId6"/>
    <p:sldId id="259" r:id="rId7"/>
    <p:sldId id="260" r:id="rId8"/>
    <p:sldId id="257" r:id="rId9"/>
    <p:sldId id="25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7B2896-47CE-4CC2-94F2-D6A2E0B9F26A}" v="3" dt="2021-05-06T21:33:11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8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Davies" userId="44d96628-d514-417d-8059-7c26814d6b7f" providerId="ADAL" clId="{347B2896-47CE-4CC2-94F2-D6A2E0B9F26A}"/>
    <pc:docChg chg="undo redo custSel addSld modSld">
      <pc:chgData name="Laura Davies" userId="44d96628-d514-417d-8059-7c26814d6b7f" providerId="ADAL" clId="{347B2896-47CE-4CC2-94F2-D6A2E0B9F26A}" dt="2021-05-07T08:59:15.511" v="2342" actId="27636"/>
      <pc:docMkLst>
        <pc:docMk/>
      </pc:docMkLst>
      <pc:sldChg chg="modSp mod">
        <pc:chgData name="Laura Davies" userId="44d96628-d514-417d-8059-7c26814d6b7f" providerId="ADAL" clId="{347B2896-47CE-4CC2-94F2-D6A2E0B9F26A}" dt="2021-05-07T08:59:15.511" v="2342" actId="27636"/>
        <pc:sldMkLst>
          <pc:docMk/>
          <pc:sldMk cId="3907229860" sldId="256"/>
        </pc:sldMkLst>
        <pc:spChg chg="mod">
          <ac:chgData name="Laura Davies" userId="44d96628-d514-417d-8059-7c26814d6b7f" providerId="ADAL" clId="{347B2896-47CE-4CC2-94F2-D6A2E0B9F26A}" dt="2021-05-07T08:59:15.511" v="2342" actId="27636"/>
          <ac:spMkLst>
            <pc:docMk/>
            <pc:sldMk cId="3907229860" sldId="256"/>
            <ac:spMk id="4" creationId="{A1D288C4-D76B-44B5-87BA-1A85CF7301E2}"/>
          </ac:spMkLst>
        </pc:spChg>
      </pc:sldChg>
      <pc:sldChg chg="modSp mod">
        <pc:chgData name="Laura Davies" userId="44d96628-d514-417d-8059-7c26814d6b7f" providerId="ADAL" clId="{347B2896-47CE-4CC2-94F2-D6A2E0B9F26A}" dt="2021-05-07T08:37:48.990" v="2279" actId="20577"/>
        <pc:sldMkLst>
          <pc:docMk/>
          <pc:sldMk cId="593027095" sldId="257"/>
        </pc:sldMkLst>
        <pc:spChg chg="mod">
          <ac:chgData name="Laura Davies" userId="44d96628-d514-417d-8059-7c26814d6b7f" providerId="ADAL" clId="{347B2896-47CE-4CC2-94F2-D6A2E0B9F26A}" dt="2021-05-07T08:37:48.990" v="2279" actId="20577"/>
          <ac:spMkLst>
            <pc:docMk/>
            <pc:sldMk cId="593027095" sldId="257"/>
            <ac:spMk id="3" creationId="{C084C53C-6794-4EB3-A28F-8466EA7659D9}"/>
          </ac:spMkLst>
        </pc:spChg>
      </pc:sldChg>
      <pc:sldChg chg="modSp mod">
        <pc:chgData name="Laura Davies" userId="44d96628-d514-417d-8059-7c26814d6b7f" providerId="ADAL" clId="{347B2896-47CE-4CC2-94F2-D6A2E0B9F26A}" dt="2021-05-07T07:24:32.625" v="2229" actId="20577"/>
        <pc:sldMkLst>
          <pc:docMk/>
          <pc:sldMk cId="2630311074" sldId="258"/>
        </pc:sldMkLst>
        <pc:spChg chg="mod">
          <ac:chgData name="Laura Davies" userId="44d96628-d514-417d-8059-7c26814d6b7f" providerId="ADAL" clId="{347B2896-47CE-4CC2-94F2-D6A2E0B9F26A}" dt="2021-05-07T07:24:32.625" v="2229" actId="20577"/>
          <ac:spMkLst>
            <pc:docMk/>
            <pc:sldMk cId="2630311074" sldId="258"/>
            <ac:spMk id="3" creationId="{8BFB30DB-E388-4616-9B9C-1EAC8E0AEE2E}"/>
          </ac:spMkLst>
        </pc:spChg>
      </pc:sldChg>
      <pc:sldChg chg="modSp mod">
        <pc:chgData name="Laura Davies" userId="44d96628-d514-417d-8059-7c26814d6b7f" providerId="ADAL" clId="{347B2896-47CE-4CC2-94F2-D6A2E0B9F26A}" dt="2021-05-07T07:19:51.286" v="2173" actId="6549"/>
        <pc:sldMkLst>
          <pc:docMk/>
          <pc:sldMk cId="2639896383" sldId="259"/>
        </pc:sldMkLst>
        <pc:spChg chg="mod">
          <ac:chgData name="Laura Davies" userId="44d96628-d514-417d-8059-7c26814d6b7f" providerId="ADAL" clId="{347B2896-47CE-4CC2-94F2-D6A2E0B9F26A}" dt="2021-05-07T07:19:51.286" v="2173" actId="6549"/>
          <ac:spMkLst>
            <pc:docMk/>
            <pc:sldMk cId="2639896383" sldId="259"/>
            <ac:spMk id="3" creationId="{723973E8-C824-4E45-9D16-5185BD2A84A1}"/>
          </ac:spMkLst>
        </pc:spChg>
      </pc:sldChg>
      <pc:sldChg chg="modSp mod">
        <pc:chgData name="Laura Davies" userId="44d96628-d514-417d-8059-7c26814d6b7f" providerId="ADAL" clId="{347B2896-47CE-4CC2-94F2-D6A2E0B9F26A}" dt="2021-05-07T08:38:38.021" v="2312" actId="20577"/>
        <pc:sldMkLst>
          <pc:docMk/>
          <pc:sldMk cId="1270997686" sldId="260"/>
        </pc:sldMkLst>
        <pc:spChg chg="mod">
          <ac:chgData name="Laura Davies" userId="44d96628-d514-417d-8059-7c26814d6b7f" providerId="ADAL" clId="{347B2896-47CE-4CC2-94F2-D6A2E0B9F26A}" dt="2021-05-07T08:38:38.021" v="2312" actId="20577"/>
          <ac:spMkLst>
            <pc:docMk/>
            <pc:sldMk cId="1270997686" sldId="260"/>
            <ac:spMk id="3" creationId="{96A1AD55-0217-4BA1-BBDB-0181AA0AA0DA}"/>
          </ac:spMkLst>
        </pc:spChg>
      </pc:sldChg>
      <pc:sldChg chg="modSp mod">
        <pc:chgData name="Laura Davies" userId="44d96628-d514-417d-8059-7c26814d6b7f" providerId="ADAL" clId="{347B2896-47CE-4CC2-94F2-D6A2E0B9F26A}" dt="2021-05-07T07:22:28.043" v="2188" actId="14100"/>
        <pc:sldMkLst>
          <pc:docMk/>
          <pc:sldMk cId="346584356" sldId="261"/>
        </pc:sldMkLst>
        <pc:spChg chg="mod">
          <ac:chgData name="Laura Davies" userId="44d96628-d514-417d-8059-7c26814d6b7f" providerId="ADAL" clId="{347B2896-47CE-4CC2-94F2-D6A2E0B9F26A}" dt="2021-05-07T06:15:36.834" v="460" actId="27636"/>
          <ac:spMkLst>
            <pc:docMk/>
            <pc:sldMk cId="346584356" sldId="261"/>
            <ac:spMk id="2" creationId="{6423CCA9-F19C-49C4-B196-22AD27F7C4DF}"/>
          </ac:spMkLst>
        </pc:spChg>
        <pc:spChg chg="mod">
          <ac:chgData name="Laura Davies" userId="44d96628-d514-417d-8059-7c26814d6b7f" providerId="ADAL" clId="{347B2896-47CE-4CC2-94F2-D6A2E0B9F26A}" dt="2021-05-07T07:22:28.043" v="2188" actId="14100"/>
          <ac:spMkLst>
            <pc:docMk/>
            <pc:sldMk cId="346584356" sldId="261"/>
            <ac:spMk id="4" creationId="{E7C4524B-9D18-4ED0-AA56-019EB70EF167}"/>
          </ac:spMkLst>
        </pc:spChg>
        <pc:spChg chg="mod">
          <ac:chgData name="Laura Davies" userId="44d96628-d514-417d-8059-7c26814d6b7f" providerId="ADAL" clId="{347B2896-47CE-4CC2-94F2-D6A2E0B9F26A}" dt="2021-05-07T07:22:28.043" v="2188" actId="14100"/>
          <ac:spMkLst>
            <pc:docMk/>
            <pc:sldMk cId="346584356" sldId="261"/>
            <ac:spMk id="6" creationId="{E8C4C48C-D8B7-4F2B-86D0-99E85A1C6E55}"/>
          </ac:spMkLst>
        </pc:spChg>
      </pc:sldChg>
      <pc:sldChg chg="modSp mod">
        <pc:chgData name="Laura Davies" userId="44d96628-d514-417d-8059-7c26814d6b7f" providerId="ADAL" clId="{347B2896-47CE-4CC2-94F2-D6A2E0B9F26A}" dt="2021-05-07T07:22:59.577" v="2193" actId="1076"/>
        <pc:sldMkLst>
          <pc:docMk/>
          <pc:sldMk cId="1676623495" sldId="262"/>
        </pc:sldMkLst>
        <pc:spChg chg="mod">
          <ac:chgData name="Laura Davies" userId="44d96628-d514-417d-8059-7c26814d6b7f" providerId="ADAL" clId="{347B2896-47CE-4CC2-94F2-D6A2E0B9F26A}" dt="2021-05-07T06:11:07.245" v="342" actId="20577"/>
          <ac:spMkLst>
            <pc:docMk/>
            <pc:sldMk cId="1676623495" sldId="262"/>
            <ac:spMk id="2" creationId="{7618EB80-2675-4E8B-AE06-6F3212B8BC76}"/>
          </ac:spMkLst>
        </pc:spChg>
        <pc:spChg chg="mod">
          <ac:chgData name="Laura Davies" userId="44d96628-d514-417d-8059-7c26814d6b7f" providerId="ADAL" clId="{347B2896-47CE-4CC2-94F2-D6A2E0B9F26A}" dt="2021-05-07T07:22:59.577" v="2193" actId="1076"/>
          <ac:spMkLst>
            <pc:docMk/>
            <pc:sldMk cId="1676623495" sldId="262"/>
            <ac:spMk id="4" creationId="{F3F1B9BF-4434-4CF9-94D7-5A1E3FDD6496}"/>
          </ac:spMkLst>
        </pc:spChg>
        <pc:picChg chg="mod">
          <ac:chgData name="Laura Davies" userId="44d96628-d514-417d-8059-7c26814d6b7f" providerId="ADAL" clId="{347B2896-47CE-4CC2-94F2-D6A2E0B9F26A}" dt="2021-05-07T06:24:03.854" v="723" actId="14100"/>
          <ac:picMkLst>
            <pc:docMk/>
            <pc:sldMk cId="1676623495" sldId="262"/>
            <ac:picMk id="5" creationId="{D9DF80BE-D6E0-471D-8C87-77225378AD24}"/>
          </ac:picMkLst>
        </pc:picChg>
      </pc:sldChg>
      <pc:sldChg chg="modSp new mod">
        <pc:chgData name="Laura Davies" userId="44d96628-d514-417d-8059-7c26814d6b7f" providerId="ADAL" clId="{347B2896-47CE-4CC2-94F2-D6A2E0B9F26A}" dt="2021-05-07T06:23:27.406" v="719" actId="20577"/>
        <pc:sldMkLst>
          <pc:docMk/>
          <pc:sldMk cId="4051378279" sldId="263"/>
        </pc:sldMkLst>
        <pc:spChg chg="mod">
          <ac:chgData name="Laura Davies" userId="44d96628-d514-417d-8059-7c26814d6b7f" providerId="ADAL" clId="{347B2896-47CE-4CC2-94F2-D6A2E0B9F26A}" dt="2021-05-07T06:15:04.909" v="458" actId="20577"/>
          <ac:spMkLst>
            <pc:docMk/>
            <pc:sldMk cId="4051378279" sldId="263"/>
            <ac:spMk id="2" creationId="{05F24453-CF91-4AF1-8979-E3FC0586630A}"/>
          </ac:spMkLst>
        </pc:spChg>
        <pc:spChg chg="mod">
          <ac:chgData name="Laura Davies" userId="44d96628-d514-417d-8059-7c26814d6b7f" providerId="ADAL" clId="{347B2896-47CE-4CC2-94F2-D6A2E0B9F26A}" dt="2021-05-07T06:23:27.406" v="719" actId="20577"/>
          <ac:spMkLst>
            <pc:docMk/>
            <pc:sldMk cId="4051378279" sldId="263"/>
            <ac:spMk id="3" creationId="{6428C975-A969-4221-95B3-A79668726BB6}"/>
          </ac:spMkLst>
        </pc:spChg>
      </pc:sldChg>
      <pc:sldChg chg="modSp new mod">
        <pc:chgData name="Laura Davies" userId="44d96628-d514-417d-8059-7c26814d6b7f" providerId="ADAL" clId="{347B2896-47CE-4CC2-94F2-D6A2E0B9F26A}" dt="2021-05-07T08:49:50.451" v="2324" actId="20577"/>
        <pc:sldMkLst>
          <pc:docMk/>
          <pc:sldMk cId="1648439194" sldId="264"/>
        </pc:sldMkLst>
        <pc:spChg chg="mod">
          <ac:chgData name="Laura Davies" userId="44d96628-d514-417d-8059-7c26814d6b7f" providerId="ADAL" clId="{347B2896-47CE-4CC2-94F2-D6A2E0B9F26A}" dt="2021-05-07T06:50:24.258" v="1479"/>
          <ac:spMkLst>
            <pc:docMk/>
            <pc:sldMk cId="1648439194" sldId="264"/>
            <ac:spMk id="2" creationId="{D5788495-5BE5-4AC1-9087-E11B7096592B}"/>
          </ac:spMkLst>
        </pc:spChg>
        <pc:spChg chg="mod">
          <ac:chgData name="Laura Davies" userId="44d96628-d514-417d-8059-7c26814d6b7f" providerId="ADAL" clId="{347B2896-47CE-4CC2-94F2-D6A2E0B9F26A}" dt="2021-05-07T08:49:50.451" v="2324" actId="20577"/>
          <ac:spMkLst>
            <pc:docMk/>
            <pc:sldMk cId="1648439194" sldId="264"/>
            <ac:spMk id="3" creationId="{EF324811-9E63-4496-BD62-9CF376338A20}"/>
          </ac:spMkLst>
        </pc:spChg>
      </pc:sldChg>
      <pc:sldChg chg="modSp new mod">
        <pc:chgData name="Laura Davies" userId="44d96628-d514-417d-8059-7c26814d6b7f" providerId="ADAL" clId="{347B2896-47CE-4CC2-94F2-D6A2E0B9F26A}" dt="2021-05-07T07:20:15.551" v="2175" actId="27636"/>
        <pc:sldMkLst>
          <pc:docMk/>
          <pc:sldMk cId="2353204845" sldId="265"/>
        </pc:sldMkLst>
        <pc:spChg chg="mod">
          <ac:chgData name="Laura Davies" userId="44d96628-d514-417d-8059-7c26814d6b7f" providerId="ADAL" clId="{347B2896-47CE-4CC2-94F2-D6A2E0B9F26A}" dt="2021-05-07T07:13:47.634" v="2145" actId="20577"/>
          <ac:spMkLst>
            <pc:docMk/>
            <pc:sldMk cId="2353204845" sldId="265"/>
            <ac:spMk id="2" creationId="{FD8BF613-CD0D-4114-806D-3B0825B4ED15}"/>
          </ac:spMkLst>
        </pc:spChg>
        <pc:spChg chg="mod">
          <ac:chgData name="Laura Davies" userId="44d96628-d514-417d-8059-7c26814d6b7f" providerId="ADAL" clId="{347B2896-47CE-4CC2-94F2-D6A2E0B9F26A}" dt="2021-05-07T07:20:15.551" v="2175" actId="27636"/>
          <ac:spMkLst>
            <pc:docMk/>
            <pc:sldMk cId="2353204845" sldId="265"/>
            <ac:spMk id="3" creationId="{6AA8B515-A2F4-4F80-B1CD-16DFBC5B71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608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412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448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246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26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90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37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445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535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810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930890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9633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59109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77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3001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881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99C17-58F0-4636-9264-5BC26CA3DEDC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807280-B769-4F9F-B90E-40F2CEA60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65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026" name="Picture 2" descr="55,879 Solar Farm Stock Photos, Pictures &amp; Royalty-Free Images - iStock">
            <a:extLst>
              <a:ext uri="{FF2B5EF4-FFF2-40B4-BE49-F238E27FC236}">
                <a16:creationId xmlns:a16="http://schemas.microsoft.com/office/drawing/2014/main" id="{D34EEECA-A55B-4806-821A-88C0984B83F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02" t="9091"/>
          <a:stretch/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1D288C4-D76B-44B5-87BA-1A85CF730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32457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/>
              <a:t>Penderi Solar Farm EIA</a:t>
            </a:r>
            <a:br>
              <a:rPr lang="en-US" sz="5400" dirty="0"/>
            </a:br>
            <a:r>
              <a:rPr lang="en-US" sz="2200" dirty="0"/>
              <a:t>Laura Davies</a:t>
            </a:r>
          </a:p>
        </p:txBody>
      </p: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7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3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5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9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07229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4453-CF91-4AF1-8979-E3FC05866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Demand for Solar Farms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8C975-A969-4221-95B3-A79668726B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meet global net-zero GHG emissions by 2050 – investment in renewables need to rise to $1.6 trillion per year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Birol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2021)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Solar c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urrently accounts for 50% of green energy market 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(REN21, 2020)</a:t>
            </a:r>
          </a:p>
          <a:p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etween 2025 and 2040, solar parks will provide the cheapest electricity ahead of offshore or onshore wind, gas, and nuclear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(BEIS, 2020) 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targets – generating 70% of electricity consumption by 2030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(Welsh Government 2017)</a:t>
            </a:r>
            <a:b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051378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3CCA9-F19C-49C4-B196-22AD27F7C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8"/>
            <a:ext cx="8596668" cy="1657351"/>
          </a:xfrm>
        </p:spPr>
        <p:txBody>
          <a:bodyPr>
            <a:normAutofit/>
          </a:bodyPr>
          <a:lstStyle/>
          <a:p>
            <a:r>
              <a:rPr lang="en-GB" dirty="0"/>
              <a:t>Environmental Impacts of Solar Farms</a:t>
            </a:r>
            <a:br>
              <a:rPr lang="en-GB" dirty="0"/>
            </a:br>
            <a:br>
              <a:rPr lang="en-GB" sz="1800" dirty="0"/>
            </a:br>
            <a:endParaRPr lang="en-GB" sz="1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2239DA-078B-49C6-A865-68A92EEAC4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Negative Impacts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C4524B-9D18-4ED0-AA56-019EB70EF1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Loss/fragmentation of habitat</a:t>
            </a:r>
          </a:p>
          <a:p>
            <a:r>
              <a:rPr lang="en-GB" dirty="0"/>
              <a:t>Mortality/injury due to collisions</a:t>
            </a:r>
          </a:p>
          <a:p>
            <a:r>
              <a:rPr lang="en-GB" dirty="0"/>
              <a:t>Increase in invasive species</a:t>
            </a:r>
          </a:p>
          <a:p>
            <a:r>
              <a:rPr lang="en-GB" dirty="0"/>
              <a:t>Change to microclimates</a:t>
            </a:r>
          </a:p>
          <a:p>
            <a:r>
              <a:rPr lang="en-GB" dirty="0"/>
              <a:t>Physical barriers to movement and gene flow</a:t>
            </a:r>
          </a:p>
          <a:p>
            <a:r>
              <a:rPr lang="en-GB" dirty="0"/>
              <a:t>Soil sealing, erosion and shading</a:t>
            </a:r>
          </a:p>
          <a:p>
            <a:r>
              <a:rPr lang="en-GB" dirty="0"/>
              <a:t>Impact on carbon cycle and seed banks</a:t>
            </a:r>
          </a:p>
          <a:p>
            <a:pPr marL="0" indent="0">
              <a:buNone/>
            </a:pPr>
            <a:r>
              <a:rPr lang="en-GB" sz="1100" dirty="0"/>
              <a:t>(</a:t>
            </a:r>
            <a:r>
              <a:rPr lang="en-GB" sz="1100" dirty="0" err="1"/>
              <a:t>Lovich</a:t>
            </a:r>
            <a:r>
              <a:rPr lang="en-GB" sz="1100" dirty="0"/>
              <a:t> &amp; </a:t>
            </a:r>
            <a:r>
              <a:rPr lang="en-GB" sz="1100" dirty="0" err="1"/>
              <a:t>Ennen</a:t>
            </a:r>
            <a:r>
              <a:rPr lang="en-GB" sz="1100" dirty="0"/>
              <a:t>, 2011; Agha et al., 2020; Kagan et al., 2014, </a:t>
            </a:r>
            <a:r>
              <a:rPr lang="en-GB" sz="1100" dirty="0" err="1"/>
              <a:t>Delfanti</a:t>
            </a:r>
            <a:r>
              <a:rPr lang="en-GB" sz="1100" dirty="0"/>
              <a:t> et al., 2016; Smith &amp; Dwyer, 2016)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965D59-A670-4857-BD6E-1BDACB5463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Positive Impacts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C4C48C-D8B7-4F2B-86D0-99E85A1C6E5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Conservation gain when sited on intensively managed farmland, brownfield or contaminated land.</a:t>
            </a:r>
          </a:p>
          <a:p>
            <a:r>
              <a:rPr lang="en-GB" dirty="0"/>
              <a:t>Creation of new habitats</a:t>
            </a:r>
          </a:p>
          <a:p>
            <a:r>
              <a:rPr lang="en-GB" dirty="0"/>
              <a:t>Enhanced biodiversity – planting/sowing new species</a:t>
            </a:r>
          </a:p>
          <a:p>
            <a:r>
              <a:rPr lang="en-GB" dirty="0"/>
              <a:t>Managed to benefit vulnerable species</a:t>
            </a:r>
          </a:p>
          <a:p>
            <a:r>
              <a:rPr lang="en-GB" dirty="0"/>
              <a:t>Recreation and education resource</a:t>
            </a:r>
          </a:p>
          <a:p>
            <a:r>
              <a:rPr lang="en-GB" dirty="0"/>
              <a:t>Source of pollinators for surrounding land</a:t>
            </a:r>
          </a:p>
          <a:p>
            <a:pPr marL="0" indent="0">
              <a:buNone/>
            </a:pPr>
            <a:r>
              <a:rPr lang="en-GB" sz="1100" dirty="0"/>
              <a:t>(Semeraro et al., 2018; Montag et al., 2016; Beck et al., 2012; </a:t>
            </a:r>
            <a:r>
              <a:rPr lang="en-GB" sz="1100" dirty="0" err="1"/>
              <a:t>Weinzettel</a:t>
            </a:r>
            <a:r>
              <a:rPr lang="en-GB" sz="1100" dirty="0"/>
              <a:t> et al., 2013)</a:t>
            </a:r>
          </a:p>
        </p:txBody>
      </p:sp>
    </p:spTree>
    <p:extLst>
      <p:ext uri="{BB962C8B-B14F-4D97-AF65-F5344CB8AC3E}">
        <p14:creationId xmlns:p14="http://schemas.microsoft.com/office/powerpoint/2010/main" val="346584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18EB80-2675-4E8B-AE06-6F3212B8B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Penderi Solar Farm EIA Process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F1B9BF-4434-4CF9-94D7-5A1E3FDD6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0083" y="1945482"/>
            <a:ext cx="2934714" cy="438308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Legal Framework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EIA Directive (2014/52/EU) 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Town and Country Planning (Environmental Impact Assessment) (Wales) Regulations 2017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Habitat Regulations Assessment (HRA)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 of National Significance (DNS)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9DF80BE-D6E0-471D-8C87-77225378AD24}"/>
              </a:ext>
            </a:extLst>
          </p:cNvPr>
          <p:cNvPicPr>
            <a:picLocks noGrp="1"/>
          </p:cNvPicPr>
          <p:nvPr>
            <p:ph sz="half" idx="1"/>
          </p:nvPr>
        </p:nvPicPr>
        <p:blipFill rotWithShape="1">
          <a:blip r:embed="rId2"/>
          <a:srcRect l="1865" r="-2" b="-2"/>
          <a:stretch/>
        </p:blipFill>
        <p:spPr>
          <a:xfrm>
            <a:off x="448733" y="1809750"/>
            <a:ext cx="5990167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623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88495-5BE5-4AC1-9087-E11B70965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Penderi Solar Farm EIA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24811-9E63-4496-BD62-9CF376338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154486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Scoping Direction received from Planning Inspectorate on chapters to be covered – including need to reference cumulative effects and additional reports on visual impact</a:t>
            </a:r>
          </a:p>
          <a:p>
            <a:r>
              <a:rPr lang="en-GB" sz="2200" dirty="0"/>
              <a:t>Consultation – statutory and non-statutory, including well-attended presentations, meetings with community councils, letters, leaflet drop</a:t>
            </a:r>
          </a:p>
          <a:p>
            <a:r>
              <a:rPr lang="en-GB" sz="2200" dirty="0"/>
              <a:t>Mitigation – design changes during planning process, and protection and enhancement measures provided within Construction Ecological Management Plan (CEMP) and Landscape Ecological Management Plan (LEMP) </a:t>
            </a:r>
          </a:p>
          <a:p>
            <a:r>
              <a:rPr lang="en-GB" sz="2200" dirty="0"/>
              <a:t>Post-construction monitoring – Habitat survey  (Years 1,5,10,15,20) </a:t>
            </a:r>
          </a:p>
          <a:p>
            <a:pPr marL="0" indent="0">
              <a:buNone/>
            </a:pPr>
            <a:r>
              <a:rPr lang="en-GB" sz="2200" dirty="0"/>
              <a:t>			    Over-wintering Birds (Years 2,5,20)  </a:t>
            </a:r>
          </a:p>
          <a:p>
            <a:pPr marL="0" indent="0">
              <a:buNone/>
            </a:pPr>
            <a:r>
              <a:rPr lang="en-GB" sz="2200" dirty="0"/>
              <a:t>                        Annual review by steering group                                          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439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65B1-77C7-4912-9E52-3FBD04CAE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Landscape and Visual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973E8-C824-4E45-9D16-5185BD2A8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Physical landscape will be largely unaltered, except for additional plantings of trees and hedgerows</a:t>
            </a:r>
          </a:p>
          <a:p>
            <a:r>
              <a:rPr lang="en-GB" sz="2000" dirty="0"/>
              <a:t>Significant visual impact on residential properties - Residential Visual Amenity Assessment </a:t>
            </a:r>
          </a:p>
          <a:p>
            <a:r>
              <a:rPr lang="en-GB" sz="2000" dirty="0"/>
              <a:t>Consultation led to design changes – removal of panels from patch of fen and prominent areas within site, additional screening with hedgerows and trees</a:t>
            </a:r>
          </a:p>
          <a:p>
            <a:r>
              <a:rPr lang="en-GB" sz="2000" dirty="0"/>
              <a:t>Cumulative effects discussed in this chapter but only in relation to visual impact on humans, not discussed in relation to habitat fragmentation, impact on wildlife.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896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1993A-AC0B-417B-A3B2-B49D0B99F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Ecology and Nature Conservation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AD55-0217-4BA1-BBDB-0181AA0AA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Habitat Regulation Assessment Screening Matrix – no significant effect on 4 European protected sites due to distance and unlikelihood of sediment or pollution reaching that far, lack of shared habitats and disturbance.</a:t>
            </a:r>
          </a:p>
          <a:p>
            <a:r>
              <a:rPr lang="en-GB" sz="2000" dirty="0"/>
              <a:t>Majority of impacts expected during construction – dust, damage, disturbance, removal of hedgerows</a:t>
            </a:r>
          </a:p>
          <a:p>
            <a:r>
              <a:rPr lang="en-GB" sz="2000" dirty="0"/>
              <a:t>Mitigation and enhancement through CEMP and LEMP</a:t>
            </a:r>
          </a:p>
          <a:p>
            <a:r>
              <a:rPr lang="en-GB" sz="2000" dirty="0"/>
              <a:t>Monitoring - Site to be surveyed for next 20 years (not every year)</a:t>
            </a:r>
          </a:p>
          <a:p>
            <a:r>
              <a:rPr lang="en-GB" sz="2000" dirty="0"/>
              <a:t>Existing site semi-improved agricultural land, LEMP should lead to enhanced biodiversity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0997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8A559-9BC4-42F1-B518-F9C1C7987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4C53C-6794-4EB3-A28F-8466EA765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2000" dirty="0"/>
              <a:t>Process began in 2015, restarted under Developments of National Significance (DNS). </a:t>
            </a:r>
          </a:p>
          <a:p>
            <a:r>
              <a:rPr lang="en-GB" sz="2000" dirty="0"/>
              <a:t>Comprehensive EIA process following scoping direction</a:t>
            </a:r>
          </a:p>
          <a:p>
            <a:r>
              <a:rPr lang="en-GB" sz="2000" dirty="0"/>
              <a:t>Does the EIA process address potential environmental impacts of solar farms?</a:t>
            </a:r>
          </a:p>
          <a:p>
            <a:r>
              <a:rPr lang="en-GB" sz="2000" dirty="0"/>
              <a:t>Community benefits not part of formal process – disproportionate impact on local community </a:t>
            </a:r>
          </a:p>
          <a:p>
            <a:r>
              <a:rPr lang="en-GB" sz="2000" dirty="0"/>
              <a:t>Amendments to planning, further consultation, additional reports, pandemic, and need to reference Future Wales, The National Plan 2040 led to delays and extended timescales – decision imminent. </a:t>
            </a:r>
          </a:p>
        </p:txBody>
      </p:sp>
    </p:spTree>
    <p:extLst>
      <p:ext uri="{BB962C8B-B14F-4D97-AF65-F5344CB8AC3E}">
        <p14:creationId xmlns:p14="http://schemas.microsoft.com/office/powerpoint/2010/main" val="593027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B7BFC-F6C2-478D-A8E7-FBA905AAA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B30DB-E388-4616-9B9C-1EAC8E0AE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2000" dirty="0"/>
              <a:t>Need for further research specific to the environmental impact of solar farms on wildlife and habitats.</a:t>
            </a:r>
          </a:p>
          <a:p>
            <a:r>
              <a:rPr lang="en-GB" sz="2000" dirty="0"/>
              <a:t>How can the EIA process adequately address cumulative effects on wildlife?</a:t>
            </a:r>
          </a:p>
          <a:p>
            <a:r>
              <a:rPr lang="en-GB" sz="2000" dirty="0"/>
              <a:t>Does the generic monitoring process after construction adequately identify potential impacts on wildlife, such as mortality by collisions, habitat fragmentation, soil </a:t>
            </a:r>
            <a:r>
              <a:rPr lang="en-GB" sz="2000"/>
              <a:t>health, etc</a:t>
            </a:r>
            <a:r>
              <a:rPr lang="en-GB" sz="2000" dirty="0"/>
              <a:t>.   </a:t>
            </a:r>
          </a:p>
          <a:p>
            <a:r>
              <a:rPr lang="en-GB" sz="2000" dirty="0"/>
              <a:t>Community Benefits – should they formally be included within EIA process?</a:t>
            </a:r>
          </a:p>
        </p:txBody>
      </p:sp>
    </p:spTree>
    <p:extLst>
      <p:ext uri="{BB962C8B-B14F-4D97-AF65-F5344CB8AC3E}">
        <p14:creationId xmlns:p14="http://schemas.microsoft.com/office/powerpoint/2010/main" val="2630311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BF613-CD0D-4114-806D-3B0825B4E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8B515-A2F4-4F80-B1CD-16DFBC5B7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62050"/>
            <a:ext cx="8596668" cy="5314949"/>
          </a:xfrm>
        </p:spPr>
        <p:txBody>
          <a:bodyPr>
            <a:normAutofit fontScale="40000" lnSpcReduction="20000"/>
          </a:bodyPr>
          <a:lstStyle/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Agha, M.,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Lovich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J.E.,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Ennen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J.R., Todd, B.D., 2020. Wind, sun, and wildlife: Do wind and solar energy development “short-circuit” conservation in the western United States? Environmental Research Letters 15, 075004. https://doi.org/10.1088/1748-9326/ab8846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Beck, M., Bopp, G.,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Goetzberger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Obergfell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Reise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Schindele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2012. Combining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pv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food crops to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agrophotovoltaic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Optimization of orientation and harvest. 27th European Photovoltaic Solar Energy Conference and Exhibition 4096–4100. https://doi.org/10.4229/27THEUPVSEC2012-5AV.2.25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BEIS, 2020. Electricity Energy Costs 2020. 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Birol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2021. IEA chief: Net zero by 2050 plan for energy sector is coming | Financial Times [WWW Document]. Financial Times. URL https://www.ft.com/content/6c5e29e1-283e-4df8-a402-ce09fcec3bda (accessed 4.12.21).</a:t>
            </a: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Delfanti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Colantoni, A.,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Recanatesi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Bencardino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Sateriano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Zambon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Salvati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2016. Solar plants, environmental degradation and local socioeconomic contexts: A case study in a Mediterranean country. Environmental Impact Assessment Review. https://doi.org/10.1016/j.eiar.2016.07.003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Kagan, R.A., Viner, T.C., Trail, P.W., Espinoza, E.O., 2014. Avian Mortality at Solar Energy Facilities in Southern California: a Preliminary Analysis, Unpublished report to US National Fish and Wildlife Forensic Laboratory</a:t>
            </a: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Lovich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J.E.,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Ennen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J.R., 2011. Articles Wildlife Conservation and Solar Energy Development in the Desert Southwest, United States.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BioScience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61. https://doi.org/10.1525/bio.2011.61.12.8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Montag, H., Parker, G., Clarkson, T., 2016. The Effects of Solar Farms on Local Biodiversity: A Comparative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Sudy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REN21, 2020. Renewables 2020 Global Status Report. REN Secretariat 36.</a:t>
            </a: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Semeraro, T., Pomes, A., del Giudice, C., Negro, D.,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Aretano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2018. Planning ground based utility scale solar energy as green infrastructure to enhance ecosystem services. Energy Policy 117, 218–227. https://doi.org/10.1016/j.enpol.2018.01.050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Smith, J.A., Dwyer, J.F., 2016. Avian interactions with renewable energy infrastructure: An update. Condor 118, 411–423. https://doi.org/10.1650/CONDOR-15-61.1</a:t>
            </a: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Weinzettel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Hertwich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E.G., Peters, G.P., Steen-Olsen, K., Galli, A., 2013. Affluence drives the global displacement of land use. Global Environmental Change 23, 433–438. https://doi.org/10.1016/j.gloenvcha.2012.12.010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Welsh Government, 2017. Lesley Griffiths high on ambition for clean energy [WWW Document]. 28 </a:t>
            </a:r>
            <a:r>
              <a:rPr lang="en-GB" sz="19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september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URL https://gov.wales/lesley-griffiths-high-ambition-clean-energy (accessed 4.7.21).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304800">
              <a:lnSpc>
                <a:spcPct val="107000"/>
              </a:lnSpc>
              <a:spcAft>
                <a:spcPts val="800"/>
              </a:spcAft>
            </a:pP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2048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1385</TotalTime>
  <Words>1268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Penderi Solar Farm EIA Laura Davies</vt:lpstr>
      <vt:lpstr>The Demand for Solar Farms</vt:lpstr>
      <vt:lpstr>Environmental Impacts of Solar Farms  </vt:lpstr>
      <vt:lpstr>Penderi Solar Farm EIA Process</vt:lpstr>
      <vt:lpstr>Penderi Solar Farm EIA Process</vt:lpstr>
      <vt:lpstr>Landscape and Visual</vt:lpstr>
      <vt:lpstr>Ecology and Nature Conservation</vt:lpstr>
      <vt:lpstr>Conclusion</vt:lpstr>
      <vt:lpstr>Further Discussion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Davies</dc:creator>
  <cp:lastModifiedBy>Laura Davies</cp:lastModifiedBy>
  <cp:revision>11</cp:revision>
  <dcterms:created xsi:type="dcterms:W3CDTF">2021-05-06T09:06:08Z</dcterms:created>
  <dcterms:modified xsi:type="dcterms:W3CDTF">2021-05-07T08:59:20Z</dcterms:modified>
</cp:coreProperties>
</file>