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8" r:id="rId2"/>
    <p:sldId id="259" r:id="rId3"/>
    <p:sldId id="280" r:id="rId4"/>
    <p:sldId id="263" r:id="rId5"/>
    <p:sldId id="267" r:id="rId6"/>
    <p:sldId id="268" r:id="rId7"/>
    <p:sldId id="298" r:id="rId8"/>
    <p:sldId id="279" r:id="rId9"/>
    <p:sldId id="264" r:id="rId10"/>
    <p:sldId id="270" r:id="rId11"/>
    <p:sldId id="275" r:id="rId12"/>
    <p:sldId id="309" r:id="rId13"/>
    <p:sldId id="282" r:id="rId14"/>
    <p:sldId id="283" r:id="rId15"/>
    <p:sldId id="284" r:id="rId16"/>
    <p:sldId id="285" r:id="rId17"/>
    <p:sldId id="287" r:id="rId18"/>
    <p:sldId id="304" r:id="rId19"/>
    <p:sldId id="286" r:id="rId20"/>
    <p:sldId id="288" r:id="rId21"/>
    <p:sldId id="289" r:id="rId22"/>
    <p:sldId id="26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2419A0-D8E3-9103-EA5A-B8E665C12F97}" v="137" dt="2024-11-06T11:22:41.477"/>
    <p1510:client id="{B396F3ED-F7AB-8809-12CC-1DBBEFED62D7}" v="4" dt="2024-11-06T10:30:29.628"/>
    <p1510:client id="{C3472D6B-64A1-89EB-0989-80374D19448F}" v="68" dt="2024-11-06T11:04:03.0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60482" autoAdjust="0"/>
  </p:normalViewPr>
  <p:slideViewPr>
    <p:cSldViewPr snapToGrid="0">
      <p:cViewPr varScale="1">
        <p:scale>
          <a:sx n="62" d="100"/>
          <a:sy n="62" d="100"/>
        </p:scale>
        <p:origin x="1050"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4.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4.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69340F-DED7-4ECB-9189-F42AF311EE2F}" type="doc">
      <dgm:prSet loTypeId="urn:microsoft.com/office/officeart/2005/8/layout/arrow3" loCatId="relationship" qsTypeId="urn:microsoft.com/office/officeart/2005/8/quickstyle/simple5" qsCatId="simple" csTypeId="urn:microsoft.com/office/officeart/2005/8/colors/colorful4" csCatId="colorful" phldr="1"/>
      <dgm:spPr/>
      <dgm:t>
        <a:bodyPr/>
        <a:lstStyle/>
        <a:p>
          <a:endParaRPr lang="en-GB"/>
        </a:p>
      </dgm:t>
    </dgm:pt>
    <dgm:pt modelId="{53212CEB-BBF2-43BF-A521-E4FC43571AE8}">
      <dgm:prSet phldrT="[Text]"/>
      <dgm:spPr/>
      <dgm:t>
        <a:bodyPr/>
        <a:lstStyle/>
        <a:p>
          <a:r>
            <a:rPr lang="en-GB" b="1" i="1" dirty="0">
              <a:solidFill>
                <a:srgbClr val="7030A0"/>
              </a:solidFill>
            </a:rPr>
            <a:t>Methodology</a:t>
          </a:r>
          <a:r>
            <a:rPr lang="en-GB" dirty="0"/>
            <a:t> – overarching strategy and rationale of your research project – a study of the methods, theories and principles </a:t>
          </a:r>
        </a:p>
      </dgm:t>
    </dgm:pt>
    <dgm:pt modelId="{932F92B2-7CF8-4819-9669-82B142B37AFD}" type="parTrans" cxnId="{546A7C22-6DFB-4C64-98A4-0A75DE02312B}">
      <dgm:prSet/>
      <dgm:spPr/>
      <dgm:t>
        <a:bodyPr/>
        <a:lstStyle/>
        <a:p>
          <a:endParaRPr lang="en-GB"/>
        </a:p>
      </dgm:t>
    </dgm:pt>
    <dgm:pt modelId="{C8891CDB-2669-4A11-92C3-6F360EB6A58F}" type="sibTrans" cxnId="{546A7C22-6DFB-4C64-98A4-0A75DE02312B}">
      <dgm:prSet/>
      <dgm:spPr/>
      <dgm:t>
        <a:bodyPr/>
        <a:lstStyle/>
        <a:p>
          <a:endParaRPr lang="en-GB"/>
        </a:p>
      </dgm:t>
    </dgm:pt>
    <dgm:pt modelId="{D881DC53-2206-49C5-A52E-FC5F7C496AE7}">
      <dgm:prSet phldrT="[Text]"/>
      <dgm:spPr/>
      <dgm:t>
        <a:bodyPr/>
        <a:lstStyle/>
        <a:p>
          <a:r>
            <a:rPr lang="en-GB" b="1" i="1" dirty="0">
              <a:solidFill>
                <a:srgbClr val="00B0F0"/>
              </a:solidFill>
            </a:rPr>
            <a:t>Methods </a:t>
          </a:r>
          <a:r>
            <a:rPr lang="en-GB" dirty="0"/>
            <a:t>– specific tools and procedures data use to collect and analyse </a:t>
          </a:r>
        </a:p>
      </dgm:t>
    </dgm:pt>
    <dgm:pt modelId="{C26C17CF-F474-4AD9-999C-CAD31A63C1B8}" type="parTrans" cxnId="{FDB54951-C0A3-458C-B464-C9AC9CA3F4BA}">
      <dgm:prSet/>
      <dgm:spPr/>
      <dgm:t>
        <a:bodyPr/>
        <a:lstStyle/>
        <a:p>
          <a:endParaRPr lang="en-GB"/>
        </a:p>
      </dgm:t>
    </dgm:pt>
    <dgm:pt modelId="{D929D6B8-9E2E-4193-8B9B-1422FA27ACDB}" type="sibTrans" cxnId="{FDB54951-C0A3-458C-B464-C9AC9CA3F4BA}">
      <dgm:prSet/>
      <dgm:spPr/>
      <dgm:t>
        <a:bodyPr/>
        <a:lstStyle/>
        <a:p>
          <a:endParaRPr lang="en-GB"/>
        </a:p>
      </dgm:t>
    </dgm:pt>
    <dgm:pt modelId="{8ACB5398-2826-4694-9C81-7AC7BB409680}" type="pres">
      <dgm:prSet presAssocID="{1F69340F-DED7-4ECB-9189-F42AF311EE2F}" presName="compositeShape" presStyleCnt="0">
        <dgm:presLayoutVars>
          <dgm:chMax val="2"/>
          <dgm:dir/>
          <dgm:resizeHandles val="exact"/>
        </dgm:presLayoutVars>
      </dgm:prSet>
      <dgm:spPr/>
    </dgm:pt>
    <dgm:pt modelId="{2374E69D-742A-4771-A9E4-2A7F32D59C3C}" type="pres">
      <dgm:prSet presAssocID="{1F69340F-DED7-4ECB-9189-F42AF311EE2F}" presName="divider" presStyleLbl="fgShp" presStyleIdx="0" presStyleCnt="1"/>
      <dgm:spPr/>
    </dgm:pt>
    <dgm:pt modelId="{BF5DB29D-2B17-46FB-B862-D0EB1136B569}" type="pres">
      <dgm:prSet presAssocID="{53212CEB-BBF2-43BF-A521-E4FC43571AE8}" presName="downArrow" presStyleLbl="node1" presStyleIdx="0" presStyleCnt="2"/>
      <dgm:spPr/>
    </dgm:pt>
    <dgm:pt modelId="{8F574908-3C0F-4FFE-91C4-02BFEFA3DA70}" type="pres">
      <dgm:prSet presAssocID="{53212CEB-BBF2-43BF-A521-E4FC43571AE8}" presName="downArrowText" presStyleLbl="revTx" presStyleIdx="0" presStyleCnt="2">
        <dgm:presLayoutVars>
          <dgm:bulletEnabled val="1"/>
        </dgm:presLayoutVars>
      </dgm:prSet>
      <dgm:spPr/>
    </dgm:pt>
    <dgm:pt modelId="{B7163D13-FD51-46EC-801C-CB98E17DB749}" type="pres">
      <dgm:prSet presAssocID="{D881DC53-2206-49C5-A52E-FC5F7C496AE7}" presName="upArrow" presStyleLbl="node1" presStyleIdx="1" presStyleCnt="2"/>
      <dgm:spPr/>
    </dgm:pt>
    <dgm:pt modelId="{E0B70F6F-6FCD-4999-9EEB-B32DD26785CF}" type="pres">
      <dgm:prSet presAssocID="{D881DC53-2206-49C5-A52E-FC5F7C496AE7}" presName="upArrowText" presStyleLbl="revTx" presStyleIdx="1" presStyleCnt="2">
        <dgm:presLayoutVars>
          <dgm:bulletEnabled val="1"/>
        </dgm:presLayoutVars>
      </dgm:prSet>
      <dgm:spPr/>
    </dgm:pt>
  </dgm:ptLst>
  <dgm:cxnLst>
    <dgm:cxn modelId="{546A7C22-6DFB-4C64-98A4-0A75DE02312B}" srcId="{1F69340F-DED7-4ECB-9189-F42AF311EE2F}" destId="{53212CEB-BBF2-43BF-A521-E4FC43571AE8}" srcOrd="0" destOrd="0" parTransId="{932F92B2-7CF8-4819-9669-82B142B37AFD}" sibTransId="{C8891CDB-2669-4A11-92C3-6F360EB6A58F}"/>
    <dgm:cxn modelId="{928C993C-7D54-4DBF-BE53-B32CDD4BCB6D}" type="presOf" srcId="{1F69340F-DED7-4ECB-9189-F42AF311EE2F}" destId="{8ACB5398-2826-4694-9C81-7AC7BB409680}" srcOrd="0" destOrd="0" presId="urn:microsoft.com/office/officeart/2005/8/layout/arrow3"/>
    <dgm:cxn modelId="{FDB54951-C0A3-458C-B464-C9AC9CA3F4BA}" srcId="{1F69340F-DED7-4ECB-9189-F42AF311EE2F}" destId="{D881DC53-2206-49C5-A52E-FC5F7C496AE7}" srcOrd="1" destOrd="0" parTransId="{C26C17CF-F474-4AD9-999C-CAD31A63C1B8}" sibTransId="{D929D6B8-9E2E-4193-8B9B-1422FA27ACDB}"/>
    <dgm:cxn modelId="{ECF57CA1-C187-4E17-831E-04F589EA26C8}" type="presOf" srcId="{53212CEB-BBF2-43BF-A521-E4FC43571AE8}" destId="{8F574908-3C0F-4FFE-91C4-02BFEFA3DA70}" srcOrd="0" destOrd="0" presId="urn:microsoft.com/office/officeart/2005/8/layout/arrow3"/>
    <dgm:cxn modelId="{2FDC68ED-457F-46AD-841C-D10249811C9F}" type="presOf" srcId="{D881DC53-2206-49C5-A52E-FC5F7C496AE7}" destId="{E0B70F6F-6FCD-4999-9EEB-B32DD26785CF}" srcOrd="0" destOrd="0" presId="urn:microsoft.com/office/officeart/2005/8/layout/arrow3"/>
    <dgm:cxn modelId="{4CE0B379-2EFA-4384-81DC-9D8EB7580644}" type="presParOf" srcId="{8ACB5398-2826-4694-9C81-7AC7BB409680}" destId="{2374E69D-742A-4771-A9E4-2A7F32D59C3C}" srcOrd="0" destOrd="0" presId="urn:microsoft.com/office/officeart/2005/8/layout/arrow3"/>
    <dgm:cxn modelId="{E971600A-651B-4523-A21A-1343419526C1}" type="presParOf" srcId="{8ACB5398-2826-4694-9C81-7AC7BB409680}" destId="{BF5DB29D-2B17-46FB-B862-D0EB1136B569}" srcOrd="1" destOrd="0" presId="urn:microsoft.com/office/officeart/2005/8/layout/arrow3"/>
    <dgm:cxn modelId="{5B2821C2-1F3C-4F54-AE0F-0F0F12D0768F}" type="presParOf" srcId="{8ACB5398-2826-4694-9C81-7AC7BB409680}" destId="{8F574908-3C0F-4FFE-91C4-02BFEFA3DA70}" srcOrd="2" destOrd="0" presId="urn:microsoft.com/office/officeart/2005/8/layout/arrow3"/>
    <dgm:cxn modelId="{8F8C350F-43D0-4681-AFC3-2C4844D8F064}" type="presParOf" srcId="{8ACB5398-2826-4694-9C81-7AC7BB409680}" destId="{B7163D13-FD51-46EC-801C-CB98E17DB749}" srcOrd="3" destOrd="0" presId="urn:microsoft.com/office/officeart/2005/8/layout/arrow3"/>
    <dgm:cxn modelId="{7454F4E4-DDC3-4F21-A3D7-0BD1339B76E6}" type="presParOf" srcId="{8ACB5398-2826-4694-9C81-7AC7BB409680}" destId="{E0B70F6F-6FCD-4999-9EEB-B32DD26785CF}"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7B4E55-A50A-49A0-81EE-86300AFED84A}"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GB"/>
        </a:p>
      </dgm:t>
    </dgm:pt>
    <dgm:pt modelId="{58F3FBED-36B2-43E1-804E-565F8AE7720A}">
      <dgm:prSet phldrT="[Text]"/>
      <dgm:spPr/>
      <dgm:t>
        <a:bodyPr/>
        <a:lstStyle/>
        <a:p>
          <a:r>
            <a:rPr lang="en-GB" dirty="0">
              <a:solidFill>
                <a:schemeClr val="tx1"/>
              </a:solidFill>
            </a:rPr>
            <a:t>All dissertation projects need to be clear on data collection</a:t>
          </a:r>
        </a:p>
      </dgm:t>
    </dgm:pt>
    <dgm:pt modelId="{280968D8-3303-45AA-B7C4-5F2CBD5DBF3D}" type="parTrans" cxnId="{43C19ADD-9F7C-4ABC-9E3C-C2E3AD568906}">
      <dgm:prSet/>
      <dgm:spPr/>
      <dgm:t>
        <a:bodyPr/>
        <a:lstStyle/>
        <a:p>
          <a:endParaRPr lang="en-GB"/>
        </a:p>
      </dgm:t>
    </dgm:pt>
    <dgm:pt modelId="{2990178F-B5F7-42A0-A873-9939DA9ACC1A}" type="sibTrans" cxnId="{43C19ADD-9F7C-4ABC-9E3C-C2E3AD568906}">
      <dgm:prSet/>
      <dgm:spPr/>
      <dgm:t>
        <a:bodyPr/>
        <a:lstStyle/>
        <a:p>
          <a:endParaRPr lang="en-GB"/>
        </a:p>
      </dgm:t>
    </dgm:pt>
    <dgm:pt modelId="{7D81A0CC-7535-4A94-A345-E49AD594CFFF}">
      <dgm:prSet phldrT="[Text]"/>
      <dgm:spPr/>
      <dgm:t>
        <a:bodyPr/>
        <a:lstStyle/>
        <a:p>
          <a:r>
            <a:rPr lang="en-GB" dirty="0">
              <a:solidFill>
                <a:schemeClr val="tx1"/>
              </a:solidFill>
            </a:rPr>
            <a:t>Include this chapter if undertaking – Primary/secondary</a:t>
          </a:r>
        </a:p>
      </dgm:t>
    </dgm:pt>
    <dgm:pt modelId="{6A452F02-9FBD-4788-8E1D-06BDC2A4F417}" type="parTrans" cxnId="{1E98FFE2-DAB7-45E1-ACB8-F47DA4A24E07}">
      <dgm:prSet/>
      <dgm:spPr/>
      <dgm:t>
        <a:bodyPr/>
        <a:lstStyle/>
        <a:p>
          <a:endParaRPr lang="en-GB"/>
        </a:p>
      </dgm:t>
    </dgm:pt>
    <dgm:pt modelId="{FADE671D-3297-497F-AD8F-BCC1D08356D5}" type="sibTrans" cxnId="{1E98FFE2-DAB7-45E1-ACB8-F47DA4A24E07}">
      <dgm:prSet/>
      <dgm:spPr/>
      <dgm:t>
        <a:bodyPr/>
        <a:lstStyle/>
        <a:p>
          <a:endParaRPr lang="en-GB"/>
        </a:p>
      </dgm:t>
    </dgm:pt>
    <dgm:pt modelId="{B8862D53-30E3-4F48-BAA6-EF878A598BEB}">
      <dgm:prSet phldrT="[Text]"/>
      <dgm:spPr/>
      <dgm:t>
        <a:bodyPr/>
        <a:lstStyle/>
        <a:p>
          <a:r>
            <a:rPr lang="en-GB" dirty="0">
              <a:solidFill>
                <a:schemeClr val="tx1"/>
              </a:solidFill>
            </a:rPr>
            <a:t>It is the ….</a:t>
          </a:r>
          <a:r>
            <a:rPr lang="en-GB" i="1" dirty="0">
              <a:solidFill>
                <a:schemeClr val="tx1"/>
              </a:solidFill>
            </a:rPr>
            <a:t>who, when, where, why</a:t>
          </a:r>
          <a:r>
            <a:rPr lang="en-GB" dirty="0">
              <a:solidFill>
                <a:schemeClr val="tx1"/>
              </a:solidFill>
            </a:rPr>
            <a:t>…. of your research</a:t>
          </a:r>
        </a:p>
      </dgm:t>
    </dgm:pt>
    <dgm:pt modelId="{48605FFB-A2C7-4EFA-AC07-B4AEA289AB4F}" type="parTrans" cxnId="{60D5985D-5C60-439E-B822-4838547E5A75}">
      <dgm:prSet/>
      <dgm:spPr/>
      <dgm:t>
        <a:bodyPr/>
        <a:lstStyle/>
        <a:p>
          <a:endParaRPr lang="en-GB"/>
        </a:p>
      </dgm:t>
    </dgm:pt>
    <dgm:pt modelId="{64B24B62-C7ED-4BAF-BD97-D7AE3D8C987A}" type="sibTrans" cxnId="{60D5985D-5C60-439E-B822-4838547E5A75}">
      <dgm:prSet/>
      <dgm:spPr/>
      <dgm:t>
        <a:bodyPr/>
        <a:lstStyle/>
        <a:p>
          <a:endParaRPr lang="en-GB"/>
        </a:p>
      </dgm:t>
    </dgm:pt>
    <dgm:pt modelId="{2CDF0091-6767-4E6E-8E1B-4289B97CA7B3}" type="pres">
      <dgm:prSet presAssocID="{777B4E55-A50A-49A0-81EE-86300AFED84A}" presName="Name0" presStyleCnt="0">
        <dgm:presLayoutVars>
          <dgm:chMax val="7"/>
          <dgm:chPref val="7"/>
          <dgm:dir/>
        </dgm:presLayoutVars>
      </dgm:prSet>
      <dgm:spPr/>
    </dgm:pt>
    <dgm:pt modelId="{5CA39B8E-45EC-48C2-84D5-B19342806A5B}" type="pres">
      <dgm:prSet presAssocID="{777B4E55-A50A-49A0-81EE-86300AFED84A}" presName="Name1" presStyleCnt="0"/>
      <dgm:spPr/>
    </dgm:pt>
    <dgm:pt modelId="{ED833E75-20DA-431A-A909-1B98B38CABB8}" type="pres">
      <dgm:prSet presAssocID="{777B4E55-A50A-49A0-81EE-86300AFED84A}" presName="cycle" presStyleCnt="0"/>
      <dgm:spPr/>
    </dgm:pt>
    <dgm:pt modelId="{20E300B8-9E70-4BF5-9331-34707298C402}" type="pres">
      <dgm:prSet presAssocID="{777B4E55-A50A-49A0-81EE-86300AFED84A}" presName="srcNode" presStyleLbl="node1" presStyleIdx="0" presStyleCnt="3"/>
      <dgm:spPr/>
    </dgm:pt>
    <dgm:pt modelId="{207E8CFC-E63B-44E0-AF24-C816198466A2}" type="pres">
      <dgm:prSet presAssocID="{777B4E55-A50A-49A0-81EE-86300AFED84A}" presName="conn" presStyleLbl="parChTrans1D2" presStyleIdx="0" presStyleCnt="1"/>
      <dgm:spPr/>
    </dgm:pt>
    <dgm:pt modelId="{9CC4946F-FD60-4DEF-9E6C-499272EE09A9}" type="pres">
      <dgm:prSet presAssocID="{777B4E55-A50A-49A0-81EE-86300AFED84A}" presName="extraNode" presStyleLbl="node1" presStyleIdx="0" presStyleCnt="3"/>
      <dgm:spPr/>
    </dgm:pt>
    <dgm:pt modelId="{C4D6E04C-5592-4C4E-8FBA-DEE749B0809D}" type="pres">
      <dgm:prSet presAssocID="{777B4E55-A50A-49A0-81EE-86300AFED84A}" presName="dstNode" presStyleLbl="node1" presStyleIdx="0" presStyleCnt="3"/>
      <dgm:spPr/>
    </dgm:pt>
    <dgm:pt modelId="{19F344FA-60B3-435E-BF4E-A500DC178145}" type="pres">
      <dgm:prSet presAssocID="{58F3FBED-36B2-43E1-804E-565F8AE7720A}" presName="text_1" presStyleLbl="node1" presStyleIdx="0" presStyleCnt="3">
        <dgm:presLayoutVars>
          <dgm:bulletEnabled val="1"/>
        </dgm:presLayoutVars>
      </dgm:prSet>
      <dgm:spPr/>
    </dgm:pt>
    <dgm:pt modelId="{2D21EDBD-F32B-454E-A717-6D8D988C828D}" type="pres">
      <dgm:prSet presAssocID="{58F3FBED-36B2-43E1-804E-565F8AE7720A}" presName="accent_1" presStyleCnt="0"/>
      <dgm:spPr/>
    </dgm:pt>
    <dgm:pt modelId="{E2CF024B-AF66-46D1-88C7-A2FDEF1696A4}" type="pres">
      <dgm:prSet presAssocID="{58F3FBED-36B2-43E1-804E-565F8AE7720A}" presName="accentRepeatNode" presStyleLbl="solidFgAcc1" presStyleIdx="0" presStyleCnt="3"/>
      <dgm:spPr/>
    </dgm:pt>
    <dgm:pt modelId="{EFBC624E-54DC-476A-9401-70C6B57943AA}" type="pres">
      <dgm:prSet presAssocID="{7D81A0CC-7535-4A94-A345-E49AD594CFFF}" presName="text_2" presStyleLbl="node1" presStyleIdx="1" presStyleCnt="3">
        <dgm:presLayoutVars>
          <dgm:bulletEnabled val="1"/>
        </dgm:presLayoutVars>
      </dgm:prSet>
      <dgm:spPr/>
    </dgm:pt>
    <dgm:pt modelId="{16E41243-5EF2-4E92-A567-B3BB7E0D6C26}" type="pres">
      <dgm:prSet presAssocID="{7D81A0CC-7535-4A94-A345-E49AD594CFFF}" presName="accent_2" presStyleCnt="0"/>
      <dgm:spPr/>
    </dgm:pt>
    <dgm:pt modelId="{811D9B71-B895-4E98-BDBC-6486DB959CF2}" type="pres">
      <dgm:prSet presAssocID="{7D81A0CC-7535-4A94-A345-E49AD594CFFF}" presName="accentRepeatNode" presStyleLbl="solidFgAcc1" presStyleIdx="1" presStyleCnt="3"/>
      <dgm:spPr/>
    </dgm:pt>
    <dgm:pt modelId="{F0519A71-429D-4905-A69E-706D5EDE5AAD}" type="pres">
      <dgm:prSet presAssocID="{B8862D53-30E3-4F48-BAA6-EF878A598BEB}" presName="text_3" presStyleLbl="node1" presStyleIdx="2" presStyleCnt="3">
        <dgm:presLayoutVars>
          <dgm:bulletEnabled val="1"/>
        </dgm:presLayoutVars>
      </dgm:prSet>
      <dgm:spPr/>
    </dgm:pt>
    <dgm:pt modelId="{5622ACC9-11C0-4662-9503-64DF45BA2781}" type="pres">
      <dgm:prSet presAssocID="{B8862D53-30E3-4F48-BAA6-EF878A598BEB}" presName="accent_3" presStyleCnt="0"/>
      <dgm:spPr/>
    </dgm:pt>
    <dgm:pt modelId="{82D26E54-D7C6-48DD-AB6F-60E8D65FEB20}" type="pres">
      <dgm:prSet presAssocID="{B8862D53-30E3-4F48-BAA6-EF878A598BEB}" presName="accentRepeatNode" presStyleLbl="solidFgAcc1" presStyleIdx="2" presStyleCnt="3"/>
      <dgm:spPr/>
    </dgm:pt>
  </dgm:ptLst>
  <dgm:cxnLst>
    <dgm:cxn modelId="{CE091E15-7EDE-417B-9737-8FEA6B46F268}" type="presOf" srcId="{2990178F-B5F7-42A0-A873-9939DA9ACC1A}" destId="{207E8CFC-E63B-44E0-AF24-C816198466A2}" srcOrd="0" destOrd="0" presId="urn:microsoft.com/office/officeart/2008/layout/VerticalCurvedList"/>
    <dgm:cxn modelId="{60D5985D-5C60-439E-B822-4838547E5A75}" srcId="{777B4E55-A50A-49A0-81EE-86300AFED84A}" destId="{B8862D53-30E3-4F48-BAA6-EF878A598BEB}" srcOrd="2" destOrd="0" parTransId="{48605FFB-A2C7-4EFA-AC07-B4AEA289AB4F}" sibTransId="{64B24B62-C7ED-4BAF-BD97-D7AE3D8C987A}"/>
    <dgm:cxn modelId="{BBAB3F61-19C8-42A2-852C-F498A6A26B89}" type="presOf" srcId="{7D81A0CC-7535-4A94-A345-E49AD594CFFF}" destId="{EFBC624E-54DC-476A-9401-70C6B57943AA}" srcOrd="0" destOrd="0" presId="urn:microsoft.com/office/officeart/2008/layout/VerticalCurvedList"/>
    <dgm:cxn modelId="{F5CB9E9F-6C11-48D3-8F1D-703613602F75}" type="presOf" srcId="{777B4E55-A50A-49A0-81EE-86300AFED84A}" destId="{2CDF0091-6767-4E6E-8E1B-4289B97CA7B3}" srcOrd="0" destOrd="0" presId="urn:microsoft.com/office/officeart/2008/layout/VerticalCurvedList"/>
    <dgm:cxn modelId="{1C13CCCC-88E6-45FA-B313-0621637996BC}" type="presOf" srcId="{58F3FBED-36B2-43E1-804E-565F8AE7720A}" destId="{19F344FA-60B3-435E-BF4E-A500DC178145}" srcOrd="0" destOrd="0" presId="urn:microsoft.com/office/officeart/2008/layout/VerticalCurvedList"/>
    <dgm:cxn modelId="{43C19ADD-9F7C-4ABC-9E3C-C2E3AD568906}" srcId="{777B4E55-A50A-49A0-81EE-86300AFED84A}" destId="{58F3FBED-36B2-43E1-804E-565F8AE7720A}" srcOrd="0" destOrd="0" parTransId="{280968D8-3303-45AA-B7C4-5F2CBD5DBF3D}" sibTransId="{2990178F-B5F7-42A0-A873-9939DA9ACC1A}"/>
    <dgm:cxn modelId="{1E98FFE2-DAB7-45E1-ACB8-F47DA4A24E07}" srcId="{777B4E55-A50A-49A0-81EE-86300AFED84A}" destId="{7D81A0CC-7535-4A94-A345-E49AD594CFFF}" srcOrd="1" destOrd="0" parTransId="{6A452F02-9FBD-4788-8E1D-06BDC2A4F417}" sibTransId="{FADE671D-3297-497F-AD8F-BCC1D08356D5}"/>
    <dgm:cxn modelId="{A7D127FB-93AE-48D5-A77E-C86DEF0CA230}" type="presOf" srcId="{B8862D53-30E3-4F48-BAA6-EF878A598BEB}" destId="{F0519A71-429D-4905-A69E-706D5EDE5AAD}" srcOrd="0" destOrd="0" presId="urn:microsoft.com/office/officeart/2008/layout/VerticalCurvedList"/>
    <dgm:cxn modelId="{309F7A3D-B799-46AE-A865-2E430286CD1D}" type="presParOf" srcId="{2CDF0091-6767-4E6E-8E1B-4289B97CA7B3}" destId="{5CA39B8E-45EC-48C2-84D5-B19342806A5B}" srcOrd="0" destOrd="0" presId="urn:microsoft.com/office/officeart/2008/layout/VerticalCurvedList"/>
    <dgm:cxn modelId="{0531D730-43ED-4142-BF89-49A40F6E84CE}" type="presParOf" srcId="{5CA39B8E-45EC-48C2-84D5-B19342806A5B}" destId="{ED833E75-20DA-431A-A909-1B98B38CABB8}" srcOrd="0" destOrd="0" presId="urn:microsoft.com/office/officeart/2008/layout/VerticalCurvedList"/>
    <dgm:cxn modelId="{16F1A5BC-4E75-442A-AA61-2CDEEEE34CBA}" type="presParOf" srcId="{ED833E75-20DA-431A-A909-1B98B38CABB8}" destId="{20E300B8-9E70-4BF5-9331-34707298C402}" srcOrd="0" destOrd="0" presId="urn:microsoft.com/office/officeart/2008/layout/VerticalCurvedList"/>
    <dgm:cxn modelId="{98D13083-97E4-47FA-979E-75D9B8B9EDD9}" type="presParOf" srcId="{ED833E75-20DA-431A-A909-1B98B38CABB8}" destId="{207E8CFC-E63B-44E0-AF24-C816198466A2}" srcOrd="1" destOrd="0" presId="urn:microsoft.com/office/officeart/2008/layout/VerticalCurvedList"/>
    <dgm:cxn modelId="{B55C25B5-6C5C-46A3-8C60-DFF1D84634EF}" type="presParOf" srcId="{ED833E75-20DA-431A-A909-1B98B38CABB8}" destId="{9CC4946F-FD60-4DEF-9E6C-499272EE09A9}" srcOrd="2" destOrd="0" presId="urn:microsoft.com/office/officeart/2008/layout/VerticalCurvedList"/>
    <dgm:cxn modelId="{CA0D04BE-5404-47C6-9B9D-2852A7B5BDC9}" type="presParOf" srcId="{ED833E75-20DA-431A-A909-1B98B38CABB8}" destId="{C4D6E04C-5592-4C4E-8FBA-DEE749B0809D}" srcOrd="3" destOrd="0" presId="urn:microsoft.com/office/officeart/2008/layout/VerticalCurvedList"/>
    <dgm:cxn modelId="{5E26BDD9-50A0-40AD-BDFB-AC9A6C00F901}" type="presParOf" srcId="{5CA39B8E-45EC-48C2-84D5-B19342806A5B}" destId="{19F344FA-60B3-435E-BF4E-A500DC178145}" srcOrd="1" destOrd="0" presId="urn:microsoft.com/office/officeart/2008/layout/VerticalCurvedList"/>
    <dgm:cxn modelId="{48CA2814-F810-4C04-AD32-2B2181373ED0}" type="presParOf" srcId="{5CA39B8E-45EC-48C2-84D5-B19342806A5B}" destId="{2D21EDBD-F32B-454E-A717-6D8D988C828D}" srcOrd="2" destOrd="0" presId="urn:microsoft.com/office/officeart/2008/layout/VerticalCurvedList"/>
    <dgm:cxn modelId="{B2BE0781-F533-41FC-8637-DF97CBB1BCA1}" type="presParOf" srcId="{2D21EDBD-F32B-454E-A717-6D8D988C828D}" destId="{E2CF024B-AF66-46D1-88C7-A2FDEF1696A4}" srcOrd="0" destOrd="0" presId="urn:microsoft.com/office/officeart/2008/layout/VerticalCurvedList"/>
    <dgm:cxn modelId="{41983C4E-E825-47FF-AD36-A95DFCD1A5F6}" type="presParOf" srcId="{5CA39B8E-45EC-48C2-84D5-B19342806A5B}" destId="{EFBC624E-54DC-476A-9401-70C6B57943AA}" srcOrd="3" destOrd="0" presId="urn:microsoft.com/office/officeart/2008/layout/VerticalCurvedList"/>
    <dgm:cxn modelId="{1F77C764-7352-4984-BB5D-70B82338E39A}" type="presParOf" srcId="{5CA39B8E-45EC-48C2-84D5-B19342806A5B}" destId="{16E41243-5EF2-4E92-A567-B3BB7E0D6C26}" srcOrd="4" destOrd="0" presId="urn:microsoft.com/office/officeart/2008/layout/VerticalCurvedList"/>
    <dgm:cxn modelId="{1F33CE12-F4DE-48C3-9812-10B2CADFB36A}" type="presParOf" srcId="{16E41243-5EF2-4E92-A567-B3BB7E0D6C26}" destId="{811D9B71-B895-4E98-BDBC-6486DB959CF2}" srcOrd="0" destOrd="0" presId="urn:microsoft.com/office/officeart/2008/layout/VerticalCurvedList"/>
    <dgm:cxn modelId="{6FB9151E-1258-403E-ABC9-4B1A001DA166}" type="presParOf" srcId="{5CA39B8E-45EC-48C2-84D5-B19342806A5B}" destId="{F0519A71-429D-4905-A69E-706D5EDE5AAD}" srcOrd="5" destOrd="0" presId="urn:microsoft.com/office/officeart/2008/layout/VerticalCurvedList"/>
    <dgm:cxn modelId="{968702C7-336C-4FD8-A4EC-104B1EE96464}" type="presParOf" srcId="{5CA39B8E-45EC-48C2-84D5-B19342806A5B}" destId="{5622ACC9-11C0-4662-9503-64DF45BA2781}" srcOrd="6" destOrd="0" presId="urn:microsoft.com/office/officeart/2008/layout/VerticalCurvedList"/>
    <dgm:cxn modelId="{91D9D086-EECB-452D-9B49-97574E22331F}" type="presParOf" srcId="{5622ACC9-11C0-4662-9503-64DF45BA2781}" destId="{82D26E54-D7C6-48DD-AB6F-60E8D65FEB20}"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D9B08BB-D56E-41E4-9AB5-5BA9614CA5FE}"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GB"/>
        </a:p>
      </dgm:t>
    </dgm:pt>
    <dgm:pt modelId="{A84AE68E-BD88-4EC9-803F-F2EF0D0962C9}">
      <dgm:prSet phldrT="[Text]"/>
      <dgm:spPr/>
      <dgm:t>
        <a:bodyPr/>
        <a:lstStyle/>
        <a:p>
          <a:r>
            <a:rPr lang="en-GB" dirty="0"/>
            <a:t>1.Introduction to the chapter</a:t>
          </a:r>
        </a:p>
      </dgm:t>
    </dgm:pt>
    <dgm:pt modelId="{EDB32C06-E997-45CD-82EA-DEB30A3788CC}" type="parTrans" cxnId="{1D260D44-4986-4110-84A4-1258177C022A}">
      <dgm:prSet/>
      <dgm:spPr/>
      <dgm:t>
        <a:bodyPr/>
        <a:lstStyle/>
        <a:p>
          <a:endParaRPr lang="en-GB"/>
        </a:p>
      </dgm:t>
    </dgm:pt>
    <dgm:pt modelId="{452F70D2-91BF-47D5-830F-0E01B56FC0CB}" type="sibTrans" cxnId="{1D260D44-4986-4110-84A4-1258177C022A}">
      <dgm:prSet/>
      <dgm:spPr/>
      <dgm:t>
        <a:bodyPr/>
        <a:lstStyle/>
        <a:p>
          <a:endParaRPr lang="en-GB"/>
        </a:p>
      </dgm:t>
    </dgm:pt>
    <dgm:pt modelId="{9E3A43AB-163C-4159-B1F5-AB82F5845873}">
      <dgm:prSet phldrT="[Text]"/>
      <dgm:spPr/>
      <dgm:t>
        <a:bodyPr/>
        <a:lstStyle/>
        <a:p>
          <a:r>
            <a:rPr lang="en-GB" dirty="0"/>
            <a:t>2. Research strategy</a:t>
          </a:r>
        </a:p>
      </dgm:t>
    </dgm:pt>
    <dgm:pt modelId="{CD610B18-D8A0-472C-ADE0-D6C522F38440}" type="parTrans" cxnId="{AB2AEF9F-899E-4153-B43E-EEED8E09E500}">
      <dgm:prSet/>
      <dgm:spPr/>
      <dgm:t>
        <a:bodyPr/>
        <a:lstStyle/>
        <a:p>
          <a:endParaRPr lang="en-GB"/>
        </a:p>
      </dgm:t>
    </dgm:pt>
    <dgm:pt modelId="{F33DC98B-589C-49EE-8544-57332B8A5498}" type="sibTrans" cxnId="{AB2AEF9F-899E-4153-B43E-EEED8E09E500}">
      <dgm:prSet/>
      <dgm:spPr/>
      <dgm:t>
        <a:bodyPr/>
        <a:lstStyle/>
        <a:p>
          <a:endParaRPr lang="en-GB"/>
        </a:p>
      </dgm:t>
    </dgm:pt>
    <dgm:pt modelId="{4D1E04ED-6922-413D-8D77-46160799FCFE}">
      <dgm:prSet phldrT="[Text]"/>
      <dgm:spPr/>
      <dgm:t>
        <a:bodyPr/>
        <a:lstStyle/>
        <a:p>
          <a:r>
            <a:rPr lang="en-GB" dirty="0"/>
            <a:t>3. Data collection</a:t>
          </a:r>
        </a:p>
      </dgm:t>
    </dgm:pt>
    <dgm:pt modelId="{AFD6463E-F893-4B3A-BB01-12FBA1300E1F}" type="parTrans" cxnId="{AFEE60A2-D7AA-45D7-8D98-88E6F9B7B9A1}">
      <dgm:prSet/>
      <dgm:spPr/>
      <dgm:t>
        <a:bodyPr/>
        <a:lstStyle/>
        <a:p>
          <a:endParaRPr lang="en-GB"/>
        </a:p>
      </dgm:t>
    </dgm:pt>
    <dgm:pt modelId="{A8917F89-D8BB-4137-9899-6C6478B6102B}" type="sibTrans" cxnId="{AFEE60A2-D7AA-45D7-8D98-88E6F9B7B9A1}">
      <dgm:prSet/>
      <dgm:spPr/>
      <dgm:t>
        <a:bodyPr/>
        <a:lstStyle/>
        <a:p>
          <a:endParaRPr lang="en-GB"/>
        </a:p>
      </dgm:t>
    </dgm:pt>
    <dgm:pt modelId="{582C7ABF-2962-4EBF-9825-9582A42A8970}">
      <dgm:prSet/>
      <dgm:spPr/>
      <dgm:t>
        <a:bodyPr/>
        <a:lstStyle/>
        <a:p>
          <a:r>
            <a:rPr lang="en-GB" dirty="0"/>
            <a:t>4. Data Analysis</a:t>
          </a:r>
        </a:p>
      </dgm:t>
    </dgm:pt>
    <dgm:pt modelId="{84848829-F0D8-43E8-A888-D4264E093166}" type="parTrans" cxnId="{18325523-5C26-42FE-B364-19400F2B60FC}">
      <dgm:prSet/>
      <dgm:spPr/>
      <dgm:t>
        <a:bodyPr/>
        <a:lstStyle/>
        <a:p>
          <a:endParaRPr lang="en-GB"/>
        </a:p>
      </dgm:t>
    </dgm:pt>
    <dgm:pt modelId="{D9A38552-FBCB-4190-B677-53960F7C9AFB}" type="sibTrans" cxnId="{18325523-5C26-42FE-B364-19400F2B60FC}">
      <dgm:prSet/>
      <dgm:spPr/>
      <dgm:t>
        <a:bodyPr/>
        <a:lstStyle/>
        <a:p>
          <a:endParaRPr lang="en-GB"/>
        </a:p>
      </dgm:t>
    </dgm:pt>
    <dgm:pt modelId="{D20475AD-B04B-4421-9EBB-7B6141FBD4A2}">
      <dgm:prSet/>
      <dgm:spPr/>
      <dgm:t>
        <a:bodyPr/>
        <a:lstStyle/>
        <a:p>
          <a:pPr rtl="0"/>
          <a:r>
            <a:rPr lang="en-GB" dirty="0">
              <a:latin typeface="Myriad Pro"/>
            </a:rPr>
            <a:t>6</a:t>
          </a:r>
          <a:r>
            <a:rPr lang="en-GB" dirty="0"/>
            <a:t>. Limitations</a:t>
          </a:r>
          <a:r>
            <a:rPr lang="en-GB" dirty="0">
              <a:latin typeface="Myriad Pro"/>
            </a:rPr>
            <a:t> </a:t>
          </a:r>
          <a:endParaRPr lang="en-GB" dirty="0"/>
        </a:p>
      </dgm:t>
    </dgm:pt>
    <dgm:pt modelId="{22183FCE-3FCA-42D1-A1C2-4922FD5926AA}" type="parTrans" cxnId="{FCE1CF17-4C6A-4F5C-AB99-D4CE54150807}">
      <dgm:prSet/>
      <dgm:spPr/>
      <dgm:t>
        <a:bodyPr/>
        <a:lstStyle/>
        <a:p>
          <a:endParaRPr lang="en-GB"/>
        </a:p>
      </dgm:t>
    </dgm:pt>
    <dgm:pt modelId="{02D3B2D6-2513-4154-9FEC-9F0AC69F3B44}" type="sibTrans" cxnId="{FCE1CF17-4C6A-4F5C-AB99-D4CE54150807}">
      <dgm:prSet/>
      <dgm:spPr/>
      <dgm:t>
        <a:bodyPr/>
        <a:lstStyle/>
        <a:p>
          <a:endParaRPr lang="en-GB"/>
        </a:p>
      </dgm:t>
    </dgm:pt>
    <dgm:pt modelId="{C427F81D-BBCD-4BB9-B810-E318801404E2}">
      <dgm:prSet phldr="0"/>
      <dgm:spPr/>
      <dgm:t>
        <a:bodyPr/>
        <a:lstStyle/>
        <a:p>
          <a:pPr rtl="0"/>
          <a:r>
            <a:rPr lang="en-GB" dirty="0">
              <a:latin typeface="Myriad Pro"/>
            </a:rPr>
            <a:t>5. Ethics</a:t>
          </a:r>
        </a:p>
      </dgm:t>
    </dgm:pt>
    <dgm:pt modelId="{42B52C29-9E02-4424-9BE8-79297041D9FF}" type="parTrans" cxnId="{C287E1D3-C116-4059-881C-E2229B5EDF0B}">
      <dgm:prSet/>
      <dgm:spPr/>
    </dgm:pt>
    <dgm:pt modelId="{C2AC5531-4414-4C7B-B4FB-940B818A47EA}" type="sibTrans" cxnId="{C287E1D3-C116-4059-881C-E2229B5EDF0B}">
      <dgm:prSet/>
      <dgm:spPr/>
    </dgm:pt>
    <dgm:pt modelId="{A187E05F-4207-4368-A270-959830E082CA}" type="pres">
      <dgm:prSet presAssocID="{0D9B08BB-D56E-41E4-9AB5-5BA9614CA5FE}" presName="diagram" presStyleCnt="0">
        <dgm:presLayoutVars>
          <dgm:dir/>
          <dgm:resizeHandles val="exact"/>
        </dgm:presLayoutVars>
      </dgm:prSet>
      <dgm:spPr/>
    </dgm:pt>
    <dgm:pt modelId="{FEA58C39-2EBB-48AB-B650-F0502A08A974}" type="pres">
      <dgm:prSet presAssocID="{A84AE68E-BD88-4EC9-803F-F2EF0D0962C9}" presName="node" presStyleLbl="node1" presStyleIdx="0" presStyleCnt="6">
        <dgm:presLayoutVars>
          <dgm:bulletEnabled val="1"/>
        </dgm:presLayoutVars>
      </dgm:prSet>
      <dgm:spPr/>
    </dgm:pt>
    <dgm:pt modelId="{508D0E4A-4B63-4D22-97E8-3051A676835B}" type="pres">
      <dgm:prSet presAssocID="{452F70D2-91BF-47D5-830F-0E01B56FC0CB}" presName="sibTrans" presStyleCnt="0"/>
      <dgm:spPr/>
    </dgm:pt>
    <dgm:pt modelId="{9BD69C2A-91F2-413B-8155-81F89E1112AD}" type="pres">
      <dgm:prSet presAssocID="{9E3A43AB-163C-4159-B1F5-AB82F5845873}" presName="node" presStyleLbl="node1" presStyleIdx="1" presStyleCnt="6">
        <dgm:presLayoutVars>
          <dgm:bulletEnabled val="1"/>
        </dgm:presLayoutVars>
      </dgm:prSet>
      <dgm:spPr/>
    </dgm:pt>
    <dgm:pt modelId="{C1565DB0-848C-45B0-8E5C-D3DBE0D53821}" type="pres">
      <dgm:prSet presAssocID="{F33DC98B-589C-49EE-8544-57332B8A5498}" presName="sibTrans" presStyleCnt="0"/>
      <dgm:spPr/>
    </dgm:pt>
    <dgm:pt modelId="{83354C05-9313-4D38-BEC0-E04898480531}" type="pres">
      <dgm:prSet presAssocID="{4D1E04ED-6922-413D-8D77-46160799FCFE}" presName="node" presStyleLbl="node1" presStyleIdx="2" presStyleCnt="6">
        <dgm:presLayoutVars>
          <dgm:bulletEnabled val="1"/>
        </dgm:presLayoutVars>
      </dgm:prSet>
      <dgm:spPr/>
    </dgm:pt>
    <dgm:pt modelId="{9BFC086B-BAB5-47FD-9D6C-A8AD3EDCF52A}" type="pres">
      <dgm:prSet presAssocID="{A8917F89-D8BB-4137-9899-6C6478B6102B}" presName="sibTrans" presStyleCnt="0"/>
      <dgm:spPr/>
    </dgm:pt>
    <dgm:pt modelId="{1AEBE335-DC8E-400F-827F-86EC8B24706B}" type="pres">
      <dgm:prSet presAssocID="{582C7ABF-2962-4EBF-9825-9582A42A8970}" presName="node" presStyleLbl="node1" presStyleIdx="3" presStyleCnt="6">
        <dgm:presLayoutVars>
          <dgm:bulletEnabled val="1"/>
        </dgm:presLayoutVars>
      </dgm:prSet>
      <dgm:spPr/>
    </dgm:pt>
    <dgm:pt modelId="{492E3AD2-EBD6-47D9-A186-A968979C4214}" type="pres">
      <dgm:prSet presAssocID="{D9A38552-FBCB-4190-B677-53960F7C9AFB}" presName="sibTrans" presStyleCnt="0"/>
      <dgm:spPr/>
    </dgm:pt>
    <dgm:pt modelId="{F7D95AFA-8035-4A5B-8191-6A68C7C3500F}" type="pres">
      <dgm:prSet presAssocID="{C427F81D-BBCD-4BB9-B810-E318801404E2}" presName="node" presStyleLbl="node1" presStyleIdx="4" presStyleCnt="6">
        <dgm:presLayoutVars>
          <dgm:bulletEnabled val="1"/>
        </dgm:presLayoutVars>
      </dgm:prSet>
      <dgm:spPr/>
    </dgm:pt>
    <dgm:pt modelId="{1017260D-7CFC-492B-BEEC-E086D204B1F3}" type="pres">
      <dgm:prSet presAssocID="{C2AC5531-4414-4C7B-B4FB-940B818A47EA}" presName="sibTrans" presStyleCnt="0"/>
      <dgm:spPr/>
    </dgm:pt>
    <dgm:pt modelId="{CEBB3608-0A4C-4EC9-9895-38E9795CF591}" type="pres">
      <dgm:prSet presAssocID="{D20475AD-B04B-4421-9EBB-7B6141FBD4A2}" presName="node" presStyleLbl="node1" presStyleIdx="5" presStyleCnt="6">
        <dgm:presLayoutVars>
          <dgm:bulletEnabled val="1"/>
        </dgm:presLayoutVars>
      </dgm:prSet>
      <dgm:spPr/>
    </dgm:pt>
  </dgm:ptLst>
  <dgm:cxnLst>
    <dgm:cxn modelId="{FCE1CF17-4C6A-4F5C-AB99-D4CE54150807}" srcId="{0D9B08BB-D56E-41E4-9AB5-5BA9614CA5FE}" destId="{D20475AD-B04B-4421-9EBB-7B6141FBD4A2}" srcOrd="5" destOrd="0" parTransId="{22183FCE-3FCA-42D1-A1C2-4922FD5926AA}" sibTransId="{02D3B2D6-2513-4154-9FEC-9F0AC69F3B44}"/>
    <dgm:cxn modelId="{18325523-5C26-42FE-B364-19400F2B60FC}" srcId="{0D9B08BB-D56E-41E4-9AB5-5BA9614CA5FE}" destId="{582C7ABF-2962-4EBF-9825-9582A42A8970}" srcOrd="3" destOrd="0" parTransId="{84848829-F0D8-43E8-A888-D4264E093166}" sibTransId="{D9A38552-FBCB-4190-B677-53960F7C9AFB}"/>
    <dgm:cxn modelId="{1D260D44-4986-4110-84A4-1258177C022A}" srcId="{0D9B08BB-D56E-41E4-9AB5-5BA9614CA5FE}" destId="{A84AE68E-BD88-4EC9-803F-F2EF0D0962C9}" srcOrd="0" destOrd="0" parTransId="{EDB32C06-E997-45CD-82EA-DEB30A3788CC}" sibTransId="{452F70D2-91BF-47D5-830F-0E01B56FC0CB}"/>
    <dgm:cxn modelId="{8D3C6464-A232-430E-8262-767F22964324}" type="presOf" srcId="{582C7ABF-2962-4EBF-9825-9582A42A8970}" destId="{1AEBE335-DC8E-400F-827F-86EC8B24706B}" srcOrd="0" destOrd="0" presId="urn:microsoft.com/office/officeart/2005/8/layout/default"/>
    <dgm:cxn modelId="{7B742C6E-9E06-40AE-8076-8CDAEC2E22C0}" type="presOf" srcId="{0D9B08BB-D56E-41E4-9AB5-5BA9614CA5FE}" destId="{A187E05F-4207-4368-A270-959830E082CA}" srcOrd="0" destOrd="0" presId="urn:microsoft.com/office/officeart/2005/8/layout/default"/>
    <dgm:cxn modelId="{AB2AEF9F-899E-4153-B43E-EEED8E09E500}" srcId="{0D9B08BB-D56E-41E4-9AB5-5BA9614CA5FE}" destId="{9E3A43AB-163C-4159-B1F5-AB82F5845873}" srcOrd="1" destOrd="0" parTransId="{CD610B18-D8A0-472C-ADE0-D6C522F38440}" sibTransId="{F33DC98B-589C-49EE-8544-57332B8A5498}"/>
    <dgm:cxn modelId="{AFEE60A2-D7AA-45D7-8D98-88E6F9B7B9A1}" srcId="{0D9B08BB-D56E-41E4-9AB5-5BA9614CA5FE}" destId="{4D1E04ED-6922-413D-8D77-46160799FCFE}" srcOrd="2" destOrd="0" parTransId="{AFD6463E-F893-4B3A-BB01-12FBA1300E1F}" sibTransId="{A8917F89-D8BB-4137-9899-6C6478B6102B}"/>
    <dgm:cxn modelId="{C12454A4-A771-4247-9B29-7C4BBD472D89}" type="presOf" srcId="{C427F81D-BBCD-4BB9-B810-E318801404E2}" destId="{F7D95AFA-8035-4A5B-8191-6A68C7C3500F}" srcOrd="0" destOrd="0" presId="urn:microsoft.com/office/officeart/2005/8/layout/default"/>
    <dgm:cxn modelId="{85DF34AE-1EEA-4D6A-9D91-5D576535FD07}" type="presOf" srcId="{A84AE68E-BD88-4EC9-803F-F2EF0D0962C9}" destId="{FEA58C39-2EBB-48AB-B650-F0502A08A974}" srcOrd="0" destOrd="0" presId="urn:microsoft.com/office/officeart/2005/8/layout/default"/>
    <dgm:cxn modelId="{ED1BEEBF-A2E3-4D3D-868F-7EBAF0235D68}" type="presOf" srcId="{9E3A43AB-163C-4159-B1F5-AB82F5845873}" destId="{9BD69C2A-91F2-413B-8155-81F89E1112AD}" srcOrd="0" destOrd="0" presId="urn:microsoft.com/office/officeart/2005/8/layout/default"/>
    <dgm:cxn modelId="{52E62AC1-5B5F-43C9-BD2A-0B271E694EE1}" type="presOf" srcId="{4D1E04ED-6922-413D-8D77-46160799FCFE}" destId="{83354C05-9313-4D38-BEC0-E04898480531}" srcOrd="0" destOrd="0" presId="urn:microsoft.com/office/officeart/2005/8/layout/default"/>
    <dgm:cxn modelId="{C287E1D3-C116-4059-881C-E2229B5EDF0B}" srcId="{0D9B08BB-D56E-41E4-9AB5-5BA9614CA5FE}" destId="{C427F81D-BBCD-4BB9-B810-E318801404E2}" srcOrd="4" destOrd="0" parTransId="{42B52C29-9E02-4424-9BE8-79297041D9FF}" sibTransId="{C2AC5531-4414-4C7B-B4FB-940B818A47EA}"/>
    <dgm:cxn modelId="{D224D5F8-4260-4CFD-835D-2C424D9ED7AE}" type="presOf" srcId="{D20475AD-B04B-4421-9EBB-7B6141FBD4A2}" destId="{CEBB3608-0A4C-4EC9-9895-38E9795CF591}" srcOrd="0" destOrd="0" presId="urn:microsoft.com/office/officeart/2005/8/layout/default"/>
    <dgm:cxn modelId="{98D31C4F-E356-4FBE-A849-EEF082039B3B}" type="presParOf" srcId="{A187E05F-4207-4368-A270-959830E082CA}" destId="{FEA58C39-2EBB-48AB-B650-F0502A08A974}" srcOrd="0" destOrd="0" presId="urn:microsoft.com/office/officeart/2005/8/layout/default"/>
    <dgm:cxn modelId="{99BD319A-F5AC-4A40-8C3B-6F416C69C0E1}" type="presParOf" srcId="{A187E05F-4207-4368-A270-959830E082CA}" destId="{508D0E4A-4B63-4D22-97E8-3051A676835B}" srcOrd="1" destOrd="0" presId="urn:microsoft.com/office/officeart/2005/8/layout/default"/>
    <dgm:cxn modelId="{4B7783D6-5627-4D31-BA2C-03631006E3DF}" type="presParOf" srcId="{A187E05F-4207-4368-A270-959830E082CA}" destId="{9BD69C2A-91F2-413B-8155-81F89E1112AD}" srcOrd="2" destOrd="0" presId="urn:microsoft.com/office/officeart/2005/8/layout/default"/>
    <dgm:cxn modelId="{1DD952A6-8D7E-4FE7-BAE4-E2B5EDDA1806}" type="presParOf" srcId="{A187E05F-4207-4368-A270-959830E082CA}" destId="{C1565DB0-848C-45B0-8E5C-D3DBE0D53821}" srcOrd="3" destOrd="0" presId="urn:microsoft.com/office/officeart/2005/8/layout/default"/>
    <dgm:cxn modelId="{ED84FC90-A7AA-4504-8659-05600FAE03FA}" type="presParOf" srcId="{A187E05F-4207-4368-A270-959830E082CA}" destId="{83354C05-9313-4D38-BEC0-E04898480531}" srcOrd="4" destOrd="0" presId="urn:microsoft.com/office/officeart/2005/8/layout/default"/>
    <dgm:cxn modelId="{CFA627C0-F545-4584-A472-1FFB853FC1BE}" type="presParOf" srcId="{A187E05F-4207-4368-A270-959830E082CA}" destId="{9BFC086B-BAB5-47FD-9D6C-A8AD3EDCF52A}" srcOrd="5" destOrd="0" presId="urn:microsoft.com/office/officeart/2005/8/layout/default"/>
    <dgm:cxn modelId="{A12F57C5-5275-4228-9D08-ECBEE886874E}" type="presParOf" srcId="{A187E05F-4207-4368-A270-959830E082CA}" destId="{1AEBE335-DC8E-400F-827F-86EC8B24706B}" srcOrd="6" destOrd="0" presId="urn:microsoft.com/office/officeart/2005/8/layout/default"/>
    <dgm:cxn modelId="{66636C6F-C7B0-4775-B07B-B6C35E1EA87D}" type="presParOf" srcId="{A187E05F-4207-4368-A270-959830E082CA}" destId="{492E3AD2-EBD6-47D9-A186-A968979C4214}" srcOrd="7" destOrd="0" presId="urn:microsoft.com/office/officeart/2005/8/layout/default"/>
    <dgm:cxn modelId="{88DEA90A-0900-49A1-9FC8-2034232E7405}" type="presParOf" srcId="{A187E05F-4207-4368-A270-959830E082CA}" destId="{F7D95AFA-8035-4A5B-8191-6A68C7C3500F}" srcOrd="8" destOrd="0" presId="urn:microsoft.com/office/officeart/2005/8/layout/default"/>
    <dgm:cxn modelId="{77E511E6-16D5-47BF-9E87-DFBEBFB8D4F2}" type="presParOf" srcId="{A187E05F-4207-4368-A270-959830E082CA}" destId="{1017260D-7CFC-492B-BEEC-E086D204B1F3}" srcOrd="9" destOrd="0" presId="urn:microsoft.com/office/officeart/2005/8/layout/default"/>
    <dgm:cxn modelId="{DD438D6D-A169-4533-AE7C-E97729C7D287}" type="presParOf" srcId="{A187E05F-4207-4368-A270-959830E082CA}" destId="{CEBB3608-0A4C-4EC9-9895-38E9795CF591}"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9A422FB-84F1-4EFA-ADB5-D5660CBEFDF4}"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015B57E-9431-4DA9-B28D-78CA8F3D1C8D}">
      <dgm:prSet/>
      <dgm:spPr/>
      <dgm:t>
        <a:bodyPr/>
        <a:lstStyle/>
        <a:p>
          <a:pPr>
            <a:lnSpc>
              <a:spcPct val="100000"/>
            </a:lnSpc>
          </a:pPr>
          <a:r>
            <a:rPr lang="en-GB" b="0" i="0"/>
            <a:t>Burnett, J. (2009) </a:t>
          </a:r>
          <a:r>
            <a:rPr lang="en-GB" b="0" i="1"/>
            <a:t>Doing Your Social Science Dissertation</a:t>
          </a:r>
          <a:r>
            <a:rPr lang="en-GB" b="0" i="0"/>
            <a:t>. London: SAGE Publications.</a:t>
          </a:r>
          <a:endParaRPr lang="en-US"/>
        </a:p>
      </dgm:t>
    </dgm:pt>
    <dgm:pt modelId="{8795150C-D966-4B67-8CD9-14957CFDD129}" type="parTrans" cxnId="{78C602CB-06DE-4456-BC5A-8E0A5B7B9EA6}">
      <dgm:prSet/>
      <dgm:spPr/>
      <dgm:t>
        <a:bodyPr/>
        <a:lstStyle/>
        <a:p>
          <a:endParaRPr lang="en-US"/>
        </a:p>
      </dgm:t>
    </dgm:pt>
    <dgm:pt modelId="{38465F18-6B27-46DC-9B77-AB85E0414293}" type="sibTrans" cxnId="{78C602CB-06DE-4456-BC5A-8E0A5B7B9EA6}">
      <dgm:prSet/>
      <dgm:spPr/>
      <dgm:t>
        <a:bodyPr/>
        <a:lstStyle/>
        <a:p>
          <a:endParaRPr lang="en-US"/>
        </a:p>
      </dgm:t>
    </dgm:pt>
    <dgm:pt modelId="{D9F2A7E9-1DA7-4F4A-8C7E-4AE230C73220}">
      <dgm:prSet/>
      <dgm:spPr/>
      <dgm:t>
        <a:bodyPr/>
        <a:lstStyle/>
        <a:p>
          <a:pPr>
            <a:lnSpc>
              <a:spcPct val="100000"/>
            </a:lnSpc>
          </a:pPr>
          <a:r>
            <a:rPr lang="en-GB" b="0" i="0"/>
            <a:t>Denscombe, M. (2012) </a:t>
          </a:r>
          <a:r>
            <a:rPr lang="en-GB" b="0" i="1"/>
            <a:t>Research proposals a practical guide</a:t>
          </a:r>
          <a:r>
            <a:rPr lang="en-GB" b="0" i="0"/>
            <a:t>. Berkshire,  McGraw Hill Open University Press.</a:t>
          </a:r>
          <a:endParaRPr lang="en-US"/>
        </a:p>
      </dgm:t>
    </dgm:pt>
    <dgm:pt modelId="{7122F71F-7DEE-4F22-8D8D-AE9B90E1A927}" type="parTrans" cxnId="{267546DA-CB49-45D9-BB0B-EC8F83E2A277}">
      <dgm:prSet/>
      <dgm:spPr/>
      <dgm:t>
        <a:bodyPr/>
        <a:lstStyle/>
        <a:p>
          <a:endParaRPr lang="en-US"/>
        </a:p>
      </dgm:t>
    </dgm:pt>
    <dgm:pt modelId="{E3AED92C-A144-4718-88BF-A164122B64E1}" type="sibTrans" cxnId="{267546DA-CB49-45D9-BB0B-EC8F83E2A277}">
      <dgm:prSet/>
      <dgm:spPr/>
      <dgm:t>
        <a:bodyPr/>
        <a:lstStyle/>
        <a:p>
          <a:endParaRPr lang="en-US"/>
        </a:p>
      </dgm:t>
    </dgm:pt>
    <dgm:pt modelId="{E37414C8-277C-49B1-99DE-79C12A98DB8B}">
      <dgm:prSet/>
      <dgm:spPr/>
      <dgm:t>
        <a:bodyPr/>
        <a:lstStyle/>
        <a:p>
          <a:pPr>
            <a:lnSpc>
              <a:spcPct val="100000"/>
            </a:lnSpc>
          </a:pPr>
          <a:r>
            <a:rPr lang="en-GB" b="0" i="0"/>
            <a:t>Walliman, N. (2006) </a:t>
          </a:r>
          <a:r>
            <a:rPr lang="en-GB" b="0" i="1"/>
            <a:t>Social research methods</a:t>
          </a:r>
          <a:r>
            <a:rPr lang="en-GB" b="0" i="0"/>
            <a:t>. London: SAGE.</a:t>
          </a:r>
          <a:endParaRPr lang="en-US"/>
        </a:p>
      </dgm:t>
    </dgm:pt>
    <dgm:pt modelId="{A120B08F-8F25-4F37-A2EC-CE7DD6319EB6}" type="parTrans" cxnId="{31B46820-ECD9-4FA7-8CFE-47B1C622A1DB}">
      <dgm:prSet/>
      <dgm:spPr/>
      <dgm:t>
        <a:bodyPr/>
        <a:lstStyle/>
        <a:p>
          <a:endParaRPr lang="en-US"/>
        </a:p>
      </dgm:t>
    </dgm:pt>
    <dgm:pt modelId="{E29FB606-64FD-48E1-AC24-25A4DB10ACB9}" type="sibTrans" cxnId="{31B46820-ECD9-4FA7-8CFE-47B1C622A1DB}">
      <dgm:prSet/>
      <dgm:spPr/>
      <dgm:t>
        <a:bodyPr/>
        <a:lstStyle/>
        <a:p>
          <a:endParaRPr lang="en-US"/>
        </a:p>
      </dgm:t>
    </dgm:pt>
    <dgm:pt modelId="{DF7661C4-2153-49D6-9BAA-4F6C574EBBF9}">
      <dgm:prSet/>
      <dgm:spPr/>
      <dgm:t>
        <a:bodyPr/>
        <a:lstStyle/>
        <a:p>
          <a:pPr>
            <a:lnSpc>
              <a:spcPct val="100000"/>
            </a:lnSpc>
          </a:pPr>
          <a:r>
            <a:rPr lang="en-GB"/>
            <a:t>https://www.sagepub.com/sites/default/files/upm-binaries/18533_Chapter3.pdf</a:t>
          </a:r>
          <a:endParaRPr lang="en-US"/>
        </a:p>
      </dgm:t>
    </dgm:pt>
    <dgm:pt modelId="{DC7B3B77-0A2F-4155-B5A5-FF73E3570311}" type="parTrans" cxnId="{A8A0E181-B54F-4E84-B4AB-9D0D7A75C540}">
      <dgm:prSet/>
      <dgm:spPr/>
      <dgm:t>
        <a:bodyPr/>
        <a:lstStyle/>
        <a:p>
          <a:endParaRPr lang="en-US"/>
        </a:p>
      </dgm:t>
    </dgm:pt>
    <dgm:pt modelId="{A572ABA0-9786-4EA9-A490-D42E5D850DEF}" type="sibTrans" cxnId="{A8A0E181-B54F-4E84-B4AB-9D0D7A75C540}">
      <dgm:prSet/>
      <dgm:spPr/>
      <dgm:t>
        <a:bodyPr/>
        <a:lstStyle/>
        <a:p>
          <a:endParaRPr lang="en-US"/>
        </a:p>
      </dgm:t>
    </dgm:pt>
    <dgm:pt modelId="{143C17A3-97B6-4D3B-8356-FAD5E541DDC7}" type="pres">
      <dgm:prSet presAssocID="{09A422FB-84F1-4EFA-ADB5-D5660CBEFDF4}" presName="root" presStyleCnt="0">
        <dgm:presLayoutVars>
          <dgm:dir/>
          <dgm:resizeHandles val="exact"/>
        </dgm:presLayoutVars>
      </dgm:prSet>
      <dgm:spPr/>
    </dgm:pt>
    <dgm:pt modelId="{242AFEC8-2452-49B1-BCAF-CF9FA3CE9126}" type="pres">
      <dgm:prSet presAssocID="{8015B57E-9431-4DA9-B28D-78CA8F3D1C8D}" presName="compNode" presStyleCnt="0"/>
      <dgm:spPr/>
    </dgm:pt>
    <dgm:pt modelId="{4712F1E8-7A3D-4864-B872-DAFA6BC34FE7}" type="pres">
      <dgm:prSet presAssocID="{8015B57E-9431-4DA9-B28D-78CA8F3D1C8D}" presName="bgRect" presStyleLbl="bgShp" presStyleIdx="0" presStyleCnt="4"/>
      <dgm:spPr/>
    </dgm:pt>
    <dgm:pt modelId="{FA21D4AC-73F0-42AE-8A85-48641C137DAD}" type="pres">
      <dgm:prSet presAssocID="{8015B57E-9431-4DA9-B28D-78CA8F3D1C8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wboy"/>
        </a:ext>
      </dgm:extLst>
    </dgm:pt>
    <dgm:pt modelId="{EC2454C9-4322-4596-B525-45A83B67ABF7}" type="pres">
      <dgm:prSet presAssocID="{8015B57E-9431-4DA9-B28D-78CA8F3D1C8D}" presName="spaceRect" presStyleCnt="0"/>
      <dgm:spPr/>
    </dgm:pt>
    <dgm:pt modelId="{72044363-046B-4F8D-A327-896BF0A0537D}" type="pres">
      <dgm:prSet presAssocID="{8015B57E-9431-4DA9-B28D-78CA8F3D1C8D}" presName="parTx" presStyleLbl="revTx" presStyleIdx="0" presStyleCnt="4">
        <dgm:presLayoutVars>
          <dgm:chMax val="0"/>
          <dgm:chPref val="0"/>
        </dgm:presLayoutVars>
      </dgm:prSet>
      <dgm:spPr/>
    </dgm:pt>
    <dgm:pt modelId="{C9A267C6-AC11-48E0-B147-CB8A9E4ECE04}" type="pres">
      <dgm:prSet presAssocID="{38465F18-6B27-46DC-9B77-AB85E0414293}" presName="sibTrans" presStyleCnt="0"/>
      <dgm:spPr/>
    </dgm:pt>
    <dgm:pt modelId="{EED634BE-E9A2-406D-BA60-579E5481BBA3}" type="pres">
      <dgm:prSet presAssocID="{D9F2A7E9-1DA7-4F4A-8C7E-4AE230C73220}" presName="compNode" presStyleCnt="0"/>
      <dgm:spPr/>
    </dgm:pt>
    <dgm:pt modelId="{7A6CE397-A318-4BA1-85A8-739D18862755}" type="pres">
      <dgm:prSet presAssocID="{D9F2A7E9-1DA7-4F4A-8C7E-4AE230C73220}" presName="bgRect" presStyleLbl="bgShp" presStyleIdx="1" presStyleCnt="4"/>
      <dgm:spPr/>
    </dgm:pt>
    <dgm:pt modelId="{581BCFBE-DB97-41EF-9D86-01B7A609F5BE}" type="pres">
      <dgm:prSet presAssocID="{D9F2A7E9-1DA7-4F4A-8C7E-4AE230C7322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D26E0A75-9183-495E-97E8-3C985DCB9581}" type="pres">
      <dgm:prSet presAssocID="{D9F2A7E9-1DA7-4F4A-8C7E-4AE230C73220}" presName="spaceRect" presStyleCnt="0"/>
      <dgm:spPr/>
    </dgm:pt>
    <dgm:pt modelId="{E934435E-ABC5-4EFC-9782-A7AFE1509BF3}" type="pres">
      <dgm:prSet presAssocID="{D9F2A7E9-1DA7-4F4A-8C7E-4AE230C73220}" presName="parTx" presStyleLbl="revTx" presStyleIdx="1" presStyleCnt="4">
        <dgm:presLayoutVars>
          <dgm:chMax val="0"/>
          <dgm:chPref val="0"/>
        </dgm:presLayoutVars>
      </dgm:prSet>
      <dgm:spPr/>
    </dgm:pt>
    <dgm:pt modelId="{907C82DA-1224-464F-B0AC-1455F389F0D7}" type="pres">
      <dgm:prSet presAssocID="{E3AED92C-A144-4718-88BF-A164122B64E1}" presName="sibTrans" presStyleCnt="0"/>
      <dgm:spPr/>
    </dgm:pt>
    <dgm:pt modelId="{87BE56B3-5721-4EBE-B8F3-94ED591CFCAB}" type="pres">
      <dgm:prSet presAssocID="{E37414C8-277C-49B1-99DE-79C12A98DB8B}" presName="compNode" presStyleCnt="0"/>
      <dgm:spPr/>
    </dgm:pt>
    <dgm:pt modelId="{A4441ECA-61C7-4AF6-870A-29DFD0C70CEE}" type="pres">
      <dgm:prSet presAssocID="{E37414C8-277C-49B1-99DE-79C12A98DB8B}" presName="bgRect" presStyleLbl="bgShp" presStyleIdx="2" presStyleCnt="4"/>
      <dgm:spPr/>
    </dgm:pt>
    <dgm:pt modelId="{6B8170AB-E359-4E0E-B182-73C9EF766545}" type="pres">
      <dgm:prSet presAssocID="{E37414C8-277C-49B1-99DE-79C12A98DB8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ycle with People"/>
        </a:ext>
      </dgm:extLst>
    </dgm:pt>
    <dgm:pt modelId="{083CF91A-AB53-4FA3-9D43-0F1E19D329FA}" type="pres">
      <dgm:prSet presAssocID="{E37414C8-277C-49B1-99DE-79C12A98DB8B}" presName="spaceRect" presStyleCnt="0"/>
      <dgm:spPr/>
    </dgm:pt>
    <dgm:pt modelId="{6ABC8DB4-9A6B-4CC1-BD3A-229BC2CA6E13}" type="pres">
      <dgm:prSet presAssocID="{E37414C8-277C-49B1-99DE-79C12A98DB8B}" presName="parTx" presStyleLbl="revTx" presStyleIdx="2" presStyleCnt="4">
        <dgm:presLayoutVars>
          <dgm:chMax val="0"/>
          <dgm:chPref val="0"/>
        </dgm:presLayoutVars>
      </dgm:prSet>
      <dgm:spPr/>
    </dgm:pt>
    <dgm:pt modelId="{9441A7FB-9CA8-4732-88E5-82777B1C1F59}" type="pres">
      <dgm:prSet presAssocID="{E29FB606-64FD-48E1-AC24-25A4DB10ACB9}" presName="sibTrans" presStyleCnt="0"/>
      <dgm:spPr/>
    </dgm:pt>
    <dgm:pt modelId="{B22531B7-A802-46BD-9B0A-DA0F10D9A09B}" type="pres">
      <dgm:prSet presAssocID="{DF7661C4-2153-49D6-9BAA-4F6C574EBBF9}" presName="compNode" presStyleCnt="0"/>
      <dgm:spPr/>
    </dgm:pt>
    <dgm:pt modelId="{E710A59E-7332-4C00-869F-11A444A5A761}" type="pres">
      <dgm:prSet presAssocID="{DF7661C4-2153-49D6-9BAA-4F6C574EBBF9}" presName="bgRect" presStyleLbl="bgShp" presStyleIdx="3" presStyleCnt="4"/>
      <dgm:spPr/>
    </dgm:pt>
    <dgm:pt modelId="{06A6D7DC-D667-4D5B-86FF-3CFFEF360D9E}" type="pres">
      <dgm:prSet presAssocID="{DF7661C4-2153-49D6-9BAA-4F6C574EBBF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Earth Globe Americas"/>
        </a:ext>
      </dgm:extLst>
    </dgm:pt>
    <dgm:pt modelId="{C714DB95-B6E9-4138-8BC0-294E19B54740}" type="pres">
      <dgm:prSet presAssocID="{DF7661C4-2153-49D6-9BAA-4F6C574EBBF9}" presName="spaceRect" presStyleCnt="0"/>
      <dgm:spPr/>
    </dgm:pt>
    <dgm:pt modelId="{27EDF366-4512-47D9-AE93-893A44AB1E0A}" type="pres">
      <dgm:prSet presAssocID="{DF7661C4-2153-49D6-9BAA-4F6C574EBBF9}" presName="parTx" presStyleLbl="revTx" presStyleIdx="3" presStyleCnt="4">
        <dgm:presLayoutVars>
          <dgm:chMax val="0"/>
          <dgm:chPref val="0"/>
        </dgm:presLayoutVars>
      </dgm:prSet>
      <dgm:spPr/>
    </dgm:pt>
  </dgm:ptLst>
  <dgm:cxnLst>
    <dgm:cxn modelId="{029DE513-7015-4700-B6F7-F1C6654E4D32}" type="presOf" srcId="{09A422FB-84F1-4EFA-ADB5-D5660CBEFDF4}" destId="{143C17A3-97B6-4D3B-8356-FAD5E541DDC7}" srcOrd="0" destOrd="0" presId="urn:microsoft.com/office/officeart/2018/2/layout/IconVerticalSolidList"/>
    <dgm:cxn modelId="{31B46820-ECD9-4FA7-8CFE-47B1C622A1DB}" srcId="{09A422FB-84F1-4EFA-ADB5-D5660CBEFDF4}" destId="{E37414C8-277C-49B1-99DE-79C12A98DB8B}" srcOrd="2" destOrd="0" parTransId="{A120B08F-8F25-4F37-A2EC-CE7DD6319EB6}" sibTransId="{E29FB606-64FD-48E1-AC24-25A4DB10ACB9}"/>
    <dgm:cxn modelId="{62865464-3E94-4998-9DC8-734FFC2D68BF}" type="presOf" srcId="{8015B57E-9431-4DA9-B28D-78CA8F3D1C8D}" destId="{72044363-046B-4F8D-A327-896BF0A0537D}" srcOrd="0" destOrd="0" presId="urn:microsoft.com/office/officeart/2018/2/layout/IconVerticalSolidList"/>
    <dgm:cxn modelId="{A8A0E181-B54F-4E84-B4AB-9D0D7A75C540}" srcId="{09A422FB-84F1-4EFA-ADB5-D5660CBEFDF4}" destId="{DF7661C4-2153-49D6-9BAA-4F6C574EBBF9}" srcOrd="3" destOrd="0" parTransId="{DC7B3B77-0A2F-4155-B5A5-FF73E3570311}" sibTransId="{A572ABA0-9786-4EA9-A490-D42E5D850DEF}"/>
    <dgm:cxn modelId="{0A75C68B-5C37-4DE1-9E46-BF955841774E}" type="presOf" srcId="{D9F2A7E9-1DA7-4F4A-8C7E-4AE230C73220}" destId="{E934435E-ABC5-4EFC-9782-A7AFE1509BF3}" srcOrd="0" destOrd="0" presId="urn:microsoft.com/office/officeart/2018/2/layout/IconVerticalSolidList"/>
    <dgm:cxn modelId="{298B1BA0-F0B1-4972-8A2E-0DAD077213E4}" type="presOf" srcId="{E37414C8-277C-49B1-99DE-79C12A98DB8B}" destId="{6ABC8DB4-9A6B-4CC1-BD3A-229BC2CA6E13}" srcOrd="0" destOrd="0" presId="urn:microsoft.com/office/officeart/2018/2/layout/IconVerticalSolidList"/>
    <dgm:cxn modelId="{78C602CB-06DE-4456-BC5A-8E0A5B7B9EA6}" srcId="{09A422FB-84F1-4EFA-ADB5-D5660CBEFDF4}" destId="{8015B57E-9431-4DA9-B28D-78CA8F3D1C8D}" srcOrd="0" destOrd="0" parTransId="{8795150C-D966-4B67-8CD9-14957CFDD129}" sibTransId="{38465F18-6B27-46DC-9B77-AB85E0414293}"/>
    <dgm:cxn modelId="{267546DA-CB49-45D9-BB0B-EC8F83E2A277}" srcId="{09A422FB-84F1-4EFA-ADB5-D5660CBEFDF4}" destId="{D9F2A7E9-1DA7-4F4A-8C7E-4AE230C73220}" srcOrd="1" destOrd="0" parTransId="{7122F71F-7DEE-4F22-8D8D-AE9B90E1A927}" sibTransId="{E3AED92C-A144-4718-88BF-A164122B64E1}"/>
    <dgm:cxn modelId="{38C14BE8-EF44-41FE-8134-73B62CDF043A}" type="presOf" srcId="{DF7661C4-2153-49D6-9BAA-4F6C574EBBF9}" destId="{27EDF366-4512-47D9-AE93-893A44AB1E0A}" srcOrd="0" destOrd="0" presId="urn:microsoft.com/office/officeart/2018/2/layout/IconVerticalSolidList"/>
    <dgm:cxn modelId="{3913F94E-8269-43B8-AF9F-D388716D154B}" type="presParOf" srcId="{143C17A3-97B6-4D3B-8356-FAD5E541DDC7}" destId="{242AFEC8-2452-49B1-BCAF-CF9FA3CE9126}" srcOrd="0" destOrd="0" presId="urn:microsoft.com/office/officeart/2018/2/layout/IconVerticalSolidList"/>
    <dgm:cxn modelId="{2ED8C23E-32AD-4ABF-9CE4-06DD7181A22A}" type="presParOf" srcId="{242AFEC8-2452-49B1-BCAF-CF9FA3CE9126}" destId="{4712F1E8-7A3D-4864-B872-DAFA6BC34FE7}" srcOrd="0" destOrd="0" presId="urn:microsoft.com/office/officeart/2018/2/layout/IconVerticalSolidList"/>
    <dgm:cxn modelId="{492A0B6D-8643-4705-BC9B-A947591DE510}" type="presParOf" srcId="{242AFEC8-2452-49B1-BCAF-CF9FA3CE9126}" destId="{FA21D4AC-73F0-42AE-8A85-48641C137DAD}" srcOrd="1" destOrd="0" presId="urn:microsoft.com/office/officeart/2018/2/layout/IconVerticalSolidList"/>
    <dgm:cxn modelId="{B0B69957-9042-49FC-B3A4-C073121AF761}" type="presParOf" srcId="{242AFEC8-2452-49B1-BCAF-CF9FA3CE9126}" destId="{EC2454C9-4322-4596-B525-45A83B67ABF7}" srcOrd="2" destOrd="0" presId="urn:microsoft.com/office/officeart/2018/2/layout/IconVerticalSolidList"/>
    <dgm:cxn modelId="{5CCC2A5F-46F8-4661-B812-E04CE9126F77}" type="presParOf" srcId="{242AFEC8-2452-49B1-BCAF-CF9FA3CE9126}" destId="{72044363-046B-4F8D-A327-896BF0A0537D}" srcOrd="3" destOrd="0" presId="urn:microsoft.com/office/officeart/2018/2/layout/IconVerticalSolidList"/>
    <dgm:cxn modelId="{12AC7F05-A52B-491A-9DB1-A970C3B5D0CA}" type="presParOf" srcId="{143C17A3-97B6-4D3B-8356-FAD5E541DDC7}" destId="{C9A267C6-AC11-48E0-B147-CB8A9E4ECE04}" srcOrd="1" destOrd="0" presId="urn:microsoft.com/office/officeart/2018/2/layout/IconVerticalSolidList"/>
    <dgm:cxn modelId="{450D4474-DF3D-434B-B061-D0510DAC744D}" type="presParOf" srcId="{143C17A3-97B6-4D3B-8356-FAD5E541DDC7}" destId="{EED634BE-E9A2-406D-BA60-579E5481BBA3}" srcOrd="2" destOrd="0" presId="urn:microsoft.com/office/officeart/2018/2/layout/IconVerticalSolidList"/>
    <dgm:cxn modelId="{CEE0FD51-A851-4903-A838-0B7122903CC3}" type="presParOf" srcId="{EED634BE-E9A2-406D-BA60-579E5481BBA3}" destId="{7A6CE397-A318-4BA1-85A8-739D18862755}" srcOrd="0" destOrd="0" presId="urn:microsoft.com/office/officeart/2018/2/layout/IconVerticalSolidList"/>
    <dgm:cxn modelId="{A3E54CE3-D0EB-44AA-A7E4-5A8DD6A7E60B}" type="presParOf" srcId="{EED634BE-E9A2-406D-BA60-579E5481BBA3}" destId="{581BCFBE-DB97-41EF-9D86-01B7A609F5BE}" srcOrd="1" destOrd="0" presId="urn:microsoft.com/office/officeart/2018/2/layout/IconVerticalSolidList"/>
    <dgm:cxn modelId="{BAFB7EE9-A942-43B8-AAA0-16BC7D9533A6}" type="presParOf" srcId="{EED634BE-E9A2-406D-BA60-579E5481BBA3}" destId="{D26E0A75-9183-495E-97E8-3C985DCB9581}" srcOrd="2" destOrd="0" presId="urn:microsoft.com/office/officeart/2018/2/layout/IconVerticalSolidList"/>
    <dgm:cxn modelId="{7FDF8386-7A9E-4B65-8DF0-D512A2214B0F}" type="presParOf" srcId="{EED634BE-E9A2-406D-BA60-579E5481BBA3}" destId="{E934435E-ABC5-4EFC-9782-A7AFE1509BF3}" srcOrd="3" destOrd="0" presId="urn:microsoft.com/office/officeart/2018/2/layout/IconVerticalSolidList"/>
    <dgm:cxn modelId="{A15501A5-FA74-4E60-B552-FDD16DA53939}" type="presParOf" srcId="{143C17A3-97B6-4D3B-8356-FAD5E541DDC7}" destId="{907C82DA-1224-464F-B0AC-1455F389F0D7}" srcOrd="3" destOrd="0" presId="urn:microsoft.com/office/officeart/2018/2/layout/IconVerticalSolidList"/>
    <dgm:cxn modelId="{0B2C6705-7A74-4FAA-B7F1-05948A204D38}" type="presParOf" srcId="{143C17A3-97B6-4D3B-8356-FAD5E541DDC7}" destId="{87BE56B3-5721-4EBE-B8F3-94ED591CFCAB}" srcOrd="4" destOrd="0" presId="urn:microsoft.com/office/officeart/2018/2/layout/IconVerticalSolidList"/>
    <dgm:cxn modelId="{4ACCAAF3-F6C9-4632-83A7-CF63E0FD5E9C}" type="presParOf" srcId="{87BE56B3-5721-4EBE-B8F3-94ED591CFCAB}" destId="{A4441ECA-61C7-4AF6-870A-29DFD0C70CEE}" srcOrd="0" destOrd="0" presId="urn:microsoft.com/office/officeart/2018/2/layout/IconVerticalSolidList"/>
    <dgm:cxn modelId="{DEA45C09-A073-45EE-BA5B-038C423FD8B5}" type="presParOf" srcId="{87BE56B3-5721-4EBE-B8F3-94ED591CFCAB}" destId="{6B8170AB-E359-4E0E-B182-73C9EF766545}" srcOrd="1" destOrd="0" presId="urn:microsoft.com/office/officeart/2018/2/layout/IconVerticalSolidList"/>
    <dgm:cxn modelId="{6BDA2CBC-E253-4DD7-B1FD-E2228999B19D}" type="presParOf" srcId="{87BE56B3-5721-4EBE-B8F3-94ED591CFCAB}" destId="{083CF91A-AB53-4FA3-9D43-0F1E19D329FA}" srcOrd="2" destOrd="0" presId="urn:microsoft.com/office/officeart/2018/2/layout/IconVerticalSolidList"/>
    <dgm:cxn modelId="{979CD4D0-3F56-4B1A-A1CB-2F05D717F05F}" type="presParOf" srcId="{87BE56B3-5721-4EBE-B8F3-94ED591CFCAB}" destId="{6ABC8DB4-9A6B-4CC1-BD3A-229BC2CA6E13}" srcOrd="3" destOrd="0" presId="urn:microsoft.com/office/officeart/2018/2/layout/IconVerticalSolidList"/>
    <dgm:cxn modelId="{B93F9D5B-C72D-45F7-8ABC-713CCD4A3D78}" type="presParOf" srcId="{143C17A3-97B6-4D3B-8356-FAD5E541DDC7}" destId="{9441A7FB-9CA8-4732-88E5-82777B1C1F59}" srcOrd="5" destOrd="0" presId="urn:microsoft.com/office/officeart/2018/2/layout/IconVerticalSolidList"/>
    <dgm:cxn modelId="{D9DDD5A8-CD83-4D78-8493-8F9F8975D8DB}" type="presParOf" srcId="{143C17A3-97B6-4D3B-8356-FAD5E541DDC7}" destId="{B22531B7-A802-46BD-9B0A-DA0F10D9A09B}" srcOrd="6" destOrd="0" presId="urn:microsoft.com/office/officeart/2018/2/layout/IconVerticalSolidList"/>
    <dgm:cxn modelId="{6E60C048-D544-4D06-8E2A-32D0BDE0D854}" type="presParOf" srcId="{B22531B7-A802-46BD-9B0A-DA0F10D9A09B}" destId="{E710A59E-7332-4C00-869F-11A444A5A761}" srcOrd="0" destOrd="0" presId="urn:microsoft.com/office/officeart/2018/2/layout/IconVerticalSolidList"/>
    <dgm:cxn modelId="{D0F17053-DFA8-441E-93EA-98007E93B6F2}" type="presParOf" srcId="{B22531B7-A802-46BD-9B0A-DA0F10D9A09B}" destId="{06A6D7DC-D667-4D5B-86FF-3CFFEF360D9E}" srcOrd="1" destOrd="0" presId="urn:microsoft.com/office/officeart/2018/2/layout/IconVerticalSolidList"/>
    <dgm:cxn modelId="{5259E91C-CB28-4A79-B208-AA6A4416A20B}" type="presParOf" srcId="{B22531B7-A802-46BD-9B0A-DA0F10D9A09B}" destId="{C714DB95-B6E9-4138-8BC0-294E19B54740}" srcOrd="2" destOrd="0" presId="urn:microsoft.com/office/officeart/2018/2/layout/IconVerticalSolidList"/>
    <dgm:cxn modelId="{08C621A4-1DDC-459C-A04F-6E500EF405AA}" type="presParOf" srcId="{B22531B7-A802-46BD-9B0A-DA0F10D9A09B}" destId="{27EDF366-4512-47D9-AE93-893A44AB1E0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74E69D-742A-4771-A9E4-2A7F32D59C3C}">
      <dsp:nvSpPr>
        <dsp:cNvPr id="0" name=""/>
        <dsp:cNvSpPr/>
      </dsp:nvSpPr>
      <dsp:spPr>
        <a:xfrm rot="21300000">
          <a:off x="992877" y="1565049"/>
          <a:ext cx="8987045" cy="786264"/>
        </a:xfrm>
        <a:prstGeom prst="mathMinus">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dsp:style>
    </dsp:sp>
    <dsp:sp modelId="{BF5DB29D-2B17-46FB-B862-D0EB1136B569}">
      <dsp:nvSpPr>
        <dsp:cNvPr id="0" name=""/>
        <dsp:cNvSpPr/>
      </dsp:nvSpPr>
      <dsp:spPr>
        <a:xfrm>
          <a:off x="1316736" y="195818"/>
          <a:ext cx="3291840" cy="1566545"/>
        </a:xfrm>
        <a:prstGeom prst="downArrow">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F574908-3C0F-4FFE-91C4-02BFEFA3DA70}">
      <dsp:nvSpPr>
        <dsp:cNvPr id="0" name=""/>
        <dsp:cNvSpPr/>
      </dsp:nvSpPr>
      <dsp:spPr>
        <a:xfrm>
          <a:off x="5815584" y="0"/>
          <a:ext cx="3511296" cy="1644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1" i="1" kern="1200" dirty="0">
              <a:solidFill>
                <a:srgbClr val="7030A0"/>
              </a:solidFill>
            </a:rPr>
            <a:t>Methodology</a:t>
          </a:r>
          <a:r>
            <a:rPr lang="en-GB" sz="1800" kern="1200" dirty="0"/>
            <a:t> – overarching strategy and rationale of your research project – a study of the methods, theories and principles </a:t>
          </a:r>
        </a:p>
      </dsp:txBody>
      <dsp:txXfrm>
        <a:off x="5815584" y="0"/>
        <a:ext cx="3511296" cy="1644872"/>
      </dsp:txXfrm>
    </dsp:sp>
    <dsp:sp modelId="{B7163D13-FD51-46EC-801C-CB98E17DB749}">
      <dsp:nvSpPr>
        <dsp:cNvPr id="0" name=""/>
        <dsp:cNvSpPr/>
      </dsp:nvSpPr>
      <dsp:spPr>
        <a:xfrm>
          <a:off x="6364224" y="2153999"/>
          <a:ext cx="3291840" cy="1566545"/>
        </a:xfrm>
        <a:prstGeom prst="upArrow">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E0B70F6F-6FCD-4999-9EEB-B32DD26785CF}">
      <dsp:nvSpPr>
        <dsp:cNvPr id="0" name=""/>
        <dsp:cNvSpPr/>
      </dsp:nvSpPr>
      <dsp:spPr>
        <a:xfrm>
          <a:off x="1645920" y="2271490"/>
          <a:ext cx="3511296" cy="1644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1" i="1" kern="1200" dirty="0">
              <a:solidFill>
                <a:srgbClr val="00B0F0"/>
              </a:solidFill>
            </a:rPr>
            <a:t>Methods </a:t>
          </a:r>
          <a:r>
            <a:rPr lang="en-GB" sz="1800" kern="1200" dirty="0"/>
            <a:t>– specific tools and procedures data use to collect and analyse </a:t>
          </a:r>
        </a:p>
      </dsp:txBody>
      <dsp:txXfrm>
        <a:off x="1645920" y="2271490"/>
        <a:ext cx="3511296" cy="16448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7E8CFC-E63B-44E0-AF24-C816198466A2}">
      <dsp:nvSpPr>
        <dsp:cNvPr id="0" name=""/>
        <dsp:cNvSpPr/>
      </dsp:nvSpPr>
      <dsp:spPr>
        <a:xfrm>
          <a:off x="-4427301" y="-679014"/>
          <a:ext cx="5274391" cy="5274391"/>
        </a:xfrm>
        <a:prstGeom prst="blockArc">
          <a:avLst>
            <a:gd name="adj1" fmla="val 18900000"/>
            <a:gd name="adj2" fmla="val 2700000"/>
            <a:gd name="adj3" fmla="val 410"/>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F344FA-60B3-435E-BF4E-A500DC178145}">
      <dsp:nvSpPr>
        <dsp:cNvPr id="0" name=""/>
        <dsp:cNvSpPr/>
      </dsp:nvSpPr>
      <dsp:spPr>
        <a:xfrm>
          <a:off x="544782" y="391636"/>
          <a:ext cx="10375163" cy="783272"/>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1723"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solidFill>
                <a:schemeClr val="tx1"/>
              </a:solidFill>
            </a:rPr>
            <a:t>All dissertation projects need to be clear on data collection</a:t>
          </a:r>
        </a:p>
      </dsp:txBody>
      <dsp:txXfrm>
        <a:off x="544782" y="391636"/>
        <a:ext cx="10375163" cy="783272"/>
      </dsp:txXfrm>
    </dsp:sp>
    <dsp:sp modelId="{E2CF024B-AF66-46D1-88C7-A2FDEF1696A4}">
      <dsp:nvSpPr>
        <dsp:cNvPr id="0" name=""/>
        <dsp:cNvSpPr/>
      </dsp:nvSpPr>
      <dsp:spPr>
        <a:xfrm>
          <a:off x="55236" y="293727"/>
          <a:ext cx="979090" cy="979090"/>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BC624E-54DC-476A-9401-70C6B57943AA}">
      <dsp:nvSpPr>
        <dsp:cNvPr id="0" name=""/>
        <dsp:cNvSpPr/>
      </dsp:nvSpPr>
      <dsp:spPr>
        <a:xfrm>
          <a:off x="829501" y="1566545"/>
          <a:ext cx="10090443" cy="783272"/>
        </a:xfrm>
        <a:prstGeom prst="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1723"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solidFill>
                <a:schemeClr val="tx1"/>
              </a:solidFill>
            </a:rPr>
            <a:t>Include this chapter if undertaking – Primary/secondary</a:t>
          </a:r>
        </a:p>
      </dsp:txBody>
      <dsp:txXfrm>
        <a:off x="829501" y="1566545"/>
        <a:ext cx="10090443" cy="783272"/>
      </dsp:txXfrm>
    </dsp:sp>
    <dsp:sp modelId="{811D9B71-B895-4E98-BDBC-6486DB959CF2}">
      <dsp:nvSpPr>
        <dsp:cNvPr id="0" name=""/>
        <dsp:cNvSpPr/>
      </dsp:nvSpPr>
      <dsp:spPr>
        <a:xfrm>
          <a:off x="339956" y="1468636"/>
          <a:ext cx="979090" cy="979090"/>
        </a:xfrm>
        <a:prstGeom prst="ellipse">
          <a:avLst/>
        </a:prstGeom>
        <a:solidFill>
          <a:schemeClr val="lt1">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sp>
    <dsp:sp modelId="{F0519A71-429D-4905-A69E-706D5EDE5AAD}">
      <dsp:nvSpPr>
        <dsp:cNvPr id="0" name=""/>
        <dsp:cNvSpPr/>
      </dsp:nvSpPr>
      <dsp:spPr>
        <a:xfrm>
          <a:off x="544782" y="2741454"/>
          <a:ext cx="10375163" cy="783272"/>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1723"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solidFill>
                <a:schemeClr val="tx1"/>
              </a:solidFill>
            </a:rPr>
            <a:t>It is the ….</a:t>
          </a:r>
          <a:r>
            <a:rPr lang="en-GB" sz="2900" i="1" kern="1200" dirty="0">
              <a:solidFill>
                <a:schemeClr val="tx1"/>
              </a:solidFill>
            </a:rPr>
            <a:t>who, when, where, why</a:t>
          </a:r>
          <a:r>
            <a:rPr lang="en-GB" sz="2900" kern="1200" dirty="0">
              <a:solidFill>
                <a:schemeClr val="tx1"/>
              </a:solidFill>
            </a:rPr>
            <a:t>…. of your research</a:t>
          </a:r>
        </a:p>
      </dsp:txBody>
      <dsp:txXfrm>
        <a:off x="544782" y="2741454"/>
        <a:ext cx="10375163" cy="783272"/>
      </dsp:txXfrm>
    </dsp:sp>
    <dsp:sp modelId="{82D26E54-D7C6-48DD-AB6F-60E8D65FEB20}">
      <dsp:nvSpPr>
        <dsp:cNvPr id="0" name=""/>
        <dsp:cNvSpPr/>
      </dsp:nvSpPr>
      <dsp:spPr>
        <a:xfrm>
          <a:off x="55236" y="2643545"/>
          <a:ext cx="979090" cy="979090"/>
        </a:xfrm>
        <a:prstGeom prst="ellipse">
          <a:avLst/>
        </a:prstGeom>
        <a:solidFill>
          <a:schemeClr val="lt1">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A58C39-2EBB-48AB-B650-F0502A08A974}">
      <dsp:nvSpPr>
        <dsp:cNvPr id="0" name=""/>
        <dsp:cNvSpPr/>
      </dsp:nvSpPr>
      <dsp:spPr>
        <a:xfrm>
          <a:off x="668655" y="972"/>
          <a:ext cx="3011090" cy="1806654"/>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1.Introduction to the chapter</a:t>
          </a:r>
        </a:p>
      </dsp:txBody>
      <dsp:txXfrm>
        <a:off x="668655" y="972"/>
        <a:ext cx="3011090" cy="1806654"/>
      </dsp:txXfrm>
    </dsp:sp>
    <dsp:sp modelId="{9BD69C2A-91F2-413B-8155-81F89E1112AD}">
      <dsp:nvSpPr>
        <dsp:cNvPr id="0" name=""/>
        <dsp:cNvSpPr/>
      </dsp:nvSpPr>
      <dsp:spPr>
        <a:xfrm>
          <a:off x="3980854" y="972"/>
          <a:ext cx="3011090" cy="1806654"/>
        </a:xfrm>
        <a:prstGeom prst="rect">
          <a:avLst/>
        </a:prstGeom>
        <a:solidFill>
          <a:schemeClr val="accent3">
            <a:hueOff val="2250053"/>
            <a:satOff val="-3376"/>
            <a:lumOff val="-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2. Research strategy</a:t>
          </a:r>
        </a:p>
      </dsp:txBody>
      <dsp:txXfrm>
        <a:off x="3980854" y="972"/>
        <a:ext cx="3011090" cy="1806654"/>
      </dsp:txXfrm>
    </dsp:sp>
    <dsp:sp modelId="{83354C05-9313-4D38-BEC0-E04898480531}">
      <dsp:nvSpPr>
        <dsp:cNvPr id="0" name=""/>
        <dsp:cNvSpPr/>
      </dsp:nvSpPr>
      <dsp:spPr>
        <a:xfrm>
          <a:off x="7293054" y="972"/>
          <a:ext cx="3011090" cy="1806654"/>
        </a:xfrm>
        <a:prstGeom prst="rect">
          <a:avLst/>
        </a:prstGeom>
        <a:solidFill>
          <a:schemeClr val="accent3">
            <a:hueOff val="4500106"/>
            <a:satOff val="-6752"/>
            <a:lumOff val="-1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3. Data collection</a:t>
          </a:r>
        </a:p>
      </dsp:txBody>
      <dsp:txXfrm>
        <a:off x="7293054" y="972"/>
        <a:ext cx="3011090" cy="1806654"/>
      </dsp:txXfrm>
    </dsp:sp>
    <dsp:sp modelId="{1AEBE335-DC8E-400F-827F-86EC8B24706B}">
      <dsp:nvSpPr>
        <dsp:cNvPr id="0" name=""/>
        <dsp:cNvSpPr/>
      </dsp:nvSpPr>
      <dsp:spPr>
        <a:xfrm>
          <a:off x="668655" y="2108736"/>
          <a:ext cx="3011090" cy="1806654"/>
        </a:xfrm>
        <a:prstGeom prst="rect">
          <a:avLst/>
        </a:prstGeom>
        <a:solidFill>
          <a:schemeClr val="accent3">
            <a:hueOff val="6750158"/>
            <a:satOff val="-10128"/>
            <a:lumOff val="-164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4. Data Analysis</a:t>
          </a:r>
        </a:p>
      </dsp:txBody>
      <dsp:txXfrm>
        <a:off x="668655" y="2108736"/>
        <a:ext cx="3011090" cy="1806654"/>
      </dsp:txXfrm>
    </dsp:sp>
    <dsp:sp modelId="{F7D95AFA-8035-4A5B-8191-6A68C7C3500F}">
      <dsp:nvSpPr>
        <dsp:cNvPr id="0" name=""/>
        <dsp:cNvSpPr/>
      </dsp:nvSpPr>
      <dsp:spPr>
        <a:xfrm>
          <a:off x="3980854" y="2108736"/>
          <a:ext cx="3011090" cy="1806654"/>
        </a:xfrm>
        <a:prstGeom prst="rect">
          <a:avLst/>
        </a:prstGeom>
        <a:solidFill>
          <a:schemeClr val="accent3">
            <a:hueOff val="9000211"/>
            <a:satOff val="-13504"/>
            <a:lumOff val="-21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rtl="0">
            <a:lnSpc>
              <a:spcPct val="90000"/>
            </a:lnSpc>
            <a:spcBef>
              <a:spcPct val="0"/>
            </a:spcBef>
            <a:spcAft>
              <a:spcPct val="35000"/>
            </a:spcAft>
            <a:buNone/>
          </a:pPr>
          <a:r>
            <a:rPr lang="en-GB" sz="3400" kern="1200" dirty="0">
              <a:latin typeface="Myriad Pro"/>
            </a:rPr>
            <a:t>5. Ethics</a:t>
          </a:r>
        </a:p>
      </dsp:txBody>
      <dsp:txXfrm>
        <a:off x="3980854" y="2108736"/>
        <a:ext cx="3011090" cy="1806654"/>
      </dsp:txXfrm>
    </dsp:sp>
    <dsp:sp modelId="{CEBB3608-0A4C-4EC9-9895-38E9795CF591}">
      <dsp:nvSpPr>
        <dsp:cNvPr id="0" name=""/>
        <dsp:cNvSpPr/>
      </dsp:nvSpPr>
      <dsp:spPr>
        <a:xfrm>
          <a:off x="7293054" y="2108736"/>
          <a:ext cx="3011090" cy="1806654"/>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rtl="0">
            <a:lnSpc>
              <a:spcPct val="90000"/>
            </a:lnSpc>
            <a:spcBef>
              <a:spcPct val="0"/>
            </a:spcBef>
            <a:spcAft>
              <a:spcPct val="35000"/>
            </a:spcAft>
            <a:buNone/>
          </a:pPr>
          <a:r>
            <a:rPr lang="en-GB" sz="3400" kern="1200" dirty="0">
              <a:latin typeface="Myriad Pro"/>
            </a:rPr>
            <a:t>6</a:t>
          </a:r>
          <a:r>
            <a:rPr lang="en-GB" sz="3400" kern="1200" dirty="0"/>
            <a:t>. Limitations</a:t>
          </a:r>
          <a:r>
            <a:rPr lang="en-GB" sz="3400" kern="1200" dirty="0">
              <a:latin typeface="Myriad Pro"/>
            </a:rPr>
            <a:t> </a:t>
          </a:r>
          <a:endParaRPr lang="en-GB" sz="3400" kern="1200" dirty="0"/>
        </a:p>
      </dsp:txBody>
      <dsp:txXfrm>
        <a:off x="7293054" y="2108736"/>
        <a:ext cx="3011090" cy="180665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12F1E8-7A3D-4864-B872-DAFA6BC34FE7}">
      <dsp:nvSpPr>
        <dsp:cNvPr id="0" name=""/>
        <dsp:cNvSpPr/>
      </dsp:nvSpPr>
      <dsp:spPr>
        <a:xfrm>
          <a:off x="0" y="1625"/>
          <a:ext cx="10972800" cy="82381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21D4AC-73F0-42AE-8A85-48641C137DAD}">
      <dsp:nvSpPr>
        <dsp:cNvPr id="0" name=""/>
        <dsp:cNvSpPr/>
      </dsp:nvSpPr>
      <dsp:spPr>
        <a:xfrm>
          <a:off x="249203" y="186983"/>
          <a:ext cx="453097" cy="4530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044363-046B-4F8D-A327-896BF0A0537D}">
      <dsp:nvSpPr>
        <dsp:cNvPr id="0" name=""/>
        <dsp:cNvSpPr/>
      </dsp:nvSpPr>
      <dsp:spPr>
        <a:xfrm>
          <a:off x="951504" y="1625"/>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b="0" i="0" kern="1200"/>
            <a:t>Burnett, J. (2009) </a:t>
          </a:r>
          <a:r>
            <a:rPr lang="en-GB" sz="1900" b="0" i="1" kern="1200"/>
            <a:t>Doing Your Social Science Dissertation</a:t>
          </a:r>
          <a:r>
            <a:rPr lang="en-GB" sz="1900" b="0" i="0" kern="1200"/>
            <a:t>. London: SAGE Publications.</a:t>
          </a:r>
          <a:endParaRPr lang="en-US" sz="1900" kern="1200"/>
        </a:p>
      </dsp:txBody>
      <dsp:txXfrm>
        <a:off x="951504" y="1625"/>
        <a:ext cx="10021295" cy="823813"/>
      </dsp:txXfrm>
    </dsp:sp>
    <dsp:sp modelId="{7A6CE397-A318-4BA1-85A8-739D18862755}">
      <dsp:nvSpPr>
        <dsp:cNvPr id="0" name=""/>
        <dsp:cNvSpPr/>
      </dsp:nvSpPr>
      <dsp:spPr>
        <a:xfrm>
          <a:off x="0" y="1031391"/>
          <a:ext cx="10972800" cy="82381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1BCFBE-DB97-41EF-9D86-01B7A609F5BE}">
      <dsp:nvSpPr>
        <dsp:cNvPr id="0" name=""/>
        <dsp:cNvSpPr/>
      </dsp:nvSpPr>
      <dsp:spPr>
        <a:xfrm>
          <a:off x="249203" y="1216749"/>
          <a:ext cx="453097" cy="45309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34435E-ABC5-4EFC-9782-A7AFE1509BF3}">
      <dsp:nvSpPr>
        <dsp:cNvPr id="0" name=""/>
        <dsp:cNvSpPr/>
      </dsp:nvSpPr>
      <dsp:spPr>
        <a:xfrm>
          <a:off x="951504" y="1031391"/>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b="0" i="0" kern="1200"/>
            <a:t>Denscombe, M. (2012) </a:t>
          </a:r>
          <a:r>
            <a:rPr lang="en-GB" sz="1900" b="0" i="1" kern="1200"/>
            <a:t>Research proposals a practical guide</a:t>
          </a:r>
          <a:r>
            <a:rPr lang="en-GB" sz="1900" b="0" i="0" kern="1200"/>
            <a:t>. Berkshire,  McGraw Hill Open University Press.</a:t>
          </a:r>
          <a:endParaRPr lang="en-US" sz="1900" kern="1200"/>
        </a:p>
      </dsp:txBody>
      <dsp:txXfrm>
        <a:off x="951504" y="1031391"/>
        <a:ext cx="10021295" cy="823813"/>
      </dsp:txXfrm>
    </dsp:sp>
    <dsp:sp modelId="{A4441ECA-61C7-4AF6-870A-29DFD0C70CEE}">
      <dsp:nvSpPr>
        <dsp:cNvPr id="0" name=""/>
        <dsp:cNvSpPr/>
      </dsp:nvSpPr>
      <dsp:spPr>
        <a:xfrm>
          <a:off x="0" y="2061158"/>
          <a:ext cx="10972800" cy="82381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8170AB-E359-4E0E-B182-73C9EF766545}">
      <dsp:nvSpPr>
        <dsp:cNvPr id="0" name=""/>
        <dsp:cNvSpPr/>
      </dsp:nvSpPr>
      <dsp:spPr>
        <a:xfrm>
          <a:off x="249203" y="2246516"/>
          <a:ext cx="453097" cy="45309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BC8DB4-9A6B-4CC1-BD3A-229BC2CA6E13}">
      <dsp:nvSpPr>
        <dsp:cNvPr id="0" name=""/>
        <dsp:cNvSpPr/>
      </dsp:nvSpPr>
      <dsp:spPr>
        <a:xfrm>
          <a:off x="951504" y="2061158"/>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b="0" i="0" kern="1200"/>
            <a:t>Walliman, N. (2006) </a:t>
          </a:r>
          <a:r>
            <a:rPr lang="en-GB" sz="1900" b="0" i="1" kern="1200"/>
            <a:t>Social research methods</a:t>
          </a:r>
          <a:r>
            <a:rPr lang="en-GB" sz="1900" b="0" i="0" kern="1200"/>
            <a:t>. London: SAGE.</a:t>
          </a:r>
          <a:endParaRPr lang="en-US" sz="1900" kern="1200"/>
        </a:p>
      </dsp:txBody>
      <dsp:txXfrm>
        <a:off x="951504" y="2061158"/>
        <a:ext cx="10021295" cy="823813"/>
      </dsp:txXfrm>
    </dsp:sp>
    <dsp:sp modelId="{E710A59E-7332-4C00-869F-11A444A5A761}">
      <dsp:nvSpPr>
        <dsp:cNvPr id="0" name=""/>
        <dsp:cNvSpPr/>
      </dsp:nvSpPr>
      <dsp:spPr>
        <a:xfrm>
          <a:off x="0" y="3090924"/>
          <a:ext cx="10972800" cy="82381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A6D7DC-D667-4D5B-86FF-3CFFEF360D9E}">
      <dsp:nvSpPr>
        <dsp:cNvPr id="0" name=""/>
        <dsp:cNvSpPr/>
      </dsp:nvSpPr>
      <dsp:spPr>
        <a:xfrm>
          <a:off x="249203" y="3276282"/>
          <a:ext cx="453097" cy="45309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EDF366-4512-47D9-AE93-893A44AB1E0A}">
      <dsp:nvSpPr>
        <dsp:cNvPr id="0" name=""/>
        <dsp:cNvSpPr/>
      </dsp:nvSpPr>
      <dsp:spPr>
        <a:xfrm>
          <a:off x="951504" y="3090924"/>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kern="1200"/>
            <a:t>https://www.sagepub.com/sites/default/files/upm-binaries/18533_Chapter3.pdf</a:t>
          </a:r>
          <a:endParaRPr lang="en-US" sz="1900" kern="1200"/>
        </a:p>
      </dsp:txBody>
      <dsp:txXfrm>
        <a:off x="951504" y="3090924"/>
        <a:ext cx="10021295" cy="823813"/>
      </dsp:txXfrm>
    </dsp:sp>
  </dsp:spTree>
</dsp:drawing>
</file>

<file path=ppt/diagrams/layout1.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27/03/2026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In summary</a:t>
            </a:r>
          </a:p>
          <a:p>
            <a:endParaRPr lang="en-US" dirty="0">
              <a:cs typeface="Calibri"/>
            </a:endParaRPr>
          </a:p>
          <a:p>
            <a:r>
              <a:rPr lang="en-US" dirty="0">
                <a:cs typeface="Calibri"/>
              </a:rPr>
              <a:t>METHODOLOGY is the overarching strategy and rationale for your research project or dissertation – in other words a study of the methods, theories and principles of your research</a:t>
            </a:r>
          </a:p>
          <a:p>
            <a:endParaRPr lang="en-US" dirty="0">
              <a:cs typeface="Calibri"/>
            </a:endParaRPr>
          </a:p>
          <a:p>
            <a:r>
              <a:rPr lang="en-US" dirty="0">
                <a:cs typeface="Calibri"/>
              </a:rPr>
              <a:t>METHOD/s - is/are the specific tools and/or procedures that you will use to collect your data and </a:t>
            </a:r>
            <a:r>
              <a:rPr lang="en-US" dirty="0" err="1">
                <a:cs typeface="Calibri"/>
              </a:rPr>
              <a:t>analyse</a:t>
            </a:r>
            <a:r>
              <a:rPr lang="en-US" dirty="0">
                <a:cs typeface="Calibri"/>
              </a:rPr>
              <a:t> it e.g. survey's, focus groups, interviews </a:t>
            </a:r>
            <a:r>
              <a:rPr lang="en-US" dirty="0" err="1">
                <a:cs typeface="Calibri"/>
              </a:rPr>
              <a:t>etc</a:t>
            </a:r>
            <a:endParaRPr lang="en-US" dirty="0">
              <a:cs typeface="Calibri"/>
            </a:endParaRPr>
          </a:p>
          <a:p>
            <a:endParaRPr lang="en-US" dirty="0">
              <a:cs typeface="Calibri"/>
            </a:endParaRPr>
          </a:p>
          <a:p>
            <a:pPr marL="0" indent="0">
              <a:buNone/>
            </a:pPr>
            <a:r>
              <a:rPr lang="en-GB" dirty="0"/>
              <a:t>Methodology is: </a:t>
            </a:r>
          </a:p>
          <a:p>
            <a:pPr marL="171450" indent="-171450">
              <a:buFont typeface="Arial" panose="020B0604020202020204" pitchFamily="34" charset="0"/>
              <a:buChar char="•"/>
            </a:pPr>
            <a:r>
              <a:rPr lang="en-GB" i="1" dirty="0">
                <a:solidFill>
                  <a:srgbClr val="002060"/>
                </a:solidFill>
              </a:rPr>
              <a:t>a set of systems, methods, procedures or rules that is used to conduct a structured research process for a dissertation</a:t>
            </a:r>
            <a:r>
              <a:rPr lang="en-GB" dirty="0"/>
              <a:t>’ or ( Dissertation-help.co.uk. 2022)</a:t>
            </a:r>
          </a:p>
          <a:p>
            <a:pPr marL="171450" indent="-171450">
              <a:buFont typeface="Arial" panose="020B0604020202020204" pitchFamily="34" charset="0"/>
              <a:buChar char="•"/>
            </a:pPr>
            <a:r>
              <a:rPr lang="en-GB" dirty="0"/>
              <a:t>‘a system of ways of doing, teaching or studying something’ ( Cambridge English Dictionary online, 2022)</a:t>
            </a:r>
          </a:p>
          <a:p>
            <a:pPr marL="171450" indent="-171450">
              <a:buFont typeface="Arial" panose="020B0604020202020204" pitchFamily="34" charset="0"/>
              <a:buChar char="•"/>
            </a:pPr>
            <a:r>
              <a:rPr lang="en-GB" dirty="0"/>
              <a:t>It explains what the exact activities and processes of your research is , through what methods you will be measuring the data and how you will interpret your results and outcome. ( dissertation.help.co.uk, 2022)</a:t>
            </a:r>
          </a:p>
          <a:p>
            <a:endParaRPr lang="en-GB" dirty="0"/>
          </a:p>
          <a:p>
            <a:pPr marL="0" indent="0">
              <a:buNone/>
            </a:pPr>
            <a:r>
              <a:rPr lang="en-GB" dirty="0"/>
              <a:t>Research methods are:</a:t>
            </a:r>
          </a:p>
          <a:p>
            <a:r>
              <a:rPr lang="en-GB" i="1" dirty="0">
                <a:solidFill>
                  <a:srgbClr val="0070C0"/>
                </a:solidFill>
              </a:rPr>
              <a:t>‘ specific procedures for collecting and analysing data.</a:t>
            </a:r>
          </a:p>
          <a:p>
            <a:r>
              <a:rPr lang="en-GB" i="1" dirty="0">
                <a:solidFill>
                  <a:srgbClr val="0070C0"/>
                </a:solidFill>
              </a:rPr>
              <a:t>Integral part of research design   ( </a:t>
            </a:r>
            <a:r>
              <a:rPr lang="en-GB" i="1" dirty="0" err="1">
                <a:solidFill>
                  <a:srgbClr val="0070C0"/>
                </a:solidFill>
              </a:rPr>
              <a:t>Scribbr</a:t>
            </a:r>
            <a:r>
              <a:rPr lang="en-GB" i="1" dirty="0">
                <a:solidFill>
                  <a:srgbClr val="0070C0"/>
                </a:solidFill>
              </a:rPr>
              <a:t>, 2022)</a:t>
            </a:r>
            <a:endParaRPr lang="en-GB" dirty="0"/>
          </a:p>
          <a:p>
            <a:endParaRPr lang="en-US" dirty="0" err="1">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3</a:t>
            </a:fld>
            <a:endParaRPr lang="en-GB"/>
          </a:p>
        </p:txBody>
      </p:sp>
    </p:spTree>
    <p:extLst>
      <p:ext uri="{BB962C8B-B14F-4D97-AF65-F5344CB8AC3E}">
        <p14:creationId xmlns:p14="http://schemas.microsoft.com/office/powerpoint/2010/main" val="27736187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Research methods are specific procedures for collecting and analysing data. Developing your research methods is an integral part of your research design. When considering your methods around how you will plan your research </a:t>
            </a:r>
            <a:r>
              <a:rPr lang="en-GB" b="1" dirty="0"/>
              <a:t>, two key steps to consider:</a:t>
            </a:r>
          </a:p>
          <a:p>
            <a:r>
              <a:rPr lang="en-GB" b="1" dirty="0"/>
              <a:t>Step 1 – Deciding on how you will collect data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Step 2 -  – how will you analyse the data</a:t>
            </a:r>
          </a:p>
          <a:p>
            <a:endParaRPr lang="en-GB" b="1" dirty="0"/>
          </a:p>
          <a:p>
            <a:r>
              <a:rPr lang="en-GB" b="1" dirty="0"/>
              <a:t>So firstly - Step 1 </a:t>
            </a:r>
            <a:r>
              <a:rPr lang="en-GB" dirty="0"/>
              <a:t>- </a:t>
            </a:r>
            <a:r>
              <a:rPr lang="en-GB" b="1" u="sng" dirty="0"/>
              <a:t>Deciding on how you will collect data</a:t>
            </a:r>
          </a:p>
          <a:p>
            <a:pPr marL="171450" indent="-171450">
              <a:buFont typeface="Arial" panose="020B0604020202020204" pitchFamily="34" charset="0"/>
              <a:buChar char="•"/>
            </a:pPr>
            <a:r>
              <a:rPr lang="en-GB" dirty="0"/>
              <a:t>Methods will depend on the data required to answer your research question:</a:t>
            </a:r>
          </a:p>
          <a:p>
            <a:pPr marL="171450" indent="-171450">
              <a:buFont typeface="Arial" panose="020B0604020202020204" pitchFamily="34" charset="0"/>
              <a:buChar char="•"/>
            </a:pPr>
            <a:r>
              <a:rPr lang="en-GB" dirty="0"/>
              <a:t>Qualitative v quantitative data – will your data take the form of words or numbers?</a:t>
            </a:r>
          </a:p>
          <a:p>
            <a:pPr marL="171450" indent="-171450">
              <a:buFont typeface="Arial" panose="020B0604020202020204" pitchFamily="34" charset="0"/>
              <a:buChar char="•"/>
            </a:pPr>
            <a:r>
              <a:rPr lang="en-GB" dirty="0"/>
              <a:t>Primary v secondary data – will you collect original data yourself or data that has already been collected by someone else?</a:t>
            </a:r>
          </a:p>
          <a:p>
            <a:pPr marL="171450" indent="-171450">
              <a:buFont typeface="Arial" panose="020B0604020202020204" pitchFamily="34" charset="0"/>
              <a:buChar char="•"/>
            </a:pPr>
            <a:r>
              <a:rPr lang="en-GB" dirty="0"/>
              <a:t>Descriptive v experimental – will you take measurements of something as it is or will you undertake an experiment</a:t>
            </a:r>
          </a:p>
          <a:p>
            <a:r>
              <a:rPr lang="en-GB" dirty="0"/>
              <a:t>(</a:t>
            </a:r>
            <a:r>
              <a:rPr lang="en-GB" dirty="0" err="1"/>
              <a:t>scribbr</a:t>
            </a:r>
            <a:r>
              <a:rPr lang="en-GB" dirty="0"/>
              <a:t>, 2022)</a:t>
            </a:r>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26636549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Your choice of qualitative or quantitative data collection depends on the type of knowledge you want to develop</a:t>
            </a:r>
          </a:p>
          <a:p>
            <a:endParaRPr lang="en-GB" dirty="0"/>
          </a:p>
          <a:p>
            <a:r>
              <a:rPr lang="en-GB" dirty="0"/>
              <a:t>What do we mean by ‘QUALITATIVE’ and ‘QUANTITATIVE’</a:t>
            </a:r>
          </a:p>
          <a:p>
            <a:r>
              <a:rPr lang="en-GB" dirty="0"/>
              <a:t>In its simplest form:</a:t>
            </a:r>
          </a:p>
          <a:p>
            <a:pPr marL="228600" indent="-228600">
              <a:buAutoNum type="arabicPeriod"/>
            </a:pPr>
            <a:r>
              <a:rPr lang="en-GB" dirty="0"/>
              <a:t>Questions about ideas, experiences and meanings or to study something that can’t be described numerically, collect – QUALITATIVE data</a:t>
            </a:r>
          </a:p>
          <a:p>
            <a:pPr marL="228600" indent="-228600">
              <a:buAutoNum type="arabicPeriod"/>
            </a:pPr>
            <a:r>
              <a:rPr lang="en-GB" dirty="0"/>
              <a:t>If you want to develop a more systematic/automatic understanding of a subject, or your research involves hypothesis testing, collect – QUANTITATIVE data</a:t>
            </a:r>
          </a:p>
          <a:p>
            <a:pPr marL="0" indent="0">
              <a:buNone/>
            </a:pPr>
            <a:endParaRPr lang="en-GB" dirty="0"/>
          </a:p>
          <a:p>
            <a:pPr marL="0" indent="0">
              <a:buNone/>
            </a:pPr>
            <a:r>
              <a:rPr lang="en-GB" dirty="0"/>
              <a:t>So what are the pros and cons of each data method – take 5 mins to discuss with your colleague</a:t>
            </a:r>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2035327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some others ( source </a:t>
            </a:r>
            <a:r>
              <a:rPr lang="en-GB" dirty="0" err="1"/>
              <a:t>Scribbr</a:t>
            </a:r>
            <a:r>
              <a:rPr lang="en-GB" dirty="0"/>
              <a:t>, 2022 online)</a:t>
            </a:r>
          </a:p>
          <a:p>
            <a:r>
              <a:rPr lang="en-GB" dirty="0"/>
              <a:t>Advantages: Qualitative</a:t>
            </a:r>
          </a:p>
          <a:p>
            <a:pPr marL="171450" indent="-171450">
              <a:buFont typeface="Arial" panose="020B0604020202020204" pitchFamily="34" charset="0"/>
              <a:buChar char="•"/>
            </a:pPr>
            <a:r>
              <a:rPr lang="en-GB" dirty="0"/>
              <a:t>Its affordable method of research</a:t>
            </a:r>
          </a:p>
          <a:p>
            <a:pPr marL="171450" indent="-171450">
              <a:buFont typeface="Arial" panose="020B0604020202020204" pitchFamily="34" charset="0"/>
              <a:buChar char="•"/>
            </a:pPr>
            <a:r>
              <a:rPr lang="en-GB" dirty="0"/>
              <a:t>Its predictive in nature – even though experiences/perspectives of participants can vary substantially</a:t>
            </a:r>
          </a:p>
          <a:p>
            <a:pPr marL="171450" indent="-171450">
              <a:buFont typeface="Arial" panose="020B0604020202020204" pitchFamily="34" charset="0"/>
              <a:buChar char="•"/>
            </a:pPr>
            <a:r>
              <a:rPr lang="en-GB" dirty="0"/>
              <a:t>Focuses on details of personal choice not the reasons why someone makes such choices</a:t>
            </a:r>
          </a:p>
          <a:p>
            <a:pPr marL="171450" indent="-171450">
              <a:buFont typeface="Arial" panose="020B0604020202020204" pitchFamily="34" charset="0"/>
              <a:buChar char="•"/>
            </a:pPr>
            <a:r>
              <a:rPr lang="en-GB" dirty="0"/>
              <a:t>Uses fluid structures – it allows for inclusion of  human experiences</a:t>
            </a:r>
          </a:p>
          <a:p>
            <a:pPr marL="171450" indent="-171450">
              <a:buFont typeface="Arial" panose="020B0604020202020204" pitchFamily="34" charset="0"/>
              <a:buChar char="•"/>
            </a:pPr>
            <a:r>
              <a:rPr lang="en-GB" dirty="0"/>
              <a:t>Uses individual choices as workable data</a:t>
            </a:r>
          </a:p>
          <a:p>
            <a:pPr marL="171450" indent="-171450">
              <a:buFont typeface="Arial" panose="020B0604020202020204" pitchFamily="34" charset="0"/>
              <a:buChar char="•"/>
            </a:pPr>
            <a:r>
              <a:rPr lang="en-GB" dirty="0"/>
              <a:t>It can be open-ended ; doesn’t rely on specific formats or questions to create successful outcomes. Allows open ended questions to gather more data</a:t>
            </a:r>
          </a:p>
          <a:p>
            <a:pPr marL="171450" indent="-171450">
              <a:buFont typeface="Arial" panose="020B0604020202020204" pitchFamily="34" charset="0"/>
              <a:buChar char="•"/>
            </a:pPr>
            <a:r>
              <a:rPr lang="en-GB" dirty="0"/>
              <a:t>It aims to remove bias from its collected data</a:t>
            </a:r>
          </a:p>
          <a:p>
            <a:pPr marL="171450" indent="-171450">
              <a:buFont typeface="Arial" panose="020B0604020202020204" pitchFamily="34" charset="0"/>
              <a:buChar char="•"/>
            </a:pPr>
            <a:r>
              <a:rPr lang="en-GB" dirty="0"/>
              <a:t>Requires a smaller sample size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Disadvantages</a:t>
            </a:r>
          </a:p>
          <a:p>
            <a:pPr marL="171450" indent="-171450">
              <a:buFont typeface="Arial" panose="020B0604020202020204" pitchFamily="34" charset="0"/>
              <a:buChar char="•"/>
            </a:pPr>
            <a:r>
              <a:rPr lang="en-GB" dirty="0"/>
              <a:t>Creates subjective information points -  the data can sometimes be questionable. It requires the </a:t>
            </a:r>
            <a:r>
              <a:rPr lang="en-GB" dirty="0" err="1"/>
              <a:t>reseaercher</a:t>
            </a:r>
            <a:r>
              <a:rPr lang="en-GB" dirty="0"/>
              <a:t> to connect all points to answer their research question</a:t>
            </a:r>
          </a:p>
          <a:p>
            <a:pPr marL="171450" indent="-171450">
              <a:buFont typeface="Arial" panose="020B0604020202020204" pitchFamily="34" charset="0"/>
              <a:buChar char="•"/>
            </a:pPr>
            <a:r>
              <a:rPr lang="en-GB" dirty="0"/>
              <a:t>May involve significant amount of repetition – small sample may not always offer a complete representation of the group being studied</a:t>
            </a:r>
          </a:p>
          <a:p>
            <a:pPr marL="171450" indent="-171450">
              <a:buFont typeface="Arial" panose="020B0604020202020204" pitchFamily="34" charset="0"/>
              <a:buChar char="•"/>
            </a:pPr>
            <a:r>
              <a:rPr lang="en-GB" dirty="0"/>
              <a:t>Can be difficult to replicate because it never involves every member of a demographic</a:t>
            </a:r>
          </a:p>
          <a:p>
            <a:pPr marL="171450" indent="-171450">
              <a:buFont typeface="Arial" panose="020B0604020202020204" pitchFamily="34" charset="0"/>
              <a:buChar char="•"/>
            </a:pPr>
            <a:r>
              <a:rPr lang="en-GB" dirty="0"/>
              <a:t>Relies on knowledge of the researcher</a:t>
            </a:r>
          </a:p>
          <a:p>
            <a:pPr marL="171450" indent="-171450">
              <a:buFont typeface="Arial" panose="020B0604020202020204" pitchFamily="34" charset="0"/>
              <a:buChar char="•"/>
            </a:pPr>
            <a:r>
              <a:rPr lang="en-GB" dirty="0"/>
              <a:t>Doesn’t offer statistics</a:t>
            </a:r>
          </a:p>
          <a:p>
            <a:pPr marL="171450" indent="-171450">
              <a:buFont typeface="Arial" panose="020B0604020202020204" pitchFamily="34" charset="0"/>
              <a:buChar char="•"/>
            </a:pPr>
            <a:r>
              <a:rPr lang="en-GB" dirty="0"/>
              <a:t>Requires a significant time investment – to collect and review data</a:t>
            </a:r>
          </a:p>
          <a:p>
            <a:pPr marL="171450" indent="-171450">
              <a:buFont typeface="Arial" panose="020B0604020202020204" pitchFamily="34" charset="0"/>
              <a:buChar char="•"/>
            </a:pPr>
            <a:r>
              <a:rPr lang="en-GB" dirty="0"/>
              <a:t>(source: </a:t>
            </a:r>
            <a:r>
              <a:rPr lang="en-GB" dirty="0" err="1"/>
              <a:t>ConnectUS</a:t>
            </a:r>
            <a:r>
              <a:rPr lang="en-GB" dirty="0"/>
              <a:t>, online   www.connectusfund.org)</a:t>
            </a:r>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2331723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effectLst/>
              <a:latin typeface="Arial" panose="020B0604020202020204" pitchFamily="34" charset="0"/>
              <a:ea typeface="Arial" panose="020B0604020202020204" pitchFamily="34" charset="0"/>
            </a:endParaRPr>
          </a:p>
          <a:p>
            <a:r>
              <a:rPr lang="en-GB" sz="1800" dirty="0">
                <a:effectLst/>
                <a:latin typeface="Arial" panose="020B0604020202020204" pitchFamily="34" charset="0"/>
                <a:ea typeface="Arial" panose="020B0604020202020204" pitchFamily="34" charset="0"/>
              </a:rPr>
              <a:t> It is the methodology favoured when the answer to the research problem or question cannot be concluded if and when only one data collection and analysis method is adopted. </a:t>
            </a:r>
          </a:p>
          <a:p>
            <a:r>
              <a:rPr lang="en-GB" sz="1800" dirty="0">
                <a:effectLst/>
                <a:latin typeface="Arial" panose="020B0604020202020204" pitchFamily="34" charset="0"/>
                <a:ea typeface="Arial" panose="020B0604020202020204" pitchFamily="34" charset="0"/>
              </a:rPr>
              <a:t>Whiffin (2021) states that </a:t>
            </a:r>
            <a:r>
              <a:rPr lang="en-GB" sz="1800" i="1" dirty="0">
                <a:effectLst/>
                <a:latin typeface="Arial" panose="020B0604020202020204" pitchFamily="34" charset="0"/>
                <a:ea typeface="Arial" panose="020B0604020202020204" pitchFamily="34" charset="0"/>
              </a:rPr>
              <a:t>‘mixed methodologies have therefore more freedom and more techniques available</a:t>
            </a:r>
            <a:r>
              <a:rPr lang="en-GB" sz="1800" dirty="0">
                <a:effectLst/>
                <a:latin typeface="Arial" panose="020B0604020202020204" pitchFamily="34" charset="0"/>
                <a:ea typeface="Arial" panose="020B0604020202020204" pitchFamily="34" charset="0"/>
              </a:rPr>
              <a:t>’ (p.42). </a:t>
            </a:r>
          </a:p>
          <a:p>
            <a:r>
              <a:rPr lang="en-GB" sz="1800" dirty="0">
                <a:effectLst/>
                <a:latin typeface="Arial" panose="020B0604020202020204" pitchFamily="34" charset="0"/>
                <a:ea typeface="Arial" panose="020B0604020202020204" pitchFamily="34" charset="0"/>
              </a:rPr>
              <a:t>However, academic sources highlight that this is not an easy option for the researcher due to the obvious ‘</a:t>
            </a:r>
            <a:r>
              <a:rPr lang="en-GB" sz="1800" i="1" dirty="0">
                <a:effectLst/>
                <a:latin typeface="Arial" panose="020B0604020202020204" pitchFamily="34" charset="0"/>
                <a:ea typeface="Arial" panose="020B0604020202020204" pitchFamily="34" charset="0"/>
              </a:rPr>
              <a:t>underpinning philosophies and theories guiding the alternative methodologie</a:t>
            </a:r>
            <a:r>
              <a:rPr lang="en-GB" sz="1800" dirty="0">
                <a:effectLst/>
                <a:latin typeface="Arial" panose="020B0604020202020204" pitchFamily="34" charset="0"/>
                <a:ea typeface="Arial" panose="020B0604020202020204" pitchFamily="34" charset="0"/>
              </a:rPr>
              <a:t>s’ (Whiffin, 2021, p.42). </a:t>
            </a:r>
          </a:p>
          <a:p>
            <a:r>
              <a:rPr lang="en-GB" sz="1800" dirty="0">
                <a:effectLst/>
                <a:latin typeface="Arial" panose="020B0604020202020204" pitchFamily="34" charset="0"/>
                <a:ea typeface="Arial" panose="020B0604020202020204" pitchFamily="34" charset="0"/>
              </a:rPr>
              <a:t>However, it is argued that despite the overwhelming differences, researchers will often ignore them in favour of focusing on what they consider is best for their research  and ultimately what is achievable (Whiffin, 2021.p.42). In addition, it is argued that the researcher should also be aware of the relationship and complexities of integrating the two types of data into coherent and meaningful conclusions (George, 2022). </a:t>
            </a: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3029332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about mixed methods approach to your research – what do you think that is ?</a:t>
            </a:r>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36241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Secondly - Step 2 – how will you analyse the data</a:t>
            </a:r>
          </a:p>
          <a:p>
            <a:r>
              <a:rPr lang="en-GB" b="1" dirty="0">
                <a:cs typeface="Calibri"/>
              </a:rPr>
              <a:t>So having undertaken your interviews/questionnaires/literature reviews etc – you will have gathered a lot of information and data</a:t>
            </a:r>
          </a:p>
          <a:p>
            <a:r>
              <a:rPr lang="en-GB" b="1" dirty="0">
                <a:cs typeface="Calibri"/>
              </a:rPr>
              <a:t>What are you now going to do with it</a:t>
            </a:r>
            <a:endParaRPr lang="en-GB" b="1" dirty="0"/>
          </a:p>
          <a:p>
            <a:r>
              <a:rPr lang="en-GB" b="1" dirty="0">
                <a:cs typeface="Calibri"/>
              </a:rPr>
              <a:t>If the data is -</a:t>
            </a:r>
            <a:endParaRPr lang="en-GB" b="1" dirty="0"/>
          </a:p>
          <a:p>
            <a:pPr marL="171450" indent="-171450">
              <a:buFont typeface="Arial" panose="020B0604020202020204" pitchFamily="34" charset="0"/>
              <a:buChar char="•"/>
            </a:pPr>
            <a:r>
              <a:rPr lang="en-GB" dirty="0"/>
              <a:t>Quantitative data – you can use statistical analysis methods to test relationships between variable</a:t>
            </a:r>
          </a:p>
          <a:p>
            <a:pPr marL="171450" indent="-171450">
              <a:buFont typeface="Arial" panose="020B0604020202020204" pitchFamily="34" charset="0"/>
              <a:buChar char="•"/>
            </a:pPr>
            <a:r>
              <a:rPr lang="en-GB" dirty="0"/>
              <a:t>Qualitative data – you can use methods such as thematic analysis to interpret patterns and meanings in the data</a:t>
            </a:r>
          </a:p>
          <a:p>
            <a:pPr marL="171450" indent="-171450">
              <a:buFont typeface="Arial" panose="020B0604020202020204" pitchFamily="34" charset="0"/>
              <a:buChar char="•"/>
            </a:pPr>
            <a:r>
              <a:rPr lang="en-GB" dirty="0"/>
              <a:t>(</a:t>
            </a:r>
            <a:r>
              <a:rPr lang="en-GB" dirty="0" err="1"/>
              <a:t>scribbr</a:t>
            </a:r>
            <a:r>
              <a:rPr lang="en-GB" dirty="0"/>
              <a:t>, 2022)</a:t>
            </a:r>
          </a:p>
          <a:p>
            <a:pPr marL="171450" indent="-171450">
              <a:buFont typeface="Arial" panose="020B0604020202020204" pitchFamily="34" charset="0"/>
              <a:buChar char="•"/>
            </a:pPr>
            <a:endParaRPr lang="en-GB" dirty="0">
              <a:cs typeface="Calibri" panose="020F0502020204030204"/>
            </a:endParaRPr>
          </a:p>
          <a:p>
            <a:pPr marL="171450" indent="-171450">
              <a:buFont typeface="Arial" panose="020B0604020202020204" pitchFamily="34" charset="0"/>
              <a:buChar char="•"/>
            </a:pPr>
            <a:r>
              <a:rPr lang="en-GB" dirty="0">
                <a:cs typeface="Calibri" panose="020F0502020204030204"/>
              </a:rPr>
              <a:t>We will cover analysis in future lessons – but for now start thinking about it from even the basics of how you will organise it etc</a:t>
            </a:r>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15689276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Content taken from </a:t>
            </a:r>
            <a:r>
              <a:rPr lang="en-GB" dirty="0" err="1"/>
              <a:t>Scribbr</a:t>
            </a:r>
            <a:r>
              <a:rPr lang="en-GB" dirty="0"/>
              <a:t> , 2022</a:t>
            </a:r>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37247053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Suggested answers</a:t>
            </a:r>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7367011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it comes to writing this chapter what do you think you need to cover – think of some subheadings</a:t>
            </a:r>
          </a:p>
          <a:p>
            <a:endParaRPr lang="en-GB" dirty="0"/>
          </a:p>
          <a:p>
            <a:r>
              <a:rPr lang="en-GB" dirty="0"/>
              <a:t>Lets look at what needs to be included in this chapter and how to structure it</a:t>
            </a:r>
          </a:p>
          <a:p>
            <a:r>
              <a:rPr lang="en-GB" dirty="0"/>
              <a:t>6 areas to cover:</a:t>
            </a:r>
            <a:endParaRPr lang="en-GB" dirty="0">
              <a:cs typeface="Calibri"/>
            </a:endParaRPr>
          </a:p>
          <a:p>
            <a:endParaRPr lang="en-GB" dirty="0"/>
          </a:p>
          <a:p>
            <a:pPr marL="228600" indent="-228600">
              <a:buAutoNum type="arabicPeriod"/>
            </a:pPr>
            <a:r>
              <a:rPr lang="en-GB" dirty="0"/>
              <a:t>Introduction</a:t>
            </a:r>
          </a:p>
          <a:p>
            <a:pPr marL="228600" indent="-228600">
              <a:buAutoNum type="arabicPeriod"/>
            </a:pPr>
            <a:r>
              <a:rPr lang="en-GB" dirty="0"/>
              <a:t>Your research strategy</a:t>
            </a:r>
          </a:p>
          <a:p>
            <a:pPr marL="228600" indent="-228600">
              <a:buAutoNum type="arabicPeriod"/>
            </a:pPr>
            <a:r>
              <a:rPr lang="en-GB" dirty="0"/>
              <a:t>Data collection</a:t>
            </a:r>
          </a:p>
          <a:p>
            <a:pPr marL="228600" indent="-228600">
              <a:buAutoNum type="arabicPeriod"/>
            </a:pPr>
            <a:r>
              <a:rPr lang="en-GB" dirty="0"/>
              <a:t>Data analysis</a:t>
            </a:r>
          </a:p>
          <a:p>
            <a:pPr marL="228600" indent="-228600">
              <a:buAutoNum type="arabicPeriod"/>
            </a:pPr>
            <a:r>
              <a:rPr lang="en-GB" dirty="0"/>
              <a:t>Any limitations or problems that you encountered throughout your research</a:t>
            </a:r>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12475059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Given the word count this subheading will not be very long</a:t>
            </a:r>
          </a:p>
          <a:p>
            <a:endParaRPr lang="en-GB" dirty="0"/>
          </a:p>
          <a:p>
            <a:r>
              <a:rPr lang="en-GB" dirty="0"/>
              <a:t>What do you think needs to be in your introduction?</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30952764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Considering the next sub heading of the chapter – what would you consider writing here?</a:t>
            </a:r>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12597494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sub-heading – data collection – what do you think you need to write about here?</a:t>
            </a:r>
          </a:p>
        </p:txBody>
      </p:sp>
      <p:sp>
        <p:nvSpPr>
          <p:cNvPr id="4" name="Slide Number Placeholder 3"/>
          <p:cNvSpPr>
            <a:spLocks noGrp="1"/>
          </p:cNvSpPr>
          <p:nvPr>
            <p:ph type="sldNum" sz="quarter" idx="5"/>
          </p:nvPr>
        </p:nvSpPr>
        <p:spPr/>
        <p:txBody>
          <a:bodyPr/>
          <a:lstStyle/>
          <a:p>
            <a:fld id="{D2EC847A-7DAE-4150-8492-BD754CE2926B}" type="slidenum">
              <a:rPr lang="en-GB" smtClean="0"/>
              <a:t>16</a:t>
            </a:fld>
            <a:endParaRPr lang="en-GB"/>
          </a:p>
        </p:txBody>
      </p:sp>
    </p:spTree>
    <p:extLst>
      <p:ext uri="{BB962C8B-B14F-4D97-AF65-F5344CB8AC3E}">
        <p14:creationId xmlns:p14="http://schemas.microsoft.com/office/powerpoint/2010/main" val="29962749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4</a:t>
            </a:r>
            <a:r>
              <a:rPr lang="en-GB" baseline="30000" dirty="0"/>
              <a:t>th</a:t>
            </a:r>
            <a:r>
              <a:rPr lang="en-GB" dirty="0"/>
              <a:t> sub-heading – data analysis</a:t>
            </a:r>
          </a:p>
          <a:p>
            <a:endParaRPr lang="en-GB" dirty="0"/>
          </a:p>
          <a:p>
            <a:r>
              <a:rPr lang="en-GB" dirty="0"/>
              <a:t>What will you write here?</a:t>
            </a:r>
          </a:p>
        </p:txBody>
      </p:sp>
      <p:sp>
        <p:nvSpPr>
          <p:cNvPr id="4" name="Slide Number Placeholder 3"/>
          <p:cNvSpPr>
            <a:spLocks noGrp="1"/>
          </p:cNvSpPr>
          <p:nvPr>
            <p:ph type="sldNum" sz="quarter" idx="5"/>
          </p:nvPr>
        </p:nvSpPr>
        <p:spPr/>
        <p:txBody>
          <a:bodyPr/>
          <a:lstStyle/>
          <a:p>
            <a:fld id="{D2EC847A-7DAE-4150-8492-BD754CE2926B}" type="slidenum">
              <a:rPr lang="en-GB" smtClean="0"/>
              <a:t>17</a:t>
            </a:fld>
            <a:endParaRPr lang="en-GB"/>
          </a:p>
        </p:txBody>
      </p:sp>
    </p:spTree>
    <p:extLst>
      <p:ext uri="{BB962C8B-B14F-4D97-AF65-F5344CB8AC3E}">
        <p14:creationId xmlns:p14="http://schemas.microsoft.com/office/powerpoint/2010/main" val="40163475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Final sub-heading</a:t>
            </a:r>
          </a:p>
          <a:p>
            <a:endParaRPr lang="en-GB" dirty="0"/>
          </a:p>
          <a:p>
            <a:r>
              <a:rPr lang="en-GB" dirty="0"/>
              <a:t>QUESTION - What will you write here?</a:t>
            </a:r>
            <a:endParaRPr lang="en-GB">
              <a:cs typeface="Calibri"/>
            </a:endParaRPr>
          </a:p>
          <a:p>
            <a:r>
              <a:rPr lang="en-GB" dirty="0">
                <a:cs typeface="Calibri"/>
              </a:rPr>
              <a:t>Give some examples</a:t>
            </a:r>
          </a:p>
          <a:p>
            <a:endParaRPr lang="en-GB" dirty="0"/>
          </a:p>
          <a:p>
            <a:r>
              <a:rPr lang="en-GB" b="1" dirty="0"/>
              <a:t>Remember that you are writing about limitations/problems in relation to your data gathering only – not general problems like time management</a:t>
            </a:r>
            <a:endParaRPr lang="en-GB" b="1" dirty="0">
              <a:cs typeface="Calibri"/>
            </a:endParaRPr>
          </a:p>
          <a:p>
            <a:endParaRPr lang="en-GB" b="1" dirty="0">
              <a:cs typeface="Calibri"/>
            </a:endParaRPr>
          </a:p>
          <a:p>
            <a:r>
              <a:rPr lang="en-GB" dirty="0"/>
              <a:t>Questions to ask ( </a:t>
            </a:r>
            <a:r>
              <a:rPr lang="en-GB" dirty="0" err="1"/>
              <a:t>Biggam</a:t>
            </a:r>
            <a:r>
              <a:rPr lang="en-GB" dirty="0"/>
              <a:t>, 2015. p194)</a:t>
            </a:r>
          </a:p>
          <a:p>
            <a:endParaRPr lang="en-GB" dirty="0"/>
          </a:p>
          <a:p>
            <a:r>
              <a:rPr lang="en-GB" dirty="0"/>
              <a:t>What are the known criticisms of my chosen research strategy?</a:t>
            </a:r>
          </a:p>
          <a:p>
            <a:r>
              <a:rPr lang="en-GB" dirty="0"/>
              <a:t>Is the approach to my data collection limited in any way? ( e.g. why use Questionnaires when interviews may give more meaningful info)</a:t>
            </a:r>
          </a:p>
          <a:p>
            <a:r>
              <a:rPr lang="en-GB" dirty="0"/>
              <a:t>Is my sample population big enough – too big?</a:t>
            </a:r>
          </a:p>
          <a:p>
            <a:r>
              <a:rPr lang="en-GB" dirty="0"/>
              <a:t>Is it valid? ( have I argued successfully that my methods are appropriate to achieving my objectives)</a:t>
            </a:r>
          </a:p>
          <a:p>
            <a:r>
              <a:rPr lang="en-GB" dirty="0"/>
              <a:t>Is it free from bias and is it fair?</a:t>
            </a:r>
          </a:p>
          <a:p>
            <a:endParaRPr lang="en-GB" dirty="0"/>
          </a:p>
          <a:p>
            <a:r>
              <a:rPr lang="en-GB" dirty="0"/>
              <a:t>Examples:</a:t>
            </a:r>
          </a:p>
          <a:p>
            <a:r>
              <a:rPr lang="en-GB" dirty="0"/>
              <a:t>Formulation of your research aims and objectives</a:t>
            </a:r>
          </a:p>
          <a:p>
            <a:r>
              <a:rPr lang="en-GB" dirty="0"/>
              <a:t>Implementation of data collection method</a:t>
            </a:r>
          </a:p>
          <a:p>
            <a:r>
              <a:rPr lang="en-GB" dirty="0"/>
              <a:t>Language barriers</a:t>
            </a:r>
          </a:p>
          <a:p>
            <a:r>
              <a:rPr lang="en-GB" dirty="0"/>
              <a:t>Culture bias</a:t>
            </a:r>
          </a:p>
          <a:p>
            <a:r>
              <a:rPr lang="en-GB" dirty="0"/>
              <a:t>Timing of study</a:t>
            </a:r>
          </a:p>
          <a:p>
            <a:r>
              <a:rPr lang="en-GB" dirty="0"/>
              <a:t>Financial resources</a:t>
            </a:r>
          </a:p>
          <a:p>
            <a:r>
              <a:rPr lang="en-GB" dirty="0"/>
              <a:t>Limited access to data</a:t>
            </a:r>
          </a:p>
          <a:p>
            <a:r>
              <a:rPr lang="en-GB" dirty="0"/>
              <a:t>Sample size</a:t>
            </a:r>
          </a:p>
          <a:p>
            <a:r>
              <a:rPr lang="en-GB" dirty="0"/>
              <a:t>Lack of previous research on subject</a:t>
            </a:r>
          </a:p>
          <a:p>
            <a:endParaRPr lang="en-GB" dirty="0"/>
          </a:p>
          <a:p>
            <a:r>
              <a:rPr lang="en-GB" dirty="0"/>
              <a:t>NB - You must show how you have addressed any limitations that you highlight. Avoid just producing a list – not acceptable</a:t>
            </a:r>
            <a:endParaRPr lang="en-GB" dirty="0">
              <a:cs typeface="Calibri"/>
            </a:endParaRPr>
          </a:p>
          <a:p>
            <a:endParaRPr lang="en-GB" dirty="0"/>
          </a:p>
          <a:p>
            <a:r>
              <a:rPr lang="en-GB" dirty="0"/>
              <a:t>Also – is time management a limitation?</a:t>
            </a:r>
          </a:p>
          <a:p>
            <a:r>
              <a:rPr lang="en-GB" dirty="0"/>
              <a:t>Time limits is a common limitation expressed by students – especially when deadlines are fast approaching – these are more to do with a lack of  time management and planning on the students behalf NOT on the research itself</a:t>
            </a:r>
            <a:endParaRPr lang="en-GB" dirty="0">
              <a:cs typeface="Calibri"/>
            </a:endParaRPr>
          </a:p>
          <a:p>
            <a:endParaRPr lang="en-GB" dirty="0"/>
          </a:p>
          <a:p>
            <a:r>
              <a:rPr lang="en-GB" dirty="0"/>
              <a:t>Leave time for your empirical work and plan for any mishaps like people not available</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19</a:t>
            </a:fld>
            <a:endParaRPr lang="en-GB"/>
          </a:p>
        </p:txBody>
      </p:sp>
    </p:spTree>
    <p:extLst>
      <p:ext uri="{BB962C8B-B14F-4D97-AF65-F5344CB8AC3E}">
        <p14:creationId xmlns:p14="http://schemas.microsoft.com/office/powerpoint/2010/main" val="22491235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finally some tips for writing a strong methodology chapter:</a:t>
            </a:r>
          </a:p>
          <a:p>
            <a:endParaRPr lang="en-GB" dirty="0"/>
          </a:p>
          <a:p>
            <a:pPr marL="171450" indent="-171450">
              <a:buFont typeface="Arial" panose="020B0604020202020204" pitchFamily="34" charset="0"/>
              <a:buChar char="•"/>
            </a:pPr>
            <a:r>
              <a:rPr lang="en-GB" dirty="0">
                <a:solidFill>
                  <a:srgbClr val="0070C0"/>
                </a:solidFill>
              </a:rPr>
              <a:t>Don’t just describe – explain how and why you applied them and demonstrate how it was conducted</a:t>
            </a:r>
          </a:p>
          <a:p>
            <a:pPr marL="171450" indent="-171450">
              <a:buFont typeface="Arial" panose="020B0604020202020204" pitchFamily="34" charset="0"/>
              <a:buChar char="•"/>
            </a:pPr>
            <a:r>
              <a:rPr lang="en-GB" dirty="0">
                <a:solidFill>
                  <a:schemeClr val="accent3">
                    <a:lumMod val="75000"/>
                  </a:schemeClr>
                </a:solidFill>
              </a:rPr>
              <a:t>Focus on your objectives and research question- show why your methods suit your objectives. Keep relating your choices back to the purpose of your research</a:t>
            </a:r>
          </a:p>
          <a:p>
            <a:pPr marL="171450" indent="-171450">
              <a:buFont typeface="Arial" panose="020B0604020202020204" pitchFamily="34" charset="0"/>
              <a:buChar char="•"/>
            </a:pPr>
            <a:r>
              <a:rPr lang="en-GB" dirty="0">
                <a:solidFill>
                  <a:srgbClr val="002060"/>
                </a:solidFill>
              </a:rPr>
              <a:t>Cite relevant sources</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9BBB59">
                    <a:lumMod val="50000"/>
                  </a:srgbClr>
                </a:solidFill>
                <a:effectLst/>
                <a:uLnTx/>
                <a:uFillTx/>
                <a:latin typeface="Myriad Pro"/>
                <a:ea typeface="+mn-ea"/>
                <a:cs typeface="+mn-cs"/>
              </a:rPr>
              <a:t>Write for your audience – consider how much info you need to give. Clear – structured – argues your approach.</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70C0"/>
                </a:solidFill>
                <a:effectLst/>
                <a:uLnTx/>
                <a:uFillTx/>
                <a:latin typeface="Myriad Pro"/>
                <a:ea typeface="+mn-ea"/>
                <a:cs typeface="+mn-cs"/>
              </a:rPr>
              <a:t>Don’t just list details and procedures</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2060"/>
                </a:solidFill>
                <a:effectLst/>
                <a:uLnTx/>
                <a:uFillTx/>
                <a:latin typeface="Myriad Pro"/>
                <a:ea typeface="+mn-ea"/>
                <a:cs typeface="+mn-cs"/>
              </a:rPr>
              <a:t>Discuss any difficulties you encountered and how you dealt with them – include how you minimised impact as a result or changed methods</a:t>
            </a:r>
            <a:r>
              <a:rPr kumimoji="0" lang="en-GB" sz="1200" b="0" i="0" u="none" strike="noStrike" kern="1200" cap="none" spc="0" normalizeH="0" baseline="0" noProof="0" dirty="0">
                <a:ln>
                  <a:noFill/>
                </a:ln>
                <a:solidFill>
                  <a:prstClr val="black"/>
                </a:solidFill>
                <a:effectLst/>
                <a:uLnTx/>
                <a:uFillTx/>
                <a:latin typeface="Myriad Pro"/>
                <a:ea typeface="+mn-ea"/>
                <a:cs typeface="+mn-cs"/>
              </a:rPr>
              <a:t>.</a:t>
            </a:r>
          </a:p>
          <a:p>
            <a:pPr marL="0" indent="0">
              <a:buFont typeface="Arial" panose="020B0604020202020204" pitchFamily="34" charset="0"/>
              <a:buNone/>
            </a:pPr>
            <a:endParaRPr lang="en-GB" dirty="0">
              <a:solidFill>
                <a:srgbClr val="002060"/>
              </a:solidFill>
            </a:endParaRPr>
          </a:p>
          <a:p>
            <a:r>
              <a:rPr lang="en-GB" dirty="0">
                <a:cs typeface="Calibri"/>
              </a:rPr>
              <a:t>There has to be an element of CRITICAL EVALUATION in this chapter to get the best marks</a:t>
            </a: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20</a:t>
            </a:fld>
            <a:endParaRPr lang="en-GB"/>
          </a:p>
        </p:txBody>
      </p:sp>
    </p:spTree>
    <p:extLst>
      <p:ext uri="{BB962C8B-B14F-4D97-AF65-F5344CB8AC3E}">
        <p14:creationId xmlns:p14="http://schemas.microsoft.com/office/powerpoint/2010/main" val="18871054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useful sources for you – others will be added to Moodle over the next few weeks</a:t>
            </a:r>
          </a:p>
        </p:txBody>
      </p:sp>
      <p:sp>
        <p:nvSpPr>
          <p:cNvPr id="4" name="Slide Number Placeholder 3"/>
          <p:cNvSpPr>
            <a:spLocks noGrp="1"/>
          </p:cNvSpPr>
          <p:nvPr>
            <p:ph type="sldNum" sz="quarter" idx="5"/>
          </p:nvPr>
        </p:nvSpPr>
        <p:spPr/>
        <p:txBody>
          <a:bodyPr/>
          <a:lstStyle/>
          <a:p>
            <a:fld id="{D2EC847A-7DAE-4150-8492-BD754CE2926B}" type="slidenum">
              <a:rPr lang="en-GB" smtClean="0"/>
              <a:t>21</a:t>
            </a:fld>
            <a:endParaRPr lang="en-GB"/>
          </a:p>
        </p:txBody>
      </p:sp>
    </p:spTree>
    <p:extLst>
      <p:ext uri="{BB962C8B-B14F-4D97-AF65-F5344CB8AC3E}">
        <p14:creationId xmlns:p14="http://schemas.microsoft.com/office/powerpoint/2010/main" val="15783677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27/03/2026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27/03/2026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27/03/2026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27/03/2026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27/03/2026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27/03/2026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27/03/2026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27/03/2026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27/03/2026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27/03/2026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27/03/2026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27/03/2026</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3621993" y="448276"/>
            <a:ext cx="8325341" cy="4095136"/>
          </a:xfrm>
          <a:solidFill>
            <a:schemeClr val="bg1"/>
          </a:solidFill>
        </p:spPr>
        <p:txBody>
          <a:bodyPr>
            <a:normAutofit/>
          </a:bodyPr>
          <a:lstStyle/>
          <a:p>
            <a:br>
              <a:rPr lang="en-GB" b="1" dirty="0">
                <a:solidFill>
                  <a:schemeClr val="bg1"/>
                </a:solidFill>
              </a:rPr>
            </a:br>
            <a:r>
              <a:rPr lang="en-GB" b="1" dirty="0">
                <a:solidFill>
                  <a:schemeClr val="tx2">
                    <a:lumMod val="60000"/>
                    <a:lumOff val="40000"/>
                  </a:schemeClr>
                </a:solidFill>
                <a:latin typeface="Arial"/>
                <a:cs typeface="Arial"/>
              </a:rPr>
              <a:t>Methodology 1</a:t>
            </a:r>
            <a:br>
              <a:rPr lang="en-GB" b="1" dirty="0">
                <a:solidFill>
                  <a:schemeClr val="tx2">
                    <a:lumMod val="60000"/>
                    <a:lumOff val="40000"/>
                  </a:schemeClr>
                </a:solidFill>
                <a:latin typeface="Arial"/>
                <a:cs typeface="Arial"/>
              </a:rPr>
            </a:br>
            <a:r>
              <a:rPr lang="en-GB" b="1" dirty="0">
                <a:solidFill>
                  <a:schemeClr val="tx2">
                    <a:lumMod val="60000"/>
                    <a:lumOff val="40000"/>
                  </a:schemeClr>
                </a:solidFill>
                <a:latin typeface="Arial"/>
                <a:cs typeface="Arial"/>
              </a:rPr>
              <a:t>MA Criminal Justice &amp; Policing</a:t>
            </a:r>
            <a:br>
              <a:rPr lang="en-GB" b="1" dirty="0">
                <a:latin typeface="Arial"/>
                <a:cs typeface="Arial"/>
              </a:rPr>
            </a:br>
            <a:endParaRPr lang="en-GB" b="1" dirty="0">
              <a:solidFill>
                <a:schemeClr val="tx2">
                  <a:lumMod val="60000"/>
                  <a:lumOff val="40000"/>
                </a:schemeClr>
              </a:solidFill>
              <a:latin typeface="Arial"/>
              <a:cs typeface="Arial"/>
            </a:endParaRP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rgbClr val="FFFFFF"/>
                </a:solidFill>
              </a:rPr>
              <a:t>Learning Outcomes </a:t>
            </a:r>
          </a:p>
        </p:txBody>
      </p:sp>
      <p:sp>
        <p:nvSpPr>
          <p:cNvPr id="6" name="Content Placeholder 5">
            <a:extLst>
              <a:ext uri="{FF2B5EF4-FFF2-40B4-BE49-F238E27FC236}">
                <a16:creationId xmlns:a16="http://schemas.microsoft.com/office/drawing/2014/main" id="{CE5D857B-B3EB-42A9-9378-BB924DA2D331}"/>
              </a:ext>
            </a:extLst>
          </p:cNvPr>
          <p:cNvSpPr>
            <a:spLocks noGrp="1"/>
          </p:cNvSpPr>
          <p:nvPr>
            <p:ph idx="1"/>
          </p:nvPr>
        </p:nvSpPr>
        <p:spPr/>
        <p:txBody>
          <a:bodyPr vert="horz" lIns="91440" tIns="45720" rIns="91440" bIns="45720" rtlCol="0" anchor="t">
            <a:normAutofit fontScale="92500" lnSpcReduction="10000"/>
          </a:bodyPr>
          <a:lstStyle/>
          <a:p>
            <a:r>
              <a:rPr lang="en-GB" dirty="0">
                <a:solidFill>
                  <a:srgbClr val="002060"/>
                </a:solidFill>
              </a:rPr>
              <a:t>Explain what is meant by ‘Research Philosophy’</a:t>
            </a:r>
          </a:p>
          <a:p>
            <a:r>
              <a:rPr lang="en-GB" dirty="0">
                <a:solidFill>
                  <a:srgbClr val="002060"/>
                </a:solidFill>
              </a:rPr>
              <a:t>Understand the different terms of ‘</a:t>
            </a:r>
            <a:r>
              <a:rPr lang="en-GB" b="1" i="1" dirty="0">
                <a:solidFill>
                  <a:srgbClr val="002060"/>
                </a:solidFill>
              </a:rPr>
              <a:t>Methodology</a:t>
            </a:r>
            <a:r>
              <a:rPr lang="en-GB" b="1" dirty="0">
                <a:solidFill>
                  <a:srgbClr val="002060"/>
                </a:solidFill>
              </a:rPr>
              <a:t>’</a:t>
            </a:r>
            <a:r>
              <a:rPr lang="en-GB" dirty="0">
                <a:solidFill>
                  <a:srgbClr val="002060"/>
                </a:solidFill>
              </a:rPr>
              <a:t> &amp; ‘</a:t>
            </a:r>
            <a:r>
              <a:rPr lang="en-GB" b="1" i="1" dirty="0">
                <a:solidFill>
                  <a:srgbClr val="002060"/>
                </a:solidFill>
              </a:rPr>
              <a:t>Research methods</a:t>
            </a:r>
            <a:r>
              <a:rPr lang="en-GB" b="1" dirty="0">
                <a:solidFill>
                  <a:srgbClr val="002060"/>
                </a:solidFill>
              </a:rPr>
              <a:t>’</a:t>
            </a:r>
          </a:p>
          <a:p>
            <a:r>
              <a:rPr lang="en-GB" dirty="0"/>
              <a:t>Describe the difference between ‘</a:t>
            </a:r>
            <a:r>
              <a:rPr lang="en-GB" i="1" dirty="0">
                <a:solidFill>
                  <a:srgbClr val="0070C0"/>
                </a:solidFill>
              </a:rPr>
              <a:t>Quantitative &amp; Qualitative data</a:t>
            </a:r>
            <a:r>
              <a:rPr lang="en-GB" dirty="0"/>
              <a:t>’, ‘</a:t>
            </a:r>
            <a:r>
              <a:rPr lang="en-GB" i="1" dirty="0">
                <a:solidFill>
                  <a:srgbClr val="7030A0"/>
                </a:solidFill>
              </a:rPr>
              <a:t>Primary &amp; Secondary data</a:t>
            </a:r>
            <a:r>
              <a:rPr lang="en-GB" dirty="0"/>
              <a:t>’</a:t>
            </a:r>
            <a:endParaRPr lang="en-GB" i="1" dirty="0">
              <a:solidFill>
                <a:schemeClr val="accent3">
                  <a:lumMod val="75000"/>
                </a:schemeClr>
              </a:solidFill>
            </a:endParaRPr>
          </a:p>
          <a:p>
            <a:r>
              <a:rPr lang="en-GB" dirty="0">
                <a:solidFill>
                  <a:srgbClr val="002060"/>
                </a:solidFill>
              </a:rPr>
              <a:t>List the different types of methods for data collection</a:t>
            </a:r>
          </a:p>
          <a:p>
            <a:r>
              <a:rPr lang="en-GB" dirty="0">
                <a:solidFill>
                  <a:srgbClr val="7030A0"/>
                </a:solidFill>
              </a:rPr>
              <a:t>List the 4 main methods of data analysis</a:t>
            </a:r>
          </a:p>
          <a:p>
            <a:r>
              <a:rPr lang="en-GB" dirty="0">
                <a:solidFill>
                  <a:schemeClr val="accent3">
                    <a:lumMod val="75000"/>
                  </a:schemeClr>
                </a:solidFill>
              </a:rPr>
              <a:t>How to structure your ‘methodology chapter’</a:t>
            </a:r>
          </a:p>
          <a:p>
            <a:endParaRPr lang="en-GB" dirty="0"/>
          </a:p>
          <a:p>
            <a:endParaRPr lang="en-GB" dirty="0"/>
          </a:p>
          <a:p>
            <a:endParaRPr lang="en-GB" dirty="0"/>
          </a:p>
        </p:txBody>
      </p:sp>
    </p:spTree>
    <p:extLst>
      <p:ext uri="{BB962C8B-B14F-4D97-AF65-F5344CB8AC3E}">
        <p14:creationId xmlns:p14="http://schemas.microsoft.com/office/powerpoint/2010/main" val="2511280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64CD8-199C-42AF-AF49-C8EF2B27EEE1}"/>
              </a:ext>
            </a:extLst>
          </p:cNvPr>
          <p:cNvSpPr>
            <a:spLocks noGrp="1"/>
          </p:cNvSpPr>
          <p:nvPr>
            <p:ph type="title"/>
          </p:nvPr>
        </p:nvSpPr>
        <p:spPr>
          <a:solidFill>
            <a:srgbClr val="002060"/>
          </a:solidFill>
        </p:spPr>
        <p:txBody>
          <a:bodyPr/>
          <a:lstStyle/>
          <a:p>
            <a:r>
              <a:rPr lang="en-GB" dirty="0">
                <a:solidFill>
                  <a:schemeClr val="bg1"/>
                </a:solidFill>
              </a:rPr>
              <a:t>Methodology and Methods</a:t>
            </a:r>
          </a:p>
        </p:txBody>
      </p:sp>
      <p:graphicFrame>
        <p:nvGraphicFramePr>
          <p:cNvPr id="4" name="Content Placeholder 3">
            <a:extLst>
              <a:ext uri="{FF2B5EF4-FFF2-40B4-BE49-F238E27FC236}">
                <a16:creationId xmlns:a16="http://schemas.microsoft.com/office/drawing/2014/main" id="{DB4C63B9-C997-4AD5-B33E-E58E1C9237E8}"/>
              </a:ext>
            </a:extLst>
          </p:cNvPr>
          <p:cNvGraphicFramePr>
            <a:graphicFrameLocks noGrp="1"/>
          </p:cNvGraphicFramePr>
          <p:nvPr>
            <p:ph idx="1"/>
            <p:extLst>
              <p:ext uri="{D42A27DB-BD31-4B8C-83A1-F6EECF244321}">
                <p14:modId xmlns:p14="http://schemas.microsoft.com/office/powerpoint/2010/main" val="6179477"/>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8119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D5AC0-0157-4C3E-87A0-3E7317351429}"/>
              </a:ext>
            </a:extLst>
          </p:cNvPr>
          <p:cNvSpPr>
            <a:spLocks noGrp="1"/>
          </p:cNvSpPr>
          <p:nvPr>
            <p:ph type="title"/>
          </p:nvPr>
        </p:nvSpPr>
        <p:spPr>
          <a:solidFill>
            <a:srgbClr val="002060"/>
          </a:solidFill>
        </p:spPr>
        <p:txBody>
          <a:bodyPr/>
          <a:lstStyle/>
          <a:p>
            <a:r>
              <a:rPr lang="en-GB" dirty="0">
                <a:solidFill>
                  <a:schemeClr val="bg1"/>
                </a:solidFill>
              </a:rPr>
              <a:t>Planning your research methods</a:t>
            </a:r>
          </a:p>
        </p:txBody>
      </p:sp>
      <p:sp>
        <p:nvSpPr>
          <p:cNvPr id="3" name="Content Placeholder 2">
            <a:extLst>
              <a:ext uri="{FF2B5EF4-FFF2-40B4-BE49-F238E27FC236}">
                <a16:creationId xmlns:a16="http://schemas.microsoft.com/office/drawing/2014/main" id="{8766F6A4-D7CF-4558-A2B3-ABB5DE96FA76}"/>
              </a:ext>
            </a:extLst>
          </p:cNvPr>
          <p:cNvSpPr>
            <a:spLocks noGrp="1"/>
          </p:cNvSpPr>
          <p:nvPr>
            <p:ph idx="1"/>
          </p:nvPr>
        </p:nvSpPr>
        <p:spPr/>
        <p:txBody>
          <a:bodyPr/>
          <a:lstStyle/>
          <a:p>
            <a:pPr marL="0" indent="0">
              <a:buNone/>
            </a:pPr>
            <a:r>
              <a:rPr lang="en-GB" b="1" dirty="0"/>
              <a:t>Step 1 - Deciding on how you will collect data</a:t>
            </a:r>
          </a:p>
          <a:p>
            <a:r>
              <a:rPr lang="en-GB" dirty="0"/>
              <a:t>Methods will depend on the data required to answer your research question:</a:t>
            </a:r>
          </a:p>
          <a:p>
            <a:r>
              <a:rPr lang="en-GB" dirty="0"/>
              <a:t>Qualitative v quantitative data</a:t>
            </a:r>
          </a:p>
          <a:p>
            <a:r>
              <a:rPr lang="en-GB" dirty="0"/>
              <a:t>Primary v secondary data</a:t>
            </a:r>
          </a:p>
          <a:p>
            <a:r>
              <a:rPr lang="en-GB" dirty="0"/>
              <a:t>Descriptive v experimental</a:t>
            </a:r>
          </a:p>
        </p:txBody>
      </p:sp>
      <p:pic>
        <p:nvPicPr>
          <p:cNvPr id="4" name="Picture 3">
            <a:extLst>
              <a:ext uri="{FF2B5EF4-FFF2-40B4-BE49-F238E27FC236}">
                <a16:creationId xmlns:a16="http://schemas.microsoft.com/office/drawing/2014/main" id="{2717ADD7-8A09-490A-AEAE-B1A4DB29F636}"/>
              </a:ext>
            </a:extLst>
          </p:cNvPr>
          <p:cNvPicPr>
            <a:picLocks noChangeAspect="1"/>
          </p:cNvPicPr>
          <p:nvPr/>
        </p:nvPicPr>
        <p:blipFill>
          <a:blip r:embed="rId3"/>
          <a:stretch>
            <a:fillRect/>
          </a:stretch>
        </p:blipFill>
        <p:spPr>
          <a:xfrm>
            <a:off x="9679564" y="3177019"/>
            <a:ext cx="2143125" cy="2143125"/>
          </a:xfrm>
          <a:prstGeom prst="rect">
            <a:avLst/>
          </a:prstGeom>
        </p:spPr>
      </p:pic>
    </p:spTree>
    <p:extLst>
      <p:ext uri="{BB962C8B-B14F-4D97-AF65-F5344CB8AC3E}">
        <p14:creationId xmlns:p14="http://schemas.microsoft.com/office/powerpoint/2010/main" val="50696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A6156-1C1B-47F5-9097-5E1A99E90780}"/>
              </a:ext>
            </a:extLst>
          </p:cNvPr>
          <p:cNvSpPr>
            <a:spLocks noGrp="1"/>
          </p:cNvSpPr>
          <p:nvPr>
            <p:ph type="title"/>
          </p:nvPr>
        </p:nvSpPr>
        <p:spPr>
          <a:solidFill>
            <a:srgbClr val="002060"/>
          </a:solidFill>
        </p:spPr>
        <p:txBody>
          <a:bodyPr/>
          <a:lstStyle/>
          <a:p>
            <a:r>
              <a:rPr lang="en-GB" dirty="0">
                <a:solidFill>
                  <a:srgbClr val="FFFFFF"/>
                </a:solidFill>
              </a:rPr>
              <a:t>Qualitative v Quantitative data</a:t>
            </a:r>
          </a:p>
        </p:txBody>
      </p:sp>
      <p:sp>
        <p:nvSpPr>
          <p:cNvPr id="3" name="Content Placeholder 2">
            <a:extLst>
              <a:ext uri="{FF2B5EF4-FFF2-40B4-BE49-F238E27FC236}">
                <a16:creationId xmlns:a16="http://schemas.microsoft.com/office/drawing/2014/main" id="{0CB81806-BAAE-42F4-A4E5-BB45772286FB}"/>
              </a:ext>
            </a:extLst>
          </p:cNvPr>
          <p:cNvSpPr>
            <a:spLocks noGrp="1"/>
          </p:cNvSpPr>
          <p:nvPr>
            <p:ph sz="half" idx="1"/>
          </p:nvPr>
        </p:nvSpPr>
        <p:spPr/>
        <p:txBody>
          <a:bodyPr vert="horz" lIns="91440" tIns="45720" rIns="91440" bIns="45720" rtlCol="0" anchor="t">
            <a:normAutofit/>
          </a:bodyPr>
          <a:lstStyle/>
          <a:p>
            <a:pPr marL="0" indent="0">
              <a:buNone/>
            </a:pPr>
            <a:endParaRPr lang="en-GB" b="1" dirty="0">
              <a:solidFill>
                <a:srgbClr val="0070C0"/>
              </a:solidFill>
            </a:endParaRPr>
          </a:p>
          <a:p>
            <a:pPr marL="0" indent="0">
              <a:buNone/>
            </a:pPr>
            <a:r>
              <a:rPr lang="en-GB" b="1" dirty="0">
                <a:solidFill>
                  <a:srgbClr val="0070C0"/>
                </a:solidFill>
              </a:rPr>
              <a:t>Qualitative data </a:t>
            </a:r>
            <a:r>
              <a:rPr lang="en-GB" dirty="0"/>
              <a:t>– deals with words</a:t>
            </a:r>
            <a:endParaRPr lang="en-GB"/>
          </a:p>
          <a:p>
            <a:pPr marL="0" indent="0">
              <a:buNone/>
            </a:pPr>
            <a:endParaRPr lang="en-GB" dirty="0"/>
          </a:p>
          <a:p>
            <a:pPr marL="0" indent="0">
              <a:buNone/>
            </a:pPr>
            <a:r>
              <a:rPr lang="en-GB" b="1" dirty="0">
                <a:solidFill>
                  <a:srgbClr val="002060"/>
                </a:solidFill>
              </a:rPr>
              <a:t>Quantitative</a:t>
            </a:r>
            <a:r>
              <a:rPr lang="en-GB" dirty="0"/>
              <a:t> – deals with numbers</a:t>
            </a:r>
          </a:p>
        </p:txBody>
      </p:sp>
      <p:pic>
        <p:nvPicPr>
          <p:cNvPr id="5" name="Content Placeholder 4">
            <a:extLst>
              <a:ext uri="{FF2B5EF4-FFF2-40B4-BE49-F238E27FC236}">
                <a16:creationId xmlns:a16="http://schemas.microsoft.com/office/drawing/2014/main" id="{E286EC09-2CAB-4877-8711-2423FBB80DA5}"/>
              </a:ext>
            </a:extLst>
          </p:cNvPr>
          <p:cNvPicPr>
            <a:picLocks noGrp="1" noChangeAspect="1"/>
          </p:cNvPicPr>
          <p:nvPr>
            <p:ph sz="half" idx="2"/>
          </p:nvPr>
        </p:nvPicPr>
        <p:blipFill>
          <a:blip r:embed="rId3"/>
          <a:stretch>
            <a:fillRect/>
          </a:stretch>
        </p:blipFill>
        <p:spPr>
          <a:xfrm>
            <a:off x="6539922" y="1600201"/>
            <a:ext cx="5027485" cy="3133327"/>
          </a:xfrm>
          <a:prstGeom prst="rect">
            <a:avLst/>
          </a:prstGeom>
        </p:spPr>
      </p:pic>
    </p:spTree>
    <p:extLst>
      <p:ext uri="{BB962C8B-B14F-4D97-AF65-F5344CB8AC3E}">
        <p14:creationId xmlns:p14="http://schemas.microsoft.com/office/powerpoint/2010/main" val="15952878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8C640-D248-44C0-B297-DF9C1EFA2AF8}"/>
              </a:ext>
            </a:extLst>
          </p:cNvPr>
          <p:cNvSpPr>
            <a:spLocks noGrp="1"/>
          </p:cNvSpPr>
          <p:nvPr>
            <p:ph type="title"/>
          </p:nvPr>
        </p:nvSpPr>
        <p:spPr>
          <a:solidFill>
            <a:srgbClr val="002060"/>
          </a:solidFill>
        </p:spPr>
        <p:txBody>
          <a:bodyPr/>
          <a:lstStyle/>
          <a:p>
            <a:r>
              <a:rPr lang="en-GB" dirty="0">
                <a:solidFill>
                  <a:schemeClr val="bg1"/>
                </a:solidFill>
              </a:rPr>
              <a:t>Qualitative v Quantitative</a:t>
            </a:r>
          </a:p>
        </p:txBody>
      </p:sp>
      <p:graphicFrame>
        <p:nvGraphicFramePr>
          <p:cNvPr id="4" name="Table 4">
            <a:extLst>
              <a:ext uri="{FF2B5EF4-FFF2-40B4-BE49-F238E27FC236}">
                <a16:creationId xmlns:a16="http://schemas.microsoft.com/office/drawing/2014/main" id="{6C93F0AD-35CC-45B3-86AB-120F6BE65630}"/>
              </a:ext>
            </a:extLst>
          </p:cNvPr>
          <p:cNvGraphicFramePr>
            <a:graphicFrameLocks noGrp="1"/>
          </p:cNvGraphicFramePr>
          <p:nvPr>
            <p:ph idx="1"/>
            <p:extLst>
              <p:ext uri="{D42A27DB-BD31-4B8C-83A1-F6EECF244321}">
                <p14:modId xmlns:p14="http://schemas.microsoft.com/office/powerpoint/2010/main" val="520655144"/>
              </p:ext>
            </p:extLst>
          </p:nvPr>
        </p:nvGraphicFramePr>
        <p:xfrm>
          <a:off x="609600" y="1417638"/>
          <a:ext cx="10972797" cy="4012563"/>
        </p:xfrm>
        <a:graphic>
          <a:graphicData uri="http://schemas.openxmlformats.org/drawingml/2006/table">
            <a:tbl>
              <a:tblPr firstRow="1" bandRow="1">
                <a:tableStyleId>{74C1A8A3-306A-4EB7-A6B1-4F7E0EB9C5D6}</a:tableStyleId>
              </a:tblPr>
              <a:tblGrid>
                <a:gridCol w="2507673">
                  <a:extLst>
                    <a:ext uri="{9D8B030D-6E8A-4147-A177-3AD203B41FA5}">
                      <a16:colId xmlns:a16="http://schemas.microsoft.com/office/drawing/2014/main" val="1739314155"/>
                    </a:ext>
                  </a:extLst>
                </a:gridCol>
                <a:gridCol w="4807525">
                  <a:extLst>
                    <a:ext uri="{9D8B030D-6E8A-4147-A177-3AD203B41FA5}">
                      <a16:colId xmlns:a16="http://schemas.microsoft.com/office/drawing/2014/main" val="2589116716"/>
                    </a:ext>
                  </a:extLst>
                </a:gridCol>
                <a:gridCol w="3657599">
                  <a:extLst>
                    <a:ext uri="{9D8B030D-6E8A-4147-A177-3AD203B41FA5}">
                      <a16:colId xmlns:a16="http://schemas.microsoft.com/office/drawing/2014/main" val="3140247667"/>
                    </a:ext>
                  </a:extLst>
                </a:gridCol>
              </a:tblGrid>
              <a:tr h="931725">
                <a:tc>
                  <a:txBody>
                    <a:bodyPr/>
                    <a:lstStyle/>
                    <a:p>
                      <a:endParaRPr lang="en-GB"/>
                    </a:p>
                  </a:txBody>
                  <a:tcPr/>
                </a:tc>
                <a:tc>
                  <a:txBody>
                    <a:bodyPr/>
                    <a:lstStyle/>
                    <a:p>
                      <a:r>
                        <a:rPr lang="en-GB" dirty="0">
                          <a:solidFill>
                            <a:srgbClr val="002060"/>
                          </a:solidFill>
                        </a:rPr>
                        <a:t> Pros</a:t>
                      </a:r>
                    </a:p>
                  </a:txBody>
                  <a:tcPr/>
                </a:tc>
                <a:tc>
                  <a:txBody>
                    <a:bodyPr/>
                    <a:lstStyle/>
                    <a:p>
                      <a:r>
                        <a:rPr lang="en-GB" dirty="0">
                          <a:solidFill>
                            <a:srgbClr val="002060"/>
                          </a:solidFill>
                        </a:rPr>
                        <a:t>Cons</a:t>
                      </a:r>
                    </a:p>
                  </a:txBody>
                  <a:tcPr/>
                </a:tc>
                <a:extLst>
                  <a:ext uri="{0D108BD9-81ED-4DB2-BD59-A6C34878D82A}">
                    <a16:rowId xmlns:a16="http://schemas.microsoft.com/office/drawing/2014/main" val="1649451434"/>
                  </a:ext>
                </a:extLst>
              </a:tr>
              <a:tr h="1892118">
                <a:tc>
                  <a:txBody>
                    <a:bodyPr/>
                    <a:lstStyle/>
                    <a:p>
                      <a:r>
                        <a:rPr lang="en-GB" b="1" dirty="0"/>
                        <a:t>Qualitative</a:t>
                      </a:r>
                    </a:p>
                  </a:txBody>
                  <a:tcPr/>
                </a:tc>
                <a:tc>
                  <a:txBody>
                    <a:bodyPr/>
                    <a:lstStyle/>
                    <a:p>
                      <a:pPr marL="285750" indent="-285750">
                        <a:buFont typeface="Arial" panose="020B0604020202020204" pitchFamily="34" charset="0"/>
                        <a:buChar char="•"/>
                      </a:pPr>
                      <a:r>
                        <a:rPr lang="en-GB" dirty="0"/>
                        <a:t>Flexible – you can often adjust your methods as you go to develop new knowledge</a:t>
                      </a:r>
                    </a:p>
                    <a:p>
                      <a:pPr marL="285750" indent="-285750">
                        <a:buFont typeface="Arial" panose="020B0604020202020204" pitchFamily="34" charset="0"/>
                        <a:buChar char="•"/>
                      </a:pPr>
                      <a:r>
                        <a:rPr lang="en-GB" dirty="0"/>
                        <a:t>Can be conducted with small number of participants</a:t>
                      </a:r>
                    </a:p>
                  </a:txBody>
                  <a:tcPr/>
                </a:tc>
                <a:tc>
                  <a:txBody>
                    <a:bodyPr/>
                    <a:lstStyle/>
                    <a:p>
                      <a:pPr marL="285750" indent="-285750">
                        <a:buFont typeface="Arial" panose="020B0604020202020204" pitchFamily="34" charset="0"/>
                        <a:buChar char="•"/>
                      </a:pPr>
                      <a:r>
                        <a:rPr lang="en-GB" dirty="0"/>
                        <a:t>Can’t be analysed statistically or generalised to broader populations </a:t>
                      </a:r>
                    </a:p>
                    <a:p>
                      <a:pPr marL="285750" indent="-285750">
                        <a:buFont typeface="Arial" panose="020B0604020202020204" pitchFamily="34" charset="0"/>
                        <a:buChar char="•"/>
                      </a:pPr>
                      <a:r>
                        <a:rPr lang="en-GB" dirty="0"/>
                        <a:t>Difficult to standardise research</a:t>
                      </a:r>
                    </a:p>
                  </a:txBody>
                  <a:tcPr/>
                </a:tc>
                <a:extLst>
                  <a:ext uri="{0D108BD9-81ED-4DB2-BD59-A6C34878D82A}">
                    <a16:rowId xmlns:a16="http://schemas.microsoft.com/office/drawing/2014/main" val="3504168558"/>
                  </a:ext>
                </a:extLst>
              </a:tr>
              <a:tr h="1182574">
                <a:tc>
                  <a:txBody>
                    <a:bodyPr/>
                    <a:lstStyle/>
                    <a:p>
                      <a:r>
                        <a:rPr lang="en-GB" b="1" dirty="0"/>
                        <a:t>Quantitative</a:t>
                      </a:r>
                    </a:p>
                  </a:txBody>
                  <a:tcPr/>
                </a:tc>
                <a:tc>
                  <a:txBody>
                    <a:bodyPr/>
                    <a:lstStyle/>
                    <a:p>
                      <a:pPr marL="285750" indent="-285750">
                        <a:buFont typeface="Arial" panose="020B0604020202020204" pitchFamily="34" charset="0"/>
                        <a:buChar char="•"/>
                      </a:pPr>
                      <a:r>
                        <a:rPr lang="en-GB" dirty="0"/>
                        <a:t>Can be used to systematically describe large collections of things</a:t>
                      </a:r>
                    </a:p>
                    <a:p>
                      <a:pPr marL="285750" indent="-285750">
                        <a:buFont typeface="Arial" panose="020B0604020202020204" pitchFamily="34" charset="0"/>
                        <a:buChar char="•"/>
                      </a:pPr>
                      <a:r>
                        <a:rPr lang="en-GB" dirty="0"/>
                        <a:t>Generates reproducible knowledge</a:t>
                      </a:r>
                    </a:p>
                  </a:txBody>
                  <a:tcPr/>
                </a:tc>
                <a:tc>
                  <a:txBody>
                    <a:bodyPr/>
                    <a:lstStyle/>
                    <a:p>
                      <a:pPr marL="285750" indent="-285750">
                        <a:buFont typeface="Arial" panose="020B0604020202020204" pitchFamily="34" charset="0"/>
                        <a:buChar char="•"/>
                      </a:pPr>
                      <a:r>
                        <a:rPr lang="en-GB" dirty="0"/>
                        <a:t>May require statistical training to analyse data</a:t>
                      </a:r>
                    </a:p>
                    <a:p>
                      <a:pPr marL="285750" indent="-285750">
                        <a:buFont typeface="Arial" panose="020B0604020202020204" pitchFamily="34" charset="0"/>
                        <a:buChar char="•"/>
                      </a:pPr>
                      <a:r>
                        <a:rPr lang="en-GB" dirty="0"/>
                        <a:t>Requires larger number of participants/sample</a:t>
                      </a:r>
                    </a:p>
                  </a:txBody>
                  <a:tcPr/>
                </a:tc>
                <a:extLst>
                  <a:ext uri="{0D108BD9-81ED-4DB2-BD59-A6C34878D82A}">
                    <a16:rowId xmlns:a16="http://schemas.microsoft.com/office/drawing/2014/main" val="1419337224"/>
                  </a:ext>
                </a:extLst>
              </a:tr>
            </a:tbl>
          </a:graphicData>
        </a:graphic>
      </p:graphicFrame>
    </p:spTree>
    <p:extLst>
      <p:ext uri="{BB962C8B-B14F-4D97-AF65-F5344CB8AC3E}">
        <p14:creationId xmlns:p14="http://schemas.microsoft.com/office/powerpoint/2010/main" val="3013440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EE9C0-AD80-60A8-F7AE-35306FB2E93E}"/>
              </a:ext>
            </a:extLst>
          </p:cNvPr>
          <p:cNvSpPr>
            <a:spLocks noGrp="1"/>
          </p:cNvSpPr>
          <p:nvPr>
            <p:ph type="title"/>
          </p:nvPr>
        </p:nvSpPr>
        <p:spPr>
          <a:solidFill>
            <a:srgbClr val="002060"/>
          </a:solidFill>
        </p:spPr>
        <p:txBody>
          <a:bodyPr/>
          <a:lstStyle/>
          <a:p>
            <a:r>
              <a:rPr lang="en-GB" dirty="0">
                <a:solidFill>
                  <a:schemeClr val="bg1"/>
                </a:solidFill>
              </a:rPr>
              <a:t>Mixed Methods</a:t>
            </a:r>
          </a:p>
        </p:txBody>
      </p:sp>
      <p:sp>
        <p:nvSpPr>
          <p:cNvPr id="3" name="Content Placeholder 2">
            <a:extLst>
              <a:ext uri="{FF2B5EF4-FFF2-40B4-BE49-F238E27FC236}">
                <a16:creationId xmlns:a16="http://schemas.microsoft.com/office/drawing/2014/main" id="{ECC8B6F4-C66A-BE37-A211-6ED4336FDD0C}"/>
              </a:ext>
            </a:extLst>
          </p:cNvPr>
          <p:cNvSpPr>
            <a:spLocks noGrp="1"/>
          </p:cNvSpPr>
          <p:nvPr>
            <p:ph sz="half" idx="1"/>
          </p:nvPr>
        </p:nvSpPr>
        <p:spPr>
          <a:xfrm>
            <a:off x="609600" y="1600201"/>
            <a:ext cx="4955310" cy="3989040"/>
          </a:xfrm>
          <a:solidFill>
            <a:schemeClr val="tx2">
              <a:lumMod val="20000"/>
              <a:lumOff val="80000"/>
            </a:schemeClr>
          </a:solidFill>
        </p:spPr>
        <p:txBody>
          <a:bodyPr vert="horz" lIns="91440" tIns="45720" rIns="91440" bIns="45720" rtlCol="0" anchor="t">
            <a:normAutofit/>
          </a:bodyPr>
          <a:lstStyle/>
          <a:p>
            <a:endParaRPr lang="en-GB" dirty="0"/>
          </a:p>
          <a:p>
            <a:r>
              <a:rPr lang="en-GB" dirty="0"/>
              <a:t>Uses both Qualitative &amp; Quantitative methodologies</a:t>
            </a:r>
            <a:endParaRPr lang="en-GB"/>
          </a:p>
          <a:p>
            <a:r>
              <a:rPr lang="en-GB" dirty="0"/>
              <a:t>Used when answer cannot be provided by use of one methodology alone</a:t>
            </a:r>
          </a:p>
        </p:txBody>
      </p:sp>
      <p:pic>
        <p:nvPicPr>
          <p:cNvPr id="5" name="Content Placeholder 4">
            <a:extLst>
              <a:ext uri="{FF2B5EF4-FFF2-40B4-BE49-F238E27FC236}">
                <a16:creationId xmlns:a16="http://schemas.microsoft.com/office/drawing/2014/main" id="{C9FEA0E6-AF37-C2CD-AD3B-F5EDFDDC97B9}"/>
              </a:ext>
            </a:extLst>
          </p:cNvPr>
          <p:cNvPicPr>
            <a:picLocks noGrp="1" noChangeAspect="1"/>
          </p:cNvPicPr>
          <p:nvPr>
            <p:ph sz="half" idx="2"/>
          </p:nvPr>
        </p:nvPicPr>
        <p:blipFill>
          <a:blip r:embed="rId3"/>
          <a:stretch>
            <a:fillRect/>
          </a:stretch>
        </p:blipFill>
        <p:spPr>
          <a:xfrm>
            <a:off x="5994400" y="2778842"/>
            <a:ext cx="5384800" cy="1631757"/>
          </a:xfrm>
          <a:prstGeom prst="rect">
            <a:avLst/>
          </a:prstGeom>
        </p:spPr>
      </p:pic>
    </p:spTree>
    <p:extLst>
      <p:ext uri="{BB962C8B-B14F-4D97-AF65-F5344CB8AC3E}">
        <p14:creationId xmlns:p14="http://schemas.microsoft.com/office/powerpoint/2010/main" val="4415641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FCA51-0F02-4995-A6BC-7117419E5D26}"/>
              </a:ext>
            </a:extLst>
          </p:cNvPr>
          <p:cNvSpPr>
            <a:spLocks noGrp="1"/>
          </p:cNvSpPr>
          <p:nvPr>
            <p:ph type="title"/>
          </p:nvPr>
        </p:nvSpPr>
        <p:spPr>
          <a:solidFill>
            <a:srgbClr val="002060"/>
          </a:solidFill>
        </p:spPr>
        <p:txBody>
          <a:bodyPr/>
          <a:lstStyle/>
          <a:p>
            <a:r>
              <a:rPr lang="en-GB" dirty="0">
                <a:solidFill>
                  <a:schemeClr val="bg1"/>
                </a:solidFill>
              </a:rPr>
              <a:t>Mixed Methods Research </a:t>
            </a:r>
          </a:p>
        </p:txBody>
      </p:sp>
      <p:sp>
        <p:nvSpPr>
          <p:cNvPr id="3" name="Content Placeholder 2">
            <a:extLst>
              <a:ext uri="{FF2B5EF4-FFF2-40B4-BE49-F238E27FC236}">
                <a16:creationId xmlns:a16="http://schemas.microsoft.com/office/drawing/2014/main" id="{C08F4704-3DDB-43A2-A305-A2E8FF6389FC}"/>
              </a:ext>
            </a:extLst>
          </p:cNvPr>
          <p:cNvSpPr>
            <a:spLocks noGrp="1"/>
          </p:cNvSpPr>
          <p:nvPr>
            <p:ph idx="1"/>
          </p:nvPr>
        </p:nvSpPr>
        <p:spPr>
          <a:xfrm>
            <a:off x="609600" y="1600201"/>
            <a:ext cx="5306291" cy="3917032"/>
          </a:xfrm>
          <a:solidFill>
            <a:schemeClr val="accent4">
              <a:lumMod val="20000"/>
              <a:lumOff val="80000"/>
            </a:schemeClr>
          </a:solidFill>
        </p:spPr>
        <p:txBody>
          <a:bodyPr/>
          <a:lstStyle/>
          <a:p>
            <a:pPr marL="0" indent="0">
              <a:buNone/>
            </a:pPr>
            <a:r>
              <a:rPr lang="en-GB" b="1" dirty="0">
                <a:solidFill>
                  <a:srgbClr val="0070C0"/>
                </a:solidFill>
              </a:rPr>
              <a:t>Mixed methods research </a:t>
            </a:r>
            <a:r>
              <a:rPr lang="en-GB" dirty="0"/>
              <a:t>is where you use both qualitative and quantitative data collection and analysis methods to answer your research question</a:t>
            </a:r>
          </a:p>
        </p:txBody>
      </p:sp>
      <p:pic>
        <p:nvPicPr>
          <p:cNvPr id="4" name="Picture 3">
            <a:extLst>
              <a:ext uri="{FF2B5EF4-FFF2-40B4-BE49-F238E27FC236}">
                <a16:creationId xmlns:a16="http://schemas.microsoft.com/office/drawing/2014/main" id="{2C188C3F-02B4-47AD-929E-ACAB83607080}"/>
              </a:ext>
            </a:extLst>
          </p:cNvPr>
          <p:cNvPicPr>
            <a:picLocks noChangeAspect="1"/>
          </p:cNvPicPr>
          <p:nvPr/>
        </p:nvPicPr>
        <p:blipFill>
          <a:blip r:embed="rId3"/>
          <a:stretch>
            <a:fillRect/>
          </a:stretch>
        </p:blipFill>
        <p:spPr>
          <a:xfrm>
            <a:off x="6591732" y="2227118"/>
            <a:ext cx="4646710" cy="2659733"/>
          </a:xfrm>
          <a:prstGeom prst="rect">
            <a:avLst/>
          </a:prstGeom>
        </p:spPr>
      </p:pic>
    </p:spTree>
    <p:extLst>
      <p:ext uri="{BB962C8B-B14F-4D97-AF65-F5344CB8AC3E}">
        <p14:creationId xmlns:p14="http://schemas.microsoft.com/office/powerpoint/2010/main" val="1056428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rgbClr val="002060"/>
          </a:solidFill>
        </p:spPr>
        <p:txBody>
          <a:bodyPr/>
          <a:lstStyle/>
          <a:p>
            <a:r>
              <a:rPr lang="en-GB" dirty="0">
                <a:solidFill>
                  <a:schemeClr val="bg1"/>
                </a:solidFill>
              </a:rPr>
              <a:t>Planning your research methods</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idx="1"/>
          </p:nvPr>
        </p:nvSpPr>
        <p:spPr>
          <a:xfrm>
            <a:off x="609600" y="1600201"/>
            <a:ext cx="8160327" cy="3917032"/>
          </a:xfrm>
        </p:spPr>
        <p:txBody>
          <a:bodyPr/>
          <a:lstStyle/>
          <a:p>
            <a:pPr marL="0" indent="0">
              <a:buNone/>
            </a:pPr>
            <a:r>
              <a:rPr lang="en-GB" b="1" dirty="0"/>
              <a:t>Step 2 – how will you analyse the data</a:t>
            </a:r>
          </a:p>
          <a:p>
            <a:r>
              <a:rPr lang="en-GB" dirty="0"/>
              <a:t>Quantitative data – you can use statistical analysis methods to test relationships between variable</a:t>
            </a:r>
          </a:p>
          <a:p>
            <a:r>
              <a:rPr lang="en-GB" dirty="0"/>
              <a:t>Qualitative data – you can use methods such as thematic analysis to interpret patterns and meanings in the data</a:t>
            </a:r>
          </a:p>
          <a:p>
            <a:endParaRPr lang="en-GB" dirty="0"/>
          </a:p>
        </p:txBody>
      </p:sp>
      <p:pic>
        <p:nvPicPr>
          <p:cNvPr id="4" name="Picture 3">
            <a:extLst>
              <a:ext uri="{FF2B5EF4-FFF2-40B4-BE49-F238E27FC236}">
                <a16:creationId xmlns:a16="http://schemas.microsoft.com/office/drawing/2014/main" id="{6DA90ECB-0EFB-464B-BC22-E10BD60D9287}"/>
              </a:ext>
            </a:extLst>
          </p:cNvPr>
          <p:cNvPicPr>
            <a:picLocks noChangeAspect="1"/>
          </p:cNvPicPr>
          <p:nvPr/>
        </p:nvPicPr>
        <p:blipFill>
          <a:blip r:embed="rId3"/>
          <a:stretch>
            <a:fillRect/>
          </a:stretch>
        </p:blipFill>
        <p:spPr>
          <a:xfrm>
            <a:off x="9439275" y="3188710"/>
            <a:ext cx="2143125" cy="2143125"/>
          </a:xfrm>
          <a:prstGeom prst="rect">
            <a:avLst/>
          </a:prstGeom>
        </p:spPr>
      </p:pic>
    </p:spTree>
    <p:extLst>
      <p:ext uri="{BB962C8B-B14F-4D97-AF65-F5344CB8AC3E}">
        <p14:creationId xmlns:p14="http://schemas.microsoft.com/office/powerpoint/2010/main" val="274928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5B58F-B037-4781-8444-0E3D1131253A}"/>
              </a:ext>
            </a:extLst>
          </p:cNvPr>
          <p:cNvSpPr>
            <a:spLocks noGrp="1"/>
          </p:cNvSpPr>
          <p:nvPr>
            <p:ph type="title"/>
          </p:nvPr>
        </p:nvSpPr>
        <p:spPr>
          <a:solidFill>
            <a:srgbClr val="002060"/>
          </a:solidFill>
        </p:spPr>
        <p:txBody>
          <a:bodyPr/>
          <a:lstStyle/>
          <a:p>
            <a:r>
              <a:rPr lang="en-GB" dirty="0">
                <a:solidFill>
                  <a:schemeClr val="bg1"/>
                </a:solidFill>
              </a:rPr>
              <a:t>Primary v Secondary Data</a:t>
            </a:r>
          </a:p>
        </p:txBody>
      </p:sp>
      <p:graphicFrame>
        <p:nvGraphicFramePr>
          <p:cNvPr id="4" name="Table 4">
            <a:extLst>
              <a:ext uri="{FF2B5EF4-FFF2-40B4-BE49-F238E27FC236}">
                <a16:creationId xmlns:a16="http://schemas.microsoft.com/office/drawing/2014/main" id="{BC4C8CB0-C73F-4FB0-8F59-BAE4ED7A6227}"/>
              </a:ext>
            </a:extLst>
          </p:cNvPr>
          <p:cNvGraphicFramePr>
            <a:graphicFrameLocks noGrp="1"/>
          </p:cNvGraphicFramePr>
          <p:nvPr>
            <p:ph idx="1"/>
          </p:nvPr>
        </p:nvGraphicFramePr>
        <p:xfrm>
          <a:off x="609600" y="1600199"/>
          <a:ext cx="10972797" cy="4149436"/>
        </p:xfrm>
        <a:graphic>
          <a:graphicData uri="http://schemas.openxmlformats.org/drawingml/2006/table">
            <a:tbl>
              <a:tblPr firstRow="1" bandRow="1">
                <a:tableStyleId>{5C22544A-7EE6-4342-B048-85BDC9FD1C3A}</a:tableStyleId>
              </a:tblPr>
              <a:tblGrid>
                <a:gridCol w="3657599">
                  <a:extLst>
                    <a:ext uri="{9D8B030D-6E8A-4147-A177-3AD203B41FA5}">
                      <a16:colId xmlns:a16="http://schemas.microsoft.com/office/drawing/2014/main" val="1005573371"/>
                    </a:ext>
                  </a:extLst>
                </a:gridCol>
                <a:gridCol w="3657599">
                  <a:extLst>
                    <a:ext uri="{9D8B030D-6E8A-4147-A177-3AD203B41FA5}">
                      <a16:colId xmlns:a16="http://schemas.microsoft.com/office/drawing/2014/main" val="494794257"/>
                    </a:ext>
                  </a:extLst>
                </a:gridCol>
                <a:gridCol w="3657599">
                  <a:extLst>
                    <a:ext uri="{9D8B030D-6E8A-4147-A177-3AD203B41FA5}">
                      <a16:colId xmlns:a16="http://schemas.microsoft.com/office/drawing/2014/main" val="1183763698"/>
                    </a:ext>
                  </a:extLst>
                </a:gridCol>
              </a:tblGrid>
              <a:tr h="949036">
                <a:tc>
                  <a:txBody>
                    <a:bodyPr/>
                    <a:lstStyle/>
                    <a:p>
                      <a:endParaRPr lang="en-GB" dirty="0"/>
                    </a:p>
                  </a:txBody>
                  <a:tcPr/>
                </a:tc>
                <a:tc>
                  <a:txBody>
                    <a:bodyPr/>
                    <a:lstStyle/>
                    <a:p>
                      <a:r>
                        <a:rPr lang="en-GB" dirty="0"/>
                        <a:t>Pros</a:t>
                      </a:r>
                    </a:p>
                  </a:txBody>
                  <a:tcPr/>
                </a:tc>
                <a:tc>
                  <a:txBody>
                    <a:bodyPr/>
                    <a:lstStyle/>
                    <a:p>
                      <a:r>
                        <a:rPr lang="en-GB" dirty="0"/>
                        <a:t>Cons</a:t>
                      </a:r>
                    </a:p>
                  </a:txBody>
                  <a:tcPr/>
                </a:tc>
                <a:extLst>
                  <a:ext uri="{0D108BD9-81ED-4DB2-BD59-A6C34878D82A}">
                    <a16:rowId xmlns:a16="http://schemas.microsoft.com/office/drawing/2014/main" val="1763431077"/>
                  </a:ext>
                </a:extLst>
              </a:tr>
              <a:tr h="949036">
                <a:tc>
                  <a:txBody>
                    <a:bodyPr/>
                    <a:lstStyle/>
                    <a:p>
                      <a:r>
                        <a:rPr lang="en-GB" dirty="0"/>
                        <a:t>Primary</a:t>
                      </a:r>
                    </a:p>
                  </a:txBody>
                  <a:tcPr/>
                </a:tc>
                <a:tc>
                  <a:txBody>
                    <a:bodyPr/>
                    <a:lstStyle/>
                    <a:p>
                      <a:pPr marL="285750" indent="-285750">
                        <a:buFont typeface="Arial" panose="020B0604020202020204" pitchFamily="34" charset="0"/>
                        <a:buChar char="•"/>
                      </a:pPr>
                      <a:r>
                        <a:rPr lang="en-GB" dirty="0"/>
                        <a:t>Can be collected to answer your specific question</a:t>
                      </a:r>
                    </a:p>
                    <a:p>
                      <a:pPr marL="285750" indent="-285750">
                        <a:buFont typeface="Arial" panose="020B0604020202020204" pitchFamily="34" charset="0"/>
                        <a:buChar char="•"/>
                      </a:pPr>
                      <a:r>
                        <a:rPr lang="en-GB" dirty="0"/>
                        <a:t>You have control over the sample methods</a:t>
                      </a:r>
                    </a:p>
                    <a:p>
                      <a:pPr marL="285750" indent="-285750">
                        <a:buFont typeface="Arial" panose="020B0604020202020204" pitchFamily="34" charset="0"/>
                        <a:buChar char="•"/>
                      </a:pPr>
                      <a:r>
                        <a:rPr lang="en-GB" dirty="0"/>
                        <a:t>Up to date data</a:t>
                      </a:r>
                    </a:p>
                  </a:txBody>
                  <a:tcPr/>
                </a:tc>
                <a:tc>
                  <a:txBody>
                    <a:bodyPr/>
                    <a:lstStyle/>
                    <a:p>
                      <a:pPr marL="285750" indent="-285750">
                        <a:buFont typeface="Arial" panose="020B0604020202020204" pitchFamily="34" charset="0"/>
                        <a:buChar char="•"/>
                      </a:pPr>
                      <a:r>
                        <a:rPr lang="en-GB" dirty="0"/>
                        <a:t>May be expensive/time consuming to collect</a:t>
                      </a:r>
                    </a:p>
                    <a:p>
                      <a:pPr marL="285750" indent="-285750">
                        <a:buFont typeface="Arial" panose="020B0604020202020204" pitchFamily="34" charset="0"/>
                        <a:buChar char="•"/>
                      </a:pPr>
                      <a:r>
                        <a:rPr lang="en-GB" dirty="0"/>
                        <a:t>Need to know data collection methods</a:t>
                      </a:r>
                    </a:p>
                  </a:txBody>
                  <a:tcPr/>
                </a:tc>
                <a:extLst>
                  <a:ext uri="{0D108BD9-81ED-4DB2-BD59-A6C34878D82A}">
                    <a16:rowId xmlns:a16="http://schemas.microsoft.com/office/drawing/2014/main" val="2045792142"/>
                  </a:ext>
                </a:extLst>
              </a:tr>
              <a:tr h="949036">
                <a:tc>
                  <a:txBody>
                    <a:bodyPr/>
                    <a:lstStyle/>
                    <a:p>
                      <a:r>
                        <a:rPr lang="en-GB" dirty="0"/>
                        <a:t>Secondary</a:t>
                      </a:r>
                    </a:p>
                  </a:txBody>
                  <a:tcPr/>
                </a:tc>
                <a:tc>
                  <a:txBody>
                    <a:bodyPr/>
                    <a:lstStyle/>
                    <a:p>
                      <a:pPr marL="285750" indent="-285750">
                        <a:buFont typeface="Arial" panose="020B0604020202020204" pitchFamily="34" charset="0"/>
                        <a:buChar char="•"/>
                      </a:pPr>
                      <a:r>
                        <a:rPr lang="en-GB" dirty="0"/>
                        <a:t>Easier and quicker to access</a:t>
                      </a:r>
                    </a:p>
                    <a:p>
                      <a:pPr marL="285750" indent="-285750">
                        <a:buFont typeface="Arial" panose="020B0604020202020204" pitchFamily="34" charset="0"/>
                        <a:buChar char="•"/>
                      </a:pPr>
                      <a:r>
                        <a:rPr lang="en-GB" dirty="0"/>
                        <a:t>Can collect data over a longer timescale and bigger geographical area</a:t>
                      </a:r>
                    </a:p>
                  </a:txBody>
                  <a:tcPr/>
                </a:tc>
                <a:tc>
                  <a:txBody>
                    <a:bodyPr/>
                    <a:lstStyle/>
                    <a:p>
                      <a:pPr marL="285750" indent="-285750">
                        <a:buFont typeface="Arial" panose="020B0604020202020204" pitchFamily="34" charset="0"/>
                        <a:buChar char="•"/>
                      </a:pPr>
                      <a:r>
                        <a:rPr lang="en-GB" dirty="0"/>
                        <a:t>No control over how data was generated</a:t>
                      </a:r>
                    </a:p>
                    <a:p>
                      <a:pPr marL="285750" indent="-285750">
                        <a:buFont typeface="Arial" panose="020B0604020202020204" pitchFamily="34" charset="0"/>
                        <a:buChar char="•"/>
                      </a:pPr>
                      <a:r>
                        <a:rPr lang="en-GB" dirty="0"/>
                        <a:t>Requires extra processing to make sure it works for your analysis</a:t>
                      </a:r>
                    </a:p>
                    <a:p>
                      <a:pPr marL="285750" indent="-285750">
                        <a:buFont typeface="Arial" panose="020B0604020202020204" pitchFamily="34" charset="0"/>
                        <a:buChar char="•"/>
                      </a:pPr>
                      <a:r>
                        <a:rPr lang="en-GB" dirty="0"/>
                        <a:t>Could be too old</a:t>
                      </a:r>
                    </a:p>
                  </a:txBody>
                  <a:tcPr/>
                </a:tc>
                <a:extLst>
                  <a:ext uri="{0D108BD9-81ED-4DB2-BD59-A6C34878D82A}">
                    <a16:rowId xmlns:a16="http://schemas.microsoft.com/office/drawing/2014/main" val="4288716320"/>
                  </a:ext>
                </a:extLst>
              </a:tr>
            </a:tbl>
          </a:graphicData>
        </a:graphic>
      </p:graphicFrame>
    </p:spTree>
    <p:extLst>
      <p:ext uri="{BB962C8B-B14F-4D97-AF65-F5344CB8AC3E}">
        <p14:creationId xmlns:p14="http://schemas.microsoft.com/office/powerpoint/2010/main" val="1499298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673BA-55F3-448E-A08C-869C3807A70A}"/>
              </a:ext>
            </a:extLst>
          </p:cNvPr>
          <p:cNvSpPr>
            <a:spLocks noGrp="1"/>
          </p:cNvSpPr>
          <p:nvPr>
            <p:ph type="title"/>
          </p:nvPr>
        </p:nvSpPr>
        <p:spPr>
          <a:xfrm>
            <a:off x="247650" y="1741488"/>
            <a:ext cx="1398270" cy="2830512"/>
          </a:xfrm>
        </p:spPr>
        <p:txBody>
          <a:bodyPr>
            <a:normAutofit/>
          </a:bodyPr>
          <a:lstStyle/>
          <a:p>
            <a:r>
              <a:rPr lang="en-GB" sz="1600" dirty="0"/>
              <a:t>Research methods for collecting data</a:t>
            </a:r>
          </a:p>
        </p:txBody>
      </p:sp>
      <p:pic>
        <p:nvPicPr>
          <p:cNvPr id="5" name="Content Placeholder 4" descr="Table&#10;&#10;Description automatically generated">
            <a:extLst>
              <a:ext uri="{FF2B5EF4-FFF2-40B4-BE49-F238E27FC236}">
                <a16:creationId xmlns:a16="http://schemas.microsoft.com/office/drawing/2014/main" id="{8AD962A5-A3EF-40C5-808F-D1209874EA3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45920" y="0"/>
            <a:ext cx="10298430" cy="5461323"/>
          </a:xfrm>
        </p:spPr>
      </p:pic>
    </p:spTree>
    <p:extLst>
      <p:ext uri="{BB962C8B-B14F-4D97-AF65-F5344CB8AC3E}">
        <p14:creationId xmlns:p14="http://schemas.microsoft.com/office/powerpoint/2010/main" val="42356737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8F54C-3EDE-43A9-973D-98F122EB8B57}"/>
              </a:ext>
            </a:extLst>
          </p:cNvPr>
          <p:cNvSpPr>
            <a:spLocks noGrp="1"/>
          </p:cNvSpPr>
          <p:nvPr>
            <p:ph type="title"/>
          </p:nvPr>
        </p:nvSpPr>
        <p:spPr>
          <a:solidFill>
            <a:schemeClr val="accent3"/>
          </a:solidFill>
        </p:spPr>
        <p:txBody>
          <a:bodyPr/>
          <a:lstStyle/>
          <a:p>
            <a:r>
              <a:rPr lang="en-GB" dirty="0"/>
              <a:t>Writing your Methodology Chapter</a:t>
            </a:r>
          </a:p>
        </p:txBody>
      </p:sp>
      <p:graphicFrame>
        <p:nvGraphicFramePr>
          <p:cNvPr id="5" name="Content Placeholder 4">
            <a:extLst>
              <a:ext uri="{FF2B5EF4-FFF2-40B4-BE49-F238E27FC236}">
                <a16:creationId xmlns:a16="http://schemas.microsoft.com/office/drawing/2014/main" id="{310268F5-FC9F-47A7-8E87-8707ABDB5350}"/>
              </a:ext>
            </a:extLst>
          </p:cNvPr>
          <p:cNvGraphicFramePr>
            <a:graphicFrameLocks noGrp="1"/>
          </p:cNvGraphicFramePr>
          <p:nvPr>
            <p:ph idx="1"/>
            <p:extLst>
              <p:ext uri="{D42A27DB-BD31-4B8C-83A1-F6EECF244321}">
                <p14:modId xmlns:p14="http://schemas.microsoft.com/office/powerpoint/2010/main" val="2704934326"/>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051457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69A94-70A7-437E-9FC0-DCFC9525BD27}"/>
              </a:ext>
            </a:extLst>
          </p:cNvPr>
          <p:cNvSpPr>
            <a:spLocks noGrp="1"/>
          </p:cNvSpPr>
          <p:nvPr>
            <p:ph type="title"/>
          </p:nvPr>
        </p:nvSpPr>
        <p:spPr>
          <a:solidFill>
            <a:srgbClr val="002060"/>
          </a:solidFill>
        </p:spPr>
        <p:txBody>
          <a:bodyPr/>
          <a:lstStyle/>
          <a:p>
            <a:r>
              <a:rPr lang="en-GB" dirty="0">
                <a:solidFill>
                  <a:schemeClr val="bg1"/>
                </a:solidFill>
              </a:rPr>
              <a:t>What needs to be included</a:t>
            </a:r>
          </a:p>
        </p:txBody>
      </p:sp>
      <p:graphicFrame>
        <p:nvGraphicFramePr>
          <p:cNvPr id="4" name="Content Placeholder 3">
            <a:extLst>
              <a:ext uri="{FF2B5EF4-FFF2-40B4-BE49-F238E27FC236}">
                <a16:creationId xmlns:a16="http://schemas.microsoft.com/office/drawing/2014/main" id="{818FEDFA-55B3-45B4-B92E-19D985AA9DF8}"/>
              </a:ext>
            </a:extLst>
          </p:cNvPr>
          <p:cNvGraphicFramePr>
            <a:graphicFrameLocks noGrp="1"/>
          </p:cNvGraphicFramePr>
          <p:nvPr>
            <p:ph idx="1"/>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54693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E5580-BBF3-4744-A37A-12C36344FE0B}"/>
              </a:ext>
            </a:extLst>
          </p:cNvPr>
          <p:cNvSpPr>
            <a:spLocks noGrp="1"/>
          </p:cNvSpPr>
          <p:nvPr>
            <p:ph type="title"/>
          </p:nvPr>
        </p:nvSpPr>
        <p:spPr>
          <a:solidFill>
            <a:srgbClr val="002060"/>
          </a:solidFill>
        </p:spPr>
        <p:txBody>
          <a:bodyPr/>
          <a:lstStyle/>
          <a:p>
            <a:r>
              <a:rPr lang="en-GB" dirty="0">
                <a:solidFill>
                  <a:schemeClr val="bg1"/>
                </a:solidFill>
              </a:rPr>
              <a:t>Introduction</a:t>
            </a:r>
          </a:p>
        </p:txBody>
      </p:sp>
      <p:sp>
        <p:nvSpPr>
          <p:cNvPr id="3" name="Content Placeholder 2">
            <a:extLst>
              <a:ext uri="{FF2B5EF4-FFF2-40B4-BE49-F238E27FC236}">
                <a16:creationId xmlns:a16="http://schemas.microsoft.com/office/drawing/2014/main" id="{27020FC2-2C4D-416F-83C7-83E09E61AB8A}"/>
              </a:ext>
            </a:extLst>
          </p:cNvPr>
          <p:cNvSpPr>
            <a:spLocks noGrp="1"/>
          </p:cNvSpPr>
          <p:nvPr>
            <p:ph sz="half" idx="1"/>
          </p:nvPr>
        </p:nvSpPr>
        <p:spPr/>
        <p:txBody>
          <a:bodyPr>
            <a:normAutofit lnSpcReduction="10000"/>
          </a:bodyPr>
          <a:lstStyle/>
          <a:p>
            <a:r>
              <a:rPr lang="en-GB" dirty="0"/>
              <a:t>Brief introduction to your subject area</a:t>
            </a:r>
          </a:p>
          <a:p>
            <a:r>
              <a:rPr lang="en-GB" dirty="0">
                <a:solidFill>
                  <a:schemeClr val="accent1"/>
                </a:solidFill>
              </a:rPr>
              <a:t>Remind reader of your objectives</a:t>
            </a:r>
          </a:p>
          <a:p>
            <a:r>
              <a:rPr lang="en-GB" dirty="0"/>
              <a:t>Explain why you are undertaking this research</a:t>
            </a:r>
          </a:p>
          <a:p>
            <a:pPr lvl="1"/>
            <a:r>
              <a:rPr lang="en-GB" dirty="0"/>
              <a:t>Reflection on literature review</a:t>
            </a:r>
          </a:p>
          <a:p>
            <a:pPr lvl="1"/>
            <a:r>
              <a:rPr lang="en-GB" dirty="0"/>
              <a:t>Gaps within the research</a:t>
            </a:r>
          </a:p>
          <a:p>
            <a:pPr lvl="1"/>
            <a:r>
              <a:rPr lang="en-GB" dirty="0"/>
              <a:t>New legislation</a:t>
            </a:r>
          </a:p>
        </p:txBody>
      </p:sp>
      <p:pic>
        <p:nvPicPr>
          <p:cNvPr id="6" name="Content Placeholder 5">
            <a:extLst>
              <a:ext uri="{FF2B5EF4-FFF2-40B4-BE49-F238E27FC236}">
                <a16:creationId xmlns:a16="http://schemas.microsoft.com/office/drawing/2014/main" id="{56D56207-2993-4566-ABB0-CAB46BDB89D5}"/>
              </a:ext>
            </a:extLst>
          </p:cNvPr>
          <p:cNvPicPr>
            <a:picLocks noGrp="1" noChangeAspect="1"/>
          </p:cNvPicPr>
          <p:nvPr>
            <p:ph sz="half" idx="2"/>
          </p:nvPr>
        </p:nvPicPr>
        <p:blipFill>
          <a:blip r:embed="rId3"/>
          <a:stretch>
            <a:fillRect/>
          </a:stretch>
        </p:blipFill>
        <p:spPr>
          <a:xfrm>
            <a:off x="6455129" y="1600201"/>
            <a:ext cx="5127271" cy="3082590"/>
          </a:xfrm>
        </p:spPr>
      </p:pic>
    </p:spTree>
    <p:extLst>
      <p:ext uri="{BB962C8B-B14F-4D97-AF65-F5344CB8AC3E}">
        <p14:creationId xmlns:p14="http://schemas.microsoft.com/office/powerpoint/2010/main" val="3435299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DE839-5185-4372-B172-7396659077F9}"/>
              </a:ext>
            </a:extLst>
          </p:cNvPr>
          <p:cNvSpPr>
            <a:spLocks noGrp="1"/>
          </p:cNvSpPr>
          <p:nvPr>
            <p:ph type="title"/>
          </p:nvPr>
        </p:nvSpPr>
        <p:spPr>
          <a:solidFill>
            <a:srgbClr val="002060"/>
          </a:solidFill>
        </p:spPr>
        <p:txBody>
          <a:bodyPr/>
          <a:lstStyle/>
          <a:p>
            <a:r>
              <a:rPr lang="en-GB" dirty="0">
                <a:solidFill>
                  <a:schemeClr val="bg1"/>
                </a:solidFill>
              </a:rPr>
              <a:t>Research Strategy</a:t>
            </a:r>
          </a:p>
        </p:txBody>
      </p:sp>
      <p:pic>
        <p:nvPicPr>
          <p:cNvPr id="6" name="Content Placeholder 5">
            <a:extLst>
              <a:ext uri="{FF2B5EF4-FFF2-40B4-BE49-F238E27FC236}">
                <a16:creationId xmlns:a16="http://schemas.microsoft.com/office/drawing/2014/main" id="{2612E30C-DBA8-4F95-A1A5-EF75800D2567}"/>
              </a:ext>
            </a:extLst>
          </p:cNvPr>
          <p:cNvPicPr>
            <a:picLocks noGrp="1" noChangeAspect="1"/>
          </p:cNvPicPr>
          <p:nvPr>
            <p:ph sz="half" idx="1"/>
          </p:nvPr>
        </p:nvPicPr>
        <p:blipFill>
          <a:blip r:embed="rId3"/>
          <a:stretch>
            <a:fillRect/>
          </a:stretch>
        </p:blipFill>
        <p:spPr>
          <a:xfrm>
            <a:off x="1348685" y="1964988"/>
            <a:ext cx="3893265" cy="2340688"/>
          </a:xfrm>
        </p:spPr>
      </p:pic>
      <p:sp>
        <p:nvSpPr>
          <p:cNvPr id="4" name="Content Placeholder 3">
            <a:extLst>
              <a:ext uri="{FF2B5EF4-FFF2-40B4-BE49-F238E27FC236}">
                <a16:creationId xmlns:a16="http://schemas.microsoft.com/office/drawing/2014/main" id="{DCFB2373-0410-4430-8003-B139ECDADBAB}"/>
              </a:ext>
            </a:extLst>
          </p:cNvPr>
          <p:cNvSpPr>
            <a:spLocks noGrp="1"/>
          </p:cNvSpPr>
          <p:nvPr>
            <p:ph sz="half" idx="2"/>
          </p:nvPr>
        </p:nvSpPr>
        <p:spPr/>
        <p:txBody>
          <a:bodyPr>
            <a:normAutofit fontScale="92500" lnSpcReduction="10000"/>
          </a:bodyPr>
          <a:lstStyle/>
          <a:p>
            <a:r>
              <a:rPr lang="en-GB" dirty="0"/>
              <a:t>What research methods have you used ( survey, questionnaire, case study etc)</a:t>
            </a:r>
          </a:p>
          <a:p>
            <a:r>
              <a:rPr lang="en-GB" dirty="0"/>
              <a:t>Why did you choose that strategy/model?</a:t>
            </a:r>
          </a:p>
          <a:p>
            <a:r>
              <a:rPr lang="en-GB" dirty="0"/>
              <a:t>How did you choose your sample ( size/participants)?</a:t>
            </a:r>
          </a:p>
          <a:p>
            <a:r>
              <a:rPr lang="en-GB" dirty="0"/>
              <a:t>NB – don’t spend too much time writing about research methods in general</a:t>
            </a:r>
          </a:p>
        </p:txBody>
      </p:sp>
    </p:spTree>
    <p:extLst>
      <p:ext uri="{BB962C8B-B14F-4D97-AF65-F5344CB8AC3E}">
        <p14:creationId xmlns:p14="http://schemas.microsoft.com/office/powerpoint/2010/main" val="41658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1000"/>
                                        <p:tgtEl>
                                          <p:spTgt spid="4">
                                            <p:txEl>
                                              <p:pRg st="3" end="3"/>
                                            </p:txEl>
                                          </p:spTgt>
                                        </p:tgtEl>
                                      </p:cBhvr>
                                    </p:animEffect>
                                    <p:anim calcmode="lin" valueType="num">
                                      <p:cBhvr>
                                        <p:cTn id="2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EEBFA-316A-4E81-B937-A631D461A3FA}"/>
              </a:ext>
            </a:extLst>
          </p:cNvPr>
          <p:cNvSpPr>
            <a:spLocks noGrp="1"/>
          </p:cNvSpPr>
          <p:nvPr>
            <p:ph type="title"/>
          </p:nvPr>
        </p:nvSpPr>
        <p:spPr>
          <a:solidFill>
            <a:srgbClr val="002060"/>
          </a:solidFill>
        </p:spPr>
        <p:txBody>
          <a:bodyPr/>
          <a:lstStyle/>
          <a:p>
            <a:r>
              <a:rPr lang="en-GB" dirty="0">
                <a:solidFill>
                  <a:schemeClr val="bg1"/>
                </a:solidFill>
              </a:rPr>
              <a:t>Data Collection</a:t>
            </a:r>
          </a:p>
        </p:txBody>
      </p:sp>
      <p:sp>
        <p:nvSpPr>
          <p:cNvPr id="3" name="Content Placeholder 2">
            <a:extLst>
              <a:ext uri="{FF2B5EF4-FFF2-40B4-BE49-F238E27FC236}">
                <a16:creationId xmlns:a16="http://schemas.microsoft.com/office/drawing/2014/main" id="{B56C6A7E-F173-4379-8BAF-28314CEE352A}"/>
              </a:ext>
            </a:extLst>
          </p:cNvPr>
          <p:cNvSpPr>
            <a:spLocks noGrp="1"/>
          </p:cNvSpPr>
          <p:nvPr>
            <p:ph sz="half" idx="1"/>
          </p:nvPr>
        </p:nvSpPr>
        <p:spPr/>
        <p:txBody>
          <a:bodyPr/>
          <a:lstStyle/>
          <a:p>
            <a:r>
              <a:rPr lang="en-GB" dirty="0"/>
              <a:t>How will you analyse your findings?</a:t>
            </a:r>
          </a:p>
          <a:p>
            <a:pPr lvl="1"/>
            <a:r>
              <a:rPr lang="en-GB" dirty="0"/>
              <a:t>Quantitative = numbers</a:t>
            </a:r>
          </a:p>
          <a:p>
            <a:pPr lvl="1"/>
            <a:r>
              <a:rPr lang="en-GB" dirty="0"/>
              <a:t>Qualitative = focus on words</a:t>
            </a:r>
          </a:p>
          <a:p>
            <a:pPr lvl="1"/>
            <a:r>
              <a:rPr lang="en-GB" dirty="0"/>
              <a:t>Themes</a:t>
            </a:r>
          </a:p>
          <a:p>
            <a:endParaRPr lang="en-GB" dirty="0"/>
          </a:p>
          <a:p>
            <a:r>
              <a:rPr lang="en-GB" dirty="0"/>
              <a:t>NB – don’t talk about your findings yet!</a:t>
            </a:r>
          </a:p>
        </p:txBody>
      </p:sp>
      <p:pic>
        <p:nvPicPr>
          <p:cNvPr id="6" name="Content Placeholder 5">
            <a:extLst>
              <a:ext uri="{FF2B5EF4-FFF2-40B4-BE49-F238E27FC236}">
                <a16:creationId xmlns:a16="http://schemas.microsoft.com/office/drawing/2014/main" id="{A307CF88-8347-4B70-BAD3-4DACFE84D951}"/>
              </a:ext>
            </a:extLst>
          </p:cNvPr>
          <p:cNvPicPr>
            <a:picLocks noGrp="1" noChangeAspect="1"/>
          </p:cNvPicPr>
          <p:nvPr>
            <p:ph sz="half" idx="2"/>
          </p:nvPr>
        </p:nvPicPr>
        <p:blipFill>
          <a:blip r:embed="rId3"/>
          <a:stretch>
            <a:fillRect/>
          </a:stretch>
        </p:blipFill>
        <p:spPr>
          <a:xfrm>
            <a:off x="7384157" y="2256817"/>
            <a:ext cx="3731465" cy="2243411"/>
          </a:xfrm>
        </p:spPr>
      </p:pic>
    </p:spTree>
    <p:extLst>
      <p:ext uri="{BB962C8B-B14F-4D97-AF65-F5344CB8AC3E}">
        <p14:creationId xmlns:p14="http://schemas.microsoft.com/office/powerpoint/2010/main" val="533101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B4C7B-4778-4215-B609-2B76A254599A}"/>
              </a:ext>
            </a:extLst>
          </p:cNvPr>
          <p:cNvSpPr>
            <a:spLocks noGrp="1"/>
          </p:cNvSpPr>
          <p:nvPr>
            <p:ph type="title"/>
          </p:nvPr>
        </p:nvSpPr>
        <p:spPr>
          <a:solidFill>
            <a:srgbClr val="002060"/>
          </a:solidFill>
        </p:spPr>
        <p:txBody>
          <a:bodyPr/>
          <a:lstStyle/>
          <a:p>
            <a:r>
              <a:rPr lang="en-GB" dirty="0">
                <a:solidFill>
                  <a:schemeClr val="bg1"/>
                </a:solidFill>
              </a:rPr>
              <a:t>Data Analysis</a:t>
            </a:r>
          </a:p>
        </p:txBody>
      </p:sp>
      <p:pic>
        <p:nvPicPr>
          <p:cNvPr id="6" name="Content Placeholder 5">
            <a:extLst>
              <a:ext uri="{FF2B5EF4-FFF2-40B4-BE49-F238E27FC236}">
                <a16:creationId xmlns:a16="http://schemas.microsoft.com/office/drawing/2014/main" id="{EBDB3421-68C7-4F59-9395-449704F2DE78}"/>
              </a:ext>
            </a:extLst>
          </p:cNvPr>
          <p:cNvPicPr>
            <a:picLocks noGrp="1" noChangeAspect="1"/>
          </p:cNvPicPr>
          <p:nvPr>
            <p:ph sz="half" idx="1"/>
          </p:nvPr>
        </p:nvPicPr>
        <p:blipFill>
          <a:blip r:embed="rId3"/>
          <a:stretch>
            <a:fillRect/>
          </a:stretch>
        </p:blipFill>
        <p:spPr>
          <a:xfrm>
            <a:off x="1329229" y="1957099"/>
            <a:ext cx="4087424" cy="2457419"/>
          </a:xfrm>
        </p:spPr>
      </p:pic>
      <p:sp>
        <p:nvSpPr>
          <p:cNvPr id="4" name="Content Placeholder 3">
            <a:extLst>
              <a:ext uri="{FF2B5EF4-FFF2-40B4-BE49-F238E27FC236}">
                <a16:creationId xmlns:a16="http://schemas.microsoft.com/office/drawing/2014/main" id="{97F4A383-ED90-4D1E-824B-C70D19AE454D}"/>
              </a:ext>
            </a:extLst>
          </p:cNvPr>
          <p:cNvSpPr>
            <a:spLocks noGrp="1"/>
          </p:cNvSpPr>
          <p:nvPr>
            <p:ph sz="half" idx="2"/>
          </p:nvPr>
        </p:nvSpPr>
        <p:spPr/>
        <p:txBody>
          <a:bodyPr/>
          <a:lstStyle/>
          <a:p>
            <a:r>
              <a:rPr lang="en-GB" dirty="0"/>
              <a:t>How you prepared the data before analysis</a:t>
            </a:r>
          </a:p>
          <a:p>
            <a:r>
              <a:rPr lang="en-GB" dirty="0"/>
              <a:t>Quantitative data:</a:t>
            </a:r>
          </a:p>
          <a:p>
            <a:pPr lvl="1"/>
            <a:r>
              <a:rPr lang="en-GB" dirty="0"/>
              <a:t>Any software used</a:t>
            </a:r>
          </a:p>
          <a:p>
            <a:pPr lvl="1"/>
            <a:r>
              <a:rPr lang="en-GB" dirty="0"/>
              <a:t>any statistical methods used</a:t>
            </a:r>
          </a:p>
          <a:p>
            <a:r>
              <a:rPr lang="en-GB" dirty="0"/>
              <a:t>Qualitative data:</a:t>
            </a:r>
          </a:p>
          <a:p>
            <a:pPr lvl="1"/>
            <a:r>
              <a:rPr lang="en-GB" dirty="0"/>
              <a:t>Any coding or categorising of themes/ideas</a:t>
            </a:r>
          </a:p>
          <a:p>
            <a:endParaRPr lang="en-GB" dirty="0"/>
          </a:p>
        </p:txBody>
      </p:sp>
    </p:spTree>
    <p:extLst>
      <p:ext uri="{BB962C8B-B14F-4D97-AF65-F5344CB8AC3E}">
        <p14:creationId xmlns:p14="http://schemas.microsoft.com/office/powerpoint/2010/main" val="32246006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986E3-E843-A8AD-478C-F477C37E9D17}"/>
              </a:ext>
            </a:extLst>
          </p:cNvPr>
          <p:cNvSpPr>
            <a:spLocks noGrp="1"/>
          </p:cNvSpPr>
          <p:nvPr>
            <p:ph type="title"/>
          </p:nvPr>
        </p:nvSpPr>
        <p:spPr>
          <a:solidFill>
            <a:srgbClr val="002060"/>
          </a:solidFill>
        </p:spPr>
        <p:txBody>
          <a:bodyPr/>
          <a:lstStyle/>
          <a:p>
            <a:r>
              <a:rPr lang="en-US" dirty="0">
                <a:solidFill>
                  <a:srgbClr val="FFFFFF"/>
                </a:solidFill>
              </a:rPr>
              <a:t>Ethics</a:t>
            </a:r>
          </a:p>
        </p:txBody>
      </p:sp>
      <p:sp>
        <p:nvSpPr>
          <p:cNvPr id="3" name="Content Placeholder 2">
            <a:extLst>
              <a:ext uri="{FF2B5EF4-FFF2-40B4-BE49-F238E27FC236}">
                <a16:creationId xmlns:a16="http://schemas.microsoft.com/office/drawing/2014/main" id="{38E444FD-EBBE-F5EC-9DC1-1928C330FF3C}"/>
              </a:ext>
            </a:extLst>
          </p:cNvPr>
          <p:cNvSpPr>
            <a:spLocks noGrp="1"/>
          </p:cNvSpPr>
          <p:nvPr>
            <p:ph sz="half" idx="1"/>
          </p:nvPr>
        </p:nvSpPr>
        <p:spPr/>
        <p:txBody>
          <a:bodyPr vert="horz" lIns="91440" tIns="45720" rIns="91440" bIns="45720" rtlCol="0" anchor="t">
            <a:normAutofit/>
          </a:bodyPr>
          <a:lstStyle/>
          <a:p>
            <a:r>
              <a:rPr lang="en-US" dirty="0"/>
              <a:t>Include a discussion of how you will deal/dealt with issues of a confidential or ethical nature</a:t>
            </a:r>
          </a:p>
        </p:txBody>
      </p:sp>
      <p:sp>
        <p:nvSpPr>
          <p:cNvPr id="4" name="Content Placeholder 3">
            <a:extLst>
              <a:ext uri="{FF2B5EF4-FFF2-40B4-BE49-F238E27FC236}">
                <a16:creationId xmlns:a16="http://schemas.microsoft.com/office/drawing/2014/main" id="{122E8BF1-0092-8F2E-1D60-BD058310BEFF}"/>
              </a:ext>
            </a:extLst>
          </p:cNvPr>
          <p:cNvSpPr>
            <a:spLocks noGrp="1"/>
          </p:cNvSpPr>
          <p:nvPr>
            <p:ph sz="half" idx="2"/>
          </p:nvPr>
        </p:nvSpPr>
        <p:spPr/>
        <p:txBody>
          <a:bodyPr/>
          <a:lstStyle/>
          <a:p>
            <a:endParaRPr lang="en-US"/>
          </a:p>
        </p:txBody>
      </p:sp>
      <p:sp>
        <p:nvSpPr>
          <p:cNvPr id="5" name="Rectangle 4">
            <a:extLst>
              <a:ext uri="{FF2B5EF4-FFF2-40B4-BE49-F238E27FC236}">
                <a16:creationId xmlns:a16="http://schemas.microsoft.com/office/drawing/2014/main" id="{87F9E1C6-5BD6-6F47-354A-858E6BE57B91}"/>
              </a:ext>
            </a:extLst>
          </p:cNvPr>
          <p:cNvSpPr/>
          <p:nvPr/>
        </p:nvSpPr>
        <p:spPr>
          <a:xfrm>
            <a:off x="7123044" y="2733262"/>
            <a:ext cx="3528390" cy="1722781"/>
          </a:xfrm>
          <a:prstGeom prst="rect">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t>5.Ethics</a:t>
            </a:r>
          </a:p>
        </p:txBody>
      </p:sp>
    </p:spTree>
    <p:extLst>
      <p:ext uri="{BB962C8B-B14F-4D97-AF65-F5344CB8AC3E}">
        <p14:creationId xmlns:p14="http://schemas.microsoft.com/office/powerpoint/2010/main" val="24565183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802C-A552-4E56-BF6B-D09EED82EB74}"/>
              </a:ext>
            </a:extLst>
          </p:cNvPr>
          <p:cNvSpPr>
            <a:spLocks noGrp="1"/>
          </p:cNvSpPr>
          <p:nvPr>
            <p:ph type="title"/>
          </p:nvPr>
        </p:nvSpPr>
        <p:spPr>
          <a:solidFill>
            <a:srgbClr val="002060"/>
          </a:solidFill>
        </p:spPr>
        <p:txBody>
          <a:bodyPr/>
          <a:lstStyle/>
          <a:p>
            <a:r>
              <a:rPr lang="en-GB" dirty="0">
                <a:solidFill>
                  <a:schemeClr val="bg1"/>
                </a:solidFill>
              </a:rPr>
              <a:t>Limitations</a:t>
            </a:r>
          </a:p>
        </p:txBody>
      </p:sp>
      <p:sp>
        <p:nvSpPr>
          <p:cNvPr id="3" name="Content Placeholder 2">
            <a:extLst>
              <a:ext uri="{FF2B5EF4-FFF2-40B4-BE49-F238E27FC236}">
                <a16:creationId xmlns:a16="http://schemas.microsoft.com/office/drawing/2014/main" id="{923E20BC-AEAD-4C97-8081-0BDB94618018}"/>
              </a:ext>
            </a:extLst>
          </p:cNvPr>
          <p:cNvSpPr>
            <a:spLocks noGrp="1"/>
          </p:cNvSpPr>
          <p:nvPr>
            <p:ph sz="half" idx="1"/>
          </p:nvPr>
        </p:nvSpPr>
        <p:spPr/>
        <p:txBody>
          <a:bodyPr/>
          <a:lstStyle/>
          <a:p>
            <a:r>
              <a:rPr lang="en-GB" dirty="0"/>
              <a:t>Do you foresee any limitations or problems with undertaking your research?</a:t>
            </a:r>
          </a:p>
          <a:p>
            <a:r>
              <a:rPr lang="en-GB" dirty="0"/>
              <a:t>Any limitations to your research strategy</a:t>
            </a:r>
          </a:p>
          <a:p>
            <a:pPr lvl="1"/>
            <a:r>
              <a:rPr lang="en-GB" dirty="0"/>
              <a:t>Access to participants</a:t>
            </a:r>
          </a:p>
          <a:p>
            <a:pPr lvl="1"/>
            <a:r>
              <a:rPr lang="en-GB" dirty="0"/>
              <a:t>Limited data collection</a:t>
            </a:r>
          </a:p>
        </p:txBody>
      </p:sp>
      <p:sp>
        <p:nvSpPr>
          <p:cNvPr id="5" name="Content Placeholder 4">
            <a:extLst>
              <a:ext uri="{FF2B5EF4-FFF2-40B4-BE49-F238E27FC236}">
                <a16:creationId xmlns:a16="http://schemas.microsoft.com/office/drawing/2014/main" id="{CF8A4B54-68BE-10BB-D725-7FB28818D839}"/>
              </a:ext>
            </a:extLst>
          </p:cNvPr>
          <p:cNvSpPr>
            <a:spLocks noGrp="1"/>
          </p:cNvSpPr>
          <p:nvPr>
            <p:ph sz="half" idx="2"/>
          </p:nvPr>
        </p:nvSpPr>
        <p:spPr/>
        <p:txBody>
          <a:bodyPr/>
          <a:lstStyle/>
          <a:p>
            <a:endParaRPr lang="en-US"/>
          </a:p>
        </p:txBody>
      </p:sp>
      <p:sp>
        <p:nvSpPr>
          <p:cNvPr id="16" name="Rectangle 15">
            <a:extLst>
              <a:ext uri="{FF2B5EF4-FFF2-40B4-BE49-F238E27FC236}">
                <a16:creationId xmlns:a16="http://schemas.microsoft.com/office/drawing/2014/main" id="{8205C343-5F37-B49A-5170-32D5B551E053}"/>
              </a:ext>
            </a:extLst>
          </p:cNvPr>
          <p:cNvSpPr/>
          <p:nvPr/>
        </p:nvSpPr>
        <p:spPr>
          <a:xfrm>
            <a:off x="7189304" y="2600740"/>
            <a:ext cx="3826563" cy="2269433"/>
          </a:xfrm>
          <a:prstGeom prst="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t>6. Limitations</a:t>
            </a:r>
          </a:p>
        </p:txBody>
      </p:sp>
    </p:spTree>
    <p:extLst>
      <p:ext uri="{BB962C8B-B14F-4D97-AF65-F5344CB8AC3E}">
        <p14:creationId xmlns:p14="http://schemas.microsoft.com/office/powerpoint/2010/main" val="3448916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733F1-0DF8-4F02-BBDA-99B78C79738F}"/>
              </a:ext>
            </a:extLst>
          </p:cNvPr>
          <p:cNvSpPr>
            <a:spLocks noGrp="1"/>
          </p:cNvSpPr>
          <p:nvPr>
            <p:ph type="title"/>
          </p:nvPr>
        </p:nvSpPr>
        <p:spPr>
          <a:solidFill>
            <a:srgbClr val="002060"/>
          </a:solidFill>
        </p:spPr>
        <p:txBody>
          <a:bodyPr/>
          <a:lstStyle/>
          <a:p>
            <a:r>
              <a:rPr lang="en-GB" dirty="0">
                <a:solidFill>
                  <a:schemeClr val="bg1"/>
                </a:solidFill>
              </a:rPr>
              <a:t>Tips for writing a strong methodology</a:t>
            </a:r>
          </a:p>
        </p:txBody>
      </p:sp>
      <p:sp>
        <p:nvSpPr>
          <p:cNvPr id="3" name="Content Placeholder 2">
            <a:extLst>
              <a:ext uri="{FF2B5EF4-FFF2-40B4-BE49-F238E27FC236}">
                <a16:creationId xmlns:a16="http://schemas.microsoft.com/office/drawing/2014/main" id="{5614CC61-E8F6-4F96-8D4A-C220093E7FE4}"/>
              </a:ext>
            </a:extLst>
          </p:cNvPr>
          <p:cNvSpPr>
            <a:spLocks noGrp="1"/>
          </p:cNvSpPr>
          <p:nvPr>
            <p:ph sz="half" idx="1"/>
          </p:nvPr>
        </p:nvSpPr>
        <p:spPr/>
        <p:txBody>
          <a:bodyPr>
            <a:normAutofit fontScale="92500" lnSpcReduction="20000"/>
          </a:bodyPr>
          <a:lstStyle/>
          <a:p>
            <a:r>
              <a:rPr lang="en-GB" dirty="0"/>
              <a:t>Don’t just describe – explain how and why you applied them and demonstrate how it was conducted</a:t>
            </a:r>
          </a:p>
          <a:p>
            <a:r>
              <a:rPr lang="en-GB" dirty="0"/>
              <a:t>Focus on your objectives and research question- show why your methods suit your objectives. Keep relating your choices back to the purpose of your research</a:t>
            </a:r>
          </a:p>
          <a:p>
            <a:r>
              <a:rPr lang="en-GB" dirty="0"/>
              <a:t>Cite relevant sources</a:t>
            </a:r>
          </a:p>
          <a:p>
            <a:pPr marL="0" indent="0">
              <a:buNone/>
            </a:pPr>
            <a:endParaRPr lang="en-GB" dirty="0"/>
          </a:p>
        </p:txBody>
      </p:sp>
      <p:sp>
        <p:nvSpPr>
          <p:cNvPr id="4" name="Content Placeholder 3">
            <a:extLst>
              <a:ext uri="{FF2B5EF4-FFF2-40B4-BE49-F238E27FC236}">
                <a16:creationId xmlns:a16="http://schemas.microsoft.com/office/drawing/2014/main" id="{5119EC93-5875-4AA9-95AC-37A81A157540}"/>
              </a:ext>
            </a:extLst>
          </p:cNvPr>
          <p:cNvSpPr>
            <a:spLocks noGrp="1"/>
          </p:cNvSpPr>
          <p:nvPr>
            <p:ph sz="half" idx="2"/>
          </p:nvPr>
        </p:nvSpPr>
        <p:spPr/>
        <p:txBody>
          <a:bodyPr>
            <a:normAutofit fontScale="925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600" b="0" i="0" u="none" strike="noStrike" kern="1200" cap="none" spc="0" normalizeH="0" baseline="0" noProof="0" dirty="0">
                <a:ln>
                  <a:noFill/>
                </a:ln>
                <a:effectLst/>
                <a:uLnTx/>
                <a:uFillTx/>
                <a:latin typeface="Myriad Pro"/>
                <a:ea typeface="+mn-ea"/>
                <a:cs typeface="+mn-cs"/>
              </a:rPr>
              <a:t>Write for your audience – consider how much info you need to give. Clear – structured – argues your approach.</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600" b="0" i="0" u="none" strike="noStrike" kern="1200" cap="none" spc="0" normalizeH="0" baseline="0" noProof="0" dirty="0">
                <a:ln>
                  <a:noFill/>
                </a:ln>
                <a:effectLst/>
                <a:uLnTx/>
                <a:uFillTx/>
                <a:latin typeface="Myriad Pro"/>
                <a:ea typeface="+mn-ea"/>
                <a:cs typeface="+mn-cs"/>
              </a:rPr>
              <a:t>Don’t just list details and procedures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600" b="0" i="0" u="none" strike="noStrike" kern="1200" cap="none" spc="0" normalizeH="0" baseline="0" noProof="0" dirty="0">
                <a:ln>
                  <a:noFill/>
                </a:ln>
                <a:effectLst/>
                <a:uLnTx/>
                <a:uFillTx/>
                <a:latin typeface="Myriad Pro"/>
                <a:ea typeface="+mn-ea"/>
                <a:cs typeface="+mn-cs"/>
              </a:rPr>
              <a:t>Discuss any difficulties you encountered and how you dealt with them – include how you minimised impact as a result or changed methods.</a:t>
            </a:r>
          </a:p>
          <a:p>
            <a:endParaRPr lang="en-GB" dirty="0"/>
          </a:p>
        </p:txBody>
      </p:sp>
    </p:spTree>
    <p:extLst>
      <p:ext uri="{BB962C8B-B14F-4D97-AF65-F5344CB8AC3E}">
        <p14:creationId xmlns:p14="http://schemas.microsoft.com/office/powerpoint/2010/main" val="3279574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fade">
                                      <p:cBhvr>
                                        <p:cTn id="28" dur="1000"/>
                                        <p:tgtEl>
                                          <p:spTgt spid="4">
                                            <p:txEl>
                                              <p:pRg st="0" end="0"/>
                                            </p:txEl>
                                          </p:spTgt>
                                        </p:tgtEl>
                                      </p:cBhvr>
                                    </p:animEffect>
                                    <p:anim calcmode="lin" valueType="num">
                                      <p:cBhvr>
                                        <p:cTn id="2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Effect transition="in" filter="fade">
                                      <p:cBhvr>
                                        <p:cTn id="35" dur="1000"/>
                                        <p:tgtEl>
                                          <p:spTgt spid="4">
                                            <p:txEl>
                                              <p:pRg st="1" end="1"/>
                                            </p:txEl>
                                          </p:spTgt>
                                        </p:tgtEl>
                                      </p:cBhvr>
                                    </p:animEffect>
                                    <p:anim calcmode="lin" valueType="num">
                                      <p:cBhvr>
                                        <p:cTn id="36"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1000"/>
                                        <p:tgtEl>
                                          <p:spTgt spid="4">
                                            <p:txEl>
                                              <p:pRg st="2" end="2"/>
                                            </p:txEl>
                                          </p:spTgt>
                                        </p:tgtEl>
                                      </p:cBhvr>
                                    </p:animEffect>
                                    <p:anim calcmode="lin" valueType="num">
                                      <p:cBhvr>
                                        <p:cTn id="4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10707-CAA5-483F-AC21-2EBA86894DDA}"/>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Additional Sources</a:t>
            </a:r>
          </a:p>
        </p:txBody>
      </p:sp>
      <p:graphicFrame>
        <p:nvGraphicFramePr>
          <p:cNvPr id="7" name="Content Placeholder 2">
            <a:extLst>
              <a:ext uri="{FF2B5EF4-FFF2-40B4-BE49-F238E27FC236}">
                <a16:creationId xmlns:a16="http://schemas.microsoft.com/office/drawing/2014/main" id="{E6663533-8EF1-4B2B-B2D3-9629E3CB971F}"/>
              </a:ext>
            </a:extLst>
          </p:cNvPr>
          <p:cNvGraphicFramePr>
            <a:graphicFrameLocks noGrp="1"/>
          </p:cNvGraphicFramePr>
          <p:nvPr>
            <p:ph idx="1"/>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460747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p:txBody>
          <a:bodyPr/>
          <a:lstStyle/>
          <a:p>
            <a:r>
              <a:rPr lang="en-GB" b="1" dirty="0"/>
              <a:t>Questions/concerns?</a:t>
            </a:r>
          </a:p>
        </p:txBody>
      </p:sp>
      <p:pic>
        <p:nvPicPr>
          <p:cNvPr id="6" name="Content Placeholder 5" descr="Tips for Managing the Q&amp;A Part of Your ...">
            <a:extLst>
              <a:ext uri="{FF2B5EF4-FFF2-40B4-BE49-F238E27FC236}">
                <a16:creationId xmlns:a16="http://schemas.microsoft.com/office/drawing/2014/main" id="{DA30C961-F179-EDD3-2A66-2072190881E6}"/>
              </a:ext>
            </a:extLst>
          </p:cNvPr>
          <p:cNvPicPr>
            <a:picLocks noGrp="1" noChangeAspect="1"/>
          </p:cNvPicPr>
          <p:nvPr>
            <p:ph idx="1"/>
          </p:nvPr>
        </p:nvPicPr>
        <p:blipFill>
          <a:blip r:embed="rId2"/>
          <a:stretch>
            <a:fillRect/>
          </a:stretch>
        </p:blipFill>
        <p:spPr>
          <a:xfrm>
            <a:off x="3493481" y="1539899"/>
            <a:ext cx="5205037" cy="3455434"/>
          </a:xfr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2320</Words>
  <Application>Microsoft Office PowerPoint</Application>
  <PresentationFormat>Widescreen</PresentationFormat>
  <Paragraphs>271</Paragraphs>
  <Slides>22</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Myriad Pro</vt:lpstr>
      <vt:lpstr>Arial</vt:lpstr>
      <vt:lpstr>Calibri</vt:lpstr>
      <vt:lpstr>Theme1.thmx first page pp</vt:lpstr>
      <vt:lpstr> Methodology 1 MA Criminal Justice &amp; Policing </vt:lpstr>
      <vt:lpstr>Learning Outcomes </vt:lpstr>
      <vt:lpstr>Methodology and Methods</vt:lpstr>
      <vt:lpstr>Planning your research methods</vt:lpstr>
      <vt:lpstr>Qualitative v Quantitative data</vt:lpstr>
      <vt:lpstr>Qualitative v Quantitative</vt:lpstr>
      <vt:lpstr>Mixed Methods</vt:lpstr>
      <vt:lpstr>Mixed Methods Research </vt:lpstr>
      <vt:lpstr>Planning your research methods</vt:lpstr>
      <vt:lpstr>Primary v Secondary Data</vt:lpstr>
      <vt:lpstr>Research methods for collecting data</vt:lpstr>
      <vt:lpstr>Writing your Methodology Chapter</vt:lpstr>
      <vt:lpstr>What needs to be included</vt:lpstr>
      <vt:lpstr>Introduction</vt:lpstr>
      <vt:lpstr>Research Strategy</vt:lpstr>
      <vt:lpstr>Data Collection</vt:lpstr>
      <vt:lpstr>Data Analysis</vt:lpstr>
      <vt:lpstr>Ethics</vt:lpstr>
      <vt:lpstr>Limitations</vt:lpstr>
      <vt:lpstr>Tips for writing a strong methodology</vt:lpstr>
      <vt:lpstr>Additional Sources</vt:lpstr>
      <vt:lpstr>Questions/concerns?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lastModifiedBy>Jane Davies</cp:lastModifiedBy>
  <cp:revision>328</cp:revision>
  <dcterms:created xsi:type="dcterms:W3CDTF">2021-10-13T07:56:41Z</dcterms:created>
  <dcterms:modified xsi:type="dcterms:W3CDTF">2026-03-27T13:59:34Z</dcterms:modified>
</cp:coreProperties>
</file>