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60" r:id="rId1"/>
  </p:sldMasterIdLst>
  <p:sldIdLst>
    <p:sldId id="256" r:id="rId2"/>
    <p:sldId id="257" r:id="rId3"/>
    <p:sldId id="258" r:id="rId4"/>
  </p:sldIdLst>
  <p:sldSz cx="16094075" cy="10691813"/>
  <p:notesSz cx="9144000" cy="6858000"/>
  <p:defaultText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80" algn="l" defTabSz="457189" rtl="0" eaLnBrk="1" latinLnBrk="0" hangingPunct="1">
      <a:defRPr sz="1800" kern="1200">
        <a:solidFill>
          <a:schemeClr val="tx1"/>
        </a:solidFill>
        <a:latin typeface="+mn-lt"/>
        <a:ea typeface="+mn-ea"/>
        <a:cs typeface="+mn-cs"/>
      </a:defRPr>
    </a:lvl3pPr>
    <a:lvl4pPr marL="1371567" algn="l" defTabSz="457189" rtl="0" eaLnBrk="1" latinLnBrk="0" hangingPunct="1">
      <a:defRPr sz="1800" kern="1200">
        <a:solidFill>
          <a:schemeClr val="tx1"/>
        </a:solidFill>
        <a:latin typeface="+mn-lt"/>
        <a:ea typeface="+mn-ea"/>
        <a:cs typeface="+mn-cs"/>
      </a:defRPr>
    </a:lvl4pPr>
    <a:lvl5pPr marL="1828756" algn="l" defTabSz="457189" rtl="0" eaLnBrk="1" latinLnBrk="0" hangingPunct="1">
      <a:defRPr sz="1800" kern="1200">
        <a:solidFill>
          <a:schemeClr val="tx1"/>
        </a:solidFill>
        <a:latin typeface="+mn-lt"/>
        <a:ea typeface="+mn-ea"/>
        <a:cs typeface="+mn-cs"/>
      </a:defRPr>
    </a:lvl5pPr>
    <a:lvl6pPr marL="2285945" algn="l" defTabSz="457189" rtl="0" eaLnBrk="1" latinLnBrk="0" hangingPunct="1">
      <a:defRPr sz="1800" kern="1200">
        <a:solidFill>
          <a:schemeClr val="tx1"/>
        </a:solidFill>
        <a:latin typeface="+mn-lt"/>
        <a:ea typeface="+mn-ea"/>
        <a:cs typeface="+mn-cs"/>
      </a:defRPr>
    </a:lvl6pPr>
    <a:lvl7pPr marL="2743134" algn="l" defTabSz="457189" rtl="0" eaLnBrk="1" latinLnBrk="0" hangingPunct="1">
      <a:defRPr sz="1800" kern="1200">
        <a:solidFill>
          <a:schemeClr val="tx1"/>
        </a:solidFill>
        <a:latin typeface="+mn-lt"/>
        <a:ea typeface="+mn-ea"/>
        <a:cs typeface="+mn-cs"/>
      </a:defRPr>
    </a:lvl7pPr>
    <a:lvl8pPr marL="3200323" algn="l" defTabSz="457189" rtl="0" eaLnBrk="1" latinLnBrk="0" hangingPunct="1">
      <a:defRPr sz="1800" kern="1200">
        <a:solidFill>
          <a:schemeClr val="tx1"/>
        </a:solidFill>
        <a:latin typeface="+mn-lt"/>
        <a:ea typeface="+mn-ea"/>
        <a:cs typeface="+mn-cs"/>
      </a:defRPr>
    </a:lvl8pPr>
    <a:lvl9pPr marL="3657510" algn="l" defTabSz="457189"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EC"/>
    <a:srgbClr val="FFCCFF"/>
    <a:srgbClr val="0AD5FE"/>
    <a:srgbClr val="CC99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727" autoAdjust="0"/>
  </p:normalViewPr>
  <p:slideViewPr>
    <p:cSldViewPr snapToGrid="0">
      <p:cViewPr>
        <p:scale>
          <a:sx n="40" d="100"/>
          <a:sy n="40" d="100"/>
        </p:scale>
        <p:origin x="-1416" y="-228"/>
      </p:cViewPr>
      <p:guideLst>
        <p:guide orient="horz" pos="3368"/>
        <p:guide pos="5067"/>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7058" y="1749797"/>
            <a:ext cx="13679964" cy="3722335"/>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2011760" y="5615680"/>
            <a:ext cx="12070557" cy="2581379"/>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3661397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1790609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8088" y="2665532"/>
            <a:ext cx="13881140" cy="4447497"/>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1098088" y="7155103"/>
            <a:ext cx="13881140" cy="2338834"/>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581457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6468" y="2846203"/>
            <a:ext cx="6839983"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147626" y="2846203"/>
            <a:ext cx="6839983"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891650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08567" y="569244"/>
            <a:ext cx="13881140" cy="206658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08568" y="2620980"/>
            <a:ext cx="6808547" cy="1284502"/>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4" name="Content Placeholder 3"/>
          <p:cNvSpPr>
            <a:spLocks noGrp="1"/>
          </p:cNvSpPr>
          <p:nvPr>
            <p:ph sz="half" idx="2"/>
          </p:nvPr>
        </p:nvSpPr>
        <p:spPr>
          <a:xfrm>
            <a:off x="1108568" y="3905483"/>
            <a:ext cx="680854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147629" y="2620980"/>
            <a:ext cx="6842078" cy="1284502"/>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6" name="Content Placeholder 5"/>
          <p:cNvSpPr>
            <a:spLocks noGrp="1"/>
          </p:cNvSpPr>
          <p:nvPr>
            <p:ph sz="quarter" idx="4"/>
          </p:nvPr>
        </p:nvSpPr>
        <p:spPr>
          <a:xfrm>
            <a:off x="8147629" y="3905483"/>
            <a:ext cx="6842078"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931963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144294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2096656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08564" y="712788"/>
            <a:ext cx="5190758" cy="2494756"/>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6842079" y="1539428"/>
            <a:ext cx="8147623" cy="7598117"/>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08564" y="3207544"/>
            <a:ext cx="5190758" cy="594237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669890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08564" y="712788"/>
            <a:ext cx="5190758" cy="2494756"/>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6842079" y="1539428"/>
            <a:ext cx="8147623" cy="7598117"/>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dirty="0"/>
              <a:t>Click icon to add picture</a:t>
            </a:r>
          </a:p>
        </p:txBody>
      </p:sp>
      <p:sp>
        <p:nvSpPr>
          <p:cNvPr id="4" name="Text Placeholder 3"/>
          <p:cNvSpPr>
            <a:spLocks noGrp="1"/>
          </p:cNvSpPr>
          <p:nvPr>
            <p:ph type="body" sz="half" idx="2"/>
          </p:nvPr>
        </p:nvSpPr>
        <p:spPr>
          <a:xfrm>
            <a:off x="1108564" y="3207544"/>
            <a:ext cx="5190758" cy="594237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1677692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2439976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17324" y="569242"/>
            <a:ext cx="347028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06471" y="569242"/>
            <a:ext cx="10209679"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82676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6470" y="569244"/>
            <a:ext cx="13881140" cy="20665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06470" y="2846203"/>
            <a:ext cx="1388114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06467" y="9909729"/>
            <a:ext cx="3621167" cy="569240"/>
          </a:xfrm>
          <a:prstGeom prst="rect">
            <a:avLst/>
          </a:prstGeom>
        </p:spPr>
        <p:txBody>
          <a:bodyPr vert="horz" lIns="91440" tIns="45720" rIns="91440" bIns="45720" rtlCol="0" anchor="ctr"/>
          <a:lstStyle>
            <a:lvl1pPr algn="l">
              <a:defRPr sz="1403">
                <a:solidFill>
                  <a:schemeClr val="tx1">
                    <a:tint val="75000"/>
                  </a:schemeClr>
                </a:solidFill>
              </a:defRPr>
            </a:lvl1p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3"/>
          </p:nvPr>
        </p:nvSpPr>
        <p:spPr>
          <a:xfrm>
            <a:off x="5331165" y="9909729"/>
            <a:ext cx="5431750" cy="569240"/>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11366442" y="9909729"/>
            <a:ext cx="3621167" cy="569240"/>
          </a:xfrm>
          <a:prstGeom prst="rect">
            <a:avLst/>
          </a:prstGeom>
        </p:spPr>
        <p:txBody>
          <a:bodyPr vert="horz" lIns="91440" tIns="45720" rIns="91440" bIns="45720" rtlCol="0" anchor="ctr"/>
          <a:lstStyle>
            <a:lvl1pPr algn="r">
              <a:defRPr sz="1403">
                <a:solidFill>
                  <a:schemeClr val="tx1">
                    <a:tint val="75000"/>
                  </a:schemeClr>
                </a:solidFill>
              </a:defRPr>
            </a:lvl1pPr>
          </a:lstStyle>
          <a:p>
            <a:fld id="{E354C1B2-EDA6-428F-9C63-05F72A16DA58}" type="slidenum">
              <a:rPr lang="en-IN" smtClean="0"/>
              <a:pPr/>
              <a:t>‹#›</a:t>
            </a:fld>
            <a:endParaRPr lang="en-IN" dirty="0"/>
          </a:p>
        </p:txBody>
      </p:sp>
    </p:spTree>
    <p:extLst>
      <p:ext uri="{BB962C8B-B14F-4D97-AF65-F5344CB8AC3E}">
        <p14:creationId xmlns="" xmlns:p14="http://schemas.microsoft.com/office/powerpoint/2010/main" val="3750024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onlinelibrary.wiley.com/doi/10.1002/jmv.29236" TargetMode="External"/><Relationship Id="rId13" Type="http://schemas.openxmlformats.org/officeDocument/2006/relationships/hyperlink" Target="https://www.bmj.com/content/385/bmj-2023-078138" TargetMode="External"/><Relationship Id="rId18" Type="http://schemas.openxmlformats.org/officeDocument/2006/relationships/hyperlink" Target="https://journals.plos.org/plosone/article?id=10.1371/journal.pone.0294688" TargetMode="External"/><Relationship Id="rId3" Type="http://schemas.openxmlformats.org/officeDocument/2006/relationships/image" Target="../media/image2.png"/><Relationship Id="rId21" Type="http://schemas.openxmlformats.org/officeDocument/2006/relationships/hyperlink" Target="https://publications.aap.org/pediatrics/article/149/Supplement_6/e2021053852M/185460" TargetMode="External"/><Relationship Id="rId7" Type="http://schemas.openxmlformats.org/officeDocument/2006/relationships/image" Target="../media/image6.png"/><Relationship Id="rId12" Type="http://schemas.openxmlformats.org/officeDocument/2006/relationships/hyperlink" Target="https://www.mdpi.com/2076-0817/12/2/298" TargetMode="External"/><Relationship Id="rId17" Type="http://schemas.openxmlformats.org/officeDocument/2006/relationships/hyperlink" Target="https://www.cureus.com/articles/205621-empowering-womens-health-insights-into-hpv-vaccination-and-the-prevention-of-invasive-cervical-cancer" TargetMode="External"/><Relationship Id="rId2" Type="http://schemas.openxmlformats.org/officeDocument/2006/relationships/image" Target="../media/image1.png"/><Relationship Id="rId16" Type="http://schemas.openxmlformats.org/officeDocument/2006/relationships/hyperlink" Target="https://www.mdpi.com/2072-6694/15/6/1709" TargetMode="External"/><Relationship Id="rId20" Type="http://schemas.openxmlformats.org/officeDocument/2006/relationships/hyperlink" Target="https://www.ajpmonline.org/article/S0749-3797(24)00163-2/fulltext"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doi.org/10.1016/j.vaccine.2023.10.002" TargetMode="External"/><Relationship Id="rId5" Type="http://schemas.openxmlformats.org/officeDocument/2006/relationships/image" Target="../media/image4.jpeg"/><Relationship Id="rId15" Type="http://schemas.openxmlformats.org/officeDocument/2006/relationships/hyperlink" Target="https://ejournals.bib.uni-wuppertal.de/index.php/sws/article/view/1045" TargetMode="External"/><Relationship Id="rId10" Type="http://schemas.openxmlformats.org/officeDocument/2006/relationships/hyperlink" Target="https://www.cancerresearchuk.org/about-cancer/cervical-cancer/risks-causes" TargetMode="External"/><Relationship Id="rId19" Type="http://schemas.openxmlformats.org/officeDocument/2006/relationships/hyperlink" Target="https://www.thelancet.com/journals/eclinm/article/PIIS2589-5370(24)00438-4/fulltext" TargetMode="External"/><Relationship Id="rId4" Type="http://schemas.openxmlformats.org/officeDocument/2006/relationships/image" Target="../media/image3.png"/><Relationship Id="rId9" Type="http://schemas.openxmlformats.org/officeDocument/2006/relationships/hyperlink" Target="https://www.bbc.com/news/articles/c621z28z138o" TargetMode="External"/><Relationship Id="rId14" Type="http://schemas.openxmlformats.org/officeDocument/2006/relationships/hyperlink" Target="https://www.gov.uk/government/statistics/human-papillomavirus-hpv-vaccine-coverage-estimates-in-england-2023-to-2024/human-papillomavirus-hpv-vaccination-coverage-in-adolescents-in-england-2023-to-2024" TargetMode="External"/><Relationship Id="rId22" Type="http://schemas.openxmlformats.org/officeDocument/2006/relationships/hyperlink" Target="https://virologyj.biomedcentral.com/articles/10.1186/s12985-025-02684-4"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alpha val="6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9D37D2E0-2CBD-FF68-9726-18E03EFD3644}"/>
              </a:ext>
            </a:extLst>
          </p:cNvPr>
          <p:cNvSpPr txBox="1"/>
          <p:nvPr/>
        </p:nvSpPr>
        <p:spPr>
          <a:xfrm>
            <a:off x="1715667" y="2563389"/>
            <a:ext cx="12357949" cy="5170644"/>
          </a:xfrm>
          <a:prstGeom prst="rect">
            <a:avLst/>
          </a:prstGeom>
          <a:noFill/>
        </p:spPr>
        <p:txBody>
          <a:bodyPr wrap="square" lIns="91437" tIns="45719" rIns="91437" bIns="45719">
            <a:spAutoFit/>
          </a:bodyPr>
          <a:lstStyle/>
          <a:p>
            <a:pPr algn="ctr"/>
            <a:r>
              <a:rPr lang="en-IN" sz="3000" b="1" dirty="0">
                <a:solidFill>
                  <a:srgbClr val="000000"/>
                </a:solidFill>
                <a:latin typeface="Times New Roman" panose="02020603050405020304" pitchFamily="18" charset="0"/>
              </a:rPr>
              <a:t>STUDENT NAME</a:t>
            </a:r>
            <a:r>
              <a:rPr lang="en-IN" sz="3000" b="1" dirty="0" smtClean="0">
                <a:solidFill>
                  <a:srgbClr val="000000"/>
                </a:solidFill>
                <a:latin typeface="Times New Roman" panose="02020603050405020304" pitchFamily="18" charset="0"/>
              </a:rPr>
              <a:t>: Nilesh Patil</a:t>
            </a:r>
            <a:endParaRPr lang="en-IN" sz="3000" b="1" dirty="0">
              <a:solidFill>
                <a:srgbClr val="000000"/>
              </a:solidFill>
              <a:latin typeface="Times New Roman" panose="02020603050405020304" pitchFamily="18" charset="0"/>
            </a:endParaRPr>
          </a:p>
          <a:p>
            <a:pPr algn="ctr"/>
            <a:r>
              <a:rPr lang="en-IN" sz="3000" b="1" dirty="0" smtClean="0">
                <a:solidFill>
                  <a:srgbClr val="000000"/>
                </a:solidFill>
                <a:latin typeface="Times New Roman" panose="02020603050405020304" pitchFamily="18" charset="0"/>
              </a:rPr>
              <a:t>STUDENT ID:-2523930</a:t>
            </a:r>
          </a:p>
          <a:p>
            <a:pPr algn="ctr"/>
            <a:endParaRPr lang="en-IN" sz="3000" b="1" dirty="0">
              <a:solidFill>
                <a:srgbClr val="000000"/>
              </a:solidFill>
              <a:latin typeface="Times New Roman" panose="02020603050405020304" pitchFamily="18" charset="0"/>
            </a:endParaRPr>
          </a:p>
          <a:p>
            <a:pPr algn="ctr"/>
            <a:r>
              <a:rPr lang="en-IN" sz="3000" b="1" dirty="0">
                <a:solidFill>
                  <a:srgbClr val="000000"/>
                </a:solidFill>
                <a:latin typeface="Times New Roman" panose="02020603050405020304" pitchFamily="18" charset="0"/>
              </a:rPr>
              <a:t>TUTOR NAME</a:t>
            </a:r>
            <a:r>
              <a:rPr lang="en-IN" sz="3000" b="1" dirty="0" smtClean="0">
                <a:solidFill>
                  <a:srgbClr val="000000"/>
                </a:solidFill>
                <a:latin typeface="Times New Roman" panose="02020603050405020304" pitchFamily="18" charset="0"/>
              </a:rPr>
              <a:t>: OLUWADAMILOLA TAYO</a:t>
            </a:r>
            <a:endParaRPr lang="en-IN" sz="3000" b="1" dirty="0">
              <a:solidFill>
                <a:srgbClr val="000000"/>
              </a:solidFill>
              <a:latin typeface="Times New Roman" panose="02020603050405020304" pitchFamily="18" charset="0"/>
            </a:endParaRPr>
          </a:p>
          <a:p>
            <a:pPr algn="ctr"/>
            <a:endParaRPr lang="en-IN" sz="3000" b="1" dirty="0">
              <a:solidFill>
                <a:srgbClr val="000000"/>
              </a:solidFill>
              <a:latin typeface="Times New Roman" panose="02020603050405020304" pitchFamily="18" charset="0"/>
            </a:endParaRPr>
          </a:p>
          <a:p>
            <a:pPr algn="ctr"/>
            <a:r>
              <a:rPr lang="en-IN" sz="3000" b="1" dirty="0" smtClean="0">
                <a:solidFill>
                  <a:srgbClr val="000000"/>
                </a:solidFill>
                <a:latin typeface="Times New Roman" panose="02020603050405020304" pitchFamily="18" charset="0"/>
              </a:rPr>
              <a:t>MODULE </a:t>
            </a:r>
            <a:r>
              <a:rPr lang="en-IN" sz="3000" b="1" dirty="0">
                <a:solidFill>
                  <a:srgbClr val="000000"/>
                </a:solidFill>
                <a:latin typeface="Times New Roman" panose="02020603050405020304" pitchFamily="18" charset="0"/>
              </a:rPr>
              <a:t>NAME: PRACTICE-BASED </a:t>
            </a:r>
            <a:r>
              <a:rPr lang="en-IN" sz="3000" b="1" dirty="0" smtClean="0">
                <a:solidFill>
                  <a:srgbClr val="000000"/>
                </a:solidFill>
                <a:latin typeface="Times New Roman" panose="02020603050405020304" pitchFamily="18" charset="0"/>
              </a:rPr>
              <a:t>RESEARCH</a:t>
            </a:r>
          </a:p>
          <a:p>
            <a:pPr algn="ctr"/>
            <a:endParaRPr lang="en-IN" sz="3000" b="1" dirty="0">
              <a:solidFill>
                <a:srgbClr val="000000"/>
              </a:solidFill>
              <a:latin typeface="Times New Roman" panose="02020603050405020304" pitchFamily="18" charset="0"/>
            </a:endParaRPr>
          </a:p>
          <a:p>
            <a:pPr algn="ctr"/>
            <a:r>
              <a:rPr lang="en-IN" sz="3000" b="1" dirty="0">
                <a:solidFill>
                  <a:srgbClr val="000000"/>
                </a:solidFill>
                <a:latin typeface="Times New Roman" panose="02020603050405020304" pitchFamily="18" charset="0"/>
              </a:rPr>
              <a:t>MODULE CODE:  </a:t>
            </a:r>
            <a:r>
              <a:rPr lang="en-IN" sz="3000" b="1" dirty="0" smtClean="0">
                <a:solidFill>
                  <a:srgbClr val="000000"/>
                </a:solidFill>
                <a:latin typeface="Times New Roman" panose="02020603050405020304" pitchFamily="18" charset="0"/>
              </a:rPr>
              <a:t>LCHS7008</a:t>
            </a:r>
          </a:p>
          <a:p>
            <a:pPr algn="ctr"/>
            <a:endParaRPr lang="en-IN" sz="3000" b="1" dirty="0">
              <a:solidFill>
                <a:srgbClr val="000000"/>
              </a:solidFill>
              <a:latin typeface="Times New Roman" panose="02020603050405020304" pitchFamily="18" charset="0"/>
            </a:endParaRPr>
          </a:p>
          <a:p>
            <a:pPr algn="ctr"/>
            <a:r>
              <a:rPr lang="en-IN" sz="3000" b="1" i="1" dirty="0">
                <a:solidFill>
                  <a:srgbClr val="000000"/>
                </a:solidFill>
                <a:latin typeface="Times New Roman" panose="02020603050405020304" pitchFamily="18" charset="0"/>
              </a:rPr>
              <a:t>UNIVERSITY NAME</a:t>
            </a:r>
            <a:r>
              <a:rPr lang="en-IN" sz="3000" b="1" i="1" dirty="0" smtClean="0">
                <a:solidFill>
                  <a:srgbClr val="000000"/>
                </a:solidFill>
                <a:latin typeface="Times New Roman" panose="02020603050405020304" pitchFamily="18" charset="0"/>
              </a:rPr>
              <a:t>: University of Wales Trinity Saint David, United kingdom London</a:t>
            </a:r>
            <a:endParaRPr lang="en-IN" sz="3000" i="1" dirty="0"/>
          </a:p>
        </p:txBody>
      </p:sp>
      <p:sp>
        <p:nvSpPr>
          <p:cNvPr id="8" name="Title 7"/>
          <p:cNvSpPr>
            <a:spLocks noGrp="1"/>
          </p:cNvSpPr>
          <p:nvPr>
            <p:ph type="title"/>
          </p:nvPr>
        </p:nvSpPr>
        <p:spPr>
          <a:xfrm>
            <a:off x="1771651" y="356839"/>
            <a:ext cx="13254059" cy="2297151"/>
          </a:xfrm>
        </p:spPr>
        <p:txBody>
          <a:bodyPr>
            <a:normAutofit/>
          </a:bodyPr>
          <a:lstStyle/>
          <a:p>
            <a:pPr algn="ctr"/>
            <a:r>
              <a:rPr lang="en-IN" sz="2800" b="1" i="1" dirty="0" smtClean="0">
                <a:solidFill>
                  <a:srgbClr val="002060"/>
                </a:solidFill>
                <a:latin typeface="Arial" pitchFamily="34" charset="0"/>
                <a:cs typeface="Arial" pitchFamily="34" charset="0"/>
              </a:rPr>
              <a:t>‘’Research Title: Effectiveness Of HPV Vaccination Compared With No Vaccination In Reducing HPV Infection And HPV-related Cancers Among Adolescents Aged 12–18 Years In The Uk</a:t>
            </a:r>
            <a:r>
              <a:rPr lang="en-IN" sz="2800" b="1" i="1" dirty="0" smtClean="0">
                <a:solidFill>
                  <a:srgbClr val="002060"/>
                </a:solidFill>
                <a:latin typeface="Arial" pitchFamily="34" charset="0"/>
                <a:cs typeface="Arial" pitchFamily="34" charset="0"/>
              </a:rPr>
              <a:t>: A Systematic Review’’</a:t>
            </a:r>
            <a:r>
              <a:rPr lang="en-IN" sz="2800" b="1" i="1" dirty="0" smtClean="0">
                <a:solidFill>
                  <a:srgbClr val="002060"/>
                </a:solidFill>
                <a:latin typeface="Arial" pitchFamily="34" charset="0"/>
                <a:cs typeface="Arial" pitchFamily="34" charset="0"/>
              </a:rPr>
              <a:t/>
            </a:r>
            <a:br>
              <a:rPr lang="en-IN" sz="2800" b="1" i="1" dirty="0" smtClean="0">
                <a:solidFill>
                  <a:srgbClr val="002060"/>
                </a:solidFill>
                <a:latin typeface="Arial" pitchFamily="34" charset="0"/>
                <a:cs typeface="Arial" pitchFamily="34" charset="0"/>
              </a:rPr>
            </a:br>
            <a:endParaRPr lang="en-US" sz="2800" i="1" dirty="0">
              <a:solidFill>
                <a:srgbClr val="002060"/>
              </a:solidFill>
              <a:latin typeface="Arial" pitchFamily="34" charset="0"/>
              <a:cs typeface="Arial" pitchFamily="34" charset="0"/>
            </a:endParaRPr>
          </a:p>
        </p:txBody>
      </p:sp>
      <p:sp>
        <p:nvSpPr>
          <p:cNvPr id="4" name="Rectangle 3"/>
          <p:cNvSpPr/>
          <p:nvPr/>
        </p:nvSpPr>
        <p:spPr>
          <a:xfrm>
            <a:off x="361950" y="9006999"/>
            <a:ext cx="14992349" cy="1323439"/>
          </a:xfrm>
          <a:prstGeom prst="rect">
            <a:avLst/>
          </a:prstGeom>
        </p:spPr>
        <p:txBody>
          <a:bodyPr wrap="square">
            <a:spAutoFit/>
          </a:bodyPr>
          <a:lstStyle/>
          <a:p>
            <a:r>
              <a:rPr lang="en-GB" sz="2000" b="1" dirty="0" smtClean="0">
                <a:solidFill>
                  <a:schemeClr val="accent2">
                    <a:lumMod val="50000"/>
                  </a:schemeClr>
                </a:solidFill>
                <a:latin typeface="Arial" panose="020B0604020202020204" pitchFamily="34" charset="0"/>
                <a:cs typeface="Arial" panose="020B0604020202020204" pitchFamily="34" charset="0"/>
              </a:rPr>
              <a:t>Acknowledgement of the use of AI tools</a:t>
            </a:r>
          </a:p>
          <a:p>
            <a:r>
              <a:rPr lang="en-GB" sz="2000" dirty="0" smtClean="0">
                <a:solidFill>
                  <a:schemeClr val="accent2">
                    <a:lumMod val="50000"/>
                  </a:schemeClr>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20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567489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28028795-D759-6C11-7EB0-C960851AD30C}"/>
            </a:ext>
          </a:extLst>
        </p:cNvPr>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3737771" y="2185174"/>
            <a:ext cx="2356303" cy="1163755"/>
          </a:xfrm>
          <a:prstGeom prst="rect">
            <a:avLst/>
          </a:prstGeom>
          <a:ln>
            <a:noFill/>
          </a:ln>
          <a:effectLst>
            <a:softEdge rad="112500"/>
          </a:effectLst>
        </p:spPr>
      </p:pic>
      <p:sp>
        <p:nvSpPr>
          <p:cNvPr id="2" name="Rectangle: Rounded Corners 1">
            <a:extLst>
              <a:ext uri="{FF2B5EF4-FFF2-40B4-BE49-F238E27FC236}">
                <a16:creationId xmlns="" xmlns:a16="http://schemas.microsoft.com/office/drawing/2014/main" id="{8898118A-1E78-EDD0-D9BC-559ABBB35D58}"/>
              </a:ext>
            </a:extLst>
          </p:cNvPr>
          <p:cNvSpPr/>
          <p:nvPr/>
        </p:nvSpPr>
        <p:spPr>
          <a:xfrm>
            <a:off x="1" y="3"/>
            <a:ext cx="16094075" cy="511915"/>
          </a:xfrm>
          <a:prstGeom prst="round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ctr"/>
            <a:r>
              <a:rPr lang="en-IN" sz="1200" b="1" dirty="0" smtClean="0">
                <a:solidFill>
                  <a:schemeClr val="bg1"/>
                </a:solidFill>
                <a:latin typeface="Arial" pitchFamily="34" charset="0"/>
                <a:cs typeface="Arial" pitchFamily="34" charset="0"/>
              </a:rPr>
              <a:t>FFECTIVENESS OF HPV VACCINATION COMPARED WITH NO VACCINATION IN REDUCING HPV INFECTION AND HPV-RELATED CANCERS AMONG ADOLESCENTS AGED 12–18 YEARS IN THE UK</a:t>
            </a:r>
            <a:endParaRPr lang="en-IN" sz="1200" b="1" dirty="0">
              <a:solidFill>
                <a:schemeClr val="bg1"/>
              </a:solidFill>
              <a:latin typeface="Arial" pitchFamily="34" charset="0"/>
              <a:cs typeface="Arial" pitchFamily="34" charset="0"/>
            </a:endParaRPr>
          </a:p>
        </p:txBody>
      </p:sp>
      <p:sp>
        <p:nvSpPr>
          <p:cNvPr id="4" name="Rectangle 3">
            <a:extLst>
              <a:ext uri="{FF2B5EF4-FFF2-40B4-BE49-F238E27FC236}">
                <a16:creationId xmlns="" xmlns:a16="http://schemas.microsoft.com/office/drawing/2014/main" id="{C2FAD0DA-1DA7-E278-1BB4-01423D93770E}"/>
              </a:ext>
            </a:extLst>
          </p:cNvPr>
          <p:cNvSpPr/>
          <p:nvPr/>
        </p:nvSpPr>
        <p:spPr>
          <a:xfrm>
            <a:off x="0" y="534331"/>
            <a:ext cx="6091067" cy="286591"/>
          </a:xfrm>
          <a:prstGeom prst="rect">
            <a:avLst/>
          </a:prstGeom>
          <a:solidFill>
            <a:srgbClr val="7030A0"/>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endParaRPr lang="en-IN" sz="1000" b="1" dirty="0">
              <a:solidFill>
                <a:schemeClr val="bg1"/>
              </a:solidFill>
              <a:latin typeface="Arial" pitchFamily="34" charset="0"/>
              <a:cs typeface="Arial" pitchFamily="34" charset="0"/>
            </a:endParaRPr>
          </a:p>
          <a:p>
            <a:pPr algn="ctr"/>
            <a:endParaRPr lang="en-IN" sz="1000" b="1" dirty="0">
              <a:solidFill>
                <a:schemeClr val="bg1"/>
              </a:solidFill>
              <a:latin typeface="Arial" pitchFamily="34" charset="0"/>
              <a:cs typeface="Arial" pitchFamily="34" charset="0"/>
            </a:endParaRPr>
          </a:p>
          <a:p>
            <a:pPr algn="ctr"/>
            <a:r>
              <a:rPr lang="en-IN" sz="2000" b="1" dirty="0">
                <a:solidFill>
                  <a:schemeClr val="bg1"/>
                </a:solidFill>
                <a:latin typeface="Arial" pitchFamily="34" charset="0"/>
                <a:cs typeface="Arial" pitchFamily="34" charset="0"/>
              </a:rPr>
              <a:t>Section 1: Why does HPV Matters? </a:t>
            </a:r>
            <a:endParaRPr lang="en-IN" sz="2000" dirty="0">
              <a:solidFill>
                <a:schemeClr val="bg1"/>
              </a:solidFill>
              <a:latin typeface="Arial" pitchFamily="34" charset="0"/>
              <a:cs typeface="Arial" pitchFamily="34" charset="0"/>
            </a:endParaRPr>
          </a:p>
          <a:p>
            <a:pPr algn="ctr"/>
            <a:r>
              <a:rPr lang="en-IN" sz="1000" dirty="0">
                <a:solidFill>
                  <a:schemeClr val="bg1"/>
                </a:solidFill>
                <a:latin typeface="Arial" pitchFamily="34" charset="0"/>
                <a:cs typeface="Arial" pitchFamily="34" charset="0"/>
              </a:rPr>
              <a:t/>
            </a:r>
            <a:br>
              <a:rPr lang="en-IN" sz="1000" dirty="0">
                <a:solidFill>
                  <a:schemeClr val="bg1"/>
                </a:solidFill>
                <a:latin typeface="Arial" pitchFamily="34" charset="0"/>
                <a:cs typeface="Arial" pitchFamily="34" charset="0"/>
              </a:rPr>
            </a:br>
            <a:endParaRPr lang="en-IN" sz="1000" dirty="0">
              <a:solidFill>
                <a:schemeClr val="bg1"/>
              </a:solidFill>
              <a:latin typeface="Arial" pitchFamily="34" charset="0"/>
              <a:cs typeface="Arial" pitchFamily="34" charset="0"/>
            </a:endParaRPr>
          </a:p>
        </p:txBody>
      </p:sp>
      <p:sp>
        <p:nvSpPr>
          <p:cNvPr id="7" name="Rectangle 6">
            <a:extLst>
              <a:ext uri="{FF2B5EF4-FFF2-40B4-BE49-F238E27FC236}">
                <a16:creationId xmlns="" xmlns:a16="http://schemas.microsoft.com/office/drawing/2014/main" id="{A994D333-6F89-E16B-64B6-0ABFF2F472EE}"/>
              </a:ext>
            </a:extLst>
          </p:cNvPr>
          <p:cNvSpPr/>
          <p:nvPr/>
        </p:nvSpPr>
        <p:spPr>
          <a:xfrm>
            <a:off x="0" y="791610"/>
            <a:ext cx="6062607" cy="1080784"/>
          </a:xfrm>
          <a:prstGeom prst="rect">
            <a:avLst/>
          </a:prstGeom>
          <a:solidFill>
            <a:schemeClr val="accent3">
              <a:lumMod val="20000"/>
              <a:lumOff val="80000"/>
            </a:schemeClr>
          </a:solidFill>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just"/>
            <a:endParaRPr lang="en-IN" sz="1000" dirty="0">
              <a:solidFill>
                <a:schemeClr val="tx1"/>
              </a:solidFill>
              <a:latin typeface="Arial" pitchFamily="34" charset="0"/>
              <a:cs typeface="Arial" pitchFamily="34" charset="0"/>
            </a:endParaRPr>
          </a:p>
        </p:txBody>
      </p:sp>
      <p:sp>
        <p:nvSpPr>
          <p:cNvPr id="8" name="TextBox 7">
            <a:extLst>
              <a:ext uri="{FF2B5EF4-FFF2-40B4-BE49-F238E27FC236}">
                <a16:creationId xmlns="" xmlns:a16="http://schemas.microsoft.com/office/drawing/2014/main" id="{73BA7EA9-BC32-074E-0D68-EA670A349839}"/>
              </a:ext>
            </a:extLst>
          </p:cNvPr>
          <p:cNvSpPr txBox="1"/>
          <p:nvPr/>
        </p:nvSpPr>
        <p:spPr>
          <a:xfrm>
            <a:off x="0" y="802772"/>
            <a:ext cx="6039853" cy="1446548"/>
          </a:xfrm>
          <a:prstGeom prst="rect">
            <a:avLst/>
          </a:prstGeom>
          <a:noFill/>
        </p:spPr>
        <p:txBody>
          <a:bodyPr wrap="square" lIns="91437" tIns="45719" rIns="91437" bIns="45719" rtlCol="0">
            <a:spAutoFit/>
          </a:bodyPr>
          <a:lstStyle/>
          <a:p>
            <a:pPr algn="just"/>
            <a:r>
              <a:rPr lang="en-IN" sz="1100" dirty="0">
                <a:latin typeface="Arial" pitchFamily="34" charset="0"/>
                <a:cs typeface="Arial" pitchFamily="34" charset="0"/>
              </a:rPr>
              <a:t>Human Papillomavirus (HPV) is among the common infections, driven by viruses around the world and represents a major concern for public health because of its strong link with multiple preventable cancers. HPV is generally transmitted via skin-to-skin contact where individuals who are more active sexually, have the increased scope to be exposed to HPV virus (Zolfi </a:t>
            </a:r>
            <a:r>
              <a:rPr lang="en-IN" sz="1100" i="1" dirty="0">
                <a:latin typeface="Arial" pitchFamily="34" charset="0"/>
                <a:cs typeface="Arial" pitchFamily="34" charset="0"/>
              </a:rPr>
              <a:t>et al.</a:t>
            </a:r>
            <a:r>
              <a:rPr lang="en-IN" sz="1100" dirty="0">
                <a:latin typeface="Arial" pitchFamily="34" charset="0"/>
                <a:cs typeface="Arial" pitchFamily="34" charset="0"/>
              </a:rPr>
              <a:t> 2025). From the United Kingdom perspective, HPV stays as a pivotal driver of cancer amid the availability of strong vaccination programmes. </a:t>
            </a:r>
          </a:p>
          <a:p>
            <a:pPr algn="just"/>
            <a:endParaRPr lang="en-IN" sz="1100" dirty="0">
              <a:latin typeface="Arial" pitchFamily="34" charset="0"/>
              <a:cs typeface="Arial" pitchFamily="34" charset="0"/>
            </a:endParaRPr>
          </a:p>
          <a:p>
            <a:endParaRPr lang="en-IN" sz="1100" dirty="0">
              <a:latin typeface="Arial" pitchFamily="34" charset="0"/>
              <a:cs typeface="Arial" pitchFamily="34" charset="0"/>
            </a:endParaRPr>
          </a:p>
        </p:txBody>
      </p:sp>
      <p:sp>
        <p:nvSpPr>
          <p:cNvPr id="10" name="Rectangle 9">
            <a:extLst>
              <a:ext uri="{FF2B5EF4-FFF2-40B4-BE49-F238E27FC236}">
                <a16:creationId xmlns="" xmlns:a16="http://schemas.microsoft.com/office/drawing/2014/main" id="{C358663D-C381-E5FB-AA06-88E01393354B}"/>
              </a:ext>
            </a:extLst>
          </p:cNvPr>
          <p:cNvSpPr/>
          <p:nvPr/>
        </p:nvSpPr>
        <p:spPr>
          <a:xfrm>
            <a:off x="10803426" y="494426"/>
            <a:ext cx="5290649" cy="357362"/>
          </a:xfrm>
          <a:prstGeom prst="rect">
            <a:avLst/>
          </a:prstGeom>
          <a:solidFill>
            <a:schemeClr val="accent2">
              <a:lumMod val="60000"/>
              <a:lumOff val="40000"/>
            </a:schemeClr>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200" b="1" dirty="0">
                <a:solidFill>
                  <a:schemeClr val="tx1"/>
                </a:solidFill>
                <a:latin typeface="Arial" pitchFamily="34" charset="0"/>
                <a:cs typeface="Arial" pitchFamily="34" charset="0"/>
              </a:rPr>
              <a:t>Section 2: Public Health Challenge and Research Justification </a:t>
            </a:r>
            <a:endParaRPr lang="en-IN" sz="1200" dirty="0">
              <a:solidFill>
                <a:schemeClr val="tx1"/>
              </a:solidFill>
              <a:latin typeface="Arial" pitchFamily="34" charset="0"/>
              <a:cs typeface="Arial" pitchFamily="34" charset="0"/>
            </a:endParaRPr>
          </a:p>
        </p:txBody>
      </p:sp>
      <p:sp>
        <p:nvSpPr>
          <p:cNvPr id="12" name="Rectangle 11">
            <a:extLst>
              <a:ext uri="{FF2B5EF4-FFF2-40B4-BE49-F238E27FC236}">
                <a16:creationId xmlns="" xmlns:a16="http://schemas.microsoft.com/office/drawing/2014/main" id="{C81B25B9-F31C-CA69-ED05-C80424D21CB9}"/>
              </a:ext>
            </a:extLst>
          </p:cNvPr>
          <p:cNvSpPr/>
          <p:nvPr/>
        </p:nvSpPr>
        <p:spPr>
          <a:xfrm>
            <a:off x="10819744" y="884350"/>
            <a:ext cx="5274331" cy="2373982"/>
          </a:xfrm>
          <a:prstGeom prst="rect">
            <a:avLst/>
          </a:prstGeom>
          <a:solidFill>
            <a:schemeClr val="accent5">
              <a:lumMod val="40000"/>
              <a:lumOff val="60000"/>
              <a:alpha val="35000"/>
            </a:schemeClr>
          </a:solidFill>
        </p:spPr>
        <p:style>
          <a:lnRef idx="2">
            <a:schemeClr val="accent1">
              <a:shade val="15000"/>
            </a:schemeClr>
          </a:lnRef>
          <a:fillRef idx="1">
            <a:schemeClr val="accent1"/>
          </a:fillRef>
          <a:effectRef idx="0">
            <a:schemeClr val="accent1"/>
          </a:effectRef>
          <a:fontRef idx="minor">
            <a:schemeClr val="lt1"/>
          </a:fontRef>
        </p:style>
        <p:txBody>
          <a:bodyPr lIns="91437" tIns="45719" rIns="91437" bIns="45719" rtlCol="0" anchor="ctr"/>
          <a:lstStyle/>
          <a:p>
            <a:pPr algn="just"/>
            <a:endParaRPr lang="en-IN" sz="1000" dirty="0">
              <a:solidFill>
                <a:schemeClr val="tx1"/>
              </a:solidFill>
              <a:latin typeface="Arial" pitchFamily="34" charset="0"/>
              <a:cs typeface="Arial" pitchFamily="34" charset="0"/>
            </a:endParaRPr>
          </a:p>
        </p:txBody>
      </p:sp>
      <p:sp>
        <p:nvSpPr>
          <p:cNvPr id="16" name="TextBox 15">
            <a:extLst>
              <a:ext uri="{FF2B5EF4-FFF2-40B4-BE49-F238E27FC236}">
                <a16:creationId xmlns="" xmlns:a16="http://schemas.microsoft.com/office/drawing/2014/main" id="{0B6B1B90-0B7F-C567-AE80-569CFE4D3379}"/>
              </a:ext>
            </a:extLst>
          </p:cNvPr>
          <p:cNvSpPr txBox="1"/>
          <p:nvPr/>
        </p:nvSpPr>
        <p:spPr>
          <a:xfrm>
            <a:off x="10884058" y="1036049"/>
            <a:ext cx="5105242" cy="1323437"/>
          </a:xfrm>
          <a:prstGeom prst="rect">
            <a:avLst/>
          </a:prstGeom>
          <a:noFill/>
        </p:spPr>
        <p:txBody>
          <a:bodyPr wrap="square" lIns="91437" tIns="45719" rIns="91437" bIns="45719" rtlCol="0">
            <a:spAutoFit/>
          </a:bodyPr>
          <a:lstStyle/>
          <a:p>
            <a:pPr algn="just"/>
            <a:r>
              <a:rPr lang="en-US" sz="1000" dirty="0" smtClean="0">
                <a:latin typeface="Arial" pitchFamily="34" charset="0"/>
                <a:cs typeface="Arial" pitchFamily="34" charset="0"/>
              </a:rPr>
              <a:t>HPV remains a major public health challenge in the UK despite advances in prevention. Persistent infection with high-risk HPV is associated with several cancers, including cervical and </a:t>
            </a:r>
            <a:r>
              <a:rPr lang="en-US" sz="1000" dirty="0" err="1" smtClean="0">
                <a:latin typeface="Arial" pitchFamily="34" charset="0"/>
                <a:cs typeface="Arial" pitchFamily="34" charset="0"/>
              </a:rPr>
              <a:t>oropharyngeal</a:t>
            </a:r>
            <a:r>
              <a:rPr lang="en-US" sz="1000" dirty="0" smtClean="0">
                <a:latin typeface="Arial" pitchFamily="34" charset="0"/>
                <a:cs typeface="Arial" pitchFamily="34" charset="0"/>
              </a:rPr>
              <a:t> cancers (</a:t>
            </a:r>
            <a:r>
              <a:rPr lang="en-US" sz="1000" dirty="0" err="1" smtClean="0">
                <a:latin typeface="Arial" pitchFamily="34" charset="0"/>
                <a:cs typeface="Arial" pitchFamily="34" charset="0"/>
              </a:rPr>
              <a:t>Akbari</a:t>
            </a:r>
            <a:r>
              <a:rPr lang="en-US" sz="1000" dirty="0" smtClean="0">
                <a:latin typeface="Arial" pitchFamily="34" charset="0"/>
                <a:cs typeface="Arial" pitchFamily="34" charset="0"/>
              </a:rPr>
              <a:t> et al., 2023). Cervical cancer is the fourth most common cancer among women globally and causes around 850 deaths annually in the UK (</a:t>
            </a:r>
            <a:r>
              <a:rPr lang="en-US" sz="1000" dirty="0" err="1" smtClean="0">
                <a:latin typeface="Arial" pitchFamily="34" charset="0"/>
                <a:cs typeface="Arial" pitchFamily="34" charset="0"/>
              </a:rPr>
              <a:t>Choi</a:t>
            </a:r>
            <a:r>
              <a:rPr lang="en-US" sz="1000" dirty="0" smtClean="0">
                <a:latin typeface="Arial" pitchFamily="34" charset="0"/>
                <a:cs typeface="Arial" pitchFamily="34" charset="0"/>
              </a:rPr>
              <a:t> et al., 2023). HPV incidence is highest among females aged 30–34 (Cancer Research UK, 2026). Therefore, this research aims to evaluate the effectiveness of HPV vaccination compared with non-vaccination in preventing HPV infection among individuals aged 12–18 years in the UK</a:t>
            </a:r>
            <a:endParaRPr lang="en-IN" sz="1000" dirty="0">
              <a:latin typeface="Arial" pitchFamily="34" charset="0"/>
              <a:cs typeface="Arial" pitchFamily="34" charset="0"/>
            </a:endParaRPr>
          </a:p>
        </p:txBody>
      </p:sp>
      <p:sp>
        <p:nvSpPr>
          <p:cNvPr id="17" name="Rectangle 16">
            <a:extLst>
              <a:ext uri="{FF2B5EF4-FFF2-40B4-BE49-F238E27FC236}">
                <a16:creationId xmlns="" xmlns:a16="http://schemas.microsoft.com/office/drawing/2014/main" id="{52B2239C-DF00-2F0C-A81D-932E63E49BE8}"/>
              </a:ext>
            </a:extLst>
          </p:cNvPr>
          <p:cNvSpPr/>
          <p:nvPr/>
        </p:nvSpPr>
        <p:spPr>
          <a:xfrm>
            <a:off x="10929053" y="3341696"/>
            <a:ext cx="5165022" cy="2801115"/>
          </a:xfrm>
          <a:prstGeom prst="rect">
            <a:avLst/>
          </a:prstGeom>
          <a:solidFill>
            <a:schemeClr val="accent6">
              <a:lumMod val="40000"/>
              <a:lumOff val="60000"/>
            </a:schemeClr>
          </a:solidFill>
        </p:spPr>
        <p:style>
          <a:lnRef idx="1">
            <a:schemeClr val="accent4"/>
          </a:lnRef>
          <a:fillRef idx="2">
            <a:schemeClr val="accent4"/>
          </a:fillRef>
          <a:effectRef idx="1">
            <a:schemeClr val="accent4"/>
          </a:effectRef>
          <a:fontRef idx="minor">
            <a:schemeClr val="dk1"/>
          </a:fontRef>
        </p:style>
        <p:txBody>
          <a:bodyPr lIns="91437" tIns="45719" rIns="91437" bIns="45719" rtlCol="0" anchor="ctr"/>
          <a:lstStyle/>
          <a:p>
            <a:pPr algn="ctr"/>
            <a:endParaRPr lang="en-IN" dirty="0">
              <a:latin typeface="Arial" pitchFamily="34" charset="0"/>
              <a:cs typeface="Arial" pitchFamily="34" charset="0"/>
            </a:endParaRPr>
          </a:p>
        </p:txBody>
      </p:sp>
      <p:sp>
        <p:nvSpPr>
          <p:cNvPr id="18" name="TextBox 17">
            <a:extLst>
              <a:ext uri="{FF2B5EF4-FFF2-40B4-BE49-F238E27FC236}">
                <a16:creationId xmlns="" xmlns:a16="http://schemas.microsoft.com/office/drawing/2014/main" id="{BAF83B65-1B83-AEA3-79A5-426B9F1F9C74}"/>
              </a:ext>
            </a:extLst>
          </p:cNvPr>
          <p:cNvSpPr txBox="1"/>
          <p:nvPr/>
        </p:nvSpPr>
        <p:spPr>
          <a:xfrm>
            <a:off x="11033682" y="3533035"/>
            <a:ext cx="5060393" cy="2708432"/>
          </a:xfrm>
          <a:prstGeom prst="rect">
            <a:avLst/>
          </a:prstGeom>
          <a:noFill/>
        </p:spPr>
        <p:txBody>
          <a:bodyPr wrap="square" lIns="91437" tIns="45719" rIns="91437" bIns="45719" rtlCol="0">
            <a:spAutoFit/>
          </a:bodyPr>
          <a:lstStyle/>
          <a:p>
            <a:r>
              <a:rPr lang="en-US" sz="1000" b="1" dirty="0" smtClean="0">
                <a:latin typeface="Arial" pitchFamily="34" charset="0"/>
                <a:cs typeface="Arial" pitchFamily="34" charset="0"/>
              </a:rPr>
              <a:t>Importance of Conducting this Research</a:t>
            </a:r>
          </a:p>
          <a:p>
            <a:r>
              <a:rPr lang="en-US" sz="1000" b="1" dirty="0" smtClean="0">
                <a:latin typeface="Arial" pitchFamily="34" charset="0"/>
                <a:cs typeface="Arial" pitchFamily="34" charset="0"/>
              </a:rPr>
              <a:t>Current Public Health Challenge</a:t>
            </a:r>
          </a:p>
          <a:p>
            <a:r>
              <a:rPr lang="en-US" sz="1000" dirty="0" smtClean="0">
                <a:latin typeface="Arial" pitchFamily="34" charset="0"/>
                <a:cs typeface="Arial" pitchFamily="34" charset="0"/>
              </a:rPr>
              <a:t>Inequalities in HPV vaccine uptake remain a key public health concern in the UK despite programme success. Coverage varies due to geographical location, socioeconomic status, and health literacy (</a:t>
            </a:r>
            <a:r>
              <a:rPr lang="en-US" sz="1000" dirty="0" err="1" smtClean="0">
                <a:latin typeface="Arial" pitchFamily="34" charset="0"/>
                <a:cs typeface="Arial" pitchFamily="34" charset="0"/>
              </a:rPr>
              <a:t>Sacre</a:t>
            </a:r>
            <a:r>
              <a:rPr lang="en-US" sz="1000" dirty="0" smtClean="0">
                <a:latin typeface="Arial" pitchFamily="34" charset="0"/>
                <a:cs typeface="Arial" pitchFamily="34" charset="0"/>
              </a:rPr>
              <a:t> et al., 2023).</a:t>
            </a:r>
          </a:p>
          <a:p>
            <a:r>
              <a:rPr lang="en-US" sz="1000" b="1" dirty="0" smtClean="0">
                <a:latin typeface="Arial" pitchFamily="34" charset="0"/>
                <a:cs typeface="Arial" pitchFamily="34" charset="0"/>
              </a:rPr>
              <a:t>Current Vaccination Coverage</a:t>
            </a:r>
          </a:p>
          <a:p>
            <a:r>
              <a:rPr lang="en-US" sz="1000" dirty="0" smtClean="0">
                <a:latin typeface="Arial" pitchFamily="34" charset="0"/>
                <a:cs typeface="Arial" pitchFamily="34" charset="0"/>
              </a:rPr>
              <a:t>HPV vaccine coverage in Year 8 students is:</a:t>
            </a:r>
          </a:p>
          <a:p>
            <a:r>
              <a:rPr lang="en-US" sz="1000" b="1" dirty="0" smtClean="0">
                <a:latin typeface="Arial" pitchFamily="34" charset="0"/>
                <a:cs typeface="Arial" pitchFamily="34" charset="0"/>
              </a:rPr>
              <a:t>72.9% in females</a:t>
            </a:r>
            <a:r>
              <a:rPr lang="en-US" sz="1000" dirty="0" smtClean="0">
                <a:latin typeface="Arial" pitchFamily="34" charset="0"/>
                <a:cs typeface="Arial" pitchFamily="34" charset="0"/>
              </a:rPr>
              <a:t> </a:t>
            </a:r>
          </a:p>
          <a:p>
            <a:r>
              <a:rPr lang="en-US" sz="1000" b="1" dirty="0" smtClean="0">
                <a:latin typeface="Arial" pitchFamily="34" charset="0"/>
                <a:cs typeface="Arial" pitchFamily="34" charset="0"/>
              </a:rPr>
              <a:t>67.7% in males</a:t>
            </a:r>
            <a:r>
              <a:rPr lang="en-US" sz="1000" dirty="0" smtClean="0">
                <a:latin typeface="Arial" pitchFamily="34" charset="0"/>
                <a:cs typeface="Arial" pitchFamily="34" charset="0"/>
              </a:rPr>
              <a:t/>
            </a:r>
            <a:br>
              <a:rPr lang="en-US" sz="1000" dirty="0" smtClean="0">
                <a:latin typeface="Arial" pitchFamily="34" charset="0"/>
                <a:cs typeface="Arial" pitchFamily="34" charset="0"/>
              </a:rPr>
            </a:br>
            <a:r>
              <a:rPr lang="en-US" sz="1000" dirty="0" smtClean="0">
                <a:latin typeface="Arial" pitchFamily="34" charset="0"/>
                <a:cs typeface="Arial" pitchFamily="34" charset="0"/>
              </a:rPr>
              <a:t>(GOV.UK, 2025) </a:t>
            </a:r>
          </a:p>
          <a:p>
            <a:r>
              <a:rPr lang="en-US" sz="1000" b="1" dirty="0" smtClean="0">
                <a:latin typeface="Arial" pitchFamily="34" charset="0"/>
                <a:cs typeface="Arial" pitchFamily="34" charset="0"/>
              </a:rPr>
              <a:t>Need for Further Research</a:t>
            </a:r>
          </a:p>
          <a:p>
            <a:r>
              <a:rPr lang="en-US" sz="1000" dirty="0" smtClean="0">
                <a:latin typeface="Arial" pitchFamily="34" charset="0"/>
                <a:cs typeface="Arial" pitchFamily="34" charset="0"/>
              </a:rPr>
              <a:t>Addressing gaps in vaccine literacy and socioeconomic inequality is essential to improve uptake in adolescents aged 12–18. These inequalities may increase the risk of HPV infection and future cancer development (Scott &amp; </a:t>
            </a:r>
            <a:r>
              <a:rPr lang="en-US" sz="1000" dirty="0" err="1" smtClean="0">
                <a:latin typeface="Arial" pitchFamily="34" charset="0"/>
                <a:cs typeface="Arial" pitchFamily="34" charset="0"/>
              </a:rPr>
              <a:t>Hoskin</a:t>
            </a:r>
            <a:r>
              <a:rPr lang="en-US" sz="1000" dirty="0" smtClean="0">
                <a:latin typeface="Arial" pitchFamily="34" charset="0"/>
                <a:cs typeface="Arial" pitchFamily="34" charset="0"/>
              </a:rPr>
              <a:t>, 2024).</a:t>
            </a:r>
          </a:p>
          <a:p>
            <a:r>
              <a:rPr lang="en-US" sz="1000" b="1" dirty="0" smtClean="0">
                <a:latin typeface="Arial" pitchFamily="34" charset="0"/>
                <a:cs typeface="Arial" pitchFamily="34" charset="0"/>
              </a:rPr>
              <a:t>Research Significance</a:t>
            </a:r>
          </a:p>
          <a:p>
            <a:r>
              <a:rPr lang="en-US" sz="1000" dirty="0" smtClean="0">
                <a:latin typeface="Arial" pitchFamily="34" charset="0"/>
                <a:cs typeface="Arial" pitchFamily="34" charset="0"/>
              </a:rPr>
              <a:t>This study aims to identify strategies to overcome these barriers and strengthen public health outcomes in the UK.</a:t>
            </a:r>
            <a:endParaRPr lang="en-US" sz="1000" dirty="0">
              <a:latin typeface="Arial" pitchFamily="34" charset="0"/>
              <a:cs typeface="Arial" pitchFamily="34" charset="0"/>
            </a:endParaRPr>
          </a:p>
        </p:txBody>
      </p:sp>
      <p:sp>
        <p:nvSpPr>
          <p:cNvPr id="20" name="Rectangle 19">
            <a:extLst>
              <a:ext uri="{FF2B5EF4-FFF2-40B4-BE49-F238E27FC236}">
                <a16:creationId xmlns="" xmlns:a16="http://schemas.microsoft.com/office/drawing/2014/main" id="{18B5E039-64F0-AC9D-004A-2D216FA6D13A}"/>
              </a:ext>
            </a:extLst>
          </p:cNvPr>
          <p:cNvSpPr/>
          <p:nvPr/>
        </p:nvSpPr>
        <p:spPr>
          <a:xfrm>
            <a:off x="0" y="5600700"/>
            <a:ext cx="6400800" cy="477253"/>
          </a:xfrm>
          <a:prstGeom prst="rect">
            <a:avLst/>
          </a:prstGeom>
          <a:solidFill>
            <a:srgbClr val="7030A0"/>
          </a:solidFill>
          <a:ln>
            <a:noFill/>
          </a:ln>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400" b="1" dirty="0">
                <a:solidFill>
                  <a:schemeClr val="bg1"/>
                </a:solidFill>
                <a:latin typeface="Arial" pitchFamily="34" charset="0"/>
                <a:cs typeface="Arial" pitchFamily="34" charset="0"/>
              </a:rPr>
              <a:t>Section 3: Foundations of research </a:t>
            </a:r>
            <a:endParaRPr lang="en-IN" sz="1400" dirty="0">
              <a:solidFill>
                <a:schemeClr val="bg1"/>
              </a:solidFill>
              <a:latin typeface="Arial" pitchFamily="34" charset="0"/>
              <a:cs typeface="Arial" pitchFamily="34" charset="0"/>
            </a:endParaRPr>
          </a:p>
        </p:txBody>
      </p:sp>
      <p:sp>
        <p:nvSpPr>
          <p:cNvPr id="21" name="Rectangle 20">
            <a:extLst>
              <a:ext uri="{FF2B5EF4-FFF2-40B4-BE49-F238E27FC236}">
                <a16:creationId xmlns="" xmlns:a16="http://schemas.microsoft.com/office/drawing/2014/main" id="{3DD46150-7A13-036D-3421-DB5781D7DBC9}"/>
              </a:ext>
            </a:extLst>
          </p:cNvPr>
          <p:cNvSpPr/>
          <p:nvPr/>
        </p:nvSpPr>
        <p:spPr>
          <a:xfrm>
            <a:off x="0" y="6107031"/>
            <a:ext cx="6438900" cy="2365683"/>
          </a:xfrm>
          <a:prstGeom prst="rect">
            <a:avLst/>
          </a:prstGeom>
          <a:solidFill>
            <a:schemeClr val="accent1">
              <a:lumMod val="20000"/>
              <a:lumOff val="80000"/>
            </a:schemeClr>
          </a:solidFill>
          <a:ln w="28575">
            <a:solidFill>
              <a:schemeClr val="tx2">
                <a:lumMod val="20000"/>
                <a:lumOff val="80000"/>
              </a:schemeClr>
            </a:solidFill>
          </a:ln>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just"/>
            <a:r>
              <a:rPr lang="en-IN" sz="1000" b="1" dirty="0">
                <a:solidFill>
                  <a:schemeClr val="tx1"/>
                </a:solidFill>
                <a:latin typeface="Arial" pitchFamily="34" charset="0"/>
                <a:cs typeface="Arial" pitchFamily="34" charset="0"/>
              </a:rPr>
              <a:t>Research Question</a:t>
            </a:r>
            <a:endParaRPr lang="en-IN" sz="1000"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How significant is HPV vaccination in reducing HPV-driven infection and HPV-centric cancers within the adolescents aged between 12 and 18 in the UK in comparison to those who have not received the vaccine?</a:t>
            </a:r>
            <a:r>
              <a:rPr lang="en-IN" sz="1000" b="1" dirty="0">
                <a:solidFill>
                  <a:schemeClr val="tx1"/>
                </a:solidFill>
                <a:latin typeface="Arial" pitchFamily="34" charset="0"/>
                <a:cs typeface="Arial" pitchFamily="34" charset="0"/>
              </a:rPr>
              <a:t> </a:t>
            </a:r>
            <a:endParaRPr lang="en-IN" sz="1000" dirty="0" smtClean="0">
              <a:solidFill>
                <a:schemeClr val="tx1"/>
              </a:solidFill>
              <a:latin typeface="Arial" pitchFamily="34" charset="0"/>
              <a:cs typeface="Arial" pitchFamily="34" charset="0"/>
            </a:endParaRPr>
          </a:p>
          <a:p>
            <a:pPr algn="just"/>
            <a:r>
              <a:rPr lang="en-IN" sz="1000" b="1" dirty="0" smtClean="0">
                <a:solidFill>
                  <a:schemeClr val="tx1"/>
                </a:solidFill>
                <a:latin typeface="Arial" pitchFamily="34" charset="0"/>
                <a:cs typeface="Arial" pitchFamily="34" charset="0"/>
              </a:rPr>
              <a:t>Aim:-</a:t>
            </a:r>
            <a:endParaRPr lang="en-IN" sz="1000" b="1"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The aim of this research is to underline the significance and effectiveness of HPV vaccination in handling HPV-infection and HPV cancers among the UK’s adolescents aged between 12 and 18 through the review and assessment of pre-existing secondary evidence. </a:t>
            </a:r>
          </a:p>
          <a:p>
            <a:pPr algn="just"/>
            <a:r>
              <a:rPr lang="en-IN" sz="1000" b="1" dirty="0" smtClean="0">
                <a:solidFill>
                  <a:schemeClr val="tx1"/>
                </a:solidFill>
                <a:latin typeface="Arial" pitchFamily="34" charset="0"/>
                <a:cs typeface="Arial" pitchFamily="34" charset="0"/>
              </a:rPr>
              <a:t>Objectives</a:t>
            </a:r>
            <a:endParaRPr lang="en-IN" sz="1000"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explore the existing literature related to HPV vaccination among adolescents and draft recommendations for the improvement of the uptaking of vaccines.</a:t>
            </a: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assess the influence of HPV vaccination in decreasing HPV infection rates among adolescents </a:t>
            </a:r>
            <a:r>
              <a:rPr lang="en-IN" sz="1000" dirty="0" smtClean="0">
                <a:solidFill>
                  <a:schemeClr val="tx1"/>
                </a:solidFill>
                <a:latin typeface="Arial" pitchFamily="34" charset="0"/>
                <a:cs typeface="Arial" pitchFamily="34" charset="0"/>
              </a:rPr>
              <a:t>while </a:t>
            </a:r>
            <a:r>
              <a:rPr lang="en-IN" sz="1000" dirty="0">
                <a:solidFill>
                  <a:schemeClr val="tx1"/>
                </a:solidFill>
                <a:latin typeface="Arial" pitchFamily="34" charset="0"/>
                <a:cs typeface="Arial" pitchFamily="34" charset="0"/>
              </a:rPr>
              <a:t>recommending strategies to maximise the coverage of vaccines. </a:t>
            </a: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a:t>
            </a:r>
            <a:r>
              <a:rPr lang="en-IN" sz="1000" dirty="0" smtClean="0">
                <a:solidFill>
                  <a:schemeClr val="tx1"/>
                </a:solidFill>
                <a:latin typeface="Arial" pitchFamily="34" charset="0"/>
                <a:cs typeface="Arial" pitchFamily="34" charset="0"/>
              </a:rPr>
              <a:t>assess the impact of </a:t>
            </a:r>
            <a:r>
              <a:rPr lang="en-IN" sz="1000" dirty="0">
                <a:solidFill>
                  <a:schemeClr val="tx1"/>
                </a:solidFill>
                <a:latin typeface="Arial" pitchFamily="34" charset="0"/>
                <a:cs typeface="Arial" pitchFamily="34" charset="0"/>
              </a:rPr>
              <a:t>HPV vaccination </a:t>
            </a:r>
            <a:r>
              <a:rPr lang="en-IN" sz="1000" dirty="0" smtClean="0">
                <a:solidFill>
                  <a:schemeClr val="tx1"/>
                </a:solidFill>
                <a:latin typeface="Arial" pitchFamily="34" charset="0"/>
                <a:cs typeface="Arial" pitchFamily="34" charset="0"/>
              </a:rPr>
              <a:t>in decreasing </a:t>
            </a:r>
            <a:r>
              <a:rPr lang="en-IN" sz="1000" dirty="0">
                <a:solidFill>
                  <a:schemeClr val="tx1"/>
                </a:solidFill>
                <a:latin typeface="Arial" pitchFamily="34" charset="0"/>
                <a:cs typeface="Arial" pitchFamily="34" charset="0"/>
              </a:rPr>
              <a:t>the scope for HPV-driven cancers and precancerous conditions to propose recommendations for the fortification of cancer prevention efforts</a:t>
            </a:r>
            <a:r>
              <a:rPr lang="en-IN" sz="1000" dirty="0" smtClean="0">
                <a:solidFill>
                  <a:schemeClr val="tx1"/>
                </a:solidFill>
                <a:latin typeface="Arial" pitchFamily="34" charset="0"/>
                <a:cs typeface="Arial" pitchFamily="34" charset="0"/>
              </a:rPr>
              <a:t>.</a:t>
            </a:r>
          </a:p>
          <a:p>
            <a:pPr marL="171446" indent="-171446" algn="just" fontAlgn="base">
              <a:buFont typeface="Arial" panose="020B0604020202020204" pitchFamily="34" charset="0"/>
              <a:buChar char="•"/>
            </a:pPr>
            <a:r>
              <a:rPr lang="en-IN" sz="1000" dirty="0" smtClean="0">
                <a:solidFill>
                  <a:schemeClr val="tx1"/>
                </a:solidFill>
                <a:latin typeface="Arial" pitchFamily="34" charset="0"/>
                <a:cs typeface="Arial" pitchFamily="34" charset="0"/>
              </a:rPr>
              <a:t> </a:t>
            </a:r>
            <a:r>
              <a:rPr lang="en-US" sz="1000" dirty="0" smtClean="0">
                <a:solidFill>
                  <a:schemeClr val="tx1"/>
                </a:solidFill>
                <a:latin typeface="Arial" pitchFamily="34" charset="0"/>
                <a:cs typeface="Arial" pitchFamily="34" charset="0"/>
              </a:rPr>
              <a:t>To evaluate the cumulative effectiveness of HPV vaccination programmes with the help of pre-existing evidence to identify evidence-centric recommendations for the UK’s public health development.</a:t>
            </a:r>
            <a:endParaRPr lang="en-IN" sz="1000" dirty="0">
              <a:solidFill>
                <a:schemeClr val="tx1"/>
              </a:solidFill>
              <a:latin typeface="Arial" pitchFamily="34" charset="0"/>
              <a:cs typeface="Arial" pitchFamily="34" charset="0"/>
            </a:endParaRPr>
          </a:p>
        </p:txBody>
      </p:sp>
      <p:sp>
        <p:nvSpPr>
          <p:cNvPr id="23" name="Rectangle 22">
            <a:extLst>
              <a:ext uri="{FF2B5EF4-FFF2-40B4-BE49-F238E27FC236}">
                <a16:creationId xmlns="" xmlns:a16="http://schemas.microsoft.com/office/drawing/2014/main" id="{139A3BDD-836E-FF5B-04BD-2BFFB133A682}"/>
              </a:ext>
            </a:extLst>
          </p:cNvPr>
          <p:cNvSpPr/>
          <p:nvPr/>
        </p:nvSpPr>
        <p:spPr>
          <a:xfrm>
            <a:off x="6646592" y="6172200"/>
            <a:ext cx="9447483" cy="247650"/>
          </a:xfrm>
          <a:prstGeom prst="rect">
            <a:avLst/>
          </a:prstGeom>
          <a:solidFill>
            <a:schemeClr val="accent2">
              <a:lumMod val="60000"/>
              <a:lumOff val="40000"/>
            </a:schemeClr>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200" b="1" dirty="0">
                <a:solidFill>
                  <a:schemeClr val="tx1"/>
                </a:solidFill>
                <a:latin typeface="Arial" pitchFamily="34" charset="0"/>
                <a:cs typeface="Arial" pitchFamily="34" charset="0"/>
              </a:rPr>
              <a:t>Section 4: Intended Impact of the Study </a:t>
            </a:r>
            <a:endParaRPr lang="en-IN" sz="1200" dirty="0">
              <a:solidFill>
                <a:schemeClr val="tx1"/>
              </a:solidFill>
              <a:latin typeface="Arial" pitchFamily="34" charset="0"/>
              <a:cs typeface="Arial" pitchFamily="34" charset="0"/>
            </a:endParaRPr>
          </a:p>
        </p:txBody>
      </p:sp>
      <p:sp>
        <p:nvSpPr>
          <p:cNvPr id="24" name="Rectangle 23">
            <a:extLst>
              <a:ext uri="{FF2B5EF4-FFF2-40B4-BE49-F238E27FC236}">
                <a16:creationId xmlns="" xmlns:a16="http://schemas.microsoft.com/office/drawing/2014/main" id="{6DD831D7-9B93-9800-0FC9-31E2441EF509}"/>
              </a:ext>
            </a:extLst>
          </p:cNvPr>
          <p:cNvSpPr/>
          <p:nvPr/>
        </p:nvSpPr>
        <p:spPr>
          <a:xfrm>
            <a:off x="6610351" y="6463799"/>
            <a:ext cx="9483724" cy="206788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37" tIns="45719" rIns="91437" bIns="45719" rtlCol="0" anchor="t"/>
          <a:lstStyle/>
          <a:p>
            <a:pPr algn="just">
              <a:buFont typeface="Wingdings" pitchFamily="2" charset="2"/>
              <a:buChar char="Ø"/>
            </a:pPr>
            <a:r>
              <a:rPr lang="en-US" sz="1000" b="1" dirty="0" smtClean="0">
                <a:solidFill>
                  <a:schemeClr val="tx1"/>
                </a:solidFill>
                <a:latin typeface="Arial" pitchFamily="34" charset="0"/>
                <a:cs typeface="Arial" pitchFamily="34" charset="0"/>
              </a:rPr>
              <a:t>Research Impact </a:t>
            </a:r>
            <a:r>
              <a:rPr lang="en-US" sz="1000" dirty="0" smtClean="0">
                <a:solidFill>
                  <a:schemeClr val="tx1"/>
                </a:solidFill>
                <a:latin typeface="Arial" pitchFamily="34" charset="0"/>
                <a:cs typeface="Arial" pitchFamily="34" charset="0"/>
              </a:rPr>
              <a:t>The research is intended to identify valuable pieces of evidence related to the effectiveness of HPV vaccination in decreasing HPV infections and HPV-driven cancers within adolescents aged between </a:t>
            </a:r>
            <a:r>
              <a:rPr lang="en-US" sz="1000" b="1" dirty="0" smtClean="0">
                <a:solidFill>
                  <a:schemeClr val="tx1"/>
                </a:solidFill>
                <a:latin typeface="Arial" pitchFamily="34" charset="0"/>
                <a:cs typeface="Arial" pitchFamily="34" charset="0"/>
              </a:rPr>
              <a:t>12 and 18</a:t>
            </a:r>
            <a:r>
              <a:rPr lang="en-US" sz="1000" dirty="0" smtClean="0">
                <a:solidFill>
                  <a:schemeClr val="tx1"/>
                </a:solidFill>
                <a:latin typeface="Arial" pitchFamily="34" charset="0"/>
                <a:cs typeface="Arial" pitchFamily="34" charset="0"/>
              </a:rPr>
              <a:t> in the </a:t>
            </a:r>
            <a:r>
              <a:rPr lang="en-US" sz="1000" b="1" dirty="0" smtClean="0">
                <a:solidFill>
                  <a:schemeClr val="tx1"/>
                </a:solidFill>
                <a:latin typeface="Arial" pitchFamily="34" charset="0"/>
                <a:cs typeface="Arial" pitchFamily="34" charset="0"/>
              </a:rPr>
              <a:t>UK</a:t>
            </a:r>
            <a:r>
              <a:rPr lang="en-US" sz="1000" dirty="0" smtClean="0">
                <a:solidFill>
                  <a:schemeClr val="tx1"/>
                </a:solidFill>
                <a:latin typeface="Arial" pitchFamily="34" charset="0"/>
                <a:cs typeface="Arial" pitchFamily="34" charset="0"/>
              </a:rPr>
              <a:t>.</a:t>
            </a:r>
          </a:p>
          <a:p>
            <a:pPr>
              <a:buFont typeface="Wingdings" pitchFamily="2" charset="2"/>
              <a:buChar char="Ø"/>
            </a:pPr>
            <a:r>
              <a:rPr lang="en-US" sz="1000" b="1" dirty="0" smtClean="0">
                <a:solidFill>
                  <a:schemeClr val="tx1"/>
                </a:solidFill>
                <a:latin typeface="Arial" pitchFamily="34" charset="0"/>
                <a:cs typeface="Arial" pitchFamily="34" charset="0"/>
              </a:rPr>
              <a:t>Benefits for Young People </a:t>
            </a:r>
            <a:r>
              <a:rPr lang="en-US" sz="1000" dirty="0" smtClean="0">
                <a:solidFill>
                  <a:schemeClr val="tx1"/>
                </a:solidFill>
                <a:latin typeface="Arial" pitchFamily="34" charset="0"/>
                <a:cs typeface="Arial" pitchFamily="34" charset="0"/>
              </a:rPr>
              <a:t>Considering </a:t>
            </a:r>
            <a:r>
              <a:rPr lang="en-US" sz="1000" b="1" dirty="0" smtClean="0">
                <a:solidFill>
                  <a:schemeClr val="tx1"/>
                </a:solidFill>
                <a:latin typeface="Arial" pitchFamily="34" charset="0"/>
                <a:cs typeface="Arial" pitchFamily="34" charset="0"/>
              </a:rPr>
              <a:t>Hasche and Akgul (2023)</a:t>
            </a:r>
            <a:r>
              <a:rPr lang="en-US" sz="1000" dirty="0" smtClean="0">
                <a:solidFill>
                  <a:schemeClr val="tx1"/>
                </a:solidFill>
                <a:latin typeface="Arial" pitchFamily="34" charset="0"/>
                <a:cs typeface="Arial" pitchFamily="34" charset="0"/>
              </a:rPr>
              <a:t>, non-melanoma skin cancer is the most common type of cancers in humans and has been linked to skin infection with betaHPV for the development of cutaneous squamous cell carcinomas.</a:t>
            </a:r>
          </a:p>
          <a:p>
            <a:r>
              <a:rPr lang="en-US" sz="1000" dirty="0" smtClean="0">
                <a:solidFill>
                  <a:schemeClr val="tx1"/>
                </a:solidFill>
                <a:latin typeface="Arial" pitchFamily="34" charset="0"/>
                <a:cs typeface="Arial" pitchFamily="34" charset="0"/>
              </a:rPr>
              <a:t>The findings of this investigation can be beneficial for young people through the development of awareness regarding the protective role of vaccination and promote the process of informed decision-making.</a:t>
            </a:r>
          </a:p>
          <a:p>
            <a:pPr>
              <a:buFont typeface="Wingdings" pitchFamily="2" charset="2"/>
              <a:buChar char="Ø"/>
            </a:pPr>
            <a:r>
              <a:rPr lang="en-US" sz="1000" b="1" dirty="0" smtClean="0">
                <a:solidFill>
                  <a:schemeClr val="tx1"/>
                </a:solidFill>
                <a:latin typeface="Arial" pitchFamily="34" charset="0"/>
                <a:cs typeface="Arial" pitchFamily="34" charset="0"/>
              </a:rPr>
              <a:t>Public Health Benefits </a:t>
            </a:r>
            <a:r>
              <a:rPr lang="en-US" sz="1000" dirty="0" smtClean="0">
                <a:solidFill>
                  <a:schemeClr val="tx1"/>
                </a:solidFill>
                <a:latin typeface="Arial" pitchFamily="34" charset="0"/>
                <a:cs typeface="Arial" pitchFamily="34" charset="0"/>
              </a:rPr>
              <a:t>As per </a:t>
            </a:r>
            <a:r>
              <a:rPr lang="en-US" sz="1000" b="1" dirty="0" smtClean="0">
                <a:solidFill>
                  <a:schemeClr val="tx1"/>
                </a:solidFill>
                <a:latin typeface="Arial" pitchFamily="34" charset="0"/>
                <a:cs typeface="Arial" pitchFamily="34" charset="0"/>
              </a:rPr>
              <a:t>Vaivada et al. (2022)</a:t>
            </a:r>
            <a:r>
              <a:rPr lang="en-US" sz="1000" dirty="0" smtClean="0">
                <a:solidFill>
                  <a:schemeClr val="tx1"/>
                </a:solidFill>
                <a:latin typeface="Arial" pitchFamily="34" charset="0"/>
                <a:cs typeface="Arial" pitchFamily="34" charset="0"/>
              </a:rPr>
              <a:t>, improved coverage of vaccination can decrease the burden of future diseases and ensure long-term well-being among adolescents. From a public health viewpoint, the research can help in the provision of evidence to advocate for the consistent development and enactment of vaccination programmes, directed at decreasing HPV-oriented diseases.</a:t>
            </a:r>
          </a:p>
          <a:p>
            <a:pPr>
              <a:buFont typeface="Wingdings" pitchFamily="2" charset="2"/>
              <a:buChar char="Ø"/>
            </a:pPr>
            <a:r>
              <a:rPr lang="en-US" sz="1000" b="1" dirty="0" smtClean="0">
                <a:solidFill>
                  <a:schemeClr val="tx1"/>
                </a:solidFill>
                <a:latin typeface="Arial" pitchFamily="34" charset="0"/>
                <a:cs typeface="Arial" pitchFamily="34" charset="0"/>
              </a:rPr>
              <a:t>Policy Impact </a:t>
            </a:r>
            <a:r>
              <a:rPr lang="en-US" sz="1000" dirty="0" smtClean="0">
                <a:solidFill>
                  <a:schemeClr val="tx1"/>
                </a:solidFill>
                <a:latin typeface="Arial" pitchFamily="34" charset="0"/>
                <a:cs typeface="Arial" pitchFamily="34" charset="0"/>
              </a:rPr>
              <a:t>According to </a:t>
            </a:r>
            <a:r>
              <a:rPr lang="en-US" sz="1000" b="1" dirty="0" smtClean="0">
                <a:solidFill>
                  <a:schemeClr val="tx1"/>
                </a:solidFill>
                <a:latin typeface="Arial" pitchFamily="34" charset="0"/>
                <a:cs typeface="Arial" pitchFamily="34" charset="0"/>
              </a:rPr>
              <a:t>Song et al. (2024)</a:t>
            </a:r>
            <a:r>
              <a:rPr lang="en-US" sz="1000" dirty="0" smtClean="0">
                <a:solidFill>
                  <a:schemeClr val="tx1"/>
                </a:solidFill>
                <a:latin typeface="Arial" pitchFamily="34" charset="0"/>
                <a:cs typeface="Arial" pitchFamily="34" charset="0"/>
              </a:rPr>
              <a:t>, the UK has implemented the single-dose HPV vaccination policy in September 2023 which is aimed at developing protection, increased vaccine coverage and decreased cost of healthcare for the UK people.</a:t>
            </a:r>
          </a:p>
          <a:p>
            <a:pPr>
              <a:buFont typeface="Wingdings" pitchFamily="2" charset="2"/>
              <a:buChar char="Ø"/>
            </a:pPr>
            <a:r>
              <a:rPr lang="en-US" sz="1000" b="1" dirty="0" smtClean="0">
                <a:solidFill>
                  <a:schemeClr val="tx1"/>
                </a:solidFill>
                <a:latin typeface="Arial" pitchFamily="34" charset="0"/>
                <a:cs typeface="Arial" pitchFamily="34" charset="0"/>
              </a:rPr>
              <a:t>Expected Outcome </a:t>
            </a:r>
            <a:r>
              <a:rPr lang="en-US" sz="1000" dirty="0" smtClean="0">
                <a:solidFill>
                  <a:schemeClr val="tx1"/>
                </a:solidFill>
                <a:latin typeface="Arial" pitchFamily="34" charset="0"/>
                <a:cs typeface="Arial" pitchFamily="34" charset="0"/>
              </a:rPr>
              <a:t>The current research seeks to promote the UK's long-term objective of decreasing HPV-centric cancers to enhance the health outcomes of the population and increase the efficiency of preventive services related to healthcare.</a:t>
            </a: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pPr algn="just"/>
            <a:endParaRPr lang="en-US" sz="1000" dirty="0">
              <a:solidFill>
                <a:schemeClr val="tx1"/>
              </a:solidFill>
              <a:latin typeface="Arial" pitchFamily="34" charset="0"/>
              <a:cs typeface="Arial" pitchFamily="34" charset="0"/>
            </a:endParaRPr>
          </a:p>
        </p:txBody>
      </p:sp>
      <p:sp>
        <p:nvSpPr>
          <p:cNvPr id="26" name="Rectangle 25">
            <a:extLst>
              <a:ext uri="{FF2B5EF4-FFF2-40B4-BE49-F238E27FC236}">
                <a16:creationId xmlns="" xmlns:a16="http://schemas.microsoft.com/office/drawing/2014/main" id="{16B040F0-6BD5-F336-FCCE-6E3F3C29FA59}"/>
              </a:ext>
            </a:extLst>
          </p:cNvPr>
          <p:cNvSpPr/>
          <p:nvPr/>
        </p:nvSpPr>
        <p:spPr>
          <a:xfrm>
            <a:off x="0" y="3858639"/>
            <a:ext cx="6346907" cy="1742061"/>
          </a:xfrm>
          <a:prstGeom prst="rect">
            <a:avLst/>
          </a:prstGeom>
          <a:solidFill>
            <a:schemeClr val="accent4">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37" tIns="45719" rIns="91437" bIns="45719" rtlCol="0" anchor="ctr"/>
          <a:lstStyle/>
          <a:p>
            <a:pPr marL="171446" indent="-171446" algn="just" fontAlgn="base">
              <a:buFont typeface="Arial" panose="020B0604020202020204" pitchFamily="34" charset="0"/>
              <a:buChar char="•"/>
            </a:pPr>
            <a:endParaRPr lang="en-IN" sz="1200" dirty="0">
              <a:latin typeface="Arial" pitchFamily="34" charset="0"/>
              <a:cs typeface="Arial" pitchFamily="34" charset="0"/>
            </a:endParaRPr>
          </a:p>
        </p:txBody>
      </p:sp>
      <p:sp>
        <p:nvSpPr>
          <p:cNvPr id="27" name="TextBox 26">
            <a:extLst>
              <a:ext uri="{FF2B5EF4-FFF2-40B4-BE49-F238E27FC236}">
                <a16:creationId xmlns="" xmlns:a16="http://schemas.microsoft.com/office/drawing/2014/main" id="{07690B04-012C-B2DD-C570-9A73419115AC}"/>
              </a:ext>
            </a:extLst>
          </p:cNvPr>
          <p:cNvSpPr txBox="1"/>
          <p:nvPr/>
        </p:nvSpPr>
        <p:spPr>
          <a:xfrm>
            <a:off x="0" y="3855253"/>
            <a:ext cx="6326134" cy="1938990"/>
          </a:xfrm>
          <a:prstGeom prst="rect">
            <a:avLst/>
          </a:prstGeom>
          <a:noFill/>
        </p:spPr>
        <p:txBody>
          <a:bodyPr wrap="square" lIns="91437" tIns="45719" rIns="91437" bIns="45719" rtlCol="0">
            <a:spAutoFit/>
          </a:bodyPr>
          <a:lstStyle/>
          <a:p>
            <a:pPr marL="171446" indent="-171446" algn="just" fontAlgn="base">
              <a:buFont typeface="Arial" panose="020B0604020202020204" pitchFamily="34" charset="0"/>
              <a:buChar char="•"/>
            </a:pPr>
            <a:r>
              <a:rPr lang="en-IN" sz="1000" dirty="0" smtClean="0">
                <a:latin typeface="Arial" pitchFamily="34" charset="0"/>
                <a:cs typeface="Arial" pitchFamily="34" charset="0"/>
              </a:rPr>
              <a:t>Around </a:t>
            </a:r>
            <a:r>
              <a:rPr lang="en-IN" sz="1000" dirty="0">
                <a:latin typeface="Arial" pitchFamily="34" charset="0"/>
                <a:cs typeface="Arial" pitchFamily="34" charset="0"/>
              </a:rPr>
              <a:t>3,300 women are annually diagnosed with cervical cancer </a:t>
            </a:r>
            <a:r>
              <a:rPr lang="en-IN" sz="1000" dirty="0" smtClean="0">
                <a:latin typeface="Arial" pitchFamily="34" charset="0"/>
                <a:cs typeface="Arial" pitchFamily="34" charset="0"/>
              </a:rPr>
              <a:t>while </a:t>
            </a:r>
            <a:r>
              <a:rPr lang="en-IN" sz="1000" dirty="0">
                <a:latin typeface="Arial" pitchFamily="34" charset="0"/>
                <a:cs typeface="Arial" pitchFamily="34" charset="0"/>
              </a:rPr>
              <a:t>around 99% of the cases are linked with HPV-associated infection </a:t>
            </a:r>
            <a:r>
              <a:rPr lang="en-IN" sz="1000" dirty="0" smtClean="0">
                <a:latin typeface="Arial" pitchFamily="34" charset="0"/>
                <a:cs typeface="Arial" pitchFamily="34" charset="0"/>
              </a:rPr>
              <a:t>(Cancer Research UK , 2026; BBC</a:t>
            </a:r>
            <a:r>
              <a:rPr lang="en-IN" sz="1000" dirty="0">
                <a:latin typeface="Arial" pitchFamily="34" charset="0"/>
                <a:cs typeface="Arial" pitchFamily="34" charset="0"/>
              </a:rPr>
              <a:t>, 2026).</a:t>
            </a:r>
          </a:p>
          <a:p>
            <a:pPr marL="171446" indent="-171446" algn="just" fontAlgn="base">
              <a:buFont typeface="Arial" panose="020B0604020202020204" pitchFamily="34" charset="0"/>
              <a:buChar char="•"/>
            </a:pPr>
            <a:r>
              <a:rPr lang="en-IN" sz="1000" dirty="0" smtClean="0">
                <a:latin typeface="Arial" pitchFamily="34" charset="0"/>
                <a:cs typeface="Arial" pitchFamily="34" charset="0"/>
              </a:rPr>
              <a:t>Also, HPV </a:t>
            </a:r>
            <a:r>
              <a:rPr lang="en-IN" sz="1000" dirty="0">
                <a:latin typeface="Arial" pitchFamily="34" charset="0"/>
                <a:cs typeface="Arial" pitchFamily="34" charset="0"/>
              </a:rPr>
              <a:t>is presumed to cause more than 5,000 cases of cancer annually across the UK which underlines the detrimental impact of the virus on the UK’s population (Checchi, 2023).</a:t>
            </a:r>
          </a:p>
          <a:p>
            <a:pPr marL="171446" indent="-171446" algn="just" fontAlgn="base">
              <a:buFont typeface="Arial" panose="020B0604020202020204" pitchFamily="34" charset="0"/>
              <a:buChar char="•"/>
            </a:pPr>
            <a:r>
              <a:rPr lang="en-IN" sz="1000" dirty="0">
                <a:latin typeface="Arial" pitchFamily="34" charset="0"/>
                <a:cs typeface="Arial" pitchFamily="34" charset="0"/>
              </a:rPr>
              <a:t>However, recent statistics show </a:t>
            </a:r>
            <a:r>
              <a:rPr lang="en-IN" sz="1000" dirty="0" smtClean="0">
                <a:latin typeface="Arial" pitchFamily="34" charset="0"/>
                <a:cs typeface="Arial" pitchFamily="34" charset="0"/>
              </a:rPr>
              <a:t>that HPV </a:t>
            </a:r>
            <a:r>
              <a:rPr lang="en-IN" sz="1000" dirty="0">
                <a:latin typeface="Arial" pitchFamily="34" charset="0"/>
                <a:cs typeface="Arial" pitchFamily="34" charset="0"/>
              </a:rPr>
              <a:t>vaccination has resulted in the prevention of around 687 cervical cancer cases, and it is evident that women vaccinated in ages between 12 and 13 were found to be 83.9% less exposed to HPV compared to the non-vaccinated cohort (Falcaro </a:t>
            </a:r>
            <a:r>
              <a:rPr lang="en-IN" sz="1000" i="1" dirty="0">
                <a:latin typeface="Arial" pitchFamily="34" charset="0"/>
                <a:cs typeface="Arial" pitchFamily="34" charset="0"/>
              </a:rPr>
              <a:t>et al.</a:t>
            </a:r>
            <a:r>
              <a:rPr lang="en-IN" sz="1000" dirty="0">
                <a:latin typeface="Arial" pitchFamily="34" charset="0"/>
                <a:cs typeface="Arial" pitchFamily="34" charset="0"/>
              </a:rPr>
              <a:t> 2024).</a:t>
            </a:r>
          </a:p>
          <a:p>
            <a:pPr algn="just"/>
            <a:r>
              <a:rPr lang="en-US" sz="1000" dirty="0" smtClean="0">
                <a:latin typeface="Arial" pitchFamily="34" charset="0"/>
                <a:cs typeface="Arial" pitchFamily="34" charset="0"/>
              </a:rPr>
              <a:t>HPV-related diseases in adolescents highlight the need for prevention. Vaccinating adolescents aged 12–18 years before HPV exposure provides the greatest protection. Evaluating HPV vaccination compared with no vaccination can support public health strategies, increase vaccine uptake, and reduce future HPV-related cancers (</a:t>
            </a:r>
            <a:r>
              <a:rPr lang="en-US" sz="1000" dirty="0" err="1" smtClean="0">
                <a:latin typeface="Arial" pitchFamily="34" charset="0"/>
                <a:cs typeface="Arial" pitchFamily="34" charset="0"/>
              </a:rPr>
              <a:t>Rathod</a:t>
            </a:r>
            <a:r>
              <a:rPr lang="en-US" sz="1000" dirty="0" smtClean="0">
                <a:latin typeface="Arial" pitchFamily="34" charset="0"/>
                <a:cs typeface="Arial" pitchFamily="34" charset="0"/>
              </a:rPr>
              <a:t> et al., 2023).</a:t>
            </a:r>
            <a:r>
              <a:rPr lang="en-IN" sz="1000" dirty="0">
                <a:latin typeface="Arial" pitchFamily="34" charset="0"/>
                <a:cs typeface="Arial" pitchFamily="34" charset="0"/>
              </a:rPr>
              <a:t>  </a:t>
            </a:r>
          </a:p>
          <a:p>
            <a:pPr algn="just"/>
            <a:endParaRPr lang="en-IN" sz="1000" dirty="0">
              <a:latin typeface="Arial" pitchFamily="34" charset="0"/>
              <a:cs typeface="Arial" pitchFamily="34" charset="0"/>
            </a:endParaRPr>
          </a:p>
        </p:txBody>
      </p:sp>
      <p:sp>
        <p:nvSpPr>
          <p:cNvPr id="29" name="TextBox 28">
            <a:extLst>
              <a:ext uri="{FF2B5EF4-FFF2-40B4-BE49-F238E27FC236}">
                <a16:creationId xmlns="" xmlns:a16="http://schemas.microsoft.com/office/drawing/2014/main" id="{C7F84655-7307-4343-9F9E-AF1029C70B5B}"/>
              </a:ext>
            </a:extLst>
          </p:cNvPr>
          <p:cNvSpPr txBox="1"/>
          <p:nvPr/>
        </p:nvSpPr>
        <p:spPr>
          <a:xfrm>
            <a:off x="4115238" y="3349182"/>
            <a:ext cx="2357453" cy="553996"/>
          </a:xfrm>
          <a:prstGeom prst="rect">
            <a:avLst/>
          </a:prstGeom>
          <a:noFill/>
        </p:spPr>
        <p:txBody>
          <a:bodyPr wrap="square" lIns="91437" tIns="45719" rIns="91437" bIns="45719">
            <a:spAutoFit/>
          </a:bodyPr>
          <a:lstStyle/>
          <a:p>
            <a:pPr algn="ctr" rtl="0">
              <a:buNone/>
            </a:pPr>
            <a:r>
              <a:rPr lang="en-IN" sz="1000" b="1" dirty="0">
                <a:solidFill>
                  <a:srgbClr val="000000"/>
                </a:solidFill>
                <a:latin typeface="Arial" pitchFamily="34" charset="0"/>
                <a:cs typeface="Arial" pitchFamily="34" charset="0"/>
              </a:rPr>
              <a:t>Figure 1: Status of HPV Vaccination Globally</a:t>
            </a:r>
            <a:endParaRPr lang="en-IN" sz="1000" dirty="0">
              <a:latin typeface="Arial" pitchFamily="34" charset="0"/>
              <a:cs typeface="Arial" pitchFamily="34" charset="0"/>
            </a:endParaRPr>
          </a:p>
          <a:p>
            <a:pPr algn="ctr" rtl="0">
              <a:buNone/>
            </a:pPr>
            <a:r>
              <a:rPr lang="en-IN" sz="1000" dirty="0">
                <a:solidFill>
                  <a:srgbClr val="000000"/>
                </a:solidFill>
                <a:latin typeface="Arial" pitchFamily="34" charset="0"/>
                <a:cs typeface="Arial" pitchFamily="34" charset="0"/>
              </a:rPr>
              <a:t>(Source: Checchi, 2023)  </a:t>
            </a:r>
            <a:endParaRPr lang="en-IN" sz="1000" dirty="0">
              <a:latin typeface="Arial" pitchFamily="34" charset="0"/>
              <a:cs typeface="Arial" pitchFamily="34" charset="0"/>
            </a:endParaRPr>
          </a:p>
        </p:txBody>
      </p:sp>
      <p:sp>
        <p:nvSpPr>
          <p:cNvPr id="32" name="TextBox 31">
            <a:extLst>
              <a:ext uri="{FF2B5EF4-FFF2-40B4-BE49-F238E27FC236}">
                <a16:creationId xmlns="" xmlns:a16="http://schemas.microsoft.com/office/drawing/2014/main" id="{B238CA01-4870-FE9B-CF9E-E9337B3CD672}"/>
              </a:ext>
            </a:extLst>
          </p:cNvPr>
          <p:cNvSpPr txBox="1"/>
          <p:nvPr/>
        </p:nvSpPr>
        <p:spPr>
          <a:xfrm>
            <a:off x="7432224" y="2971800"/>
            <a:ext cx="3026226" cy="338552"/>
          </a:xfrm>
          <a:prstGeom prst="rect">
            <a:avLst/>
          </a:prstGeom>
          <a:noFill/>
        </p:spPr>
        <p:txBody>
          <a:bodyPr wrap="square" lIns="91437" tIns="45719" rIns="91437" bIns="45719">
            <a:spAutoFit/>
          </a:bodyPr>
          <a:lstStyle/>
          <a:p>
            <a:pPr algn="ctr" rtl="0">
              <a:buNone/>
            </a:pPr>
            <a:r>
              <a:rPr lang="en-IN" sz="800" b="1" dirty="0">
                <a:solidFill>
                  <a:srgbClr val="000000"/>
                </a:solidFill>
                <a:latin typeface="Arial" pitchFamily="34" charset="0"/>
                <a:cs typeface="Arial" pitchFamily="34" charset="0"/>
              </a:rPr>
              <a:t>Figure 2: Most Common Cancers in Women Globally</a:t>
            </a:r>
            <a:endParaRPr lang="en-IN" sz="800" dirty="0">
              <a:latin typeface="Arial" pitchFamily="34" charset="0"/>
              <a:cs typeface="Arial" pitchFamily="34" charset="0"/>
            </a:endParaRPr>
          </a:p>
          <a:p>
            <a:pPr algn="ctr" rtl="0">
              <a:buNone/>
            </a:pPr>
            <a:r>
              <a:rPr lang="en-IN" sz="800" dirty="0">
                <a:solidFill>
                  <a:srgbClr val="000000"/>
                </a:solidFill>
                <a:latin typeface="Arial" pitchFamily="34" charset="0"/>
                <a:cs typeface="Arial" pitchFamily="34" charset="0"/>
              </a:rPr>
              <a:t>(</a:t>
            </a:r>
            <a:r>
              <a:rPr lang="en-IN" sz="800" dirty="0" smtClean="0">
                <a:solidFill>
                  <a:srgbClr val="000000"/>
                </a:solidFill>
                <a:latin typeface="Arial" pitchFamily="34" charset="0"/>
                <a:cs typeface="Arial" pitchFamily="34" charset="0"/>
              </a:rPr>
              <a:t>Source: </a:t>
            </a:r>
            <a:r>
              <a:rPr lang="en-IN" sz="800" dirty="0">
                <a:solidFill>
                  <a:srgbClr val="000000"/>
                </a:solidFill>
                <a:latin typeface="Arial" pitchFamily="34" charset="0"/>
                <a:cs typeface="Arial" pitchFamily="34" charset="0"/>
              </a:rPr>
              <a:t>Cancer Research UK, 2026)  </a:t>
            </a:r>
            <a:endParaRPr lang="en-IN" sz="800" dirty="0">
              <a:latin typeface="Arial" pitchFamily="34" charset="0"/>
              <a:cs typeface="Arial" pitchFamily="34" charset="0"/>
            </a:endParaRPr>
          </a:p>
        </p:txBody>
      </p:sp>
      <p:pic>
        <p:nvPicPr>
          <p:cNvPr id="33" name="Picture 32">
            <a:extLst>
              <a:ext uri="{FF2B5EF4-FFF2-40B4-BE49-F238E27FC236}">
                <a16:creationId xmlns="" xmlns:a16="http://schemas.microsoft.com/office/drawing/2014/main" id="{F4610106-FD5D-2394-3DBA-9535AA2C6903}"/>
              </a:ext>
            </a:extLst>
          </p:cNvPr>
          <p:cNvPicPr>
            <a:picLocks noChangeAspect="1"/>
          </p:cNvPicPr>
          <p:nvPr/>
        </p:nvPicPr>
        <p:blipFill>
          <a:blip r:embed="rId3" cstate="print"/>
          <a:stretch>
            <a:fillRect/>
          </a:stretch>
        </p:blipFill>
        <p:spPr>
          <a:xfrm>
            <a:off x="6435090" y="3425190"/>
            <a:ext cx="4526280" cy="22433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5" name="TextBox 34">
            <a:extLst>
              <a:ext uri="{FF2B5EF4-FFF2-40B4-BE49-F238E27FC236}">
                <a16:creationId xmlns="" xmlns:a16="http://schemas.microsoft.com/office/drawing/2014/main" id="{999EC92F-A8BE-A39E-133D-90A115990D0B}"/>
              </a:ext>
            </a:extLst>
          </p:cNvPr>
          <p:cNvSpPr txBox="1"/>
          <p:nvPr/>
        </p:nvSpPr>
        <p:spPr>
          <a:xfrm>
            <a:off x="6267450" y="5751444"/>
            <a:ext cx="4667250" cy="553996"/>
          </a:xfrm>
          <a:prstGeom prst="rect">
            <a:avLst/>
          </a:prstGeom>
          <a:noFill/>
        </p:spPr>
        <p:txBody>
          <a:bodyPr wrap="square" lIns="91437" tIns="45719" rIns="91437" bIns="45719">
            <a:spAutoFit/>
          </a:bodyPr>
          <a:lstStyle/>
          <a:p>
            <a:pPr algn="ctr" rtl="0">
              <a:buNone/>
            </a:pPr>
            <a:r>
              <a:rPr lang="en-IN" sz="1000" b="1" dirty="0">
                <a:solidFill>
                  <a:srgbClr val="000000"/>
                </a:solidFill>
                <a:latin typeface="Arial" pitchFamily="34" charset="0"/>
                <a:cs typeface="Arial" pitchFamily="34" charset="0"/>
              </a:rPr>
              <a:t>Figure 3: Relation of Sexual Debut and HPV Vaccination</a:t>
            </a:r>
            <a:endParaRPr lang="en-IN" sz="1000" dirty="0">
              <a:latin typeface="Arial" pitchFamily="34" charset="0"/>
              <a:cs typeface="Arial" pitchFamily="34" charset="0"/>
            </a:endParaRPr>
          </a:p>
          <a:p>
            <a:pPr algn="ctr" rtl="0">
              <a:buNone/>
            </a:pPr>
            <a:r>
              <a:rPr lang="en-IN" sz="1000" dirty="0">
                <a:solidFill>
                  <a:srgbClr val="000000"/>
                </a:solidFill>
                <a:latin typeface="Arial" pitchFamily="34" charset="0"/>
                <a:cs typeface="Arial" pitchFamily="34" charset="0"/>
              </a:rPr>
              <a:t>(Source: Zolfi </a:t>
            </a:r>
            <a:r>
              <a:rPr lang="en-IN" sz="1000" i="1" dirty="0">
                <a:solidFill>
                  <a:srgbClr val="000000"/>
                </a:solidFill>
                <a:latin typeface="Arial" pitchFamily="34" charset="0"/>
                <a:cs typeface="Arial" pitchFamily="34" charset="0"/>
              </a:rPr>
              <a:t>et al.</a:t>
            </a:r>
            <a:r>
              <a:rPr lang="en-IN" sz="1000" dirty="0">
                <a:solidFill>
                  <a:srgbClr val="000000"/>
                </a:solidFill>
                <a:latin typeface="Arial" pitchFamily="34" charset="0"/>
                <a:cs typeface="Arial" pitchFamily="34" charset="0"/>
              </a:rPr>
              <a:t> 2025) </a:t>
            </a:r>
            <a:r>
              <a:rPr lang="en-IN" sz="1000" dirty="0">
                <a:latin typeface="Arial" pitchFamily="34" charset="0"/>
                <a:cs typeface="Arial" pitchFamily="34" charset="0"/>
              </a:rPr>
              <a:t/>
            </a:r>
            <a:br>
              <a:rPr lang="en-IN" sz="1000" dirty="0">
                <a:latin typeface="Arial" pitchFamily="34" charset="0"/>
                <a:cs typeface="Arial" pitchFamily="34" charset="0"/>
              </a:rPr>
            </a:br>
            <a:endParaRPr lang="en-IN" sz="1000" dirty="0">
              <a:latin typeface="Arial" pitchFamily="34" charset="0"/>
              <a:cs typeface="Arial" pitchFamily="34" charset="0"/>
            </a:endParaRPr>
          </a:p>
        </p:txBody>
      </p:sp>
      <p:pic>
        <p:nvPicPr>
          <p:cNvPr id="3" name="Picture 2"/>
          <p:cNvPicPr>
            <a:picLocks noChangeAspect="1" noChangeArrowheads="1"/>
          </p:cNvPicPr>
          <p:nvPr/>
        </p:nvPicPr>
        <p:blipFill>
          <a:blip r:embed="rId4" cstate="print"/>
          <a:srcRect/>
          <a:stretch>
            <a:fillRect/>
          </a:stretch>
        </p:blipFill>
        <p:spPr bwMode="auto">
          <a:xfrm>
            <a:off x="0" y="1924544"/>
            <a:ext cx="3957149" cy="183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74" name="AutoShape 2"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76" name="AutoShape 4"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78" name="AutoShape 6"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0" name="AutoShape 8"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2" name="AutoShape 10"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4" name="AutoShape 12"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6" name="AutoShape 14"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8" name="AutoShape 16"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pic>
        <p:nvPicPr>
          <p:cNvPr id="3094" name="Picture 22" descr="C:\Users\Nilesh\Downloads\WhatsApp Image 2026-06-29 at 11.04.18 PM.jpeg"/>
          <p:cNvPicPr>
            <a:picLocks noChangeAspect="1" noChangeArrowheads="1"/>
          </p:cNvPicPr>
          <p:nvPr/>
        </p:nvPicPr>
        <p:blipFill>
          <a:blip r:embed="rId5" cstate="print"/>
          <a:srcRect/>
          <a:stretch>
            <a:fillRect/>
          </a:stretch>
        </p:blipFill>
        <p:spPr bwMode="auto">
          <a:xfrm>
            <a:off x="6591300" y="600580"/>
            <a:ext cx="4024566" cy="22923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2"/>
          <p:cNvPicPr>
            <a:picLocks noChangeAspect="1" noChangeArrowheads="1"/>
          </p:cNvPicPr>
          <p:nvPr/>
        </p:nvPicPr>
        <p:blipFill>
          <a:blip r:embed="rId6" cstate="print"/>
          <a:srcRect/>
          <a:stretch>
            <a:fillRect/>
          </a:stretch>
        </p:blipFill>
        <p:spPr bwMode="auto">
          <a:xfrm>
            <a:off x="10946131" y="2171700"/>
            <a:ext cx="2731770" cy="1142999"/>
          </a:xfrm>
          <a:prstGeom prst="rect">
            <a:avLst/>
          </a:prstGeom>
          <a:noFill/>
          <a:ln w="9525">
            <a:noFill/>
            <a:miter lim="800000"/>
            <a:headEnd/>
            <a:tailEnd/>
          </a:ln>
          <a:effectLst/>
        </p:spPr>
      </p:pic>
      <p:pic>
        <p:nvPicPr>
          <p:cNvPr id="1027" name="Picture 3"/>
          <p:cNvPicPr>
            <a:picLocks noChangeAspect="1" noChangeArrowheads="1"/>
          </p:cNvPicPr>
          <p:nvPr/>
        </p:nvPicPr>
        <p:blipFill>
          <a:blip r:embed="rId7" cstate="print"/>
          <a:srcRect/>
          <a:stretch>
            <a:fillRect/>
          </a:stretch>
        </p:blipFill>
        <p:spPr bwMode="auto">
          <a:xfrm>
            <a:off x="4162926" y="1973179"/>
            <a:ext cx="2213811" cy="1229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6" name="TextBox 35"/>
          <p:cNvSpPr txBox="1"/>
          <p:nvPr/>
        </p:nvSpPr>
        <p:spPr>
          <a:xfrm>
            <a:off x="0" y="8578651"/>
            <a:ext cx="16094075" cy="2923877"/>
          </a:xfrm>
          <a:prstGeom prst="rect">
            <a:avLst/>
          </a:prstGeom>
          <a:solidFill>
            <a:schemeClr val="accent2">
              <a:lumMod val="40000"/>
              <a:lumOff val="60000"/>
            </a:schemeClr>
          </a:solidFill>
        </p:spPr>
        <p:txBody>
          <a:bodyPr wrap="square" numCol="2" rtlCol="0">
            <a:spAutoFit/>
          </a:bodyPr>
          <a:lstStyle/>
          <a:p>
            <a:pPr algn="just"/>
            <a:r>
              <a:rPr lang="en-US" sz="800" dirty="0" smtClean="0">
                <a:latin typeface="Arial" pitchFamily="34" charset="0"/>
                <a:cs typeface="Arial" pitchFamily="34" charset="0"/>
              </a:rPr>
              <a:t>References</a:t>
            </a:r>
          </a:p>
          <a:p>
            <a:pPr algn="just">
              <a:buFont typeface="Arial" pitchFamily="34" charset="0"/>
              <a:buChar char="•"/>
            </a:pPr>
            <a:r>
              <a:rPr lang="en-US" sz="800" b="1" dirty="0" err="1" smtClean="0">
                <a:latin typeface="Arial" pitchFamily="34" charset="0"/>
                <a:cs typeface="Arial" pitchFamily="34" charset="0"/>
              </a:rPr>
              <a:t>Akbari</a:t>
            </a:r>
            <a:r>
              <a:rPr lang="en-US" sz="800" b="1" dirty="0" smtClean="0">
                <a:latin typeface="Arial" pitchFamily="34" charset="0"/>
                <a:cs typeface="Arial" pitchFamily="34" charset="0"/>
              </a:rPr>
              <a:t>, E., </a:t>
            </a:r>
            <a:r>
              <a:rPr lang="en-US" sz="800" b="1" dirty="0" err="1" smtClean="0">
                <a:latin typeface="Arial" pitchFamily="34" charset="0"/>
                <a:cs typeface="Arial" pitchFamily="34" charset="0"/>
              </a:rPr>
              <a:t>Milani</a:t>
            </a:r>
            <a:r>
              <a:rPr lang="en-US" sz="800" b="1" dirty="0" smtClean="0">
                <a:latin typeface="Arial" pitchFamily="34" charset="0"/>
                <a:cs typeface="Arial" pitchFamily="34" charset="0"/>
              </a:rPr>
              <a:t>, A., </a:t>
            </a:r>
            <a:r>
              <a:rPr lang="en-US" sz="800" b="1" dirty="0" err="1" smtClean="0">
                <a:latin typeface="Arial" pitchFamily="34" charset="0"/>
                <a:cs typeface="Arial" pitchFamily="34" charset="0"/>
              </a:rPr>
              <a:t>Seyedinkhorasani</a:t>
            </a:r>
            <a:r>
              <a:rPr lang="en-US" sz="800" b="1" dirty="0" smtClean="0">
                <a:latin typeface="Arial" pitchFamily="34" charset="0"/>
                <a:cs typeface="Arial" pitchFamily="34" charset="0"/>
              </a:rPr>
              <a:t>, M. and </a:t>
            </a:r>
            <a:r>
              <a:rPr lang="en-US" sz="800" b="1" dirty="0" err="1" smtClean="0">
                <a:latin typeface="Arial" pitchFamily="34" charset="0"/>
                <a:cs typeface="Arial" pitchFamily="34" charset="0"/>
              </a:rPr>
              <a:t>Bolhassani</a:t>
            </a:r>
            <a:r>
              <a:rPr lang="en-US" sz="800" b="1" dirty="0" smtClean="0">
                <a:latin typeface="Arial" pitchFamily="34" charset="0"/>
                <a:cs typeface="Arial" pitchFamily="34" charset="0"/>
              </a:rPr>
              <a:t>, A. (2023).</a:t>
            </a:r>
            <a:r>
              <a:rPr lang="en-US" sz="800" dirty="0" smtClean="0">
                <a:latin typeface="Arial" pitchFamily="34" charset="0"/>
                <a:cs typeface="Arial" pitchFamily="34" charset="0"/>
              </a:rPr>
              <a:t> 'HPV co-infections with other pathogens in cancer development: A comprehensive review.' </a:t>
            </a:r>
            <a:r>
              <a:rPr lang="en-US" sz="800" i="1" dirty="0" smtClean="0">
                <a:latin typeface="Arial" pitchFamily="34" charset="0"/>
                <a:cs typeface="Arial" pitchFamily="34" charset="0"/>
              </a:rPr>
              <a:t>Journal of Medical Virology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95</a:t>
            </a:r>
            <a:r>
              <a:rPr lang="en-US" sz="800" dirty="0" smtClean="0">
                <a:latin typeface="Arial" pitchFamily="34" charset="0"/>
                <a:cs typeface="Arial" pitchFamily="34" charset="0"/>
              </a:rPr>
              <a:t>(11), p.e29236. Available at: </a:t>
            </a:r>
            <a:r>
              <a:rPr lang="en-US" sz="800" dirty="0" smtClean="0">
                <a:latin typeface="Arial" pitchFamily="34" charset="0"/>
                <a:cs typeface="Arial" pitchFamily="34" charset="0"/>
                <a:hlinkClick r:id="rId8"/>
              </a:rPr>
              <a:t>https://onlinelibrary.wiley.com/doi/10.1002/jmv.29236</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smtClean="0">
                <a:latin typeface="Arial" pitchFamily="34" charset="0"/>
                <a:cs typeface="Arial" pitchFamily="34" charset="0"/>
              </a:rPr>
              <a:t>BBC (2026).</a:t>
            </a:r>
            <a:r>
              <a:rPr lang="en-US" sz="800" dirty="0" smtClean="0">
                <a:latin typeface="Arial" pitchFamily="34" charset="0"/>
                <a:cs typeface="Arial" pitchFamily="34" charset="0"/>
              </a:rPr>
              <a:t> 'Young women now have "close to zero" risk of cervical cancer death after HPV jab.' Available at: </a:t>
            </a:r>
            <a:r>
              <a:rPr lang="en-US" sz="800" dirty="0" smtClean="0">
                <a:latin typeface="Arial" pitchFamily="34" charset="0"/>
                <a:cs typeface="Arial" pitchFamily="34" charset="0"/>
                <a:hlinkClick r:id="rId9"/>
              </a:rPr>
              <a:t>https://www.bbc.com/news/articles/c621z28z138o</a:t>
            </a:r>
            <a:r>
              <a:rPr lang="en-US" sz="800" dirty="0" smtClean="0">
                <a:latin typeface="Arial" pitchFamily="34" charset="0"/>
                <a:cs typeface="Arial" pitchFamily="34" charset="0"/>
              </a:rPr>
              <a:t> (Accessed: 24 June 2026).</a:t>
            </a:r>
          </a:p>
          <a:p>
            <a:pPr algn="just">
              <a:buFont typeface="Arial" pitchFamily="34" charset="0"/>
              <a:buChar char="•"/>
            </a:pPr>
            <a:r>
              <a:rPr lang="en-US" sz="800" b="1" dirty="0" smtClean="0">
                <a:latin typeface="Arial" pitchFamily="34" charset="0"/>
                <a:cs typeface="Arial" pitchFamily="34" charset="0"/>
              </a:rPr>
              <a:t>Cancer Research UK (2026).</a:t>
            </a:r>
            <a:r>
              <a:rPr lang="en-US" sz="800" dirty="0" smtClean="0">
                <a:latin typeface="Arial" pitchFamily="34" charset="0"/>
                <a:cs typeface="Arial" pitchFamily="34" charset="0"/>
              </a:rPr>
              <a:t> 'Risks and causes of cervical cancer.' Available at: </a:t>
            </a:r>
            <a:r>
              <a:rPr lang="en-US" sz="800" dirty="0" smtClean="0">
                <a:latin typeface="Arial" pitchFamily="34" charset="0"/>
                <a:cs typeface="Arial" pitchFamily="34" charset="0"/>
                <a:hlinkClick r:id="rId10"/>
              </a:rPr>
              <a:t>https://www.cancerresearchuk.org/about-cancer/cervical-cancer/risks-causes</a:t>
            </a:r>
            <a:r>
              <a:rPr lang="en-US" sz="800" dirty="0" smtClean="0">
                <a:latin typeface="Arial" pitchFamily="34" charset="0"/>
                <a:cs typeface="Arial" pitchFamily="34" charset="0"/>
              </a:rPr>
              <a:t> (Accessed: 24 June 2026).</a:t>
            </a:r>
          </a:p>
          <a:p>
            <a:pPr algn="just">
              <a:buFont typeface="Arial" pitchFamily="34" charset="0"/>
              <a:buChar char="•"/>
            </a:pPr>
            <a:r>
              <a:rPr lang="en-US" sz="800" b="1" dirty="0" err="1" smtClean="0">
                <a:latin typeface="Arial" pitchFamily="34" charset="0"/>
                <a:cs typeface="Arial" pitchFamily="34" charset="0"/>
              </a:rPr>
              <a:t>Checchi</a:t>
            </a:r>
            <a:r>
              <a:rPr lang="en-US" sz="800" b="1" dirty="0" smtClean="0">
                <a:latin typeface="Arial" pitchFamily="34" charset="0"/>
                <a:cs typeface="Arial" pitchFamily="34" charset="0"/>
              </a:rPr>
              <a:t>, M., </a:t>
            </a:r>
            <a:r>
              <a:rPr lang="en-US" sz="800" b="1" dirty="0" err="1" smtClean="0">
                <a:latin typeface="Arial" pitchFamily="34" charset="0"/>
                <a:cs typeface="Arial" pitchFamily="34" charset="0"/>
              </a:rPr>
              <a:t>Mesher</a:t>
            </a:r>
            <a:r>
              <a:rPr lang="en-US" sz="800" b="1" dirty="0" smtClean="0">
                <a:latin typeface="Arial" pitchFamily="34" charset="0"/>
                <a:cs typeface="Arial" pitchFamily="34" charset="0"/>
              </a:rPr>
              <a:t>, D., </a:t>
            </a:r>
            <a:r>
              <a:rPr lang="en-US" sz="800" b="1" dirty="0" err="1" smtClean="0">
                <a:latin typeface="Arial" pitchFamily="34" charset="0"/>
                <a:cs typeface="Arial" pitchFamily="34" charset="0"/>
              </a:rPr>
              <a:t>Panwar</a:t>
            </a:r>
            <a:r>
              <a:rPr lang="en-US" sz="800" b="1" dirty="0" smtClean="0">
                <a:latin typeface="Arial" pitchFamily="34" charset="0"/>
                <a:cs typeface="Arial" pitchFamily="34" charset="0"/>
              </a:rPr>
              <a:t>, K., Anderson, A., </a:t>
            </a:r>
            <a:r>
              <a:rPr lang="en-US" sz="800" b="1" dirty="0" err="1" smtClean="0">
                <a:latin typeface="Arial" pitchFamily="34" charset="0"/>
                <a:cs typeface="Arial" pitchFamily="34" charset="0"/>
              </a:rPr>
              <a:t>Beddows</a:t>
            </a:r>
            <a:r>
              <a:rPr lang="en-US" sz="800" b="1" dirty="0" smtClean="0">
                <a:latin typeface="Arial" pitchFamily="34" charset="0"/>
                <a:cs typeface="Arial" pitchFamily="34" charset="0"/>
              </a:rPr>
              <a:t>, S. and </a:t>
            </a:r>
            <a:r>
              <a:rPr lang="en-US" sz="800" b="1" dirty="0" err="1" smtClean="0">
                <a:latin typeface="Arial" pitchFamily="34" charset="0"/>
                <a:cs typeface="Arial" pitchFamily="34" charset="0"/>
              </a:rPr>
              <a:t>Soldan</a:t>
            </a:r>
            <a:r>
              <a:rPr lang="en-US" sz="800" b="1" dirty="0" smtClean="0">
                <a:latin typeface="Arial" pitchFamily="34" charset="0"/>
                <a:cs typeface="Arial" pitchFamily="34" charset="0"/>
              </a:rPr>
              <a:t>, K. (2023).</a:t>
            </a:r>
            <a:r>
              <a:rPr lang="en-US" sz="800" dirty="0" smtClean="0">
                <a:latin typeface="Arial" pitchFamily="34" charset="0"/>
                <a:cs typeface="Arial" pitchFamily="34" charset="0"/>
              </a:rPr>
              <a:t> 'The impact of over ten years of HPV vaccination in England: Surveillance of type-specific HPV in young sexually active females.' </a:t>
            </a:r>
            <a:r>
              <a:rPr lang="en-US" sz="800" i="1" dirty="0" smtClean="0">
                <a:latin typeface="Arial" pitchFamily="34" charset="0"/>
                <a:cs typeface="Arial" pitchFamily="34" charset="0"/>
              </a:rPr>
              <a:t>Vaccine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41</a:t>
            </a:r>
            <a:r>
              <a:rPr lang="en-US" sz="800" dirty="0" smtClean="0">
                <a:latin typeface="Arial" pitchFamily="34" charset="0"/>
                <a:cs typeface="Arial" pitchFamily="34" charset="0"/>
              </a:rPr>
              <a:t>(45), pp.6734–6744. Available at: </a:t>
            </a:r>
            <a:r>
              <a:rPr lang="en-US" sz="800" dirty="0" smtClean="0">
                <a:latin typeface="Arial" pitchFamily="34" charset="0"/>
                <a:cs typeface="Arial" pitchFamily="34" charset="0"/>
                <a:hlinkClick r:id="rId11"/>
              </a:rPr>
              <a:t>https://doi.org/10.1016/j.vaccine.2023.10.002</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err="1" smtClean="0">
                <a:latin typeface="Arial" pitchFamily="34" charset="0"/>
                <a:cs typeface="Arial" pitchFamily="34" charset="0"/>
              </a:rPr>
              <a:t>Choi</a:t>
            </a:r>
            <a:r>
              <a:rPr lang="en-US" sz="800" b="1" dirty="0" smtClean="0">
                <a:latin typeface="Arial" pitchFamily="34" charset="0"/>
                <a:cs typeface="Arial" pitchFamily="34" charset="0"/>
              </a:rPr>
              <a:t>, S., Ismail, A., Pappas-</a:t>
            </a:r>
            <a:r>
              <a:rPr lang="en-US" sz="800" b="1" dirty="0" err="1" smtClean="0">
                <a:latin typeface="Arial" pitchFamily="34" charset="0"/>
                <a:cs typeface="Arial" pitchFamily="34" charset="0"/>
              </a:rPr>
              <a:t>Gogos</a:t>
            </a:r>
            <a:r>
              <a:rPr lang="en-US" sz="800" b="1" dirty="0" smtClean="0">
                <a:latin typeface="Arial" pitchFamily="34" charset="0"/>
                <a:cs typeface="Arial" pitchFamily="34" charset="0"/>
              </a:rPr>
              <a:t>, G. and </a:t>
            </a:r>
            <a:r>
              <a:rPr lang="en-US" sz="800" b="1" dirty="0" err="1" smtClean="0">
                <a:latin typeface="Arial" pitchFamily="34" charset="0"/>
                <a:cs typeface="Arial" pitchFamily="34" charset="0"/>
              </a:rPr>
              <a:t>Boussios</a:t>
            </a:r>
            <a:r>
              <a:rPr lang="en-US" sz="800" b="1" dirty="0" smtClean="0">
                <a:latin typeface="Arial" pitchFamily="34" charset="0"/>
                <a:cs typeface="Arial" pitchFamily="34" charset="0"/>
              </a:rPr>
              <a:t>, S. (2023).</a:t>
            </a:r>
            <a:r>
              <a:rPr lang="en-US" sz="800" dirty="0" smtClean="0">
                <a:latin typeface="Arial" pitchFamily="34" charset="0"/>
                <a:cs typeface="Arial" pitchFamily="34" charset="0"/>
              </a:rPr>
              <a:t> 'HPV and cervical cancer: a review of epidemiology and screening uptake in the UK.' </a:t>
            </a:r>
            <a:r>
              <a:rPr lang="en-US" sz="800" i="1" dirty="0" smtClean="0">
                <a:latin typeface="Arial" pitchFamily="34" charset="0"/>
                <a:cs typeface="Arial" pitchFamily="34" charset="0"/>
              </a:rPr>
              <a:t>Pathogens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12</a:t>
            </a:r>
            <a:r>
              <a:rPr lang="en-US" sz="800" dirty="0" smtClean="0">
                <a:latin typeface="Arial" pitchFamily="34" charset="0"/>
                <a:cs typeface="Arial" pitchFamily="34" charset="0"/>
              </a:rPr>
              <a:t>(2), p.298. Available at: </a:t>
            </a:r>
            <a:r>
              <a:rPr lang="en-US" sz="800" dirty="0" smtClean="0">
                <a:latin typeface="Arial" pitchFamily="34" charset="0"/>
                <a:cs typeface="Arial" pitchFamily="34" charset="0"/>
                <a:hlinkClick r:id="rId12"/>
              </a:rPr>
              <a:t>https://www.mdpi.com/2076-0817/12/2/298</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err="1" smtClean="0">
                <a:latin typeface="Arial" pitchFamily="34" charset="0"/>
                <a:cs typeface="Arial" pitchFamily="34" charset="0"/>
              </a:rPr>
              <a:t>Falcaro</a:t>
            </a:r>
            <a:r>
              <a:rPr lang="en-US" sz="800" b="1" dirty="0" smtClean="0">
                <a:latin typeface="Arial" pitchFamily="34" charset="0"/>
                <a:cs typeface="Arial" pitchFamily="34" charset="0"/>
              </a:rPr>
              <a:t>, M., </a:t>
            </a:r>
            <a:r>
              <a:rPr lang="en-US" sz="800" b="1" dirty="0" err="1" smtClean="0">
                <a:latin typeface="Arial" pitchFamily="34" charset="0"/>
                <a:cs typeface="Arial" pitchFamily="34" charset="0"/>
              </a:rPr>
              <a:t>Soldan</a:t>
            </a:r>
            <a:r>
              <a:rPr lang="en-US" sz="800" b="1" dirty="0" smtClean="0">
                <a:latin typeface="Arial" pitchFamily="34" charset="0"/>
                <a:cs typeface="Arial" pitchFamily="34" charset="0"/>
              </a:rPr>
              <a:t>, K., </a:t>
            </a:r>
            <a:r>
              <a:rPr lang="en-US" sz="800" b="1" dirty="0" err="1" smtClean="0">
                <a:latin typeface="Arial" pitchFamily="34" charset="0"/>
                <a:cs typeface="Arial" pitchFamily="34" charset="0"/>
              </a:rPr>
              <a:t>Ndlela</a:t>
            </a:r>
            <a:r>
              <a:rPr lang="en-US" sz="800" b="1" dirty="0" smtClean="0">
                <a:latin typeface="Arial" pitchFamily="34" charset="0"/>
                <a:cs typeface="Arial" pitchFamily="34" charset="0"/>
              </a:rPr>
              <a:t>, B. and </a:t>
            </a:r>
            <a:r>
              <a:rPr lang="en-US" sz="800" b="1" dirty="0" err="1" smtClean="0">
                <a:latin typeface="Arial" pitchFamily="34" charset="0"/>
                <a:cs typeface="Arial" pitchFamily="34" charset="0"/>
              </a:rPr>
              <a:t>Sasieni</a:t>
            </a:r>
            <a:r>
              <a:rPr lang="en-US" sz="800" b="1" dirty="0" smtClean="0">
                <a:latin typeface="Arial" pitchFamily="34" charset="0"/>
                <a:cs typeface="Arial" pitchFamily="34" charset="0"/>
              </a:rPr>
              <a:t>, P. (2024).</a:t>
            </a:r>
            <a:r>
              <a:rPr lang="en-US" sz="800" dirty="0" smtClean="0">
                <a:latin typeface="Arial" pitchFamily="34" charset="0"/>
                <a:cs typeface="Arial" pitchFamily="34" charset="0"/>
              </a:rPr>
              <a:t> 'Effect of the HPV vaccination programme on incidence of cervical cancer and grade 3 cervical intraepithelial </a:t>
            </a:r>
            <a:r>
              <a:rPr lang="en-US" sz="800" dirty="0" err="1" smtClean="0">
                <a:latin typeface="Arial" pitchFamily="34" charset="0"/>
                <a:cs typeface="Arial" pitchFamily="34" charset="0"/>
              </a:rPr>
              <a:t>neoplasia</a:t>
            </a:r>
            <a:r>
              <a:rPr lang="en-US" sz="800" dirty="0" smtClean="0">
                <a:latin typeface="Arial" pitchFamily="34" charset="0"/>
                <a:cs typeface="Arial" pitchFamily="34" charset="0"/>
              </a:rPr>
              <a:t> by socioeconomic deprivation in England: Population-based observational study.' </a:t>
            </a:r>
            <a:r>
              <a:rPr lang="en-US" sz="800" i="1" dirty="0" smtClean="0">
                <a:latin typeface="Arial" pitchFamily="34" charset="0"/>
                <a:cs typeface="Arial" pitchFamily="34" charset="0"/>
              </a:rPr>
              <a:t>BMJ</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385</a:t>
            </a:r>
            <a:r>
              <a:rPr lang="en-US" sz="800" dirty="0" smtClean="0">
                <a:latin typeface="Arial" pitchFamily="34" charset="0"/>
                <a:cs typeface="Arial" pitchFamily="34" charset="0"/>
              </a:rPr>
              <a:t>. Available at: </a:t>
            </a:r>
            <a:r>
              <a:rPr lang="en-US" sz="800" dirty="0" smtClean="0">
                <a:latin typeface="Arial" pitchFamily="34" charset="0"/>
                <a:cs typeface="Arial" pitchFamily="34" charset="0"/>
                <a:hlinkClick r:id="rId13"/>
              </a:rPr>
              <a:t>https://www.bmj.com/content/385/bmj-2023-078138</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smtClean="0">
                <a:latin typeface="Arial" pitchFamily="34" charset="0"/>
                <a:cs typeface="Arial" pitchFamily="34" charset="0"/>
              </a:rPr>
              <a:t>GOV.UK (2025).</a:t>
            </a:r>
            <a:r>
              <a:rPr lang="en-US" sz="800" dirty="0" smtClean="0">
                <a:latin typeface="Arial" pitchFamily="34" charset="0"/>
                <a:cs typeface="Arial" pitchFamily="34" charset="0"/>
              </a:rPr>
              <a:t> 'Human papillomavirus (HPV) vaccination coverage in adolescents in England: 2023 to 2024.' Available at: </a:t>
            </a:r>
            <a:r>
              <a:rPr lang="en-US" sz="800" dirty="0" smtClean="0">
                <a:latin typeface="Arial" pitchFamily="34" charset="0"/>
                <a:cs typeface="Arial" pitchFamily="34" charset="0"/>
                <a:hlinkClick r:id="rId14"/>
              </a:rPr>
              <a:t>https://www.gov.uk/government/statistics/human-papillomavirus-hpv-vaccine-coverage-estimates-in-england-2023-to-2024/human-papillomavirus-hpv-vaccination-coverage-in-adolescents-in-england-2023-to-2024</a:t>
            </a:r>
            <a:r>
              <a:rPr lang="en-US" sz="800" dirty="0" smtClean="0">
                <a:latin typeface="Arial" pitchFamily="34" charset="0"/>
                <a:cs typeface="Arial" pitchFamily="34" charset="0"/>
              </a:rPr>
              <a:t> (Accessed: 24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Sabri</a:t>
            </a:r>
            <a:r>
              <a:rPr lang="en-US" sz="800" b="1" dirty="0" smtClean="0">
                <a:latin typeface="Arial" pitchFamily="34" charset="0"/>
                <a:cs typeface="Arial" pitchFamily="34" charset="0"/>
              </a:rPr>
              <a:t>, M. (2025).</a:t>
            </a:r>
            <a:r>
              <a:rPr lang="en-US" sz="800" dirty="0" smtClean="0">
                <a:latin typeface="Arial" pitchFamily="34" charset="0"/>
                <a:cs typeface="Arial" pitchFamily="34" charset="0"/>
              </a:rPr>
              <a:t> 'Early HPV vaccination as a public health strategy to promote social well-being and reduce long-term health issues.' </a:t>
            </a:r>
            <a:r>
              <a:rPr lang="en-US" sz="800" i="1" dirty="0" smtClean="0">
                <a:latin typeface="Arial" pitchFamily="34" charset="0"/>
                <a:cs typeface="Arial" pitchFamily="34" charset="0"/>
              </a:rPr>
              <a:t>Social Work &amp; Society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23</a:t>
            </a:r>
            <a:r>
              <a:rPr lang="en-US" sz="800" dirty="0" smtClean="0">
                <a:latin typeface="Arial" pitchFamily="34" charset="0"/>
                <a:cs typeface="Arial" pitchFamily="34" charset="0"/>
              </a:rPr>
              <a:t>(2). Available at: </a:t>
            </a:r>
            <a:r>
              <a:rPr lang="en-US" sz="800" dirty="0" smtClean="0">
                <a:latin typeface="Arial" pitchFamily="34" charset="0"/>
                <a:cs typeface="Arial" pitchFamily="34" charset="0"/>
                <a:hlinkClick r:id="rId15"/>
              </a:rPr>
              <a:t>https://ejournals.bib.uni-wuppertal.de/index.php/sws/article/view/1045</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Hasche, D. and </a:t>
            </a:r>
            <a:r>
              <a:rPr lang="en-US" sz="800" b="1" dirty="0" err="1" smtClean="0">
                <a:latin typeface="Arial" pitchFamily="34" charset="0"/>
                <a:cs typeface="Arial" pitchFamily="34" charset="0"/>
              </a:rPr>
              <a:t>Akgül</a:t>
            </a:r>
            <a:r>
              <a:rPr lang="en-US" sz="800" b="1" dirty="0" smtClean="0">
                <a:latin typeface="Arial" pitchFamily="34" charset="0"/>
                <a:cs typeface="Arial" pitchFamily="34" charset="0"/>
              </a:rPr>
              <a:t>, B. (2023).</a:t>
            </a:r>
            <a:r>
              <a:rPr lang="en-US" sz="800" dirty="0" smtClean="0">
                <a:latin typeface="Arial" pitchFamily="34" charset="0"/>
                <a:cs typeface="Arial" pitchFamily="34" charset="0"/>
              </a:rPr>
              <a:t> 'Prevention and treatment of HPV-induced skin tumors.' </a:t>
            </a:r>
            <a:r>
              <a:rPr lang="en-US" sz="800" i="1" dirty="0" smtClean="0">
                <a:latin typeface="Arial" pitchFamily="34" charset="0"/>
                <a:cs typeface="Arial" pitchFamily="34" charset="0"/>
              </a:rPr>
              <a:t>Cancers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15</a:t>
            </a:r>
            <a:r>
              <a:rPr lang="en-US" sz="800" dirty="0" smtClean="0">
                <a:latin typeface="Arial" pitchFamily="34" charset="0"/>
                <a:cs typeface="Arial" pitchFamily="34" charset="0"/>
              </a:rPr>
              <a:t>(6), p.1709. Available at: </a:t>
            </a:r>
            <a:r>
              <a:rPr lang="en-US" sz="800" dirty="0" smtClean="0">
                <a:latin typeface="Arial" pitchFamily="34" charset="0"/>
                <a:cs typeface="Arial" pitchFamily="34" charset="0"/>
                <a:hlinkClick r:id="rId16"/>
              </a:rPr>
              <a:t>https://www.mdpi.com/2072-6694/15/6/1709</a:t>
            </a:r>
            <a:r>
              <a:rPr lang="en-US" sz="800" dirty="0" smtClean="0">
                <a:latin typeface="Arial" pitchFamily="34" charset="0"/>
                <a:cs typeface="Arial" pitchFamily="34" charset="0"/>
              </a:rPr>
              <a:t> (Accessed: 29 June 2026).</a:t>
            </a:r>
          </a:p>
          <a:p>
            <a:pPr algn="just">
              <a:buFont typeface="Arial" pitchFamily="34" charset="0"/>
              <a:buChar char="•"/>
            </a:pPr>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Rathod</a:t>
            </a:r>
            <a:r>
              <a:rPr lang="en-US" sz="800" b="1" dirty="0" smtClean="0">
                <a:latin typeface="Arial" pitchFamily="34" charset="0"/>
                <a:cs typeface="Arial" pitchFamily="34" charset="0"/>
              </a:rPr>
              <a:t>, S., </a:t>
            </a:r>
            <a:r>
              <a:rPr lang="en-US" sz="800" b="1" dirty="0" err="1" smtClean="0">
                <a:latin typeface="Arial" pitchFamily="34" charset="0"/>
                <a:cs typeface="Arial" pitchFamily="34" charset="0"/>
              </a:rPr>
              <a:t>Potdar</a:t>
            </a:r>
            <a:r>
              <a:rPr lang="en-US" sz="800" b="1" dirty="0" smtClean="0">
                <a:latin typeface="Arial" pitchFamily="34" charset="0"/>
                <a:cs typeface="Arial" pitchFamily="34" charset="0"/>
              </a:rPr>
              <a:t>, J., Gupta, A., </a:t>
            </a:r>
            <a:r>
              <a:rPr lang="en-US" sz="800" b="1" dirty="0" err="1" smtClean="0">
                <a:latin typeface="Arial" pitchFamily="34" charset="0"/>
                <a:cs typeface="Arial" pitchFamily="34" charset="0"/>
              </a:rPr>
              <a:t>Sethi</a:t>
            </a:r>
            <a:r>
              <a:rPr lang="en-US" sz="800" b="1" dirty="0" smtClean="0">
                <a:latin typeface="Arial" pitchFamily="34" charset="0"/>
                <a:cs typeface="Arial" pitchFamily="34" charset="0"/>
              </a:rPr>
              <a:t>, N. and </a:t>
            </a:r>
            <a:r>
              <a:rPr lang="en-US" sz="800" b="1" dirty="0" err="1" smtClean="0">
                <a:latin typeface="Arial" pitchFamily="34" charset="0"/>
                <a:cs typeface="Arial" pitchFamily="34" charset="0"/>
              </a:rPr>
              <a:t>Dande</a:t>
            </a:r>
            <a:r>
              <a:rPr lang="en-US" sz="800" b="1" dirty="0" smtClean="0">
                <a:latin typeface="Arial" pitchFamily="34" charset="0"/>
                <a:cs typeface="Arial" pitchFamily="34" charset="0"/>
              </a:rPr>
              <a:t>, A. (2023).</a:t>
            </a:r>
            <a:r>
              <a:rPr lang="en-US" sz="800" dirty="0" smtClean="0">
                <a:latin typeface="Arial" pitchFamily="34" charset="0"/>
                <a:cs typeface="Arial" pitchFamily="34" charset="0"/>
              </a:rPr>
              <a:t> 'Empowering women’s health: Insights into HPV vaccination and the prevention of invasive cervical cancer.' </a:t>
            </a:r>
            <a:r>
              <a:rPr lang="en-US" sz="800" i="1" dirty="0" err="1" smtClean="0">
                <a:latin typeface="Arial" pitchFamily="34" charset="0"/>
                <a:cs typeface="Arial" pitchFamily="34" charset="0"/>
              </a:rPr>
              <a:t>Cureus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15</a:t>
            </a:r>
            <a:r>
              <a:rPr lang="en-US" sz="800" dirty="0" smtClean="0">
                <a:latin typeface="Arial" pitchFamily="34" charset="0"/>
                <a:cs typeface="Arial" pitchFamily="34" charset="0"/>
              </a:rPr>
              <a:t>(11), p.e49523. Available at: </a:t>
            </a:r>
            <a:r>
              <a:rPr lang="en-US" sz="800" dirty="0" smtClean="0">
                <a:latin typeface="Arial" pitchFamily="34" charset="0"/>
                <a:cs typeface="Arial" pitchFamily="34" charset="0"/>
                <a:hlinkClick r:id="rId17"/>
              </a:rPr>
              <a:t>https://www.cureus.com/articles/205621-empowering-womens-health-insights-into-hpv-vaccination-and-the-prevention-of-invasive-cervical-cancer</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Sabri</a:t>
            </a:r>
            <a:r>
              <a:rPr lang="en-US" sz="800" b="1" dirty="0" smtClean="0">
                <a:latin typeface="Arial" pitchFamily="34" charset="0"/>
                <a:cs typeface="Arial" pitchFamily="34" charset="0"/>
              </a:rPr>
              <a:t>, M. (2025).</a:t>
            </a:r>
            <a:r>
              <a:rPr lang="en-US" sz="800" dirty="0" smtClean="0">
                <a:latin typeface="Arial" pitchFamily="34" charset="0"/>
                <a:cs typeface="Arial" pitchFamily="34" charset="0"/>
              </a:rPr>
              <a:t> 'Early HPV vaccination as a public health strategy to promote social well-being and reduce long-term health issues.' </a:t>
            </a:r>
            <a:r>
              <a:rPr lang="en-US" sz="800" i="1" dirty="0" smtClean="0">
                <a:latin typeface="Arial" pitchFamily="34" charset="0"/>
                <a:cs typeface="Arial" pitchFamily="34" charset="0"/>
              </a:rPr>
              <a:t>Social Work &amp; Society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23</a:t>
            </a:r>
            <a:r>
              <a:rPr lang="en-US" sz="800" dirty="0" smtClean="0">
                <a:latin typeface="Arial" pitchFamily="34" charset="0"/>
                <a:cs typeface="Arial" pitchFamily="34" charset="0"/>
              </a:rPr>
              <a:t>(2). Available at: </a:t>
            </a:r>
            <a:r>
              <a:rPr lang="en-US" sz="800" dirty="0" smtClean="0">
                <a:latin typeface="Arial" pitchFamily="34" charset="0"/>
                <a:cs typeface="Arial" pitchFamily="34" charset="0"/>
                <a:hlinkClick r:id="rId15"/>
              </a:rPr>
              <a:t>https://ejournals.bib.uni-wuppertal.de/index.php/sws/article/view/1045</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Sacre</a:t>
            </a:r>
            <a:r>
              <a:rPr lang="en-US" sz="800" b="1" dirty="0" smtClean="0">
                <a:latin typeface="Arial" pitchFamily="34" charset="0"/>
                <a:cs typeface="Arial" pitchFamily="34" charset="0"/>
              </a:rPr>
              <a:t>, A., </a:t>
            </a:r>
            <a:r>
              <a:rPr lang="en-US" sz="800" b="1" dirty="0" err="1" smtClean="0">
                <a:latin typeface="Arial" pitchFamily="34" charset="0"/>
                <a:cs typeface="Arial" pitchFamily="34" charset="0"/>
              </a:rPr>
              <a:t>Bambra</a:t>
            </a:r>
            <a:r>
              <a:rPr lang="en-US" sz="800" b="1" dirty="0" smtClean="0">
                <a:latin typeface="Arial" pitchFamily="34" charset="0"/>
                <a:cs typeface="Arial" pitchFamily="34" charset="0"/>
              </a:rPr>
              <a:t>, C., Wildman, J.M., Thomson, K., Bennett, N., </a:t>
            </a:r>
            <a:r>
              <a:rPr lang="en-US" sz="800" b="1" dirty="0" err="1" smtClean="0">
                <a:latin typeface="Arial" pitchFamily="34" charset="0"/>
                <a:cs typeface="Arial" pitchFamily="34" charset="0"/>
              </a:rPr>
              <a:t>Sowden</a:t>
            </a:r>
            <a:r>
              <a:rPr lang="en-US" sz="800" b="1" dirty="0" smtClean="0">
                <a:latin typeface="Arial" pitchFamily="34" charset="0"/>
                <a:cs typeface="Arial" pitchFamily="34" charset="0"/>
              </a:rPr>
              <a:t>, S. and Todd, A. (2023).</a:t>
            </a:r>
            <a:r>
              <a:rPr lang="en-US" sz="800" dirty="0" smtClean="0">
                <a:latin typeface="Arial" pitchFamily="34" charset="0"/>
                <a:cs typeface="Arial" pitchFamily="34" charset="0"/>
              </a:rPr>
              <a:t> 'Socioeconomic inequalities in vaccine uptake: A global umbrella review.' </a:t>
            </a:r>
            <a:r>
              <a:rPr lang="en-US" sz="800" i="1" dirty="0" smtClean="0">
                <a:latin typeface="Arial" pitchFamily="34" charset="0"/>
                <a:cs typeface="Arial" pitchFamily="34" charset="0"/>
              </a:rPr>
              <a:t>PLOS ONE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18</a:t>
            </a:r>
            <a:r>
              <a:rPr lang="en-US" sz="800" dirty="0" smtClean="0">
                <a:latin typeface="Arial" pitchFamily="34" charset="0"/>
                <a:cs typeface="Arial" pitchFamily="34" charset="0"/>
              </a:rPr>
              <a:t>(12), p.e0294688. Available at: </a:t>
            </a:r>
            <a:r>
              <a:rPr lang="en-US" sz="800" dirty="0" smtClean="0">
                <a:latin typeface="Arial" pitchFamily="34" charset="0"/>
                <a:cs typeface="Arial" pitchFamily="34" charset="0"/>
                <a:hlinkClick r:id="rId18"/>
              </a:rPr>
              <a:t>https://journals.plos.org/plosone/article?id=10.1371/journal.pone.0294688</a:t>
            </a:r>
            <a:r>
              <a:rPr lang="en-US" sz="800" dirty="0" smtClean="0">
                <a:latin typeface="Arial" pitchFamily="34" charset="0"/>
                <a:cs typeface="Arial" pitchFamily="34" charset="0"/>
              </a:rPr>
              <a:t> (Accessed: 29 June 2026).</a:t>
            </a:r>
          </a:p>
          <a:p>
            <a:pPr algn="just"/>
            <a:endParaRPr lang="en-US" sz="800" dirty="0" smtClean="0">
              <a:latin typeface="Arial" pitchFamily="34" charset="0"/>
              <a:cs typeface="Arial" pitchFamily="34" charset="0"/>
            </a:endParaRP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Scott, E.C. and </a:t>
            </a:r>
            <a:r>
              <a:rPr lang="en-US" sz="800" b="1" dirty="0" err="1" smtClean="0">
                <a:latin typeface="Arial" pitchFamily="34" charset="0"/>
                <a:cs typeface="Arial" pitchFamily="34" charset="0"/>
              </a:rPr>
              <a:t>Hoskin</a:t>
            </a:r>
            <a:r>
              <a:rPr lang="en-US" sz="800" b="1" dirty="0" smtClean="0">
                <a:latin typeface="Arial" pitchFamily="34" charset="0"/>
                <a:cs typeface="Arial" pitchFamily="34" charset="0"/>
              </a:rPr>
              <a:t>, P.J. (2024).</a:t>
            </a:r>
            <a:r>
              <a:rPr lang="en-US" sz="800" dirty="0" smtClean="0">
                <a:latin typeface="Arial" pitchFamily="34" charset="0"/>
                <a:cs typeface="Arial" pitchFamily="34" charset="0"/>
              </a:rPr>
              <a:t> 'Health inequalities in cancer care: A literature review of pathways to diagnosis in the United Kingdom.' </a:t>
            </a:r>
            <a:r>
              <a:rPr lang="en-US" sz="800" i="1" dirty="0" err="1" smtClean="0">
                <a:latin typeface="Arial" pitchFamily="34" charset="0"/>
                <a:cs typeface="Arial" pitchFamily="34" charset="0"/>
              </a:rPr>
              <a:t>EClinicalMedicine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76</a:t>
            </a:r>
            <a:r>
              <a:rPr lang="en-US" sz="800" dirty="0" smtClean="0">
                <a:latin typeface="Arial" pitchFamily="34" charset="0"/>
                <a:cs typeface="Arial" pitchFamily="34" charset="0"/>
              </a:rPr>
              <a:t>. Available at: </a:t>
            </a:r>
            <a:r>
              <a:rPr lang="en-US" sz="800" dirty="0" smtClean="0">
                <a:latin typeface="Arial" pitchFamily="34" charset="0"/>
                <a:cs typeface="Arial" pitchFamily="34" charset="0"/>
                <a:hlinkClick r:id="rId19"/>
              </a:rPr>
              <a:t>https://www.thelancet.com/journals/eclinm/article/PIIS2589-5370(24)00438-4/fulltext</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Song, Y., </a:t>
            </a:r>
            <a:r>
              <a:rPr lang="en-US" sz="800" b="1" dirty="0" err="1" smtClean="0">
                <a:latin typeface="Arial" pitchFamily="34" charset="0"/>
                <a:cs typeface="Arial" pitchFamily="34" charset="0"/>
              </a:rPr>
              <a:t>Choi</a:t>
            </a:r>
            <a:r>
              <a:rPr lang="en-US" sz="800" b="1" dirty="0" smtClean="0">
                <a:latin typeface="Arial" pitchFamily="34" charset="0"/>
                <a:cs typeface="Arial" pitchFamily="34" charset="0"/>
              </a:rPr>
              <a:t>, W. and Shim, E. (2024).</a:t>
            </a:r>
            <a:r>
              <a:rPr lang="en-US" sz="800" dirty="0" smtClean="0">
                <a:latin typeface="Arial" pitchFamily="34" charset="0"/>
                <a:cs typeface="Arial" pitchFamily="34" charset="0"/>
              </a:rPr>
              <a:t> 'Cost-effectiveness of human papillomavirus vaccination in the UK: Two versus single-dose of </a:t>
            </a:r>
            <a:r>
              <a:rPr lang="en-US" sz="800" dirty="0" err="1" smtClean="0">
                <a:latin typeface="Arial" pitchFamily="34" charset="0"/>
                <a:cs typeface="Arial" pitchFamily="34" charset="0"/>
              </a:rPr>
              <a:t>nonavalent</a:t>
            </a:r>
            <a:r>
              <a:rPr lang="en-US" sz="800" dirty="0" smtClean="0">
                <a:latin typeface="Arial" pitchFamily="34" charset="0"/>
                <a:cs typeface="Arial" pitchFamily="34" charset="0"/>
              </a:rPr>
              <a:t> HPV vaccination.' </a:t>
            </a:r>
            <a:r>
              <a:rPr lang="en-US" sz="800" i="1" dirty="0" smtClean="0">
                <a:latin typeface="Arial" pitchFamily="34" charset="0"/>
                <a:cs typeface="Arial" pitchFamily="34" charset="0"/>
              </a:rPr>
              <a:t>American Journal of Preventive Medicine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67</a:t>
            </a:r>
            <a:r>
              <a:rPr lang="en-US" sz="800" dirty="0" smtClean="0">
                <a:latin typeface="Arial" pitchFamily="34" charset="0"/>
                <a:cs typeface="Arial" pitchFamily="34" charset="0"/>
              </a:rPr>
              <a:t>(2), pp.231–240. Available at: </a:t>
            </a:r>
            <a:r>
              <a:rPr lang="en-US" sz="800" dirty="0" smtClean="0">
                <a:latin typeface="Arial" pitchFamily="34" charset="0"/>
                <a:cs typeface="Arial" pitchFamily="34" charset="0"/>
                <a:hlinkClick r:id="rId20"/>
              </a:rPr>
              <a:t>https://www.ajpmonline.org/article/S0749-3797(24)00163-2/fulltext</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Vaivada, T., Sharma, N., Das, J.K., Salam, R.A., </a:t>
            </a:r>
            <a:r>
              <a:rPr lang="en-US" sz="800" b="1" dirty="0" err="1" smtClean="0">
                <a:latin typeface="Arial" pitchFamily="34" charset="0"/>
                <a:cs typeface="Arial" pitchFamily="34" charset="0"/>
              </a:rPr>
              <a:t>Lassi</a:t>
            </a:r>
            <a:r>
              <a:rPr lang="en-US" sz="800" b="1" dirty="0" smtClean="0">
                <a:latin typeface="Arial" pitchFamily="34" charset="0"/>
                <a:cs typeface="Arial" pitchFamily="34" charset="0"/>
              </a:rPr>
              <a:t>, Z.S. and </a:t>
            </a:r>
            <a:r>
              <a:rPr lang="en-US" sz="800" b="1" dirty="0" err="1" smtClean="0">
                <a:latin typeface="Arial" pitchFamily="34" charset="0"/>
                <a:cs typeface="Arial" pitchFamily="34" charset="0"/>
              </a:rPr>
              <a:t>Bhutta</a:t>
            </a:r>
            <a:r>
              <a:rPr lang="en-US" sz="800" b="1" dirty="0" smtClean="0">
                <a:latin typeface="Arial" pitchFamily="34" charset="0"/>
                <a:cs typeface="Arial" pitchFamily="34" charset="0"/>
              </a:rPr>
              <a:t>, Z.A. (2022).</a:t>
            </a:r>
            <a:r>
              <a:rPr lang="en-US" sz="800" dirty="0" smtClean="0">
                <a:latin typeface="Arial" pitchFamily="34" charset="0"/>
                <a:cs typeface="Arial" pitchFamily="34" charset="0"/>
              </a:rPr>
              <a:t> 'Interventions for health and well-being in school-aged children and adolescents: A way forward.' </a:t>
            </a:r>
            <a:r>
              <a:rPr lang="en-US" sz="800" i="1" dirty="0" smtClean="0">
                <a:latin typeface="Arial" pitchFamily="34" charset="0"/>
                <a:cs typeface="Arial" pitchFamily="34" charset="0"/>
              </a:rPr>
              <a:t>Pediatrics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149</a:t>
            </a:r>
            <a:r>
              <a:rPr lang="en-US" sz="800" dirty="0" smtClean="0">
                <a:latin typeface="Arial" pitchFamily="34" charset="0"/>
                <a:cs typeface="Arial" pitchFamily="34" charset="0"/>
              </a:rPr>
              <a:t>(Supplement 6), p.e2021053852M. Available at: </a:t>
            </a:r>
            <a:r>
              <a:rPr lang="en-US" sz="800" dirty="0" smtClean="0">
                <a:latin typeface="Arial" pitchFamily="34" charset="0"/>
                <a:cs typeface="Arial" pitchFamily="34" charset="0"/>
                <a:hlinkClick r:id="rId21"/>
              </a:rPr>
              <a:t>https://publications.aap.org/pediatrics/article/149/Supplement_6/e2021053852M/185460</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Zolfi</a:t>
            </a:r>
            <a:r>
              <a:rPr lang="en-US" sz="800" b="1" dirty="0" smtClean="0">
                <a:latin typeface="Arial" pitchFamily="34" charset="0"/>
                <a:cs typeface="Arial" pitchFamily="34" charset="0"/>
              </a:rPr>
              <a:t>, E., </a:t>
            </a:r>
            <a:r>
              <a:rPr lang="en-US" sz="800" b="1" dirty="0" err="1" smtClean="0">
                <a:latin typeface="Arial" pitchFamily="34" charset="0"/>
                <a:cs typeface="Arial" pitchFamily="34" charset="0"/>
              </a:rPr>
              <a:t>Khaleghi</a:t>
            </a:r>
            <a:r>
              <a:rPr lang="en-US" sz="800" b="1" dirty="0" smtClean="0">
                <a:latin typeface="Arial" pitchFamily="34" charset="0"/>
                <a:cs typeface="Arial" pitchFamily="34" charset="0"/>
              </a:rPr>
              <a:t> </a:t>
            </a:r>
            <a:r>
              <a:rPr lang="en-US" sz="800" b="1" dirty="0" err="1" smtClean="0">
                <a:latin typeface="Arial" pitchFamily="34" charset="0"/>
                <a:cs typeface="Arial" pitchFamily="34" charset="0"/>
              </a:rPr>
              <a:t>Mehr</a:t>
            </a:r>
            <a:r>
              <a:rPr lang="en-US" sz="800" b="1" dirty="0" smtClean="0">
                <a:latin typeface="Arial" pitchFamily="34" charset="0"/>
                <a:cs typeface="Arial" pitchFamily="34" charset="0"/>
              </a:rPr>
              <a:t>, F., </a:t>
            </a:r>
            <a:r>
              <a:rPr lang="en-US" sz="800" b="1" dirty="0" err="1" smtClean="0">
                <a:latin typeface="Arial" pitchFamily="34" charset="0"/>
                <a:cs typeface="Arial" pitchFamily="34" charset="0"/>
              </a:rPr>
              <a:t>Emtiazi</a:t>
            </a:r>
            <a:r>
              <a:rPr lang="en-US" sz="800" b="1" dirty="0" smtClean="0">
                <a:latin typeface="Arial" pitchFamily="34" charset="0"/>
                <a:cs typeface="Arial" pitchFamily="34" charset="0"/>
              </a:rPr>
              <a:t>, N. and </a:t>
            </a:r>
            <a:r>
              <a:rPr lang="en-US" sz="800" b="1" dirty="0" err="1" smtClean="0">
                <a:latin typeface="Arial" pitchFamily="34" charset="0"/>
                <a:cs typeface="Arial" pitchFamily="34" charset="0"/>
              </a:rPr>
              <a:t>Moradi</a:t>
            </a:r>
            <a:r>
              <a:rPr lang="en-US" sz="800" b="1" dirty="0" smtClean="0">
                <a:latin typeface="Arial" pitchFamily="34" charset="0"/>
                <a:cs typeface="Arial" pitchFamily="34" charset="0"/>
              </a:rPr>
              <a:t>, Y. (2025).</a:t>
            </a:r>
            <a:r>
              <a:rPr lang="en-US" sz="800" dirty="0" smtClean="0">
                <a:latin typeface="Arial" pitchFamily="34" charset="0"/>
                <a:cs typeface="Arial" pitchFamily="34" charset="0"/>
              </a:rPr>
              <a:t> 'A review of the carcinogenic potential of human papillomavirus (HPV) in urological cancers.' </a:t>
            </a:r>
            <a:r>
              <a:rPr lang="en-US" sz="800" i="1" dirty="0" smtClean="0">
                <a:latin typeface="Arial" pitchFamily="34" charset="0"/>
                <a:cs typeface="Arial" pitchFamily="34" charset="0"/>
              </a:rPr>
              <a:t>Virology Journal</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22</a:t>
            </a:r>
            <a:r>
              <a:rPr lang="en-US" sz="800" dirty="0" smtClean="0">
                <a:latin typeface="Arial" pitchFamily="34" charset="0"/>
                <a:cs typeface="Arial" pitchFamily="34" charset="0"/>
              </a:rPr>
              <a:t>(1), p.53. Available at: </a:t>
            </a:r>
            <a:r>
              <a:rPr lang="en-US" sz="800" dirty="0" smtClean="0">
                <a:latin typeface="Arial" pitchFamily="34" charset="0"/>
                <a:cs typeface="Arial" pitchFamily="34" charset="0"/>
                <a:hlinkClick r:id="rId22"/>
              </a:rPr>
              <a:t>https://virologyj.biomedcentral.com/articles/10.1186/s12985-025-02684-4</a:t>
            </a:r>
            <a:r>
              <a:rPr lang="en-US" sz="800" dirty="0" smtClean="0">
                <a:latin typeface="Arial" pitchFamily="34" charset="0"/>
                <a:cs typeface="Arial" pitchFamily="34" charset="0"/>
              </a:rPr>
              <a:t> (Accessed: 29 June 2026).</a:t>
            </a:r>
          </a:p>
          <a:p>
            <a:pPr algn="just">
              <a:buFont typeface="Arial" pitchFamily="34" charset="0"/>
              <a:buChar char="•"/>
            </a:pPr>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p:txBody>
      </p:sp>
      <p:cxnSp>
        <p:nvCxnSpPr>
          <p:cNvPr id="41" name="Straight Connector 40"/>
          <p:cNvCxnSpPr>
            <a:endCxn id="36" idx="2"/>
          </p:cNvCxnSpPr>
          <p:nvPr/>
        </p:nvCxnSpPr>
        <p:spPr>
          <a:xfrm rot="16200000" flipH="1">
            <a:off x="6555726" y="10011215"/>
            <a:ext cx="2961987" cy="2063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 xmlns:p14="http://schemas.microsoft.com/office/powerpoint/2010/main" val="3631165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a:stretch>
            <a:fillRect/>
          </a:stretch>
        </p:blipFill>
        <p:spPr bwMode="auto">
          <a:xfrm>
            <a:off x="-119983" y="1"/>
            <a:ext cx="16214057" cy="10691812"/>
          </a:xfrm>
          <a:prstGeom prst="rect">
            <a:avLst/>
          </a:prstGeom>
          <a:noFill/>
          <a:ln w="9525">
            <a:noFill/>
            <a:miter lim="800000"/>
            <a:headEnd/>
            <a:tailEnd/>
          </a:ln>
          <a:effectLst/>
        </p:spPr>
      </p:pic>
      <p:sp>
        <p:nvSpPr>
          <p:cNvPr id="5" name="TextBox 4"/>
          <p:cNvSpPr txBox="1"/>
          <p:nvPr/>
        </p:nvSpPr>
        <p:spPr>
          <a:xfrm>
            <a:off x="5029200" y="4740442"/>
            <a:ext cx="5173579" cy="923330"/>
          </a:xfrm>
          <a:prstGeom prst="rect">
            <a:avLst/>
          </a:prstGeom>
          <a:noFill/>
        </p:spPr>
        <p:txBody>
          <a:bodyPr wrap="square" rtlCol="0">
            <a:spAutoFit/>
          </a:bodyPr>
          <a:lstStyle/>
          <a:p>
            <a:r>
              <a:rPr lang="en-US" sz="5400" i="1" dirty="0" smtClean="0">
                <a:solidFill>
                  <a:schemeClr val="tx2">
                    <a:lumMod val="50000"/>
                  </a:schemeClr>
                </a:solidFill>
                <a:latin typeface="Arial Black" pitchFamily="34" charset="0"/>
              </a:rPr>
              <a:t>Thank you….</a:t>
            </a:r>
            <a:endParaRPr lang="en-US" sz="5400" i="1" dirty="0">
              <a:solidFill>
                <a:schemeClr val="tx2">
                  <a:lumMod val="50000"/>
                </a:schemeClr>
              </a:solidFill>
              <a:latin typeface="Arial Black"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2556</TotalTime>
  <Words>1786</Words>
  <Application>Microsoft Office PowerPoint</Application>
  <PresentationFormat>Custom</PresentationFormat>
  <Paragraphs>84</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‘’Research Title: Effectiveness Of HPV Vaccination Compared With No Vaccination In Reducing HPV Infection And HPV-related Cancers Among Adolescents Aged 12–18 Years In The Uk: A Systematic Review’’ </vt:lpstr>
      <vt:lpstr>Slide 1</vt:lpstr>
      <vt:lpstr>Slide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Nilesh</dc:creator>
  <cp:lastModifiedBy>Nilesh</cp:lastModifiedBy>
  <cp:revision>12</cp:revision>
  <dcterms:created xsi:type="dcterms:W3CDTF">2026-06-24T13:37:37Z</dcterms:created>
  <dcterms:modified xsi:type="dcterms:W3CDTF">2026-07-03T22:34:47Z</dcterms:modified>
</cp:coreProperties>
</file>