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4" r:id="rId18"/>
    <p:sldId id="293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4C0C6D-170E-4809-BFEA-19FEF321CB3A}" v="10" dt="2022-06-23T18:49:30.8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86038" autoAdjust="0"/>
  </p:normalViewPr>
  <p:slideViewPr>
    <p:cSldViewPr>
      <p:cViewPr varScale="1">
        <p:scale>
          <a:sx n="91" d="100"/>
          <a:sy n="91" d="100"/>
        </p:scale>
        <p:origin x="111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da Perveen" userId="52ea1011-9aec-4a61-ab0b-0d215c7dd5dc" providerId="ADAL" clId="{934C0C6D-170E-4809-BFEA-19FEF321CB3A}"/>
    <pc:docChg chg="addSld modSld">
      <pc:chgData name="Abida Perveen" userId="52ea1011-9aec-4a61-ab0b-0d215c7dd5dc" providerId="ADAL" clId="{934C0C6D-170E-4809-BFEA-19FEF321CB3A}" dt="2022-06-23T18:50:25.856" v="144" actId="20577"/>
      <pc:docMkLst>
        <pc:docMk/>
      </pc:docMkLst>
      <pc:sldChg chg="modSp mod">
        <pc:chgData name="Abida Perveen" userId="52ea1011-9aec-4a61-ab0b-0d215c7dd5dc" providerId="ADAL" clId="{934C0C6D-170E-4809-BFEA-19FEF321CB3A}" dt="2022-06-23T18:47:34.330" v="55" actId="20577"/>
        <pc:sldMkLst>
          <pc:docMk/>
          <pc:sldMk cId="0" sldId="277"/>
        </pc:sldMkLst>
        <pc:spChg chg="mod">
          <ac:chgData name="Abida Perveen" userId="52ea1011-9aec-4a61-ab0b-0d215c7dd5dc" providerId="ADAL" clId="{934C0C6D-170E-4809-BFEA-19FEF321CB3A}" dt="2022-06-23T18:47:34.330" v="55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">
        <pc:chgData name="Abida Perveen" userId="52ea1011-9aec-4a61-ab0b-0d215c7dd5dc" providerId="ADAL" clId="{934C0C6D-170E-4809-BFEA-19FEF321CB3A}" dt="2022-06-23T18:38:02.695" v="29" actId="20577"/>
        <pc:sldMkLst>
          <pc:docMk/>
          <pc:sldMk cId="225889225" sldId="282"/>
        </pc:sldMkLst>
        <pc:spChg chg="mod">
          <ac:chgData name="Abida Perveen" userId="52ea1011-9aec-4a61-ab0b-0d215c7dd5dc" providerId="ADAL" clId="{934C0C6D-170E-4809-BFEA-19FEF321CB3A}" dt="2022-06-23T18:38:02.695" v="29" actId="20577"/>
          <ac:spMkLst>
            <pc:docMk/>
            <pc:sldMk cId="225889225" sldId="282"/>
            <ac:spMk id="3" creationId="{00000000-0000-0000-0000-000000000000}"/>
          </ac:spMkLst>
        </pc:spChg>
        <pc:spChg chg="mod">
          <ac:chgData name="Abida Perveen" userId="52ea1011-9aec-4a61-ab0b-0d215c7dd5dc" providerId="ADAL" clId="{934C0C6D-170E-4809-BFEA-19FEF321CB3A}" dt="2022-06-23T18:37:09.383" v="13" actId="1076"/>
          <ac:spMkLst>
            <pc:docMk/>
            <pc:sldMk cId="225889225" sldId="282"/>
            <ac:spMk id="6" creationId="{00000000-0000-0000-0000-000000000000}"/>
          </ac:spMkLst>
        </pc:spChg>
      </pc:sldChg>
      <pc:sldChg chg="modSp mod">
        <pc:chgData name="Abida Perveen" userId="52ea1011-9aec-4a61-ab0b-0d215c7dd5dc" providerId="ADAL" clId="{934C0C6D-170E-4809-BFEA-19FEF321CB3A}" dt="2022-06-23T18:39:28.214" v="38" actId="113"/>
        <pc:sldMkLst>
          <pc:docMk/>
          <pc:sldMk cId="1440666455" sldId="283"/>
        </pc:sldMkLst>
        <pc:spChg chg="mod">
          <ac:chgData name="Abida Perveen" userId="52ea1011-9aec-4a61-ab0b-0d215c7dd5dc" providerId="ADAL" clId="{934C0C6D-170E-4809-BFEA-19FEF321CB3A}" dt="2022-06-23T18:39:28.214" v="38" actId="113"/>
          <ac:spMkLst>
            <pc:docMk/>
            <pc:sldMk cId="1440666455" sldId="283"/>
            <ac:spMk id="3" creationId="{00000000-0000-0000-0000-000000000000}"/>
          </ac:spMkLst>
        </pc:spChg>
      </pc:sldChg>
      <pc:sldChg chg="modSp mod">
        <pc:chgData name="Abida Perveen" userId="52ea1011-9aec-4a61-ab0b-0d215c7dd5dc" providerId="ADAL" clId="{934C0C6D-170E-4809-BFEA-19FEF321CB3A}" dt="2022-06-23T18:40:33.883" v="41" actId="20577"/>
        <pc:sldMkLst>
          <pc:docMk/>
          <pc:sldMk cId="1691965177" sldId="284"/>
        </pc:sldMkLst>
        <pc:spChg chg="mod">
          <ac:chgData name="Abida Perveen" userId="52ea1011-9aec-4a61-ab0b-0d215c7dd5dc" providerId="ADAL" clId="{934C0C6D-170E-4809-BFEA-19FEF321CB3A}" dt="2022-06-23T18:40:33.883" v="41" actId="20577"/>
          <ac:spMkLst>
            <pc:docMk/>
            <pc:sldMk cId="1691965177" sldId="284"/>
            <ac:spMk id="8" creationId="{00000000-0000-0000-0000-000000000000}"/>
          </ac:spMkLst>
        </pc:spChg>
      </pc:sldChg>
      <pc:sldChg chg="modSp mod modNotesTx">
        <pc:chgData name="Abida Perveen" userId="52ea1011-9aec-4a61-ab0b-0d215c7dd5dc" providerId="ADAL" clId="{934C0C6D-170E-4809-BFEA-19FEF321CB3A}" dt="2022-06-23T18:42:13.687" v="48"/>
        <pc:sldMkLst>
          <pc:docMk/>
          <pc:sldMk cId="565125991" sldId="286"/>
        </pc:sldMkLst>
        <pc:spChg chg="mod">
          <ac:chgData name="Abida Perveen" userId="52ea1011-9aec-4a61-ab0b-0d215c7dd5dc" providerId="ADAL" clId="{934C0C6D-170E-4809-BFEA-19FEF321CB3A}" dt="2022-06-23T18:42:09.449" v="47" actId="21"/>
          <ac:spMkLst>
            <pc:docMk/>
            <pc:sldMk cId="565125991" sldId="286"/>
            <ac:spMk id="7" creationId="{00000000-0000-0000-0000-000000000000}"/>
          </ac:spMkLst>
        </pc:spChg>
      </pc:sldChg>
      <pc:sldChg chg="modSp mod">
        <pc:chgData name="Abida Perveen" userId="52ea1011-9aec-4a61-ab0b-0d215c7dd5dc" providerId="ADAL" clId="{934C0C6D-170E-4809-BFEA-19FEF321CB3A}" dt="2022-06-23T18:42:41.243" v="51" actId="20577"/>
        <pc:sldMkLst>
          <pc:docMk/>
          <pc:sldMk cId="2444033606" sldId="287"/>
        </pc:sldMkLst>
        <pc:spChg chg="mod">
          <ac:chgData name="Abida Perveen" userId="52ea1011-9aec-4a61-ab0b-0d215c7dd5dc" providerId="ADAL" clId="{934C0C6D-170E-4809-BFEA-19FEF321CB3A}" dt="2022-06-23T18:42:41.243" v="51" actId="20577"/>
          <ac:spMkLst>
            <pc:docMk/>
            <pc:sldMk cId="2444033606" sldId="287"/>
            <ac:spMk id="7" creationId="{00000000-0000-0000-0000-000000000000}"/>
          </ac:spMkLst>
        </pc:spChg>
      </pc:sldChg>
      <pc:sldChg chg="modSp mod">
        <pc:chgData name="Abida Perveen" userId="52ea1011-9aec-4a61-ab0b-0d215c7dd5dc" providerId="ADAL" clId="{934C0C6D-170E-4809-BFEA-19FEF321CB3A}" dt="2022-06-23T18:45:38.833" v="53" actId="20577"/>
        <pc:sldMkLst>
          <pc:docMk/>
          <pc:sldMk cId="1705509512" sldId="291"/>
        </pc:sldMkLst>
        <pc:spChg chg="mod">
          <ac:chgData name="Abida Perveen" userId="52ea1011-9aec-4a61-ab0b-0d215c7dd5dc" providerId="ADAL" clId="{934C0C6D-170E-4809-BFEA-19FEF321CB3A}" dt="2022-06-23T18:45:38.833" v="53" actId="20577"/>
          <ac:spMkLst>
            <pc:docMk/>
            <pc:sldMk cId="1705509512" sldId="291"/>
            <ac:spMk id="7" creationId="{00000000-0000-0000-0000-000000000000}"/>
          </ac:spMkLst>
        </pc:spChg>
      </pc:sldChg>
      <pc:sldChg chg="addSp delSp modSp new mod">
        <pc:chgData name="Abida Perveen" userId="52ea1011-9aec-4a61-ab0b-0d215c7dd5dc" providerId="ADAL" clId="{934C0C6D-170E-4809-BFEA-19FEF321CB3A}" dt="2022-06-23T18:50:25.856" v="144" actId="20577"/>
        <pc:sldMkLst>
          <pc:docMk/>
          <pc:sldMk cId="1465436987" sldId="294"/>
        </pc:sldMkLst>
        <pc:spChg chg="mod">
          <ac:chgData name="Abida Perveen" userId="52ea1011-9aec-4a61-ab0b-0d215c7dd5dc" providerId="ADAL" clId="{934C0C6D-170E-4809-BFEA-19FEF321CB3A}" dt="2022-06-23T18:49:08.201" v="64" actId="20577"/>
          <ac:spMkLst>
            <pc:docMk/>
            <pc:sldMk cId="1465436987" sldId="294"/>
            <ac:spMk id="2" creationId="{B35C4FDA-8E38-EB83-DB1E-AB151DF2FC76}"/>
          </ac:spMkLst>
        </pc:spChg>
        <pc:spChg chg="mod">
          <ac:chgData name="Abida Perveen" userId="52ea1011-9aec-4a61-ab0b-0d215c7dd5dc" providerId="ADAL" clId="{934C0C6D-170E-4809-BFEA-19FEF321CB3A}" dt="2022-06-23T18:50:25.856" v="144" actId="20577"/>
          <ac:spMkLst>
            <pc:docMk/>
            <pc:sldMk cId="1465436987" sldId="294"/>
            <ac:spMk id="3" creationId="{B7291798-B531-6842-E417-5D59EABE4C59}"/>
          </ac:spMkLst>
        </pc:spChg>
        <pc:spChg chg="add del mod">
          <ac:chgData name="Abida Perveen" userId="52ea1011-9aec-4a61-ab0b-0d215c7dd5dc" providerId="ADAL" clId="{934C0C6D-170E-4809-BFEA-19FEF321CB3A}" dt="2022-06-23T18:49:23.395" v="72"/>
          <ac:spMkLst>
            <pc:docMk/>
            <pc:sldMk cId="1465436987" sldId="294"/>
            <ac:spMk id="6" creationId="{4EAA1613-1BC3-4893-829B-AC8AA5D92626}"/>
          </ac:spMkLst>
        </pc:spChg>
        <pc:spChg chg="add del mod">
          <ac:chgData name="Abida Perveen" userId="52ea1011-9aec-4a61-ab0b-0d215c7dd5dc" providerId="ADAL" clId="{934C0C6D-170E-4809-BFEA-19FEF321CB3A}" dt="2022-06-23T18:49:23.395" v="72"/>
          <ac:spMkLst>
            <pc:docMk/>
            <pc:sldMk cId="1465436987" sldId="294"/>
            <ac:spMk id="7" creationId="{D6CA1EC6-2E4A-5507-FBD9-E4137CA6C6FE}"/>
          </ac:spMkLst>
        </pc:spChg>
        <pc:spChg chg="add del mod">
          <ac:chgData name="Abida Perveen" userId="52ea1011-9aec-4a61-ab0b-0d215c7dd5dc" providerId="ADAL" clId="{934C0C6D-170E-4809-BFEA-19FEF321CB3A}" dt="2022-06-23T18:49:21.646" v="70"/>
          <ac:spMkLst>
            <pc:docMk/>
            <pc:sldMk cId="1465436987" sldId="294"/>
            <ac:spMk id="8" creationId="{90E52B5B-99A4-F5CA-F676-B475B2DC50CE}"/>
          </ac:spMkLst>
        </pc:spChg>
        <pc:spChg chg="add del mod">
          <ac:chgData name="Abida Perveen" userId="52ea1011-9aec-4a61-ab0b-0d215c7dd5dc" providerId="ADAL" clId="{934C0C6D-170E-4809-BFEA-19FEF321CB3A}" dt="2022-06-23T18:49:21.646" v="70"/>
          <ac:spMkLst>
            <pc:docMk/>
            <pc:sldMk cId="1465436987" sldId="294"/>
            <ac:spMk id="9" creationId="{D95C3A6B-308F-B25F-E0B1-3E12FCCBEB38}"/>
          </ac:spMkLst>
        </pc:spChg>
        <pc:spChg chg="add del mod">
          <ac:chgData name="Abida Perveen" userId="52ea1011-9aec-4a61-ab0b-0d215c7dd5dc" providerId="ADAL" clId="{934C0C6D-170E-4809-BFEA-19FEF321CB3A}" dt="2022-06-23T18:49:30.808" v="76"/>
          <ac:spMkLst>
            <pc:docMk/>
            <pc:sldMk cId="1465436987" sldId="294"/>
            <ac:spMk id="10" creationId="{86FFD072-5B33-16A7-AB9B-C4BE169E4209}"/>
          </ac:spMkLst>
        </pc:spChg>
        <pc:spChg chg="add del mod">
          <ac:chgData name="Abida Perveen" userId="52ea1011-9aec-4a61-ab0b-0d215c7dd5dc" providerId="ADAL" clId="{934C0C6D-170E-4809-BFEA-19FEF321CB3A}" dt="2022-06-23T18:49:30.808" v="76"/>
          <ac:spMkLst>
            <pc:docMk/>
            <pc:sldMk cId="1465436987" sldId="294"/>
            <ac:spMk id="11" creationId="{729A7325-EC5A-8323-9B53-745A8C571D0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24510" marR="5080" lvl="1" indent="-228600">
              <a:lnSpc>
                <a:spcPct val="78600"/>
              </a:lnSpc>
              <a:spcBef>
                <a:spcPts val="334"/>
              </a:spcBef>
              <a:buClr>
                <a:srgbClr val="0E6EC5"/>
              </a:buClr>
              <a:buFont typeface="DejaVu Sans"/>
              <a:buChar char="◦"/>
              <a:tabLst>
                <a:tab pos="5245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In a simple Easy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configuration, this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the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 </a:t>
            </a:r>
            <a:r>
              <a:rPr lang="en-US" sz="2300" dirty="0">
                <a:latin typeface="Nimbus Roman No9 L"/>
                <a:cs typeface="Nimbus Roman No9 L"/>
              </a:rPr>
              <a:t>of </a:t>
            </a:r>
            <a:r>
              <a:rPr lang="en-US" sz="2300" spc="-5" dirty="0">
                <a:latin typeface="Nimbus Roman No9 L"/>
                <a:cs typeface="Nimbus Roman No9 L"/>
              </a:rPr>
              <a:t>the interface that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directly connected </a:t>
            </a:r>
            <a:r>
              <a:rPr lang="en-US" sz="2300" spc="-10" dirty="0">
                <a:latin typeface="Nimbus Roman No9 L"/>
                <a:cs typeface="Nimbus Roman No9 L"/>
              </a:rPr>
              <a:t>to </a:t>
            </a:r>
            <a:r>
              <a:rPr lang="en-US" sz="2300" spc="-5" dirty="0">
                <a:latin typeface="Nimbus Roman No9 L"/>
                <a:cs typeface="Nimbus Roman No9 L"/>
              </a:rPr>
              <a:t>the </a:t>
            </a:r>
            <a:r>
              <a:rPr lang="en-US" sz="2300" dirty="0">
                <a:latin typeface="Nimbus Roman No9 L"/>
                <a:cs typeface="Nimbus Roman No9 L"/>
              </a:rPr>
              <a:t>LAN </a:t>
            </a:r>
            <a:r>
              <a:rPr lang="en-US" sz="2300" spc="-5" dirty="0">
                <a:latin typeface="Nimbus Roman No9 L"/>
                <a:cs typeface="Nimbus Roman No9 L"/>
              </a:rPr>
              <a:t>with clients needing </a:t>
            </a:r>
            <a:r>
              <a:rPr lang="en-US" sz="2300" dirty="0">
                <a:latin typeface="Nimbus Roman No9 L"/>
                <a:cs typeface="Nimbus Roman No9 L"/>
              </a:rPr>
              <a:t>DHCP</a:t>
            </a:r>
            <a:r>
              <a:rPr lang="en-US" sz="2300" spc="5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service.</a:t>
            </a:r>
            <a:endParaRPr lang="en-US" sz="2300" dirty="0">
              <a:latin typeface="Nimbus Roman No9 L"/>
              <a:cs typeface="Nimbus Roman No9 L"/>
            </a:endParaRPr>
          </a:p>
          <a:p>
            <a:pPr marL="762000" marR="791210" indent="-228600">
              <a:lnSpc>
                <a:spcPts val="2070"/>
              </a:lnSpc>
              <a:spcBef>
                <a:spcPts val="280"/>
              </a:spcBef>
              <a:tabLst>
                <a:tab pos="761365" algn="l"/>
              </a:tabLst>
            </a:pPr>
            <a:r>
              <a:rPr lang="en-US" sz="2100" spc="-840" dirty="0">
                <a:solidFill>
                  <a:srgbClr val="009CD8"/>
                </a:solidFill>
                <a:latin typeface="DejaVu Sans"/>
                <a:cs typeface="DejaVu Sans"/>
              </a:rPr>
              <a:t>	</a:t>
            </a:r>
            <a:r>
              <a:rPr lang="en-US" sz="3150" baseline="1322" dirty="0">
                <a:latin typeface="Nimbus Roman No9 L"/>
                <a:cs typeface="Nimbus Roman No9 L"/>
              </a:rPr>
              <a:t>You </a:t>
            </a:r>
            <a:r>
              <a:rPr lang="en-US" sz="3150" spc="-7" baseline="1322" dirty="0">
                <a:latin typeface="Nimbus Roman No9 L"/>
                <a:cs typeface="Nimbus Roman No9 L"/>
              </a:rPr>
              <a:t>also </a:t>
            </a:r>
            <a:r>
              <a:rPr lang="en-US" sz="3150" baseline="1322" dirty="0">
                <a:latin typeface="Nimbus Roman No9 L"/>
                <a:cs typeface="Nimbus Roman No9 L"/>
              </a:rPr>
              <a:t>need </a:t>
            </a:r>
            <a:r>
              <a:rPr lang="en-US" sz="3150" spc="-7" baseline="1322" dirty="0">
                <a:latin typeface="Nimbus Roman No9 L"/>
                <a:cs typeface="Nimbus Roman No9 L"/>
              </a:rPr>
              <a:t>to </a:t>
            </a:r>
            <a:r>
              <a:rPr lang="en-US" sz="3150" baseline="1322" dirty="0">
                <a:latin typeface="Nimbus Roman No9 L"/>
                <a:cs typeface="Nimbus Roman No9 L"/>
              </a:rPr>
              <a:t>exclude this </a:t>
            </a:r>
            <a:r>
              <a:rPr lang="en-US" sz="3150" spc="-7" baseline="1322" dirty="0">
                <a:latin typeface="Nimbus Roman No9 L"/>
                <a:cs typeface="Nimbus Roman No9 L"/>
              </a:rPr>
              <a:t>IP </a:t>
            </a:r>
            <a:r>
              <a:rPr lang="en-US" sz="3150" baseline="1322" dirty="0">
                <a:latin typeface="Nimbus Roman No9 L"/>
                <a:cs typeface="Nimbus Roman No9 L"/>
              </a:rPr>
              <a:t>address </a:t>
            </a:r>
            <a:r>
              <a:rPr lang="en-US" sz="3150" spc="-7" baseline="1322" dirty="0">
                <a:latin typeface="Nimbus Roman No9 L"/>
                <a:cs typeface="Nimbus Roman No9 L"/>
              </a:rPr>
              <a:t>in </a:t>
            </a:r>
            <a:r>
              <a:rPr lang="en-US" sz="3150" baseline="1322" dirty="0">
                <a:latin typeface="Nimbus Roman No9 L"/>
                <a:cs typeface="Nimbus Roman No9 L"/>
              </a:rPr>
              <a:t>the </a:t>
            </a:r>
            <a:r>
              <a:rPr lang="en-US" sz="3150" spc="-7" baseline="1322" dirty="0" err="1">
                <a:latin typeface="Nimbus Mono L"/>
                <a:cs typeface="Nimbus Mono L"/>
              </a:rPr>
              <a:t>ip</a:t>
            </a:r>
            <a:r>
              <a:rPr lang="en-US" sz="3150" spc="-7" baseline="1322" dirty="0">
                <a:latin typeface="Nimbus Mono L"/>
                <a:cs typeface="Nimbus Mono L"/>
              </a:rPr>
              <a:t> </a:t>
            </a:r>
            <a:r>
              <a:rPr lang="en-US" sz="3150" spc="-7" baseline="1322" dirty="0" err="1">
                <a:latin typeface="Nimbus Mono L"/>
                <a:cs typeface="Nimbus Mono L"/>
              </a:rPr>
              <a:t>dhcp</a:t>
            </a:r>
            <a:r>
              <a:rPr lang="en-US" sz="3150" spc="-7" baseline="1322" dirty="0">
                <a:latin typeface="Nimbus Mono L"/>
                <a:cs typeface="Nimbus Mono L"/>
              </a:rPr>
              <a:t> </a:t>
            </a:r>
            <a:r>
              <a:rPr lang="en-US" sz="2100" spc="-5" dirty="0">
                <a:latin typeface="Nimbus Mono L"/>
                <a:cs typeface="Nimbus Mono L"/>
              </a:rPr>
              <a:t>excluded-address</a:t>
            </a:r>
            <a:r>
              <a:rPr lang="en-US" sz="2100" spc="-740" dirty="0">
                <a:latin typeface="Nimbus Mono L"/>
                <a:cs typeface="Nimbus Mono L"/>
              </a:rPr>
              <a:t> </a:t>
            </a:r>
            <a:r>
              <a:rPr lang="en-US" sz="2100" dirty="0">
                <a:latin typeface="Nimbus Roman No9 L"/>
                <a:cs typeface="Nimbus Roman No9 L"/>
              </a:rPr>
              <a:t>command.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438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windows-server/networking/technologies/dhcp/dhcp-to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Code:</a:t>
            </a:r>
            <a:r>
              <a:rPr lang="de-DE" altLang="en-US" b="1" dirty="0">
                <a:solidFill>
                  <a:schemeClr val="accent2"/>
                </a:solidFill>
              </a:rPr>
              <a:t>ACCC5023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lvl="0" eaLnBrk="1" hangingPunct="1"/>
            <a:r>
              <a:rPr lang="en-GB" altLang="en-US" sz="3600" b="1">
                <a:solidFill>
                  <a:schemeClr val="accent2"/>
                </a:solidFill>
              </a:rPr>
              <a:t>Module Name: </a:t>
            </a:r>
            <a:r>
              <a:rPr lang="en-GB" altLang="en-US" sz="3600" b="1" dirty="0">
                <a:solidFill>
                  <a:schemeClr val="accent2"/>
                </a:solidFill>
              </a:rPr>
              <a:t>Network Operating Systems and Services </a:t>
            </a:r>
          </a:p>
          <a:p>
            <a:pPr lvl="0"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Lesson 6-Week-6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Topic-DHCP in Network Infrastructure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Content :</a:t>
            </a:r>
          </a:p>
          <a:p>
            <a:pPr marL="0" indent="0">
              <a:buNone/>
            </a:pPr>
            <a:r>
              <a:rPr lang="en-GB" dirty="0"/>
              <a:t>DHCP in Network Infrastructure </a:t>
            </a:r>
          </a:p>
          <a:p>
            <a:pPr marL="0" indent="0">
              <a:buNone/>
            </a:pPr>
            <a:r>
              <a:rPr lang="en-GB" b="1" dirty="0"/>
              <a:t>Learning Objectives</a:t>
            </a:r>
          </a:p>
          <a:p>
            <a:pPr marL="0" indent="0">
              <a:buNone/>
            </a:pPr>
            <a:r>
              <a:rPr lang="en-US" dirty="0"/>
              <a:t>   Pool of Addresses</a:t>
            </a:r>
            <a:endParaRPr lang="en-GB" dirty="0"/>
          </a:p>
          <a:p>
            <a:r>
              <a:rPr lang="en-US" dirty="0"/>
              <a:t>DHCP Operation</a:t>
            </a:r>
          </a:p>
          <a:p>
            <a:r>
              <a:rPr lang="en-US" dirty="0"/>
              <a:t>Configure DHCP</a:t>
            </a:r>
          </a:p>
          <a:p>
            <a:r>
              <a:rPr lang="en-US" dirty="0"/>
              <a:t>troubleshoot  </a:t>
            </a:r>
            <a:r>
              <a:rPr lang="en-US" spc="5" dirty="0"/>
              <a:t>your </a:t>
            </a:r>
            <a:r>
              <a:rPr lang="en-US" dirty="0"/>
              <a:t>DHCP</a:t>
            </a:r>
            <a:r>
              <a:rPr lang="en-US" spc="-20" dirty="0"/>
              <a:t> </a:t>
            </a:r>
            <a:r>
              <a:rPr lang="en-US" dirty="0"/>
              <a:t>configuration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spc="-5" dirty="0"/>
              <a:t>Each Clients </a:t>
            </a:r>
            <a:r>
              <a:rPr lang="en-US" sz="2000" dirty="0"/>
              <a:t>should </a:t>
            </a:r>
            <a:r>
              <a:rPr lang="en-US" sz="2000" spc="-5" dirty="0"/>
              <a:t>require </a:t>
            </a:r>
            <a:r>
              <a:rPr lang="en-US" sz="2000" spc="5" dirty="0"/>
              <a:t>no </a:t>
            </a:r>
            <a:r>
              <a:rPr lang="en-US" sz="2000" spc="-10" dirty="0"/>
              <a:t>manual </a:t>
            </a:r>
            <a:r>
              <a:rPr lang="en-US" sz="2000" dirty="0"/>
              <a:t>configuration by  the </a:t>
            </a:r>
            <a:r>
              <a:rPr lang="en-US" sz="2000" spc="-5" dirty="0"/>
              <a:t>user to connect to the</a:t>
            </a:r>
            <a:r>
              <a:rPr lang="en-US" sz="2000" dirty="0"/>
              <a:t> </a:t>
            </a:r>
            <a:r>
              <a:rPr lang="en-US" sz="2000" spc="-5" dirty="0"/>
              <a:t>network.</a:t>
            </a:r>
          </a:p>
          <a:p>
            <a:pPr marL="562610" marR="17780" indent="-228600">
              <a:lnSpc>
                <a:spcPct val="78300"/>
              </a:lnSpc>
              <a:spcBef>
                <a:spcPts val="830"/>
              </a:spcBef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10" dirty="0">
                <a:latin typeface="Nimbus Roman No9 L"/>
                <a:cs typeface="Nimbus Roman No9 L"/>
              </a:rPr>
              <a:t>Each </a:t>
            </a:r>
            <a:r>
              <a:rPr lang="en-US" sz="2000" spc="-5" dirty="0">
                <a:latin typeface="Nimbus Roman No9 L"/>
                <a:cs typeface="Nimbus Roman No9 L"/>
              </a:rPr>
              <a:t>client </a:t>
            </a:r>
            <a:r>
              <a:rPr lang="en-US" sz="2000" dirty="0">
                <a:latin typeface="Nimbus Roman No9 L"/>
                <a:cs typeface="Nimbus Roman No9 L"/>
              </a:rPr>
              <a:t>should </a:t>
            </a:r>
            <a:r>
              <a:rPr lang="en-US" sz="2000" spc="-5" dirty="0">
                <a:latin typeface="Nimbus Roman No9 L"/>
                <a:cs typeface="Nimbus Roman No9 L"/>
              </a:rPr>
              <a:t>be able to discover appropriate  configuration information</a:t>
            </a:r>
            <a:r>
              <a:rPr lang="en-US" sz="2000" spc="10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dynamically.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70865">
              <a:lnSpc>
                <a:spcPts val="2980"/>
              </a:lnSpc>
            </a:pPr>
            <a:r>
              <a:rPr lang="en-US" sz="2000" spc="-1115" dirty="0">
                <a:solidFill>
                  <a:srgbClr val="009CD8"/>
                </a:solidFill>
                <a:latin typeface="DejaVu Sans"/>
                <a:cs typeface="DejaVu Sans"/>
              </a:rPr>
              <a:t></a:t>
            </a:r>
            <a:r>
              <a:rPr lang="en-US" sz="2000" spc="-110" dirty="0">
                <a:solidFill>
                  <a:srgbClr val="009CD8"/>
                </a:solidFill>
                <a:latin typeface="DejaVu Sans"/>
                <a:cs typeface="DejaVu Sans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IP address, DNS servers, WINS </a:t>
            </a:r>
            <a:r>
              <a:rPr lang="en-US" sz="2000" dirty="0">
                <a:latin typeface="Nimbus Roman No9 L"/>
                <a:cs typeface="Nimbus Roman No9 L"/>
              </a:rPr>
              <a:t>servers,</a:t>
            </a:r>
            <a:r>
              <a:rPr lang="en-US" sz="2000" spc="-50" dirty="0">
                <a:latin typeface="Nimbus Roman No9 L"/>
                <a:cs typeface="Nimbus Roman No9 L"/>
              </a:rPr>
              <a:t> </a:t>
            </a:r>
            <a:r>
              <a:rPr lang="en-US" sz="2000" spc="-10" dirty="0">
                <a:latin typeface="Nimbus Roman No9 L"/>
                <a:cs typeface="Nimbus Roman No9 L"/>
              </a:rPr>
              <a:t>etc.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0800" marR="81915" indent="0">
              <a:lnSpc>
                <a:spcPct val="78300"/>
              </a:lnSpc>
              <a:buClr>
                <a:srgbClr val="0E6EC5"/>
              </a:buClr>
              <a:buSzPct val="67857"/>
              <a:buNone/>
              <a:tabLst>
                <a:tab pos="305435" algn="l"/>
                <a:tab pos="30607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   This is </a:t>
            </a:r>
            <a:r>
              <a:rPr lang="en-US" sz="2000" spc="-5" dirty="0">
                <a:latin typeface="Nimbus Roman No9 L"/>
                <a:cs typeface="Nimbus Roman No9 L"/>
              </a:rPr>
              <a:t>normally accomplished </a:t>
            </a:r>
            <a:r>
              <a:rPr lang="en-US" sz="2000" dirty="0">
                <a:latin typeface="Nimbus Roman No9 L"/>
                <a:cs typeface="Nimbus Roman No9 L"/>
              </a:rPr>
              <a:t>through the use of </a:t>
            </a:r>
            <a:r>
              <a:rPr lang="en-US" sz="2000" spc="-5" dirty="0">
                <a:latin typeface="Nimbus Roman No9 L"/>
                <a:cs typeface="Nimbus Roman No9 L"/>
              </a:rPr>
              <a:t>a  Dynamic Host     </a:t>
            </a:r>
            <a:r>
              <a:rPr lang="en-US" sz="2000" dirty="0">
                <a:latin typeface="Nimbus Roman No9 L"/>
                <a:cs typeface="Nimbus Roman No9 L"/>
              </a:rPr>
              <a:t>Configuration</a:t>
            </a:r>
            <a:r>
              <a:rPr lang="en-US" sz="2000" spc="-1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Protocol</a:t>
            </a:r>
          </a:p>
          <a:p>
            <a:pPr marL="562610" lvl="1" indent="-228600">
              <a:lnSpc>
                <a:spcPts val="2430"/>
              </a:lnSpc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Uses</a:t>
            </a:r>
            <a:r>
              <a:rPr lang="en-US" sz="2000" spc="-10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UDP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62610" lvl="1" indent="-228600">
              <a:lnSpc>
                <a:spcPts val="2730"/>
              </a:lnSpc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Ports </a:t>
            </a:r>
            <a:r>
              <a:rPr lang="en-US" sz="2000" dirty="0">
                <a:latin typeface="Nimbus Roman No9 L"/>
                <a:cs typeface="Nimbus Roman No9 L"/>
              </a:rPr>
              <a:t>67 and</a:t>
            </a:r>
            <a:r>
              <a:rPr lang="en-US" sz="2000" spc="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68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68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9910" marR="30480" lvl="1" indent="-228600">
              <a:lnSpc>
                <a:spcPct val="78600"/>
              </a:lnSpc>
              <a:spcBef>
                <a:spcPts val="57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Requires </a:t>
            </a:r>
            <a:r>
              <a:rPr lang="en-US" sz="3200" spc="-5" dirty="0">
                <a:latin typeface="Nimbus Roman No9 L"/>
                <a:cs typeface="Nimbus Roman No9 L"/>
              </a:rPr>
              <a:t>little </a:t>
            </a:r>
            <a:r>
              <a:rPr lang="en-US" sz="3200" dirty="0">
                <a:latin typeface="Nimbus Roman No9 L"/>
                <a:cs typeface="Nimbus Roman No9 L"/>
              </a:rPr>
              <a:t>or no administrative overhead,  after initial configurations of </a:t>
            </a:r>
            <a:r>
              <a:rPr lang="en-US" sz="3200" spc="-5" dirty="0">
                <a:latin typeface="Nimbus Roman No9 L"/>
                <a:cs typeface="Nimbus Roman No9 L"/>
              </a:rPr>
              <a:t>the DHCP  </a:t>
            </a:r>
            <a:r>
              <a:rPr lang="en-US" sz="3200" dirty="0">
                <a:latin typeface="Nimbus Roman No9 L"/>
                <a:cs typeface="Nimbus Roman No9 L"/>
              </a:rPr>
              <a:t>server.</a:t>
            </a:r>
          </a:p>
          <a:p>
            <a:pPr marL="549910" marR="766445" lvl="1" indent="-228600">
              <a:lnSpc>
                <a:spcPct val="78600"/>
              </a:lnSpc>
              <a:spcBef>
                <a:spcPts val="32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Dynamically </a:t>
            </a:r>
            <a:r>
              <a:rPr lang="en-US" sz="3200" spc="5" dirty="0">
                <a:latin typeface="Nimbus Roman No9 L"/>
                <a:cs typeface="Nimbus Roman No9 L"/>
              </a:rPr>
              <a:t>maps </a:t>
            </a:r>
            <a:r>
              <a:rPr lang="en-US" sz="3200" dirty="0">
                <a:latin typeface="Nimbus Roman No9 L"/>
                <a:cs typeface="Nimbus Roman No9 L"/>
              </a:rPr>
              <a:t>IP addresses </a:t>
            </a:r>
            <a:r>
              <a:rPr lang="en-US" sz="3200" spc="-10" dirty="0">
                <a:latin typeface="Nimbus Roman No9 L"/>
                <a:cs typeface="Nimbus Roman No9 L"/>
              </a:rPr>
              <a:t>to </a:t>
            </a:r>
            <a:r>
              <a:rPr lang="en-US" sz="3200" spc="-5" dirty="0">
                <a:latin typeface="Nimbus Roman No9 L"/>
                <a:cs typeface="Nimbus Roman No9 L"/>
              </a:rPr>
              <a:t>MAC  </a:t>
            </a:r>
            <a:r>
              <a:rPr lang="en-US" sz="3200" dirty="0">
                <a:latin typeface="Nimbus Roman No9 L"/>
                <a:cs typeface="Nimbus Roman No9 L"/>
              </a:rPr>
              <a:t>addresses.</a:t>
            </a:r>
          </a:p>
          <a:p>
            <a:pPr marL="549910" marR="288290" lvl="1" indent="-228600">
              <a:lnSpc>
                <a:spcPct val="78600"/>
              </a:lnSpc>
              <a:spcBef>
                <a:spcPts val="325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Addresses </a:t>
            </a:r>
            <a:r>
              <a:rPr lang="en-US" sz="3200" spc="5" dirty="0">
                <a:latin typeface="Nimbus Roman No9 L"/>
                <a:cs typeface="Nimbus Roman No9 L"/>
              </a:rPr>
              <a:t>can </a:t>
            </a:r>
            <a:r>
              <a:rPr lang="en-US" sz="3200" dirty="0">
                <a:latin typeface="Nimbus Roman No9 L"/>
                <a:cs typeface="Nimbus Roman No9 L"/>
              </a:rPr>
              <a:t>be leased for </a:t>
            </a:r>
            <a:r>
              <a:rPr lang="en-US" sz="3200" spc="-5" dirty="0">
                <a:latin typeface="Nimbus Roman No9 L"/>
                <a:cs typeface="Nimbus Roman No9 L"/>
              </a:rPr>
              <a:t>a </a:t>
            </a:r>
            <a:r>
              <a:rPr lang="en-US" sz="3200" dirty="0">
                <a:latin typeface="Nimbus Roman No9 L"/>
                <a:cs typeface="Nimbus Roman No9 L"/>
              </a:rPr>
              <a:t>predefined  amount of </a:t>
            </a:r>
            <a:r>
              <a:rPr lang="en-US" sz="3200" spc="-5" dirty="0">
                <a:latin typeface="Nimbus Roman No9 L"/>
                <a:cs typeface="Nimbus Roman No9 L"/>
              </a:rPr>
              <a:t>time </a:t>
            </a:r>
            <a:r>
              <a:rPr lang="en-US" sz="3200" dirty="0">
                <a:latin typeface="Nimbus Roman No9 L"/>
                <a:cs typeface="Nimbus Roman No9 L"/>
              </a:rPr>
              <a:t>before the lease expires and  must be renewed by the</a:t>
            </a:r>
            <a:r>
              <a:rPr lang="en-US" sz="3200" spc="20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client.</a:t>
            </a:r>
          </a:p>
          <a:p>
            <a:pPr marL="549910" lvl="1" indent="-229235">
              <a:lnSpc>
                <a:spcPts val="3340"/>
              </a:lnSpc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spc="-5" dirty="0">
                <a:latin typeface="Nimbus Roman No9 L"/>
                <a:cs typeface="Nimbus Roman No9 L"/>
              </a:rPr>
              <a:t>Allows </a:t>
            </a:r>
            <a:r>
              <a:rPr lang="en-US" sz="3200" dirty="0">
                <a:latin typeface="Nimbus Roman No9 L"/>
                <a:cs typeface="Nimbus Roman No9 L"/>
              </a:rPr>
              <a:t>30 configuration</a:t>
            </a:r>
            <a:r>
              <a:rPr lang="en-US" sz="3200" spc="35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parameters.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459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 Operation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3603" r="-23603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6941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Easy IP 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796790" cy="3917032"/>
          </a:xfrm>
        </p:spPr>
        <p:txBody>
          <a:bodyPr/>
          <a:lstStyle/>
          <a:p>
            <a:pPr>
              <a:lnSpc>
                <a:spcPts val="2840"/>
              </a:lnSpc>
              <a:spcBef>
                <a:spcPts val="100"/>
              </a:spcBef>
              <a:buClr>
                <a:srgbClr val="0E6EC5"/>
              </a:buClr>
              <a:buSzPct val="67857"/>
              <a:tabLst>
                <a:tab pos="294005" algn="l"/>
                <a:tab pos="294640" algn="l"/>
              </a:tabLst>
            </a:pPr>
            <a:r>
              <a:rPr lang="en-GB" sz="1600" dirty="0">
                <a:latin typeface="Nimbus Roman No9 L"/>
                <a:cs typeface="Nimbus Roman No9 L"/>
              </a:rPr>
              <a:t>A c</a:t>
            </a:r>
            <a:r>
              <a:rPr lang="en-GB" sz="1600" spc="-10" dirty="0">
                <a:latin typeface="Nimbus Roman No9 L"/>
                <a:cs typeface="Nimbus Roman No9 L"/>
              </a:rPr>
              <a:t>isco </a:t>
            </a:r>
            <a:r>
              <a:rPr lang="en-GB" sz="1600" dirty="0">
                <a:latin typeface="Nimbus Roman No9 L"/>
                <a:cs typeface="Nimbus Roman No9 L"/>
              </a:rPr>
              <a:t>router </a:t>
            </a:r>
            <a:r>
              <a:rPr lang="en-GB" sz="1600" spc="-10" dirty="0">
                <a:latin typeface="Nimbus Roman No9 L"/>
                <a:cs typeface="Nimbus Roman No9 L"/>
              </a:rPr>
              <a:t>can</a:t>
            </a:r>
            <a:r>
              <a:rPr lang="en-GB" sz="1600" spc="-3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be</a:t>
            </a:r>
            <a:r>
              <a:rPr lang="en-GB" sz="160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configured </a:t>
            </a:r>
            <a:r>
              <a:rPr lang="en-GB" sz="1600" spc="-10" dirty="0">
                <a:latin typeface="Nimbus Roman No9 L"/>
                <a:cs typeface="Nimbus Roman No9 L"/>
              </a:rPr>
              <a:t>as </a:t>
            </a:r>
            <a:r>
              <a:rPr lang="en-GB" sz="1600" spc="-5" dirty="0">
                <a:latin typeface="Nimbus Roman No9 L"/>
                <a:cs typeface="Nimbus Roman No9 L"/>
              </a:rPr>
              <a:t>a</a:t>
            </a:r>
            <a:r>
              <a:rPr lang="en-GB" sz="1600" spc="-45" dirty="0">
                <a:latin typeface="Nimbus Roman No9 L"/>
                <a:cs typeface="Nimbus Roman No9 L"/>
              </a:rPr>
              <a:t> </a:t>
            </a:r>
            <a:r>
              <a:rPr lang="en-GB" sz="1600" spc="-10" dirty="0">
                <a:latin typeface="Nimbus Roman No9 L"/>
                <a:cs typeface="Nimbus Roman No9 L"/>
              </a:rPr>
              <a:t>DHCP  </a:t>
            </a:r>
            <a:r>
              <a:rPr lang="en-GB" sz="1600" spc="-5" dirty="0">
                <a:latin typeface="Nimbus Roman No9 L"/>
                <a:cs typeface="Nimbus Roman No9 L"/>
              </a:rPr>
              <a:t>server.</a:t>
            </a:r>
            <a:endParaRPr lang="en-GB" sz="1600" dirty="0">
              <a:latin typeface="Nimbus Roman No9 L"/>
              <a:cs typeface="Nimbus Roman No9 L"/>
            </a:endParaRPr>
          </a:p>
          <a:p>
            <a:pPr>
              <a:lnSpc>
                <a:spcPts val="2840"/>
              </a:lnSpc>
              <a:spcBef>
                <a:spcPts val="100"/>
              </a:spcBef>
              <a:buClr>
                <a:srgbClr val="0E6EC5"/>
              </a:buClr>
              <a:buSzPct val="67857"/>
              <a:tabLst>
                <a:tab pos="294005" algn="l"/>
                <a:tab pos="29464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Cisco calls </a:t>
            </a:r>
            <a:r>
              <a:rPr lang="en-GB" sz="1600" dirty="0">
                <a:latin typeface="Nimbus Roman No9 L"/>
                <a:cs typeface="Nimbus Roman No9 L"/>
              </a:rPr>
              <a:t>this</a:t>
            </a:r>
            <a:r>
              <a:rPr lang="en-GB" sz="1600" spc="-8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IOS  feature </a:t>
            </a:r>
            <a:r>
              <a:rPr lang="en-GB" sz="1600" spc="-10" dirty="0">
                <a:latin typeface="Nimbus Roman No9 L"/>
                <a:cs typeface="Nimbus Roman No9 L"/>
              </a:rPr>
              <a:t>“Easy</a:t>
            </a:r>
            <a:r>
              <a:rPr lang="en-GB" sz="1600" spc="-2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IP”</a:t>
            </a:r>
            <a:endParaRPr lang="en-GB" sz="1600" dirty="0">
              <a:latin typeface="Nimbus Roman No9 L"/>
              <a:cs typeface="Nimbus Roman No9 L"/>
            </a:endParaRPr>
          </a:p>
          <a:p>
            <a:pPr>
              <a:lnSpc>
                <a:spcPts val="2840"/>
              </a:lnSpc>
              <a:spcBef>
                <a:spcPts val="100"/>
              </a:spcBef>
              <a:buClr>
                <a:srgbClr val="0E6EC5"/>
              </a:buClr>
              <a:buSzPct val="67857"/>
              <a:tabLst>
                <a:tab pos="294005" algn="l"/>
                <a:tab pos="29464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This feature </a:t>
            </a:r>
            <a:r>
              <a:rPr lang="en-GB" sz="1600" dirty="0">
                <a:latin typeface="Nimbus Roman No9 L"/>
                <a:cs typeface="Nimbus Roman No9 L"/>
              </a:rPr>
              <a:t>is</a:t>
            </a:r>
            <a:r>
              <a:rPr lang="en-GB" sz="1600" spc="-55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helpful for </a:t>
            </a:r>
            <a:r>
              <a:rPr lang="en-GB" sz="1600" spc="-5" dirty="0">
                <a:latin typeface="Nimbus Roman No9 L"/>
                <a:cs typeface="Nimbus Roman No9 L"/>
              </a:rPr>
              <a:t>small, remote</a:t>
            </a:r>
            <a:r>
              <a:rPr lang="en-GB" sz="1600" spc="-8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LANs</a:t>
            </a:r>
            <a:r>
              <a:rPr lang="en-GB" sz="160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such </a:t>
            </a:r>
            <a:r>
              <a:rPr lang="en-GB" sz="1600" spc="-10" dirty="0">
                <a:latin typeface="Nimbus Roman No9 L"/>
                <a:cs typeface="Nimbus Roman No9 L"/>
              </a:rPr>
              <a:t>as </a:t>
            </a:r>
            <a:r>
              <a:rPr lang="en-GB" sz="1600" spc="-5" dirty="0">
                <a:latin typeface="Nimbus Roman No9 L"/>
                <a:cs typeface="Nimbus Roman No9 L"/>
              </a:rPr>
              <a:t>home</a:t>
            </a:r>
            <a:r>
              <a:rPr lang="en-GB" sz="1600" spc="-1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offices</a:t>
            </a:r>
            <a:r>
              <a:rPr lang="en-GB" sz="160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with </a:t>
            </a:r>
            <a:r>
              <a:rPr lang="en-GB" sz="1600" dirty="0">
                <a:latin typeface="Nimbus Roman No9 L"/>
                <a:cs typeface="Nimbus Roman No9 L"/>
              </a:rPr>
              <a:t>only one</a:t>
            </a:r>
            <a:r>
              <a:rPr lang="en-GB" sz="1600" spc="-6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router and a few</a:t>
            </a:r>
            <a:r>
              <a:rPr lang="en-GB" sz="1600" spc="-5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clients.</a:t>
            </a:r>
            <a:endParaRPr lang="en-GB" sz="1600" dirty="0">
              <a:latin typeface="Nimbus Roman No9 L"/>
              <a:cs typeface="Nimbus Roman No9 L"/>
            </a:endParaRPr>
          </a:p>
          <a:p>
            <a:pPr>
              <a:lnSpc>
                <a:spcPts val="2840"/>
              </a:lnSpc>
              <a:spcBef>
                <a:spcPts val="100"/>
              </a:spcBef>
              <a:buClr>
                <a:srgbClr val="0E6EC5"/>
              </a:buClr>
              <a:buSzPct val="67857"/>
              <a:tabLst>
                <a:tab pos="294005" algn="l"/>
                <a:tab pos="29464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In a large,</a:t>
            </a:r>
            <a:r>
              <a:rPr lang="en-GB" sz="1600" spc="-2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campus </a:t>
            </a:r>
            <a:r>
              <a:rPr lang="en-GB" sz="1600" dirty="0">
                <a:latin typeface="Nimbus Roman No9 L"/>
                <a:cs typeface="Nimbus Roman No9 L"/>
              </a:rPr>
              <a:t>network, you would</a:t>
            </a:r>
            <a:r>
              <a:rPr lang="en-GB" sz="1600" spc="-75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not </a:t>
            </a:r>
            <a:r>
              <a:rPr lang="en-GB" sz="1600" spc="-5" dirty="0">
                <a:latin typeface="Nimbus Roman No9 L"/>
                <a:cs typeface="Nimbus Roman No9 L"/>
              </a:rPr>
              <a:t>want to </a:t>
            </a:r>
            <a:r>
              <a:rPr lang="en-GB" sz="1600" dirty="0">
                <a:latin typeface="Nimbus Roman No9 L"/>
                <a:cs typeface="Nimbus Roman No9 L"/>
              </a:rPr>
              <a:t>use </a:t>
            </a:r>
            <a:r>
              <a:rPr lang="en-GB" sz="1600" spc="-5" dirty="0">
                <a:latin typeface="Nimbus Roman No9 L"/>
                <a:cs typeface="Nimbus Roman No9 L"/>
              </a:rPr>
              <a:t>a </a:t>
            </a:r>
            <a:r>
              <a:rPr lang="en-GB" sz="1600" dirty="0">
                <a:latin typeface="Nimbus Roman No9 L"/>
                <a:cs typeface="Nimbus Roman No9 L"/>
              </a:rPr>
              <a:t>router </a:t>
            </a:r>
            <a:r>
              <a:rPr lang="en-GB" sz="1600" spc="-5" dirty="0">
                <a:latin typeface="Nimbus Roman No9 L"/>
                <a:cs typeface="Nimbus Roman No9 L"/>
              </a:rPr>
              <a:t>as</a:t>
            </a:r>
            <a:r>
              <a:rPr lang="en-GB" sz="1600" spc="-12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a  </a:t>
            </a:r>
            <a:r>
              <a:rPr lang="en-GB" sz="1600" spc="-10" dirty="0">
                <a:latin typeface="Nimbus Roman No9 L"/>
                <a:cs typeface="Nimbus Roman No9 L"/>
              </a:rPr>
              <a:t>DHCP</a:t>
            </a:r>
            <a:r>
              <a:rPr lang="en-GB" sz="1600" spc="-1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server.</a:t>
            </a:r>
            <a:endParaRPr lang="en-GB" sz="16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object 4"/>
          <p:cNvSpPr/>
          <p:nvPr/>
        </p:nvSpPr>
        <p:spPr>
          <a:xfrm>
            <a:off x="5253990" y="1268760"/>
            <a:ext cx="3890010" cy="35852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889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4000" b="1" dirty="0"/>
              <a:t>Configure 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1. Configure </a:t>
            </a:r>
            <a:r>
              <a:rPr lang="en-US" spc="-5" dirty="0"/>
              <a:t>a </a:t>
            </a:r>
            <a:r>
              <a:rPr lang="en-US" dirty="0"/>
              <a:t>named </a:t>
            </a:r>
            <a:r>
              <a:rPr lang="en-US" b="1" spc="-5" dirty="0"/>
              <a:t>DHCP</a:t>
            </a:r>
            <a:r>
              <a:rPr lang="en-US" b="1" spc="-60" dirty="0"/>
              <a:t> </a:t>
            </a:r>
            <a:r>
              <a:rPr lang="en-US" b="1" dirty="0"/>
              <a:t>pool</a:t>
            </a:r>
          </a:p>
          <a:p>
            <a:pPr marL="0" indent="0">
              <a:buNone/>
            </a:pPr>
            <a:r>
              <a:rPr lang="en-US" dirty="0">
                <a:latin typeface="Nimbus Roman No9 L"/>
                <a:cs typeface="Nimbus Roman No9 L"/>
              </a:rPr>
              <a:t>2. Configure </a:t>
            </a:r>
            <a:r>
              <a:rPr lang="en-US" b="1" dirty="0">
                <a:latin typeface="Nimbus Roman No9 L"/>
                <a:cs typeface="Nimbus Roman No9 L"/>
              </a:rPr>
              <a:t>network/subnet mask</a:t>
            </a:r>
            <a:r>
              <a:rPr lang="en-US" b="1" spc="-10" dirty="0">
                <a:latin typeface="Nimbus Roman No9 L"/>
                <a:cs typeface="Nimbus Roman No9 L"/>
              </a:rPr>
              <a:t> </a:t>
            </a:r>
            <a:r>
              <a:rPr lang="en-US" b="1" dirty="0">
                <a:latin typeface="Nimbus Roman No9 L"/>
                <a:cs typeface="Nimbus Roman No9 L"/>
              </a:rPr>
              <a:t>pool</a:t>
            </a:r>
          </a:p>
          <a:p>
            <a:pPr marL="12700" indent="0">
              <a:lnSpc>
                <a:spcPct val="100000"/>
              </a:lnSpc>
              <a:spcBef>
                <a:spcPts val="16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>
                <a:latin typeface="Nimbus Roman No9 L"/>
                <a:cs typeface="Nimbus Roman No9 L"/>
              </a:rPr>
              <a:t>3. Configure the </a:t>
            </a:r>
            <a:r>
              <a:rPr lang="en-US" b="1" dirty="0">
                <a:latin typeface="Nimbus Roman No9 L"/>
                <a:cs typeface="Nimbus Roman No9 L"/>
              </a:rPr>
              <a:t>default</a:t>
            </a:r>
            <a:r>
              <a:rPr lang="en-US" b="1" spc="-15" dirty="0">
                <a:latin typeface="Nimbus Roman No9 L"/>
                <a:cs typeface="Nimbus Roman No9 L"/>
              </a:rPr>
              <a:t> </a:t>
            </a:r>
            <a:r>
              <a:rPr lang="en-US" b="1" spc="-5" dirty="0">
                <a:latin typeface="Nimbus Roman No9 L"/>
                <a:cs typeface="Nimbus Roman No9 L"/>
              </a:rPr>
              <a:t>gateway</a:t>
            </a:r>
            <a:endParaRPr lang="en-US" b="1" dirty="0">
              <a:latin typeface="Nimbus Roman No9 L"/>
              <a:cs typeface="Nimbus Roman No9 L"/>
            </a:endParaRPr>
          </a:p>
          <a:p>
            <a:pPr marL="12700" indent="0">
              <a:lnSpc>
                <a:spcPct val="100000"/>
              </a:lnSpc>
              <a:spcBef>
                <a:spcPts val="16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>
                <a:latin typeface="Nimbus Roman No9 L"/>
                <a:cs typeface="Nimbus Roman No9 L"/>
              </a:rPr>
              <a:t>4. Configure </a:t>
            </a:r>
            <a:r>
              <a:rPr lang="en-US" b="1" dirty="0">
                <a:latin typeface="Nimbus Roman No9 L"/>
                <a:cs typeface="Nimbus Roman No9 L"/>
              </a:rPr>
              <a:t>addresses</a:t>
            </a:r>
            <a:r>
              <a:rPr lang="en-US" dirty="0">
                <a:latin typeface="Nimbus Roman No9 L"/>
                <a:cs typeface="Nimbus Roman No9 L"/>
              </a:rPr>
              <a:t> to exclude from the </a:t>
            </a:r>
            <a:r>
              <a:rPr lang="en-US" spc="-5" dirty="0">
                <a:latin typeface="Nimbus Roman No9 L"/>
                <a:cs typeface="Nimbus Roman No9 L"/>
              </a:rPr>
              <a:t>DHCP  </a:t>
            </a:r>
            <a:r>
              <a:rPr lang="en-US" dirty="0">
                <a:latin typeface="Nimbus Roman No9 L"/>
                <a:cs typeface="Nimbus Roman No9 L"/>
              </a:rPr>
              <a:t>address pool</a:t>
            </a:r>
          </a:p>
          <a:p>
            <a:pPr marL="12700" indent="0">
              <a:lnSpc>
                <a:spcPct val="100000"/>
              </a:lnSpc>
              <a:spcBef>
                <a:spcPts val="10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>
                <a:latin typeface="Nimbus Roman No9 L"/>
                <a:cs typeface="Nimbus Roman No9 L"/>
              </a:rPr>
              <a:t>5. Configure other needed</a:t>
            </a:r>
            <a:r>
              <a:rPr lang="en-US" spc="-15" dirty="0">
                <a:latin typeface="Nimbus Roman No9 L"/>
                <a:cs typeface="Nimbus Roman No9 L"/>
              </a:rPr>
              <a:t> </a:t>
            </a:r>
            <a:r>
              <a:rPr lang="en-US" dirty="0">
                <a:latin typeface="Nimbus Roman No9 L"/>
                <a:cs typeface="Nimbus Roman No9 L"/>
              </a:rPr>
              <a:t>information</a:t>
            </a:r>
          </a:p>
          <a:p>
            <a:pPr marL="889000" lvl="1" indent="-419734">
              <a:lnSpc>
                <a:spcPct val="10000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888365" algn="l"/>
                <a:tab pos="88900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Such </a:t>
            </a:r>
            <a:r>
              <a:rPr lang="en-US" sz="3200" spc="-5" dirty="0">
                <a:latin typeface="Nimbus Roman No9 L"/>
                <a:cs typeface="Nimbus Roman No9 L"/>
              </a:rPr>
              <a:t>as </a:t>
            </a:r>
            <a:r>
              <a:rPr lang="en-US" sz="3200" dirty="0">
                <a:latin typeface="Nimbus Roman No9 L"/>
                <a:cs typeface="Nimbus Roman No9 L"/>
              </a:rPr>
              <a:t>DNS </a:t>
            </a:r>
            <a:r>
              <a:rPr lang="en-US" sz="3200" spc="-5" dirty="0">
                <a:latin typeface="Nimbus Roman No9 L"/>
                <a:cs typeface="Nimbus Roman No9 L"/>
              </a:rPr>
              <a:t>server, Domain Name, </a:t>
            </a:r>
            <a:r>
              <a:rPr lang="en-US" sz="3200" dirty="0">
                <a:latin typeface="Nimbus Roman No9 L"/>
                <a:cs typeface="Nimbus Roman No9 L"/>
              </a:rPr>
              <a:t>NetBIOS</a:t>
            </a:r>
            <a:r>
              <a:rPr lang="en-US" sz="3200" spc="25" dirty="0">
                <a:latin typeface="Nimbus Roman No9 L"/>
                <a:cs typeface="Nimbus Roman No9 L"/>
              </a:rPr>
              <a:t> </a:t>
            </a:r>
            <a:r>
              <a:rPr lang="en-US" sz="3200" spc="-5" dirty="0">
                <a:latin typeface="Nimbus Roman No9 L"/>
                <a:cs typeface="Nimbus Roman No9 L"/>
              </a:rPr>
              <a:t>Server</a:t>
            </a:r>
            <a:endParaRPr lang="en-US" sz="32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0666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 Pool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6707088" cy="468077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 dhcp pool</a:t>
            </a:r>
            <a:r>
              <a:rPr sz="2800" b="1" spc="-20" dirty="0">
                <a:latin typeface="Nimbus Mono L"/>
                <a:cs typeface="Nimbus Mono L"/>
              </a:rPr>
              <a:t>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5536" y="2564904"/>
            <a:ext cx="8352928" cy="26981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465" marR="271145">
              <a:lnSpc>
                <a:spcPts val="3000"/>
              </a:lnSpc>
              <a:spcBef>
                <a:spcPts val="400"/>
              </a:spcBef>
              <a:buClr>
                <a:srgbClr val="0E6EC5"/>
              </a:buClr>
              <a:buSzPct val="68518"/>
              <a:tabLst>
                <a:tab pos="292735" algn="l"/>
                <a:tab pos="2933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a DHCP </a:t>
            </a:r>
            <a:r>
              <a:rPr lang="en-US" sz="2700" dirty="0">
                <a:latin typeface="Nimbus Roman No9 L"/>
                <a:cs typeface="Nimbus Roman No9 L"/>
              </a:rPr>
              <a:t>pool must </a:t>
            </a:r>
            <a:r>
              <a:rPr lang="en-US" sz="2700" spc="-5" dirty="0">
                <a:latin typeface="Nimbus Roman No9 L"/>
                <a:cs typeface="Nimbus Roman No9 L"/>
              </a:rPr>
              <a:t>be </a:t>
            </a:r>
            <a:r>
              <a:rPr lang="en-US" sz="2700" dirty="0">
                <a:latin typeface="Nimbus Roman No9 L"/>
                <a:cs typeface="Nimbus Roman No9 L"/>
              </a:rPr>
              <a:t>named before you </a:t>
            </a:r>
            <a:r>
              <a:rPr lang="en-US" sz="2700" spc="-5" dirty="0">
                <a:latin typeface="Nimbus Roman No9 L"/>
                <a:cs typeface="Nimbus Roman No9 L"/>
              </a:rPr>
              <a:t>can </a:t>
            </a:r>
            <a:r>
              <a:rPr lang="en-US" sz="2700" dirty="0">
                <a:latin typeface="Nimbus Roman No9 L"/>
                <a:cs typeface="Nimbus Roman No9 L"/>
              </a:rPr>
              <a:t>enter </a:t>
            </a:r>
            <a:r>
              <a:rPr lang="en-US" sz="2700" spc="-5" dirty="0">
                <a:latin typeface="Nimbus Roman No9 L"/>
                <a:cs typeface="Nimbus Roman No9 L"/>
              </a:rPr>
              <a:t>DHCP </a:t>
            </a:r>
            <a:r>
              <a:rPr lang="en-US" sz="2700" dirty="0">
                <a:latin typeface="Nimbus Roman No9 L"/>
                <a:cs typeface="Nimbus Roman No9 L"/>
              </a:rPr>
              <a:t>configuration</a:t>
            </a:r>
            <a:r>
              <a:rPr lang="en-US" sz="2700" spc="-5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mode.</a:t>
            </a: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The argument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 </a:t>
            </a:r>
            <a:r>
              <a:rPr lang="en-US" sz="2300" i="1" spc="-810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identifies the </a:t>
            </a:r>
            <a:r>
              <a:rPr lang="en-US" sz="2300" dirty="0">
                <a:latin typeface="Nimbus Roman No9 L"/>
                <a:cs typeface="Nimbus Roman No9 L"/>
              </a:rPr>
              <a:t>DHCP pool </a:t>
            </a:r>
            <a:r>
              <a:rPr lang="en-US" sz="2300" spc="-5" dirty="0">
                <a:latin typeface="Nimbus Roman No9 L"/>
                <a:cs typeface="Nimbus Roman No9 L"/>
              </a:rPr>
              <a:t>in the </a:t>
            </a:r>
            <a:r>
              <a:rPr lang="en-US" sz="2300" dirty="0">
                <a:latin typeface="Nimbus Roman No9 L"/>
                <a:cs typeface="Nimbus Roman No9 L"/>
              </a:rPr>
              <a:t>running </a:t>
            </a:r>
            <a:r>
              <a:rPr lang="en-US" sz="2300" spc="-5" dirty="0">
                <a:latin typeface="Nimbus Roman No9 L"/>
                <a:cs typeface="Nimbus Roman No9 L"/>
              </a:rPr>
              <a:t>configuration and distinguishes this </a:t>
            </a:r>
            <a:r>
              <a:rPr lang="en-US" sz="2300" dirty="0">
                <a:latin typeface="Nimbus Roman No9 L"/>
                <a:cs typeface="Nimbus Roman No9 L"/>
              </a:rPr>
              <a:t>pool </a:t>
            </a:r>
            <a:r>
              <a:rPr lang="en-US" sz="2300" spc="-5" dirty="0">
                <a:latin typeface="Nimbus Roman No9 L"/>
                <a:cs typeface="Nimbus Roman No9 L"/>
              </a:rPr>
              <a:t>from other</a:t>
            </a:r>
            <a:r>
              <a:rPr lang="en-US" sz="2300" spc="75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pools.</a:t>
            </a:r>
          </a:p>
          <a:p>
            <a:pPr marL="549910" marR="30480" lvl="1" indent="-228600"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400" dirty="0">
                <a:latin typeface="Nimbus Roman No9 L"/>
                <a:cs typeface="Nimbus Roman No9 L"/>
              </a:rPr>
              <a:t>More than one </a:t>
            </a:r>
            <a:r>
              <a:rPr lang="en-US" sz="2400" spc="-5" dirty="0">
                <a:latin typeface="Nimbus Roman No9 L"/>
                <a:cs typeface="Nimbus Roman No9 L"/>
              </a:rPr>
              <a:t>DHCP </a:t>
            </a:r>
            <a:r>
              <a:rPr lang="en-US" sz="2400" dirty="0">
                <a:latin typeface="Nimbus Roman No9 L"/>
                <a:cs typeface="Nimbus Roman No9 L"/>
              </a:rPr>
              <a:t>pool </a:t>
            </a:r>
            <a:r>
              <a:rPr lang="en-US" sz="2400" spc="-5" dirty="0">
                <a:latin typeface="Nimbus Roman No9 L"/>
                <a:cs typeface="Nimbus Roman No9 L"/>
              </a:rPr>
              <a:t>can be </a:t>
            </a:r>
            <a:r>
              <a:rPr lang="en-US" sz="2400" dirty="0">
                <a:latin typeface="Nimbus Roman No9 L"/>
                <a:cs typeface="Nimbus Roman No9 L"/>
              </a:rPr>
              <a:t>defined </a:t>
            </a:r>
            <a:r>
              <a:rPr lang="en-US" sz="2400" spc="5" dirty="0">
                <a:latin typeface="Nimbus Roman No9 L"/>
                <a:cs typeface="Nimbus Roman No9 L"/>
              </a:rPr>
              <a:t>on </a:t>
            </a:r>
            <a:r>
              <a:rPr lang="en-US" sz="2400" spc="-5" dirty="0">
                <a:latin typeface="Nimbus Roman No9 L"/>
                <a:cs typeface="Nimbus Roman No9 L"/>
              </a:rPr>
              <a:t>a</a:t>
            </a:r>
            <a:r>
              <a:rPr lang="en-US" sz="2400" spc="60" dirty="0">
                <a:latin typeface="Nimbus Roman No9 L"/>
                <a:cs typeface="Nimbus Roman No9 L"/>
              </a:rPr>
              <a:t> </a:t>
            </a:r>
            <a:r>
              <a:rPr lang="en-US" sz="2400" spc="-5" dirty="0">
                <a:latin typeface="Nimbus Roman No9 L"/>
                <a:cs typeface="Nimbus Roman No9 L"/>
              </a:rPr>
              <a:t>router.</a:t>
            </a:r>
            <a:endParaRPr lang="en-US" sz="2400" dirty="0">
              <a:latin typeface="Nimbus Roman No9 L"/>
              <a:cs typeface="Nimbus Roman No9 L"/>
            </a:endParaRP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endParaRPr lang="en-US" sz="2300" spc="-5" dirty="0">
              <a:latin typeface="Nimbus Roman No9 L"/>
              <a:cs typeface="Nimbus Roman No9 L"/>
            </a:endParaRP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1691965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Pool of Addresses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7787208" cy="897682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530860" marR="132080" indent="-45720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Router(dhcp-config)#network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net_address  subnet_mask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83568" y="2852935"/>
            <a:ext cx="7776864" cy="1659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65" marR="5080">
              <a:lnSpc>
                <a:spcPct val="96100"/>
              </a:lnSpc>
              <a:spcBef>
                <a:spcPts val="225"/>
              </a:spcBef>
              <a:buClr>
                <a:srgbClr val="0E6EC5"/>
              </a:buClr>
              <a:buSzPct val="68518"/>
              <a:tabLst>
                <a:tab pos="267335" algn="l"/>
                <a:tab pos="2679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The </a:t>
            </a:r>
            <a:r>
              <a:rPr lang="en-US" sz="27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net_address</a:t>
            </a:r>
            <a:r>
              <a:rPr lang="en-US" sz="2700" i="1" spc="-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defines </a:t>
            </a:r>
            <a:r>
              <a:rPr lang="en-US" sz="2700" spc="-5" dirty="0">
                <a:latin typeface="Nimbus Roman No9 L"/>
                <a:cs typeface="Nimbus Roman No9 L"/>
              </a:rPr>
              <a:t>a </a:t>
            </a:r>
            <a:r>
              <a:rPr lang="en-US" sz="2700" dirty="0">
                <a:latin typeface="Nimbus Roman No9 L"/>
                <a:cs typeface="Nimbus Roman No9 L"/>
              </a:rPr>
              <a:t>network or subnet that  </a:t>
            </a:r>
            <a:r>
              <a:rPr lang="en-US" sz="2700" spc="-5" dirty="0">
                <a:latin typeface="Nimbus Roman No9 L"/>
                <a:cs typeface="Nimbus Roman No9 L"/>
              </a:rPr>
              <a:t>will be </a:t>
            </a:r>
            <a:r>
              <a:rPr lang="en-US" sz="2700" dirty="0">
                <a:latin typeface="Nimbus Roman No9 L"/>
                <a:cs typeface="Nimbus Roman No9 L"/>
              </a:rPr>
              <a:t>used </a:t>
            </a:r>
            <a:r>
              <a:rPr lang="en-US" sz="2700" spc="5" dirty="0">
                <a:latin typeface="Nimbus Roman No9 L"/>
                <a:cs typeface="Nimbus Roman No9 L"/>
              </a:rPr>
              <a:t>as </a:t>
            </a:r>
            <a:r>
              <a:rPr lang="en-US" sz="2700" spc="-5" dirty="0">
                <a:latin typeface="Nimbus Roman No9 L"/>
                <a:cs typeface="Nimbus Roman No9 L"/>
              </a:rPr>
              <a:t>a </a:t>
            </a:r>
            <a:r>
              <a:rPr lang="en-US" sz="2700" dirty="0">
                <a:latin typeface="Nimbus Roman No9 L"/>
                <a:cs typeface="Nimbus Roman No9 L"/>
              </a:rPr>
              <a:t>pool </a:t>
            </a:r>
            <a:r>
              <a:rPr lang="en-US" sz="2700" spc="5" dirty="0">
                <a:latin typeface="Nimbus Roman No9 L"/>
                <a:cs typeface="Nimbus Roman No9 L"/>
              </a:rPr>
              <a:t>of </a:t>
            </a:r>
            <a:r>
              <a:rPr lang="en-US" sz="2700" dirty="0">
                <a:latin typeface="Nimbus Roman No9 L"/>
                <a:cs typeface="Nimbus Roman No9 L"/>
              </a:rPr>
              <a:t>addresses to assign IP address  to clients.</a:t>
            </a:r>
          </a:p>
          <a:p>
            <a:pPr marL="524510" lvl="1" indent="-229235">
              <a:lnSpc>
                <a:spcPct val="10000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524510" algn="l"/>
              </a:tabLst>
            </a:pPr>
            <a:r>
              <a:rPr lang="en-US" sz="2300" dirty="0">
                <a:latin typeface="Nimbus Roman No9 L"/>
                <a:cs typeface="Nimbus Roman No9 L"/>
              </a:rPr>
              <a:t>You </a:t>
            </a:r>
            <a:r>
              <a:rPr lang="en-US" sz="2300" spc="-5" dirty="0">
                <a:latin typeface="Nimbus Roman No9 L"/>
                <a:cs typeface="Nimbus Roman No9 L"/>
              </a:rPr>
              <a:t>must also define the subnet</a:t>
            </a:r>
            <a:r>
              <a:rPr lang="en-US" sz="2300" spc="20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mask.</a:t>
            </a: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871260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Default Gateway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147248" cy="983859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Router(dhcp-config)#default-router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7544" y="2708920"/>
            <a:ext cx="8208912" cy="112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65" marR="277495">
              <a:lnSpc>
                <a:spcPct val="82300"/>
              </a:lnSpc>
              <a:spcBef>
                <a:spcPts val="670"/>
              </a:spcBef>
              <a:buClr>
                <a:srgbClr val="0E6EC5"/>
              </a:buClr>
              <a:buSzPct val="68518"/>
              <a:tabLst>
                <a:tab pos="267335" algn="l"/>
                <a:tab pos="2679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 The </a:t>
            </a:r>
            <a:r>
              <a:rPr lang="en-US" sz="27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r>
              <a:rPr lang="en-US" sz="2700" i="1" spc="-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is the address </a:t>
            </a:r>
            <a:r>
              <a:rPr lang="en-US" sz="2700" spc="5" dirty="0">
                <a:latin typeface="Nimbus Roman No9 L"/>
                <a:cs typeface="Nimbus Roman No9 L"/>
              </a:rPr>
              <a:t>of </a:t>
            </a:r>
            <a:r>
              <a:rPr lang="en-US" sz="2700" dirty="0">
                <a:latin typeface="Nimbus Roman No9 L"/>
                <a:cs typeface="Nimbus Roman No9 L"/>
              </a:rPr>
              <a:t>the default gateway clients </a:t>
            </a:r>
            <a:r>
              <a:rPr lang="en-US" sz="2700" spc="-5" dirty="0">
                <a:latin typeface="Nimbus Roman No9 L"/>
                <a:cs typeface="Nimbus Roman No9 L"/>
              </a:rPr>
              <a:t>will </a:t>
            </a:r>
            <a:r>
              <a:rPr lang="en-US" sz="2700" spc="5" dirty="0">
                <a:latin typeface="Nimbus Roman No9 L"/>
                <a:cs typeface="Nimbus Roman No9 L"/>
              </a:rPr>
              <a:t>use </a:t>
            </a:r>
            <a:r>
              <a:rPr lang="en-US" sz="2700" spc="-5" dirty="0">
                <a:latin typeface="Nimbus Roman No9 L"/>
                <a:cs typeface="Nimbus Roman No9 L"/>
              </a:rPr>
              <a:t>to </a:t>
            </a:r>
            <a:r>
              <a:rPr lang="en-US" sz="2700" dirty="0">
                <a:latin typeface="Nimbus Roman No9 L"/>
                <a:cs typeface="Nimbus Roman No9 L"/>
              </a:rPr>
              <a:t>send packets destined for remote</a:t>
            </a:r>
            <a:r>
              <a:rPr lang="en-US" sz="2700" spc="-10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networks.</a:t>
            </a:r>
          </a:p>
        </p:txBody>
      </p:sp>
    </p:spTree>
    <p:extLst>
      <p:ext uri="{BB962C8B-B14F-4D97-AF65-F5344CB8AC3E}">
        <p14:creationId xmlns:p14="http://schemas.microsoft.com/office/powerpoint/2010/main" val="565125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Excluded addresses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435280" cy="983859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 dhcp</a:t>
            </a:r>
            <a:r>
              <a:rPr sz="2800" b="1" spc="-65" dirty="0"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excluded-address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address_1</a:t>
            </a:r>
            <a:r>
              <a:rPr sz="2800" b="1" i="1" spc="-10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[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address_n</a:t>
            </a:r>
            <a:r>
              <a:rPr sz="2800" b="1" spc="-5" dirty="0">
                <a:latin typeface="Nimbus Mono L"/>
                <a:cs typeface="Nimbus Mono L"/>
              </a:rPr>
              <a:t>]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3212976"/>
            <a:ext cx="8856984" cy="22714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465" marR="30480">
              <a:lnSpc>
                <a:spcPct val="78700"/>
              </a:lnSpc>
              <a:spcBef>
                <a:spcPts val="790"/>
              </a:spcBef>
              <a:buClr>
                <a:srgbClr val="0E6EC5"/>
              </a:buClr>
              <a:buSzPct val="68518"/>
              <a:tabLst>
                <a:tab pos="292735" algn="l"/>
                <a:tab pos="2933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The </a:t>
            </a:r>
            <a:r>
              <a:rPr lang="en-US" sz="2700" dirty="0">
                <a:latin typeface="Nimbus Roman No9 L"/>
                <a:cs typeface="Nimbus Roman No9 L"/>
              </a:rPr>
              <a:t>address(</a:t>
            </a:r>
            <a:r>
              <a:rPr lang="en-US" sz="2700" dirty="0" err="1">
                <a:latin typeface="Nimbus Roman No9 L"/>
                <a:cs typeface="Nimbus Roman No9 L"/>
              </a:rPr>
              <a:t>es</a:t>
            </a:r>
            <a:r>
              <a:rPr lang="en-US" sz="2700" dirty="0">
                <a:latin typeface="Nimbus Roman No9 L"/>
                <a:cs typeface="Nimbus Roman No9 L"/>
              </a:rPr>
              <a:t>) configured </a:t>
            </a:r>
            <a:r>
              <a:rPr lang="en-US" sz="2700" spc="-5" dirty="0">
                <a:latin typeface="Nimbus Roman No9 L"/>
                <a:cs typeface="Nimbus Roman No9 L"/>
              </a:rPr>
              <a:t>with </a:t>
            </a:r>
            <a:r>
              <a:rPr lang="en-US" sz="2700" dirty="0">
                <a:latin typeface="Nimbus Roman No9 L"/>
                <a:cs typeface="Nimbus Roman No9 L"/>
              </a:rPr>
              <a:t>this command will not  be assigned </a:t>
            </a:r>
            <a:r>
              <a:rPr lang="en-US" sz="2700" spc="5" dirty="0">
                <a:latin typeface="Nimbus Roman No9 L"/>
                <a:cs typeface="Nimbus Roman No9 L"/>
              </a:rPr>
              <a:t>by </a:t>
            </a:r>
            <a:r>
              <a:rPr lang="en-US" sz="2700" spc="-5" dirty="0">
                <a:latin typeface="Nimbus Roman No9 L"/>
                <a:cs typeface="Nimbus Roman No9 L"/>
              </a:rPr>
              <a:t>Easy </a:t>
            </a:r>
            <a:r>
              <a:rPr lang="en-US" sz="2700" dirty="0">
                <a:latin typeface="Nimbus Roman No9 L"/>
                <a:cs typeface="Nimbus Roman No9 L"/>
              </a:rPr>
              <a:t>IP to</a:t>
            </a:r>
            <a:r>
              <a:rPr lang="en-US" sz="2700" spc="-15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clients.</a:t>
            </a:r>
          </a:p>
          <a:p>
            <a:pPr marL="549910" marR="189230" lvl="1" indent="-228600">
              <a:lnSpc>
                <a:spcPts val="236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The argument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address_1</a:t>
            </a:r>
            <a:r>
              <a:rPr lang="en-US" sz="2300" i="1" spc="-765" dirty="0">
                <a:solidFill>
                  <a:srgbClr val="009CD8"/>
                </a:solidFill>
                <a:latin typeface="Nimbus Mono L"/>
                <a:cs typeface="Nimbus Mono L"/>
              </a:rPr>
              <a:t>   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a single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 that will be  excluded.</a:t>
            </a:r>
            <a:endParaRPr lang="en-US" sz="2300" dirty="0">
              <a:latin typeface="Nimbus Roman No9 L"/>
              <a:cs typeface="Nimbus Roman No9 L"/>
            </a:endParaRPr>
          </a:p>
          <a:p>
            <a:pPr marL="549910" marR="367665" lvl="1" indent="-228600">
              <a:lnSpc>
                <a:spcPct val="81700"/>
              </a:lnSpc>
              <a:spcBef>
                <a:spcPts val="204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If configured, the </a:t>
            </a:r>
            <a:r>
              <a:rPr lang="en-US" sz="23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address_n</a:t>
            </a:r>
            <a:r>
              <a:rPr lang="en-US" sz="2300" i="1" spc="-72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optional argument defines a  range </a:t>
            </a:r>
            <a:r>
              <a:rPr lang="en-US" sz="2300" dirty="0">
                <a:latin typeface="Nimbus Roman No9 L"/>
                <a:cs typeface="Nimbus Roman No9 L"/>
              </a:rPr>
              <a:t>of </a:t>
            </a:r>
            <a:r>
              <a:rPr lang="en-US" sz="2300" spc="-5" dirty="0">
                <a:latin typeface="Nimbus Roman No9 L"/>
                <a:cs typeface="Nimbus Roman No9 L"/>
              </a:rPr>
              <a:t>excluded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addresses between and including </a:t>
            </a:r>
            <a:r>
              <a:rPr lang="en-US" sz="23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argument_1</a:t>
            </a:r>
            <a:r>
              <a:rPr lang="en-US" sz="2300" i="1" spc="-819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to </a:t>
            </a:r>
            <a:r>
              <a:rPr lang="en-US" sz="23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argument_n</a:t>
            </a:r>
            <a:r>
              <a:rPr lang="en-US" sz="2300" spc="-5" dirty="0">
                <a:latin typeface="Nimbus Roman No9 L"/>
                <a:cs typeface="Nimbus Roman No9 L"/>
              </a:rPr>
              <a:t>.</a:t>
            </a: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444033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DHCP Optional </a:t>
            </a:r>
            <a:r>
              <a:rPr lang="en-US" dirty="0" err="1"/>
              <a:t>Configuratoions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8" name="object 5"/>
          <p:cNvSpPr/>
          <p:nvPr/>
        </p:nvSpPr>
        <p:spPr>
          <a:xfrm>
            <a:off x="304799" y="2161539"/>
            <a:ext cx="8534400" cy="2651760"/>
          </a:xfrm>
          <a:custGeom>
            <a:avLst/>
            <a:gdLst/>
            <a:ahLst/>
            <a:cxnLst/>
            <a:rect l="l" t="t" r="r" b="b"/>
            <a:pathLst>
              <a:path w="8534400" h="2651760">
                <a:moveTo>
                  <a:pt x="0" y="0"/>
                </a:moveTo>
                <a:lnTo>
                  <a:pt x="8534400" y="0"/>
                </a:lnTo>
                <a:lnTo>
                  <a:pt x="8534400" y="2651760"/>
                </a:lnTo>
                <a:lnTo>
                  <a:pt x="0" y="2651760"/>
                </a:lnTo>
                <a:lnTo>
                  <a:pt x="0" y="0"/>
                </a:lnTo>
                <a:close/>
              </a:path>
            </a:pathLst>
          </a:custGeom>
          <a:ln w="1257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/>
          <p:cNvSpPr txBox="1"/>
          <p:nvPr/>
        </p:nvSpPr>
        <p:spPr>
          <a:xfrm>
            <a:off x="365759" y="2185670"/>
            <a:ext cx="8345170" cy="2603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Router(dhcp-config)#dns-server</a:t>
            </a:r>
            <a:endParaRPr sz="2800" dirty="0">
              <a:latin typeface="Nimbus Mono L"/>
              <a:cs typeface="Nimbus Mono L"/>
            </a:endParaRPr>
          </a:p>
          <a:p>
            <a:pPr marL="46990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Router(dhcp-config)#netbios-name-server</a:t>
            </a:r>
            <a:endParaRPr sz="2800" dirty="0">
              <a:latin typeface="Nimbus Mono L"/>
              <a:cs typeface="Nimbus Mono L"/>
            </a:endParaRPr>
          </a:p>
          <a:p>
            <a:pPr marL="46990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Router(dhcp-config)#domain-name</a:t>
            </a:r>
            <a:r>
              <a:rPr sz="2800" b="1" spc="-20" dirty="0">
                <a:latin typeface="Nimbus Mono L"/>
                <a:cs typeface="Nimbus Mono L"/>
              </a:rPr>
              <a:t>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</a:t>
            </a:r>
            <a:endParaRPr sz="2800" dirty="0">
              <a:latin typeface="Nimbus Mono L"/>
              <a:cs typeface="Nimbus Mono L"/>
            </a:endParaRPr>
          </a:p>
        </p:txBody>
      </p:sp>
    </p:spTree>
    <p:extLst>
      <p:ext uri="{BB962C8B-B14F-4D97-AF65-F5344CB8AC3E}">
        <p14:creationId xmlns:p14="http://schemas.microsoft.com/office/powerpoint/2010/main" val="613409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US" sz="3200" dirty="0"/>
              <a:t>DHCP Configuration Example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6" name="object 3"/>
          <p:cNvSpPr txBox="1">
            <a:spLocks noGrp="1"/>
          </p:cNvSpPr>
          <p:nvPr>
            <p:ph idx="1"/>
          </p:nvPr>
        </p:nvSpPr>
        <p:spPr>
          <a:xfrm>
            <a:off x="251520" y="764705"/>
            <a:ext cx="8640960" cy="1653017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dhcp excluded-address</a:t>
            </a:r>
            <a:r>
              <a:rPr sz="2200" b="1" spc="-3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10.1.1.1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8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dhcp pool</a:t>
            </a:r>
            <a:r>
              <a:rPr sz="2200" b="1" spc="-20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RTA_LAN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90"/>
              </a:spcBef>
            </a:pPr>
            <a:r>
              <a:rPr sz="2200" b="1" spc="-5" dirty="0">
                <a:latin typeface="Nimbus Mono L"/>
                <a:cs typeface="Nimbus Mono L"/>
              </a:rPr>
              <a:t>RTA(dhcp-config)#network 10.1.1.0</a:t>
            </a:r>
            <a:r>
              <a:rPr sz="2200" b="1" spc="-3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255.255.255.0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80"/>
              </a:spcBef>
            </a:pPr>
            <a:r>
              <a:rPr sz="2200" b="1" spc="-5" dirty="0">
                <a:latin typeface="Nimbus Mono L"/>
                <a:cs typeface="Nimbus Mono L"/>
              </a:rPr>
              <a:t>RTA(dhcp-config)#default-router</a:t>
            </a:r>
            <a:r>
              <a:rPr sz="2200" b="1" spc="-1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10.1.1.1</a:t>
            </a:r>
            <a:endParaRPr sz="2200" dirty="0">
              <a:latin typeface="Nimbus Mono L"/>
              <a:cs typeface="Nimbus Mono L"/>
            </a:endParaRPr>
          </a:p>
        </p:txBody>
      </p:sp>
      <p:sp>
        <p:nvSpPr>
          <p:cNvPr id="7" name="object 4"/>
          <p:cNvSpPr/>
          <p:nvPr/>
        </p:nvSpPr>
        <p:spPr>
          <a:xfrm>
            <a:off x="1475656" y="2420888"/>
            <a:ext cx="6192688" cy="31683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69948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Forwarded DHCP Messages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291264" cy="985141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</a:t>
            </a:r>
            <a:r>
              <a:rPr sz="2800" b="1" spc="-15" dirty="0"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helper-address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dhcp_server_ip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39552" y="2708920"/>
            <a:ext cx="8604448" cy="2409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94640" marR="685165" indent="-256540">
              <a:lnSpc>
                <a:spcPts val="3550"/>
              </a:lnSpc>
              <a:spcBef>
                <a:spcPts val="459"/>
              </a:spcBef>
              <a:buClr>
                <a:srgbClr val="0E6EC5"/>
              </a:buClr>
              <a:buSzPct val="67187"/>
              <a:buFont typeface="DejaVu Sans"/>
              <a:buChar char=""/>
              <a:tabLst>
                <a:tab pos="29464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Routers normally block all broadcasts,  including </a:t>
            </a:r>
            <a:r>
              <a:rPr lang="en-US" sz="3200" spc="-5" dirty="0">
                <a:latin typeface="Nimbus Roman No9 L"/>
                <a:cs typeface="Nimbus Roman No9 L"/>
              </a:rPr>
              <a:t>a </a:t>
            </a:r>
            <a:r>
              <a:rPr lang="en-US" sz="3200" dirty="0">
                <a:latin typeface="Nimbus Roman No9 L"/>
                <a:cs typeface="Nimbus Roman No9 L"/>
              </a:rPr>
              <a:t>broadcasted </a:t>
            </a:r>
            <a:r>
              <a:rPr lang="en-US" sz="3200" spc="-5" dirty="0">
                <a:latin typeface="Nimbus Roman No9 L"/>
                <a:cs typeface="Nimbus Roman No9 L"/>
              </a:rPr>
              <a:t>DHCP</a:t>
            </a:r>
            <a:r>
              <a:rPr lang="en-US" sz="3200" spc="60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message.</a:t>
            </a:r>
          </a:p>
          <a:p>
            <a:pPr marL="549910" marR="30480" lvl="1" indent="-228600">
              <a:lnSpc>
                <a:spcPct val="92600"/>
              </a:lnSpc>
              <a:spcBef>
                <a:spcPts val="254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If </a:t>
            </a:r>
            <a:r>
              <a:rPr lang="en-US" sz="3200" spc="-5" dirty="0">
                <a:latin typeface="Nimbus Roman No9 L"/>
                <a:cs typeface="Nimbus Roman No9 L"/>
              </a:rPr>
              <a:t>the router </a:t>
            </a:r>
            <a:r>
              <a:rPr lang="en-US" sz="3200" dirty="0">
                <a:latin typeface="Nimbus Roman No9 L"/>
                <a:cs typeface="Nimbus Roman No9 L"/>
              </a:rPr>
              <a:t>is not the DHCP server, you  must configure </a:t>
            </a:r>
            <a:r>
              <a:rPr lang="en-US" sz="3200" spc="-5" dirty="0">
                <a:latin typeface="Nimbus Roman No9 L"/>
                <a:cs typeface="Nimbus Roman No9 L"/>
              </a:rPr>
              <a:t>the router to </a:t>
            </a:r>
            <a:r>
              <a:rPr lang="en-US" sz="3200" dirty="0">
                <a:latin typeface="Nimbus Roman No9 L"/>
                <a:cs typeface="Nimbus Roman No9 L"/>
              </a:rPr>
              <a:t>forward </a:t>
            </a:r>
            <a:r>
              <a:rPr lang="en-US" sz="3200" spc="-5" dirty="0">
                <a:latin typeface="Nimbus Roman No9 L"/>
                <a:cs typeface="Nimbus Roman No9 L"/>
              </a:rPr>
              <a:t>the  </a:t>
            </a:r>
            <a:r>
              <a:rPr lang="en-US" sz="3200" dirty="0">
                <a:latin typeface="Nimbus Roman No9 L"/>
                <a:cs typeface="Nimbus Roman No9 L"/>
              </a:rPr>
              <a:t>DHCP messages </a:t>
            </a:r>
            <a:r>
              <a:rPr lang="en-US" sz="3200" spc="-5" dirty="0">
                <a:latin typeface="Nimbus Roman No9 L"/>
                <a:cs typeface="Nimbus Roman No9 L"/>
              </a:rPr>
              <a:t>to a</a:t>
            </a:r>
            <a:r>
              <a:rPr lang="en-US" sz="3200" spc="20" dirty="0">
                <a:latin typeface="Nimbus Roman No9 L"/>
                <a:cs typeface="Nimbus Roman No9 L"/>
              </a:rPr>
              <a:t> </a:t>
            </a:r>
            <a:r>
              <a:rPr lang="en-US" sz="32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dhcp_server_ip</a:t>
            </a:r>
            <a:r>
              <a:rPr lang="en-US" sz="3200" spc="-5" dirty="0">
                <a:latin typeface="Nimbus Roman No9 L"/>
                <a:cs typeface="Nimbus Roman No9 L"/>
              </a:rPr>
              <a:t>.</a:t>
            </a:r>
            <a:endParaRPr lang="en-US" sz="32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940857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 Configuration Example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6" name="object 7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507288" cy="375744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helper-address</a:t>
            </a:r>
            <a:r>
              <a:rPr sz="2200" b="1" spc="-20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10.2.2.5</a:t>
            </a:r>
            <a:endParaRPr sz="2200" dirty="0">
              <a:latin typeface="Nimbus Mono L"/>
              <a:cs typeface="Nimbus Mono L"/>
            </a:endParaRPr>
          </a:p>
        </p:txBody>
      </p:sp>
      <p:sp>
        <p:nvSpPr>
          <p:cNvPr id="7" name="object 4"/>
          <p:cNvSpPr txBox="1"/>
          <p:nvPr/>
        </p:nvSpPr>
        <p:spPr>
          <a:xfrm>
            <a:off x="467544" y="2071370"/>
            <a:ext cx="3816424" cy="327609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 marR="926465">
              <a:lnSpc>
                <a:spcPct val="74300"/>
              </a:lnSpc>
              <a:spcBef>
                <a:spcPts val="840"/>
              </a:spcBef>
            </a:pPr>
            <a:r>
              <a:rPr sz="2400" spc="-5" dirty="0">
                <a:latin typeface="Nimbus Roman No9 L"/>
                <a:cs typeface="Nimbus Roman No9 L"/>
              </a:rPr>
              <a:t>The </a:t>
            </a:r>
            <a:r>
              <a:rPr sz="2400" spc="-5" dirty="0">
                <a:latin typeface="Nimbus Mono L"/>
                <a:cs typeface="Nimbus Mono L"/>
              </a:rPr>
              <a:t>ip helper-  address</a:t>
            </a:r>
            <a:r>
              <a:rPr sz="2400" spc="-930" dirty="0">
                <a:latin typeface="Nimbus Mono L"/>
                <a:cs typeface="Nimbus Mono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command</a:t>
            </a:r>
            <a:r>
              <a:rPr lang="en-GB" sz="2400" dirty="0">
                <a:latin typeface="Nimbus Roman No9 L"/>
                <a:cs typeface="Nimbus Roman No9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configures </a:t>
            </a:r>
            <a:r>
              <a:rPr sz="2400" spc="-5" dirty="0">
                <a:latin typeface="Nimbus Roman No9 L"/>
                <a:cs typeface="Nimbus Roman No9 L"/>
              </a:rPr>
              <a:t>the </a:t>
            </a:r>
            <a:r>
              <a:rPr sz="2400" dirty="0">
                <a:latin typeface="Nimbus Roman No9 L"/>
                <a:cs typeface="Nimbus Roman No9 L"/>
              </a:rPr>
              <a:t>router to  forward eight </a:t>
            </a:r>
            <a:r>
              <a:rPr sz="2400" spc="-10" dirty="0">
                <a:latin typeface="Nimbus Roman No9 L"/>
                <a:cs typeface="Nimbus Roman No9 L"/>
              </a:rPr>
              <a:t>UDP</a:t>
            </a:r>
            <a:r>
              <a:rPr sz="2400" spc="-70" dirty="0">
                <a:latin typeface="Nimbus Roman No9 L"/>
                <a:cs typeface="Nimbus Roman No9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services:</a:t>
            </a:r>
          </a:p>
          <a:p>
            <a:pPr marL="267970" indent="-228600">
              <a:lnSpc>
                <a:spcPts val="203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Time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TACACS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10" dirty="0">
                <a:latin typeface="Nimbus Roman No9 L"/>
                <a:cs typeface="Nimbus Roman No9 L"/>
              </a:rPr>
              <a:t>DNS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BOOTP/DHCP</a:t>
            </a:r>
            <a:r>
              <a:rPr sz="2400" spc="-20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Server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BOOTP/DHCP</a:t>
            </a:r>
            <a:r>
              <a:rPr sz="2400" spc="-25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sz="2400" dirty="0">
                <a:solidFill>
                  <a:srgbClr val="009CD8"/>
                </a:solidFill>
                <a:latin typeface="Nimbus Roman No9 L"/>
                <a:cs typeface="Nimbus Roman No9 L"/>
              </a:rPr>
              <a:t>Client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TFTP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60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NetBIOS Name</a:t>
            </a:r>
            <a:r>
              <a:rPr sz="2400" spc="-20" dirty="0">
                <a:latin typeface="Nimbus Roman No9 L"/>
                <a:cs typeface="Nimbus Roman No9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Service</a:t>
            </a:r>
          </a:p>
        </p:txBody>
      </p:sp>
      <p:sp>
        <p:nvSpPr>
          <p:cNvPr id="8" name="object 8"/>
          <p:cNvSpPr/>
          <p:nvPr/>
        </p:nvSpPr>
        <p:spPr>
          <a:xfrm>
            <a:off x="4352290" y="1988840"/>
            <a:ext cx="4572000" cy="37071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05509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spc="-5" dirty="0"/>
              <a:t>Use the </a:t>
            </a:r>
            <a:r>
              <a:rPr lang="en-US" sz="3200" dirty="0"/>
              <a:t>following commands </a:t>
            </a:r>
            <a:r>
              <a:rPr lang="en-US" sz="3200" spc="-5" dirty="0"/>
              <a:t>to verify </a:t>
            </a:r>
            <a:r>
              <a:rPr lang="en-US" sz="3200" dirty="0"/>
              <a:t>and troubleshoot  </a:t>
            </a:r>
            <a:r>
              <a:rPr lang="en-US" sz="3200" spc="5" dirty="0"/>
              <a:t>your </a:t>
            </a:r>
            <a:r>
              <a:rPr lang="en-US" sz="3200" dirty="0"/>
              <a:t>DHCP</a:t>
            </a:r>
            <a:r>
              <a:rPr lang="en-US" sz="3200" spc="-20" dirty="0"/>
              <a:t> </a:t>
            </a:r>
            <a:r>
              <a:rPr lang="en-US" sz="3200" dirty="0"/>
              <a:t>configuration: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4000" indent="-228600">
              <a:lnSpc>
                <a:spcPct val="100000"/>
              </a:lnSpc>
              <a:spcBef>
                <a:spcPts val="495"/>
              </a:spcBef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</a:t>
            </a:r>
            <a:r>
              <a:rPr lang="en-US" sz="2200" spc="-20" dirty="0"/>
              <a:t> </a:t>
            </a:r>
            <a:r>
              <a:rPr lang="en-US" sz="2200" spc="-5" dirty="0"/>
              <a:t>running-</a:t>
            </a:r>
            <a:r>
              <a:rPr lang="en-US" sz="2200" spc="-5" dirty="0" err="1"/>
              <a:t>config</a:t>
            </a:r>
            <a:endParaRPr lang="en-US" sz="2200" dirty="0"/>
          </a:p>
          <a:p>
            <a:pPr marL="491490" lvl="1" indent="-228600">
              <a:lnSpc>
                <a:spcPts val="2390"/>
              </a:lnSpc>
              <a:spcBef>
                <a:spcPts val="360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view the </a:t>
            </a:r>
            <a:r>
              <a:rPr lang="en-US" sz="2000" dirty="0">
                <a:latin typeface="Nimbus Roman No9 L"/>
                <a:cs typeface="Nimbus Roman No9 L"/>
              </a:rPr>
              <a:t>DHCP</a:t>
            </a:r>
            <a:r>
              <a:rPr lang="en-US" sz="2000" spc="2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configuration</a:t>
            </a:r>
          </a:p>
          <a:p>
            <a:pPr marL="254000" indent="-228600">
              <a:lnSpc>
                <a:spcPts val="2630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 </a:t>
            </a:r>
            <a:r>
              <a:rPr lang="en-US" sz="2200" spc="5" dirty="0" err="1"/>
              <a:t>ip</a:t>
            </a:r>
            <a:r>
              <a:rPr lang="en-US" sz="2200" spc="5" dirty="0"/>
              <a:t> </a:t>
            </a:r>
            <a:r>
              <a:rPr lang="en-US" sz="2200" spc="-5" dirty="0" err="1"/>
              <a:t>dhcp</a:t>
            </a:r>
            <a:r>
              <a:rPr lang="en-US" sz="2200" spc="-30" dirty="0"/>
              <a:t> </a:t>
            </a:r>
            <a:r>
              <a:rPr lang="en-US" sz="2200" spc="-5" dirty="0"/>
              <a:t>binding</a:t>
            </a:r>
            <a:endParaRPr lang="en-US" sz="2200" dirty="0"/>
          </a:p>
          <a:p>
            <a:pPr marL="491490" marR="220979" lvl="1" indent="-228600">
              <a:lnSpc>
                <a:spcPts val="2220"/>
              </a:lnSpc>
              <a:spcBef>
                <a:spcPts val="585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displays IP </a:t>
            </a:r>
            <a:r>
              <a:rPr lang="en-US" sz="2000" spc="-10" dirty="0">
                <a:latin typeface="Nimbus Roman No9 L"/>
                <a:cs typeface="Nimbus Roman No9 L"/>
              </a:rPr>
              <a:t>to </a:t>
            </a:r>
            <a:r>
              <a:rPr lang="en-US" sz="2000" dirty="0">
                <a:latin typeface="Nimbus Roman No9 L"/>
                <a:cs typeface="Nimbus Roman No9 L"/>
              </a:rPr>
              <a:t>MAC address bindings and </a:t>
            </a:r>
            <a:r>
              <a:rPr lang="en-US" sz="2000" spc="-5" dirty="0">
                <a:latin typeface="Nimbus Roman No9 L"/>
                <a:cs typeface="Nimbus Roman No9 L"/>
              </a:rPr>
              <a:t>lease expiration date </a:t>
            </a:r>
            <a:r>
              <a:rPr lang="en-US" sz="2000" dirty="0">
                <a:latin typeface="Nimbus Roman No9 L"/>
                <a:cs typeface="Nimbus Roman No9 L"/>
              </a:rPr>
              <a:t>and  </a:t>
            </a:r>
            <a:r>
              <a:rPr lang="en-US" sz="2000" spc="-10" dirty="0">
                <a:latin typeface="Nimbus Roman No9 L"/>
                <a:cs typeface="Nimbus Roman No9 L"/>
              </a:rPr>
              <a:t>time</a:t>
            </a:r>
            <a:endParaRPr lang="en-US" sz="2000" dirty="0">
              <a:latin typeface="Nimbus Roman No9 L"/>
              <a:cs typeface="Nimbus Roman No9 L"/>
            </a:endParaRPr>
          </a:p>
          <a:p>
            <a:pPr marL="254000" indent="-228600">
              <a:lnSpc>
                <a:spcPts val="2565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 </a:t>
            </a:r>
            <a:r>
              <a:rPr lang="en-US" sz="2200" spc="5" dirty="0" err="1"/>
              <a:t>ip</a:t>
            </a:r>
            <a:r>
              <a:rPr lang="en-US" sz="2200" spc="5" dirty="0"/>
              <a:t> </a:t>
            </a:r>
            <a:r>
              <a:rPr lang="en-US" sz="2200" spc="-5" dirty="0" err="1"/>
              <a:t>dhcp</a:t>
            </a:r>
            <a:r>
              <a:rPr lang="en-US" sz="2200" spc="-5" dirty="0"/>
              <a:t> server</a:t>
            </a:r>
            <a:r>
              <a:rPr lang="en-US" sz="2200" spc="-40" dirty="0"/>
              <a:t> </a:t>
            </a:r>
            <a:r>
              <a:rPr lang="en-US" sz="2200" spc="-5" dirty="0"/>
              <a:t>statistics</a:t>
            </a:r>
            <a:endParaRPr lang="en-US" sz="2200" dirty="0"/>
          </a:p>
          <a:p>
            <a:pPr marL="491490" marR="17780" lvl="1" indent="-228600">
              <a:lnSpc>
                <a:spcPts val="2220"/>
              </a:lnSpc>
              <a:spcBef>
                <a:spcPts val="585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displays </a:t>
            </a:r>
            <a:r>
              <a:rPr lang="en-US" sz="2000" spc="-5" dirty="0">
                <a:latin typeface="Nimbus Roman No9 L"/>
                <a:cs typeface="Nimbus Roman No9 L"/>
              </a:rPr>
              <a:t>a </a:t>
            </a:r>
            <a:r>
              <a:rPr lang="en-US" sz="2000" dirty="0">
                <a:latin typeface="Nimbus Roman No9 L"/>
                <a:cs typeface="Nimbus Roman No9 L"/>
              </a:rPr>
              <a:t>count </a:t>
            </a:r>
            <a:r>
              <a:rPr lang="en-US" sz="2000" spc="5" dirty="0">
                <a:latin typeface="Nimbus Roman No9 L"/>
                <a:cs typeface="Nimbus Roman No9 L"/>
              </a:rPr>
              <a:t>of </a:t>
            </a:r>
            <a:r>
              <a:rPr lang="en-US" sz="2000" spc="-5" dirty="0">
                <a:latin typeface="Nimbus Roman No9 L"/>
                <a:cs typeface="Nimbus Roman No9 L"/>
              </a:rPr>
              <a:t>the </a:t>
            </a:r>
            <a:r>
              <a:rPr lang="en-US" sz="2000" dirty="0">
                <a:latin typeface="Nimbus Roman No9 L"/>
                <a:cs typeface="Nimbus Roman No9 L"/>
              </a:rPr>
              <a:t>number and type </a:t>
            </a:r>
            <a:r>
              <a:rPr lang="en-US" sz="2000" spc="5" dirty="0">
                <a:latin typeface="Nimbus Roman No9 L"/>
                <a:cs typeface="Nimbus Roman No9 L"/>
              </a:rPr>
              <a:t>of </a:t>
            </a:r>
            <a:r>
              <a:rPr lang="en-US" sz="2000" dirty="0">
                <a:latin typeface="Nimbus Roman No9 L"/>
                <a:cs typeface="Nimbus Roman No9 L"/>
              </a:rPr>
              <a:t>DHCP messages </a:t>
            </a:r>
            <a:r>
              <a:rPr lang="en-US" sz="2000" spc="-5" dirty="0">
                <a:latin typeface="Nimbus Roman No9 L"/>
                <a:cs typeface="Nimbus Roman No9 L"/>
              </a:rPr>
              <a:t>sent </a:t>
            </a:r>
            <a:r>
              <a:rPr lang="en-US" sz="2000" dirty="0">
                <a:latin typeface="Nimbus Roman No9 L"/>
                <a:cs typeface="Nimbus Roman No9 L"/>
              </a:rPr>
              <a:t>and  </a:t>
            </a:r>
            <a:r>
              <a:rPr lang="en-US" sz="2000" spc="-5" dirty="0">
                <a:latin typeface="Nimbus Roman No9 L"/>
                <a:cs typeface="Nimbus Roman No9 L"/>
              </a:rPr>
              <a:t>received</a:t>
            </a:r>
            <a:endParaRPr lang="en-US" sz="2000" dirty="0">
              <a:latin typeface="Nimbus Roman No9 L"/>
              <a:cs typeface="Nimbus Roman No9 L"/>
            </a:endParaRPr>
          </a:p>
          <a:p>
            <a:pPr marL="254000" indent="-228600">
              <a:lnSpc>
                <a:spcPts val="2575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debug </a:t>
            </a:r>
            <a:r>
              <a:rPr lang="en-US" sz="2200" spc="-5" dirty="0" err="1"/>
              <a:t>ip</a:t>
            </a:r>
            <a:r>
              <a:rPr lang="en-US" sz="2200" spc="-5" dirty="0"/>
              <a:t> </a:t>
            </a:r>
            <a:r>
              <a:rPr lang="en-US" sz="2200" spc="-5" dirty="0" err="1"/>
              <a:t>dhcp</a:t>
            </a:r>
            <a:r>
              <a:rPr lang="en-US" sz="2200" spc="-5" dirty="0"/>
              <a:t> server</a:t>
            </a:r>
            <a:r>
              <a:rPr lang="en-US" sz="2200" spc="-25" dirty="0"/>
              <a:t> </a:t>
            </a:r>
            <a:r>
              <a:rPr lang="en-US" sz="2200" spc="-5" dirty="0"/>
              <a:t>events</a:t>
            </a:r>
            <a:endParaRPr lang="en-US" sz="2200" dirty="0"/>
          </a:p>
          <a:p>
            <a:pPr marL="491490" lvl="1" indent="-228600">
              <a:lnSpc>
                <a:spcPct val="100000"/>
              </a:lnSpc>
              <a:spcBef>
                <a:spcPts val="350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watch interactions </a:t>
            </a:r>
            <a:r>
              <a:rPr lang="en-US" sz="2000" dirty="0">
                <a:latin typeface="Nimbus Roman No9 L"/>
                <a:cs typeface="Nimbus Roman No9 L"/>
              </a:rPr>
              <a:t>between </a:t>
            </a:r>
            <a:r>
              <a:rPr lang="en-US" sz="2000" spc="-5" dirty="0">
                <a:latin typeface="Nimbus Roman No9 L"/>
                <a:cs typeface="Nimbus Roman No9 L"/>
              </a:rPr>
              <a:t>the </a:t>
            </a:r>
            <a:r>
              <a:rPr lang="en-US" sz="2000" dirty="0">
                <a:latin typeface="Nimbus Roman No9 L"/>
                <a:cs typeface="Nimbus Roman No9 L"/>
              </a:rPr>
              <a:t>DHCP server and</a:t>
            </a:r>
            <a:r>
              <a:rPr lang="en-US" sz="2000" spc="55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clients</a:t>
            </a:r>
            <a:endParaRPr lang="en-US" sz="20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141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C4FDA-8E38-EB83-DB1E-AB151DF2F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91798-B531-6842-E417-5D59EABE4C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DHCP Server Configuration </a:t>
            </a:r>
            <a:r>
              <a:rPr lang="en-GB"/>
              <a:t>in Packet Tracer</a:t>
            </a:r>
            <a:endParaRPr lang="en-GB" dirty="0"/>
          </a:p>
          <a:p>
            <a:r>
              <a:rPr lang="en-GB" dirty="0"/>
              <a:t>DHCP Server Configuration in window server 2019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ED67F-81F0-2177-4275-9B71D4ABE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AB0135-6277-7BE0-113D-664CDCE02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54369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36572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2191</TotalTime>
  <Words>903</Words>
  <Application>Microsoft Office PowerPoint</Application>
  <PresentationFormat>On-screen Show (4:3)</PresentationFormat>
  <Paragraphs>140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DejaVu Sans</vt:lpstr>
      <vt:lpstr>Myriad Pro</vt:lpstr>
      <vt:lpstr>Nimbus Mono L</vt:lpstr>
      <vt:lpstr>Nimbus Roman No9 L</vt:lpstr>
      <vt:lpstr>Arial</vt:lpstr>
      <vt:lpstr>Verdana</vt:lpstr>
      <vt:lpstr>20140311PresentationUWTSDTemplate</vt:lpstr>
      <vt:lpstr>Module Code:ACCC5023</vt:lpstr>
      <vt:lpstr>Topic </vt:lpstr>
      <vt:lpstr>DHCP</vt:lpstr>
      <vt:lpstr>DHCP</vt:lpstr>
      <vt:lpstr>DHCP Operation</vt:lpstr>
      <vt:lpstr>Easy IP DHCP</vt:lpstr>
      <vt:lpstr>Configure DHCP</vt:lpstr>
      <vt:lpstr>DHCP Pool</vt:lpstr>
      <vt:lpstr>Pool of Addresses</vt:lpstr>
      <vt:lpstr>Default Gateway</vt:lpstr>
      <vt:lpstr>Excluded addresses</vt:lpstr>
      <vt:lpstr>Other DHCP Optional Configuratoions</vt:lpstr>
      <vt:lpstr>DHCP Configuration Example</vt:lpstr>
      <vt:lpstr>Forwarded DHCP Messages</vt:lpstr>
      <vt:lpstr>DHCP Configuration Example</vt:lpstr>
      <vt:lpstr>Use the following commands to verify and troubleshoot  your DHCP configuration: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Abida Perveen</cp:lastModifiedBy>
  <cp:revision>147</cp:revision>
  <cp:lastPrinted>2018-07-09T15:27:01Z</cp:lastPrinted>
  <dcterms:created xsi:type="dcterms:W3CDTF">2002-10-07T19:43:58Z</dcterms:created>
  <dcterms:modified xsi:type="dcterms:W3CDTF">2022-06-23T18:50:31Z</dcterms:modified>
</cp:coreProperties>
</file>