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72" r:id="rId4"/>
    <p:sldId id="264" r:id="rId5"/>
    <p:sldId id="274" r:id="rId6"/>
    <p:sldId id="273" r:id="rId7"/>
    <p:sldId id="265" r:id="rId8"/>
    <p:sldId id="269" r:id="rId9"/>
    <p:sldId id="267" r:id="rId10"/>
    <p:sldId id="270"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57" autoAdjust="0"/>
    <p:restoredTop sz="50484" autoAdjust="0"/>
  </p:normalViewPr>
  <p:slideViewPr>
    <p:cSldViewPr snapToGrid="0">
      <p:cViewPr>
        <p:scale>
          <a:sx n="70" d="100"/>
          <a:sy n="70" d="100"/>
        </p:scale>
        <p:origin x="1090" y="-9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26.svg"/></Relationships>
</file>

<file path=ppt/diagrams/_rels/data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ata6.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ata7.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2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8DDFEA-64BA-4369-BEBB-612235B8F814}"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5A42F17-348A-48F1-B74B-146DC7329567}">
      <dgm:prSet/>
      <dgm:spPr/>
      <dgm:t>
        <a:bodyPr/>
        <a:lstStyle/>
        <a:p>
          <a:r>
            <a:rPr lang="en-GB" b="1"/>
            <a:t>Technological Innovations in Water Management</a:t>
          </a:r>
          <a:endParaRPr lang="en-US"/>
        </a:p>
      </dgm:t>
    </dgm:pt>
    <dgm:pt modelId="{E5746472-A0ED-4EC3-9028-5638B00AA5F4}" type="parTrans" cxnId="{2280F421-ED59-4081-9410-D1D1716D7ECF}">
      <dgm:prSet/>
      <dgm:spPr/>
      <dgm:t>
        <a:bodyPr/>
        <a:lstStyle/>
        <a:p>
          <a:endParaRPr lang="en-US"/>
        </a:p>
      </dgm:t>
    </dgm:pt>
    <dgm:pt modelId="{9D320640-0898-4D4E-AE72-A72648E51DAA}" type="sibTrans" cxnId="{2280F421-ED59-4081-9410-D1D1716D7ECF}">
      <dgm:prSet/>
      <dgm:spPr/>
      <dgm:t>
        <a:bodyPr/>
        <a:lstStyle/>
        <a:p>
          <a:endParaRPr lang="en-US"/>
        </a:p>
      </dgm:t>
    </dgm:pt>
    <dgm:pt modelId="{7BBBEAB4-0A2D-4C0B-8066-0AED7B05480A}">
      <dgm:prSet/>
      <dgm:spPr/>
      <dgm:t>
        <a:bodyPr/>
        <a:lstStyle/>
        <a:p>
          <a:r>
            <a:rPr lang="en-GB" b="1"/>
            <a:t>Water-Efficient Fixtures and Infrastructure</a:t>
          </a:r>
          <a:endParaRPr lang="en-US"/>
        </a:p>
      </dgm:t>
    </dgm:pt>
    <dgm:pt modelId="{D7854225-5C8C-4196-A8F1-D7AC03D1B2A5}" type="parTrans" cxnId="{8DFD218C-4FEF-4D06-926C-84E10FD7F238}">
      <dgm:prSet/>
      <dgm:spPr/>
      <dgm:t>
        <a:bodyPr/>
        <a:lstStyle/>
        <a:p>
          <a:endParaRPr lang="en-US"/>
        </a:p>
      </dgm:t>
    </dgm:pt>
    <dgm:pt modelId="{51251437-9789-423E-8E9C-EC65E23A2C75}" type="sibTrans" cxnId="{8DFD218C-4FEF-4D06-926C-84E10FD7F238}">
      <dgm:prSet/>
      <dgm:spPr/>
      <dgm:t>
        <a:bodyPr/>
        <a:lstStyle/>
        <a:p>
          <a:endParaRPr lang="en-US"/>
        </a:p>
      </dgm:t>
    </dgm:pt>
    <dgm:pt modelId="{081E35B9-310F-40F0-988E-82EE0C7EC4A8}">
      <dgm:prSet/>
      <dgm:spPr/>
      <dgm:t>
        <a:bodyPr/>
        <a:lstStyle/>
        <a:p>
          <a:r>
            <a:rPr lang="en-GB" b="1"/>
            <a:t>Greywater Recycling systems</a:t>
          </a:r>
          <a:endParaRPr lang="en-US"/>
        </a:p>
      </dgm:t>
    </dgm:pt>
    <dgm:pt modelId="{70BADCC8-AB25-429F-8E7E-DB02D6665729}" type="parTrans" cxnId="{D5680032-14C7-4DAD-86B1-E449CC766D29}">
      <dgm:prSet/>
      <dgm:spPr/>
      <dgm:t>
        <a:bodyPr/>
        <a:lstStyle/>
        <a:p>
          <a:endParaRPr lang="en-US"/>
        </a:p>
      </dgm:t>
    </dgm:pt>
    <dgm:pt modelId="{0D23A29C-31D9-42C6-AB66-98F02C0818F0}" type="sibTrans" cxnId="{D5680032-14C7-4DAD-86B1-E449CC766D29}">
      <dgm:prSet/>
      <dgm:spPr/>
      <dgm:t>
        <a:bodyPr/>
        <a:lstStyle/>
        <a:p>
          <a:endParaRPr lang="en-US"/>
        </a:p>
      </dgm:t>
    </dgm:pt>
    <dgm:pt modelId="{1D55BF2F-EB17-4DAC-B525-C54F7A323075}">
      <dgm:prSet/>
      <dgm:spPr/>
      <dgm:t>
        <a:bodyPr/>
        <a:lstStyle/>
        <a:p>
          <a:r>
            <a:rPr lang="en-GB" b="1"/>
            <a:t>Employee Training and Guest Engagement</a:t>
          </a:r>
          <a:endParaRPr lang="en-US"/>
        </a:p>
      </dgm:t>
    </dgm:pt>
    <dgm:pt modelId="{1DEC7150-C6EA-4F45-91A2-ED1FA96B973F}" type="parTrans" cxnId="{2FDF3116-2B71-4E0A-A37D-416F99195D9A}">
      <dgm:prSet/>
      <dgm:spPr/>
      <dgm:t>
        <a:bodyPr/>
        <a:lstStyle/>
        <a:p>
          <a:endParaRPr lang="en-US"/>
        </a:p>
      </dgm:t>
    </dgm:pt>
    <dgm:pt modelId="{FEAA4715-FE11-4E96-990F-E6D46CCA2BB3}" type="sibTrans" cxnId="{2FDF3116-2B71-4E0A-A37D-416F99195D9A}">
      <dgm:prSet/>
      <dgm:spPr/>
      <dgm:t>
        <a:bodyPr/>
        <a:lstStyle/>
        <a:p>
          <a:endParaRPr lang="en-US"/>
        </a:p>
      </dgm:t>
    </dgm:pt>
    <dgm:pt modelId="{CAC0CA44-3328-49A9-886D-95A27244B283}" type="pres">
      <dgm:prSet presAssocID="{E28DDFEA-64BA-4369-BEBB-612235B8F814}" presName="root" presStyleCnt="0">
        <dgm:presLayoutVars>
          <dgm:dir/>
          <dgm:resizeHandles val="exact"/>
        </dgm:presLayoutVars>
      </dgm:prSet>
      <dgm:spPr/>
    </dgm:pt>
    <dgm:pt modelId="{768EE39A-FF07-4C2C-853C-AEA08A5FB615}" type="pres">
      <dgm:prSet presAssocID="{65A42F17-348A-48F1-B74B-146DC7329567}" presName="compNode" presStyleCnt="0"/>
      <dgm:spPr/>
    </dgm:pt>
    <dgm:pt modelId="{97641C86-F2D2-46AE-B461-D99BA696A104}" type="pres">
      <dgm:prSet presAssocID="{65A42F17-348A-48F1-B74B-146DC732956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er"/>
        </a:ext>
      </dgm:extLst>
    </dgm:pt>
    <dgm:pt modelId="{56967BD9-F96E-4BC9-856D-19746AA5F904}" type="pres">
      <dgm:prSet presAssocID="{65A42F17-348A-48F1-B74B-146DC7329567}" presName="spaceRect" presStyleCnt="0"/>
      <dgm:spPr/>
    </dgm:pt>
    <dgm:pt modelId="{3125081D-6152-4AA0-B6AC-3107B596B94A}" type="pres">
      <dgm:prSet presAssocID="{65A42F17-348A-48F1-B74B-146DC7329567}" presName="textRect" presStyleLbl="revTx" presStyleIdx="0" presStyleCnt="4">
        <dgm:presLayoutVars>
          <dgm:chMax val="1"/>
          <dgm:chPref val="1"/>
        </dgm:presLayoutVars>
      </dgm:prSet>
      <dgm:spPr/>
    </dgm:pt>
    <dgm:pt modelId="{E7F8D406-8ED3-4D2D-8AB9-5130E53EEE12}" type="pres">
      <dgm:prSet presAssocID="{9D320640-0898-4D4E-AE72-A72648E51DAA}" presName="sibTrans" presStyleCnt="0"/>
      <dgm:spPr/>
    </dgm:pt>
    <dgm:pt modelId="{983C919E-4F97-4116-B979-B56A72735DB8}" type="pres">
      <dgm:prSet presAssocID="{7BBBEAB4-0A2D-4C0B-8066-0AED7B05480A}" presName="compNode" presStyleCnt="0"/>
      <dgm:spPr/>
    </dgm:pt>
    <dgm:pt modelId="{9206EB04-016D-400E-AADF-CAD7DA78B97A}" type="pres">
      <dgm:prSet presAssocID="{7BBBEAB4-0A2D-4C0B-8066-0AED7B05480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ower"/>
        </a:ext>
      </dgm:extLst>
    </dgm:pt>
    <dgm:pt modelId="{D96386D5-8033-431E-BAF7-A90FFFBB381B}" type="pres">
      <dgm:prSet presAssocID="{7BBBEAB4-0A2D-4C0B-8066-0AED7B05480A}" presName="spaceRect" presStyleCnt="0"/>
      <dgm:spPr/>
    </dgm:pt>
    <dgm:pt modelId="{E34152D1-4D51-4926-93E0-6265E9148C06}" type="pres">
      <dgm:prSet presAssocID="{7BBBEAB4-0A2D-4C0B-8066-0AED7B05480A}" presName="textRect" presStyleLbl="revTx" presStyleIdx="1" presStyleCnt="4">
        <dgm:presLayoutVars>
          <dgm:chMax val="1"/>
          <dgm:chPref val="1"/>
        </dgm:presLayoutVars>
      </dgm:prSet>
      <dgm:spPr/>
    </dgm:pt>
    <dgm:pt modelId="{F50F63E2-B085-4D38-BB50-12C9CCB5922B}" type="pres">
      <dgm:prSet presAssocID="{51251437-9789-423E-8E9C-EC65E23A2C75}" presName="sibTrans" presStyleCnt="0"/>
      <dgm:spPr/>
    </dgm:pt>
    <dgm:pt modelId="{F5460F1F-37B8-4F78-A602-E13FB9FAD6D9}" type="pres">
      <dgm:prSet presAssocID="{081E35B9-310F-40F0-988E-82EE0C7EC4A8}" presName="compNode" presStyleCnt="0"/>
      <dgm:spPr/>
    </dgm:pt>
    <dgm:pt modelId="{579B5320-2743-4002-9B25-6D362402D0D5}" type="pres">
      <dgm:prSet presAssocID="{081E35B9-310F-40F0-988E-82EE0C7EC4A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60813844-2FC6-4932-988D-E656A87633BB}" type="pres">
      <dgm:prSet presAssocID="{081E35B9-310F-40F0-988E-82EE0C7EC4A8}" presName="spaceRect" presStyleCnt="0"/>
      <dgm:spPr/>
    </dgm:pt>
    <dgm:pt modelId="{24B9979C-3F94-4AAF-BAD6-B3CD0AC2FA26}" type="pres">
      <dgm:prSet presAssocID="{081E35B9-310F-40F0-988E-82EE0C7EC4A8}" presName="textRect" presStyleLbl="revTx" presStyleIdx="2" presStyleCnt="4">
        <dgm:presLayoutVars>
          <dgm:chMax val="1"/>
          <dgm:chPref val="1"/>
        </dgm:presLayoutVars>
      </dgm:prSet>
      <dgm:spPr/>
    </dgm:pt>
    <dgm:pt modelId="{8D61BD3E-D201-4493-A340-87F9B146774C}" type="pres">
      <dgm:prSet presAssocID="{0D23A29C-31D9-42C6-AB66-98F02C0818F0}" presName="sibTrans" presStyleCnt="0"/>
      <dgm:spPr/>
    </dgm:pt>
    <dgm:pt modelId="{C9DEA320-52A0-4055-B030-C98FEB29DECA}" type="pres">
      <dgm:prSet presAssocID="{1D55BF2F-EB17-4DAC-B525-C54F7A323075}" presName="compNode" presStyleCnt="0"/>
      <dgm:spPr/>
    </dgm:pt>
    <dgm:pt modelId="{7D4C4162-9BA3-40E0-8FBA-F51D946D18DC}" type="pres">
      <dgm:prSet presAssocID="{1D55BF2F-EB17-4DAC-B525-C54F7A32307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B0C4A459-C3D5-4276-8559-231F330DDDA3}" type="pres">
      <dgm:prSet presAssocID="{1D55BF2F-EB17-4DAC-B525-C54F7A323075}" presName="spaceRect" presStyleCnt="0"/>
      <dgm:spPr/>
    </dgm:pt>
    <dgm:pt modelId="{D16CFF46-4510-4725-9A50-0B1B014F4775}" type="pres">
      <dgm:prSet presAssocID="{1D55BF2F-EB17-4DAC-B525-C54F7A323075}" presName="textRect" presStyleLbl="revTx" presStyleIdx="3" presStyleCnt="4">
        <dgm:presLayoutVars>
          <dgm:chMax val="1"/>
          <dgm:chPref val="1"/>
        </dgm:presLayoutVars>
      </dgm:prSet>
      <dgm:spPr/>
    </dgm:pt>
  </dgm:ptLst>
  <dgm:cxnLst>
    <dgm:cxn modelId="{7F9F650B-6CD8-42E4-AE8D-9EEB04B4EE0B}" type="presOf" srcId="{65A42F17-348A-48F1-B74B-146DC7329567}" destId="{3125081D-6152-4AA0-B6AC-3107B596B94A}" srcOrd="0" destOrd="0" presId="urn:microsoft.com/office/officeart/2018/2/layout/IconLabelList"/>
    <dgm:cxn modelId="{2FDF3116-2B71-4E0A-A37D-416F99195D9A}" srcId="{E28DDFEA-64BA-4369-BEBB-612235B8F814}" destId="{1D55BF2F-EB17-4DAC-B525-C54F7A323075}" srcOrd="3" destOrd="0" parTransId="{1DEC7150-C6EA-4F45-91A2-ED1FA96B973F}" sibTransId="{FEAA4715-FE11-4E96-990F-E6D46CCA2BB3}"/>
    <dgm:cxn modelId="{2280F421-ED59-4081-9410-D1D1716D7ECF}" srcId="{E28DDFEA-64BA-4369-BEBB-612235B8F814}" destId="{65A42F17-348A-48F1-B74B-146DC7329567}" srcOrd="0" destOrd="0" parTransId="{E5746472-A0ED-4EC3-9028-5638B00AA5F4}" sibTransId="{9D320640-0898-4D4E-AE72-A72648E51DAA}"/>
    <dgm:cxn modelId="{D5680032-14C7-4DAD-86B1-E449CC766D29}" srcId="{E28DDFEA-64BA-4369-BEBB-612235B8F814}" destId="{081E35B9-310F-40F0-988E-82EE0C7EC4A8}" srcOrd="2" destOrd="0" parTransId="{70BADCC8-AB25-429F-8E7E-DB02D6665729}" sibTransId="{0D23A29C-31D9-42C6-AB66-98F02C0818F0}"/>
    <dgm:cxn modelId="{79F8D146-FD3F-4AF9-8842-15BD37C5C0E4}" type="presOf" srcId="{081E35B9-310F-40F0-988E-82EE0C7EC4A8}" destId="{24B9979C-3F94-4AAF-BAD6-B3CD0AC2FA26}" srcOrd="0" destOrd="0" presId="urn:microsoft.com/office/officeart/2018/2/layout/IconLabelList"/>
    <dgm:cxn modelId="{BBEC4274-96ED-4202-8FD2-08588C7BB08B}" type="presOf" srcId="{E28DDFEA-64BA-4369-BEBB-612235B8F814}" destId="{CAC0CA44-3328-49A9-886D-95A27244B283}" srcOrd="0" destOrd="0" presId="urn:microsoft.com/office/officeart/2018/2/layout/IconLabelList"/>
    <dgm:cxn modelId="{8DFD218C-4FEF-4D06-926C-84E10FD7F238}" srcId="{E28DDFEA-64BA-4369-BEBB-612235B8F814}" destId="{7BBBEAB4-0A2D-4C0B-8066-0AED7B05480A}" srcOrd="1" destOrd="0" parTransId="{D7854225-5C8C-4196-A8F1-D7AC03D1B2A5}" sibTransId="{51251437-9789-423E-8E9C-EC65E23A2C75}"/>
    <dgm:cxn modelId="{56B64FC0-7661-4EF8-9241-C12C6EC1E372}" type="presOf" srcId="{1D55BF2F-EB17-4DAC-B525-C54F7A323075}" destId="{D16CFF46-4510-4725-9A50-0B1B014F4775}" srcOrd="0" destOrd="0" presId="urn:microsoft.com/office/officeart/2018/2/layout/IconLabelList"/>
    <dgm:cxn modelId="{6B41EECC-17CA-4D35-935B-40D3C4F5D181}" type="presOf" srcId="{7BBBEAB4-0A2D-4C0B-8066-0AED7B05480A}" destId="{E34152D1-4D51-4926-93E0-6265E9148C06}" srcOrd="0" destOrd="0" presId="urn:microsoft.com/office/officeart/2018/2/layout/IconLabelList"/>
    <dgm:cxn modelId="{4B8CC6CC-6B43-49D5-A4A7-FF14B5FE2381}" type="presParOf" srcId="{CAC0CA44-3328-49A9-886D-95A27244B283}" destId="{768EE39A-FF07-4C2C-853C-AEA08A5FB615}" srcOrd="0" destOrd="0" presId="urn:microsoft.com/office/officeart/2018/2/layout/IconLabelList"/>
    <dgm:cxn modelId="{F62C9576-63CB-4852-8D06-5CDFA7B98AD0}" type="presParOf" srcId="{768EE39A-FF07-4C2C-853C-AEA08A5FB615}" destId="{97641C86-F2D2-46AE-B461-D99BA696A104}" srcOrd="0" destOrd="0" presId="urn:microsoft.com/office/officeart/2018/2/layout/IconLabelList"/>
    <dgm:cxn modelId="{88303F9D-F146-4C49-B400-C8E54309BA7E}" type="presParOf" srcId="{768EE39A-FF07-4C2C-853C-AEA08A5FB615}" destId="{56967BD9-F96E-4BC9-856D-19746AA5F904}" srcOrd="1" destOrd="0" presId="urn:microsoft.com/office/officeart/2018/2/layout/IconLabelList"/>
    <dgm:cxn modelId="{A85E00C8-6184-4642-BA79-A9D67E10FC41}" type="presParOf" srcId="{768EE39A-FF07-4C2C-853C-AEA08A5FB615}" destId="{3125081D-6152-4AA0-B6AC-3107B596B94A}" srcOrd="2" destOrd="0" presId="urn:microsoft.com/office/officeart/2018/2/layout/IconLabelList"/>
    <dgm:cxn modelId="{5EFF736A-EC53-400A-B637-A895317E073B}" type="presParOf" srcId="{CAC0CA44-3328-49A9-886D-95A27244B283}" destId="{E7F8D406-8ED3-4D2D-8AB9-5130E53EEE12}" srcOrd="1" destOrd="0" presId="urn:microsoft.com/office/officeart/2018/2/layout/IconLabelList"/>
    <dgm:cxn modelId="{C1DF9B03-0F74-44BE-BEC4-03BBE8F0E6FA}" type="presParOf" srcId="{CAC0CA44-3328-49A9-886D-95A27244B283}" destId="{983C919E-4F97-4116-B979-B56A72735DB8}" srcOrd="2" destOrd="0" presId="urn:microsoft.com/office/officeart/2018/2/layout/IconLabelList"/>
    <dgm:cxn modelId="{A79850F5-8C2D-4A36-8AAB-E877E6106230}" type="presParOf" srcId="{983C919E-4F97-4116-B979-B56A72735DB8}" destId="{9206EB04-016D-400E-AADF-CAD7DA78B97A}" srcOrd="0" destOrd="0" presId="urn:microsoft.com/office/officeart/2018/2/layout/IconLabelList"/>
    <dgm:cxn modelId="{59C08109-1511-4E02-8ED1-91FDF924DB96}" type="presParOf" srcId="{983C919E-4F97-4116-B979-B56A72735DB8}" destId="{D96386D5-8033-431E-BAF7-A90FFFBB381B}" srcOrd="1" destOrd="0" presId="urn:microsoft.com/office/officeart/2018/2/layout/IconLabelList"/>
    <dgm:cxn modelId="{00BE03E6-D5D4-423B-905F-E9583F404B8B}" type="presParOf" srcId="{983C919E-4F97-4116-B979-B56A72735DB8}" destId="{E34152D1-4D51-4926-93E0-6265E9148C06}" srcOrd="2" destOrd="0" presId="urn:microsoft.com/office/officeart/2018/2/layout/IconLabelList"/>
    <dgm:cxn modelId="{0E5BDC40-164A-4B34-80A4-0B25EDC7C192}" type="presParOf" srcId="{CAC0CA44-3328-49A9-886D-95A27244B283}" destId="{F50F63E2-B085-4D38-BB50-12C9CCB5922B}" srcOrd="3" destOrd="0" presId="urn:microsoft.com/office/officeart/2018/2/layout/IconLabelList"/>
    <dgm:cxn modelId="{D785822A-C8CE-4BDF-90BC-A8F02B98AB64}" type="presParOf" srcId="{CAC0CA44-3328-49A9-886D-95A27244B283}" destId="{F5460F1F-37B8-4F78-A602-E13FB9FAD6D9}" srcOrd="4" destOrd="0" presId="urn:microsoft.com/office/officeart/2018/2/layout/IconLabelList"/>
    <dgm:cxn modelId="{D85388F5-51D5-4BEF-AD97-31716AB47E0F}" type="presParOf" srcId="{F5460F1F-37B8-4F78-A602-E13FB9FAD6D9}" destId="{579B5320-2743-4002-9B25-6D362402D0D5}" srcOrd="0" destOrd="0" presId="urn:microsoft.com/office/officeart/2018/2/layout/IconLabelList"/>
    <dgm:cxn modelId="{3DC698DC-0AA4-41CA-8DFB-D86E44DFF9B6}" type="presParOf" srcId="{F5460F1F-37B8-4F78-A602-E13FB9FAD6D9}" destId="{60813844-2FC6-4932-988D-E656A87633BB}" srcOrd="1" destOrd="0" presId="urn:microsoft.com/office/officeart/2018/2/layout/IconLabelList"/>
    <dgm:cxn modelId="{B6CD4B93-7D2F-45CE-AB04-E2709EA9C267}" type="presParOf" srcId="{F5460F1F-37B8-4F78-A602-E13FB9FAD6D9}" destId="{24B9979C-3F94-4AAF-BAD6-B3CD0AC2FA26}" srcOrd="2" destOrd="0" presId="urn:microsoft.com/office/officeart/2018/2/layout/IconLabelList"/>
    <dgm:cxn modelId="{B801ECA8-DDBC-4349-BB74-3877C3BBB3DA}" type="presParOf" srcId="{CAC0CA44-3328-49A9-886D-95A27244B283}" destId="{8D61BD3E-D201-4493-A340-87F9B146774C}" srcOrd="5" destOrd="0" presId="urn:microsoft.com/office/officeart/2018/2/layout/IconLabelList"/>
    <dgm:cxn modelId="{ADDBBBA5-65B2-46BA-867A-F88DBBD5BEA0}" type="presParOf" srcId="{CAC0CA44-3328-49A9-886D-95A27244B283}" destId="{C9DEA320-52A0-4055-B030-C98FEB29DECA}" srcOrd="6" destOrd="0" presId="urn:microsoft.com/office/officeart/2018/2/layout/IconLabelList"/>
    <dgm:cxn modelId="{0A942DB6-3741-4389-8C23-009F296AA99E}" type="presParOf" srcId="{C9DEA320-52A0-4055-B030-C98FEB29DECA}" destId="{7D4C4162-9BA3-40E0-8FBA-F51D946D18DC}" srcOrd="0" destOrd="0" presId="urn:microsoft.com/office/officeart/2018/2/layout/IconLabelList"/>
    <dgm:cxn modelId="{A8451200-5183-489F-AA84-C47F1121A2D2}" type="presParOf" srcId="{C9DEA320-52A0-4055-B030-C98FEB29DECA}" destId="{B0C4A459-C3D5-4276-8559-231F330DDDA3}" srcOrd="1" destOrd="0" presId="urn:microsoft.com/office/officeart/2018/2/layout/IconLabelList"/>
    <dgm:cxn modelId="{CD942AF8-68E8-432E-9D51-8573BBB7E0B6}" type="presParOf" srcId="{C9DEA320-52A0-4055-B030-C98FEB29DECA}" destId="{D16CFF46-4510-4725-9A50-0B1B014F477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223C0B-1C07-41EB-BB88-F1FC49BA828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4AD686-FA21-487A-B07B-0B20193E4048}">
      <dgm:prSet/>
      <dgm:spPr/>
      <dgm:t>
        <a:bodyPr/>
        <a:lstStyle/>
        <a:p>
          <a:pPr>
            <a:lnSpc>
              <a:spcPct val="100000"/>
            </a:lnSpc>
          </a:pPr>
          <a:r>
            <a:rPr lang="en-GB"/>
            <a:t>Secondary data-based research</a:t>
          </a:r>
          <a:endParaRPr lang="en-US"/>
        </a:p>
      </dgm:t>
    </dgm:pt>
    <dgm:pt modelId="{D2BBD43F-244B-4F90-BDB2-3486DB9419EB}" type="parTrans" cxnId="{2F5BDC0B-8773-4C25-A24B-57A76723C588}">
      <dgm:prSet/>
      <dgm:spPr/>
      <dgm:t>
        <a:bodyPr/>
        <a:lstStyle/>
        <a:p>
          <a:endParaRPr lang="en-US"/>
        </a:p>
      </dgm:t>
    </dgm:pt>
    <dgm:pt modelId="{0D40B414-784B-4C11-AB35-C7BF12A3264D}" type="sibTrans" cxnId="{2F5BDC0B-8773-4C25-A24B-57A76723C588}">
      <dgm:prSet/>
      <dgm:spPr/>
      <dgm:t>
        <a:bodyPr/>
        <a:lstStyle/>
        <a:p>
          <a:endParaRPr lang="en-US"/>
        </a:p>
      </dgm:t>
    </dgm:pt>
    <dgm:pt modelId="{B3FFFDFF-BE98-4A3D-A624-8B990658AC30}">
      <dgm:prSet/>
      <dgm:spPr/>
      <dgm:t>
        <a:bodyPr/>
        <a:lstStyle/>
        <a:p>
          <a:pPr>
            <a:lnSpc>
              <a:spcPct val="100000"/>
            </a:lnSpc>
          </a:pPr>
          <a:r>
            <a:rPr lang="en-GB"/>
            <a:t>Secondary data sources, include peer-reviewed journals, reputable website, reports, and industry related case studies</a:t>
          </a:r>
          <a:endParaRPr lang="en-US"/>
        </a:p>
      </dgm:t>
    </dgm:pt>
    <dgm:pt modelId="{10F30A61-1360-41CC-A689-4ED26E717F4B}" type="parTrans" cxnId="{438F721E-37F8-4556-ACE5-9CB32F206B86}">
      <dgm:prSet/>
      <dgm:spPr/>
      <dgm:t>
        <a:bodyPr/>
        <a:lstStyle/>
        <a:p>
          <a:endParaRPr lang="en-US"/>
        </a:p>
      </dgm:t>
    </dgm:pt>
    <dgm:pt modelId="{0B6CB98D-D2F3-48EC-96A5-3787C8A15B58}" type="sibTrans" cxnId="{438F721E-37F8-4556-ACE5-9CB32F206B86}">
      <dgm:prSet/>
      <dgm:spPr/>
      <dgm:t>
        <a:bodyPr/>
        <a:lstStyle/>
        <a:p>
          <a:endParaRPr lang="en-US"/>
        </a:p>
      </dgm:t>
    </dgm:pt>
    <dgm:pt modelId="{EEB9D9FA-1797-4ABD-9FBB-CC982DA28964}">
      <dgm:prSet/>
      <dgm:spPr/>
      <dgm:t>
        <a:bodyPr/>
        <a:lstStyle/>
        <a:p>
          <a:pPr>
            <a:lnSpc>
              <a:spcPct val="100000"/>
            </a:lnSpc>
          </a:pPr>
          <a:r>
            <a:rPr lang="en-GB"/>
            <a:t>The PESTEL framework has been used as the sole analytic tool</a:t>
          </a:r>
          <a:endParaRPr lang="en-US"/>
        </a:p>
      </dgm:t>
    </dgm:pt>
    <dgm:pt modelId="{0AE179B5-B3CB-4EA1-85DD-2969DFA8DA7E}" type="parTrans" cxnId="{DF506928-C4C0-4ACD-8B7D-408943C3E7DE}">
      <dgm:prSet/>
      <dgm:spPr/>
      <dgm:t>
        <a:bodyPr/>
        <a:lstStyle/>
        <a:p>
          <a:endParaRPr lang="en-US"/>
        </a:p>
      </dgm:t>
    </dgm:pt>
    <dgm:pt modelId="{A2D59551-4BDE-4DBB-88A0-C34E1D3F83B5}" type="sibTrans" cxnId="{DF506928-C4C0-4ACD-8B7D-408943C3E7DE}">
      <dgm:prSet/>
      <dgm:spPr/>
      <dgm:t>
        <a:bodyPr/>
        <a:lstStyle/>
        <a:p>
          <a:endParaRPr lang="en-US"/>
        </a:p>
      </dgm:t>
    </dgm:pt>
    <dgm:pt modelId="{DF7C1DB5-052E-4B5E-95EE-8DC0282F6974}" type="pres">
      <dgm:prSet presAssocID="{A9223C0B-1C07-41EB-BB88-F1FC49BA828C}" presName="root" presStyleCnt="0">
        <dgm:presLayoutVars>
          <dgm:dir/>
          <dgm:resizeHandles val="exact"/>
        </dgm:presLayoutVars>
      </dgm:prSet>
      <dgm:spPr/>
    </dgm:pt>
    <dgm:pt modelId="{EEF40555-A8A7-43C1-BCB3-F50383220FA9}" type="pres">
      <dgm:prSet presAssocID="{4A4AD686-FA21-487A-B07B-0B20193E4048}" presName="compNode" presStyleCnt="0"/>
      <dgm:spPr/>
    </dgm:pt>
    <dgm:pt modelId="{8A2ACEAF-C3BA-4049-8FE7-6588C73BC219}" type="pres">
      <dgm:prSet presAssocID="{4A4AD686-FA21-487A-B07B-0B20193E40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search"/>
        </a:ext>
      </dgm:extLst>
    </dgm:pt>
    <dgm:pt modelId="{5F6C34DC-A2B6-4383-BA31-8298C9101EF3}" type="pres">
      <dgm:prSet presAssocID="{4A4AD686-FA21-487A-B07B-0B20193E4048}" presName="spaceRect" presStyleCnt="0"/>
      <dgm:spPr/>
    </dgm:pt>
    <dgm:pt modelId="{EAD2AFEC-5663-487C-954B-8AA4329A9F5B}" type="pres">
      <dgm:prSet presAssocID="{4A4AD686-FA21-487A-B07B-0B20193E4048}" presName="textRect" presStyleLbl="revTx" presStyleIdx="0" presStyleCnt="3">
        <dgm:presLayoutVars>
          <dgm:chMax val="1"/>
          <dgm:chPref val="1"/>
        </dgm:presLayoutVars>
      </dgm:prSet>
      <dgm:spPr/>
    </dgm:pt>
    <dgm:pt modelId="{F888A4CA-C6F0-41A7-A9EF-6C1BA7BDABE3}" type="pres">
      <dgm:prSet presAssocID="{0D40B414-784B-4C11-AB35-C7BF12A3264D}" presName="sibTrans" presStyleCnt="0"/>
      <dgm:spPr/>
    </dgm:pt>
    <dgm:pt modelId="{0864BA4B-23BE-4D63-921D-10622B00CCDE}" type="pres">
      <dgm:prSet presAssocID="{B3FFFDFF-BE98-4A3D-A624-8B990658AC30}" presName="compNode" presStyleCnt="0"/>
      <dgm:spPr/>
    </dgm:pt>
    <dgm:pt modelId="{D54EF5A7-C5D9-49B0-955A-59E7CF51A5B6}" type="pres">
      <dgm:prSet presAssocID="{B3FFFDFF-BE98-4A3D-A624-8B990658AC3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CC037AFA-E8E1-49CC-8A76-7565F127D7F8}" type="pres">
      <dgm:prSet presAssocID="{B3FFFDFF-BE98-4A3D-A624-8B990658AC30}" presName="spaceRect" presStyleCnt="0"/>
      <dgm:spPr/>
    </dgm:pt>
    <dgm:pt modelId="{3C6FE897-B071-47DC-BF0F-C45A20877962}" type="pres">
      <dgm:prSet presAssocID="{B3FFFDFF-BE98-4A3D-A624-8B990658AC30}" presName="textRect" presStyleLbl="revTx" presStyleIdx="1" presStyleCnt="3">
        <dgm:presLayoutVars>
          <dgm:chMax val="1"/>
          <dgm:chPref val="1"/>
        </dgm:presLayoutVars>
      </dgm:prSet>
      <dgm:spPr/>
    </dgm:pt>
    <dgm:pt modelId="{B76AC401-3473-4C41-8783-1CD827938B4D}" type="pres">
      <dgm:prSet presAssocID="{0B6CB98D-D2F3-48EC-96A5-3787C8A15B58}" presName="sibTrans" presStyleCnt="0"/>
      <dgm:spPr/>
    </dgm:pt>
    <dgm:pt modelId="{B9CEE8EE-7FA6-44A2-A80D-B521E94A09FF}" type="pres">
      <dgm:prSet presAssocID="{EEB9D9FA-1797-4ABD-9FBB-CC982DA28964}" presName="compNode" presStyleCnt="0"/>
      <dgm:spPr/>
    </dgm:pt>
    <dgm:pt modelId="{86BBB3E3-9082-4ECE-A97D-2B948C506AC9}" type="pres">
      <dgm:prSet presAssocID="{EEB9D9FA-1797-4ABD-9FBB-CC982DA2896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2BB4718C-BC83-4A8F-8ABD-7136FA107D71}" type="pres">
      <dgm:prSet presAssocID="{EEB9D9FA-1797-4ABD-9FBB-CC982DA28964}" presName="spaceRect" presStyleCnt="0"/>
      <dgm:spPr/>
    </dgm:pt>
    <dgm:pt modelId="{4D10305E-C308-47F3-8EB5-62F578A8482F}" type="pres">
      <dgm:prSet presAssocID="{EEB9D9FA-1797-4ABD-9FBB-CC982DA28964}" presName="textRect" presStyleLbl="revTx" presStyleIdx="2" presStyleCnt="3">
        <dgm:presLayoutVars>
          <dgm:chMax val="1"/>
          <dgm:chPref val="1"/>
        </dgm:presLayoutVars>
      </dgm:prSet>
      <dgm:spPr/>
    </dgm:pt>
  </dgm:ptLst>
  <dgm:cxnLst>
    <dgm:cxn modelId="{2F5BDC0B-8773-4C25-A24B-57A76723C588}" srcId="{A9223C0B-1C07-41EB-BB88-F1FC49BA828C}" destId="{4A4AD686-FA21-487A-B07B-0B20193E4048}" srcOrd="0" destOrd="0" parTransId="{D2BBD43F-244B-4F90-BDB2-3486DB9419EB}" sibTransId="{0D40B414-784B-4C11-AB35-C7BF12A3264D}"/>
    <dgm:cxn modelId="{438F721E-37F8-4556-ACE5-9CB32F206B86}" srcId="{A9223C0B-1C07-41EB-BB88-F1FC49BA828C}" destId="{B3FFFDFF-BE98-4A3D-A624-8B990658AC30}" srcOrd="1" destOrd="0" parTransId="{10F30A61-1360-41CC-A689-4ED26E717F4B}" sibTransId="{0B6CB98D-D2F3-48EC-96A5-3787C8A15B58}"/>
    <dgm:cxn modelId="{DF506928-C4C0-4ACD-8B7D-408943C3E7DE}" srcId="{A9223C0B-1C07-41EB-BB88-F1FC49BA828C}" destId="{EEB9D9FA-1797-4ABD-9FBB-CC982DA28964}" srcOrd="2" destOrd="0" parTransId="{0AE179B5-B3CB-4EA1-85DD-2969DFA8DA7E}" sibTransId="{A2D59551-4BDE-4DBB-88A0-C34E1D3F83B5}"/>
    <dgm:cxn modelId="{BACDE33B-42D2-4B0E-B8D4-43543AA98A7D}" type="presOf" srcId="{EEB9D9FA-1797-4ABD-9FBB-CC982DA28964}" destId="{4D10305E-C308-47F3-8EB5-62F578A8482F}" srcOrd="0" destOrd="0" presId="urn:microsoft.com/office/officeart/2018/2/layout/IconLabelList"/>
    <dgm:cxn modelId="{824A7F72-E9B8-4363-8D41-E1AC6B1AA189}" type="presOf" srcId="{4A4AD686-FA21-487A-B07B-0B20193E4048}" destId="{EAD2AFEC-5663-487C-954B-8AA4329A9F5B}" srcOrd="0" destOrd="0" presId="urn:microsoft.com/office/officeart/2018/2/layout/IconLabelList"/>
    <dgm:cxn modelId="{471A6D56-2A2B-420F-B281-EFFBEFAB58F3}" type="presOf" srcId="{B3FFFDFF-BE98-4A3D-A624-8B990658AC30}" destId="{3C6FE897-B071-47DC-BF0F-C45A20877962}" srcOrd="0" destOrd="0" presId="urn:microsoft.com/office/officeart/2018/2/layout/IconLabelList"/>
    <dgm:cxn modelId="{F1F26C80-7B74-4D4A-9654-6EAAAFA0C5BA}" type="presOf" srcId="{A9223C0B-1C07-41EB-BB88-F1FC49BA828C}" destId="{DF7C1DB5-052E-4B5E-95EE-8DC0282F6974}" srcOrd="0" destOrd="0" presId="urn:microsoft.com/office/officeart/2018/2/layout/IconLabelList"/>
    <dgm:cxn modelId="{35A41C6E-554C-440B-AFB7-0E8171B33ABD}" type="presParOf" srcId="{DF7C1DB5-052E-4B5E-95EE-8DC0282F6974}" destId="{EEF40555-A8A7-43C1-BCB3-F50383220FA9}" srcOrd="0" destOrd="0" presId="urn:microsoft.com/office/officeart/2018/2/layout/IconLabelList"/>
    <dgm:cxn modelId="{BBDA277D-A8B2-45B6-8B76-4C12E87FD22C}" type="presParOf" srcId="{EEF40555-A8A7-43C1-BCB3-F50383220FA9}" destId="{8A2ACEAF-C3BA-4049-8FE7-6588C73BC219}" srcOrd="0" destOrd="0" presId="urn:microsoft.com/office/officeart/2018/2/layout/IconLabelList"/>
    <dgm:cxn modelId="{D59819B9-66A7-4CF5-A918-9625628828CC}" type="presParOf" srcId="{EEF40555-A8A7-43C1-BCB3-F50383220FA9}" destId="{5F6C34DC-A2B6-4383-BA31-8298C9101EF3}" srcOrd="1" destOrd="0" presId="urn:microsoft.com/office/officeart/2018/2/layout/IconLabelList"/>
    <dgm:cxn modelId="{2A108E92-CE52-49AF-8785-ACD0A8512E26}" type="presParOf" srcId="{EEF40555-A8A7-43C1-BCB3-F50383220FA9}" destId="{EAD2AFEC-5663-487C-954B-8AA4329A9F5B}" srcOrd="2" destOrd="0" presId="urn:microsoft.com/office/officeart/2018/2/layout/IconLabelList"/>
    <dgm:cxn modelId="{2F659EF0-5F14-49A8-8583-5BDF42BBE611}" type="presParOf" srcId="{DF7C1DB5-052E-4B5E-95EE-8DC0282F6974}" destId="{F888A4CA-C6F0-41A7-A9EF-6C1BA7BDABE3}" srcOrd="1" destOrd="0" presId="urn:microsoft.com/office/officeart/2018/2/layout/IconLabelList"/>
    <dgm:cxn modelId="{B82650ED-B505-40CF-A239-2621309F8386}" type="presParOf" srcId="{DF7C1DB5-052E-4B5E-95EE-8DC0282F6974}" destId="{0864BA4B-23BE-4D63-921D-10622B00CCDE}" srcOrd="2" destOrd="0" presId="urn:microsoft.com/office/officeart/2018/2/layout/IconLabelList"/>
    <dgm:cxn modelId="{DCD2D752-AB6A-4E24-B3D6-AEE43F6B1EDD}" type="presParOf" srcId="{0864BA4B-23BE-4D63-921D-10622B00CCDE}" destId="{D54EF5A7-C5D9-49B0-955A-59E7CF51A5B6}" srcOrd="0" destOrd="0" presId="urn:microsoft.com/office/officeart/2018/2/layout/IconLabelList"/>
    <dgm:cxn modelId="{3301C774-12DC-475F-B9D1-FE881B9B6915}" type="presParOf" srcId="{0864BA4B-23BE-4D63-921D-10622B00CCDE}" destId="{CC037AFA-E8E1-49CC-8A76-7565F127D7F8}" srcOrd="1" destOrd="0" presId="urn:microsoft.com/office/officeart/2018/2/layout/IconLabelList"/>
    <dgm:cxn modelId="{F57AF3BA-B20C-407A-81D4-7360C7297AA2}" type="presParOf" srcId="{0864BA4B-23BE-4D63-921D-10622B00CCDE}" destId="{3C6FE897-B071-47DC-BF0F-C45A20877962}" srcOrd="2" destOrd="0" presId="urn:microsoft.com/office/officeart/2018/2/layout/IconLabelList"/>
    <dgm:cxn modelId="{2A301877-C470-452B-97AF-F483153E2AC4}" type="presParOf" srcId="{DF7C1DB5-052E-4B5E-95EE-8DC0282F6974}" destId="{B76AC401-3473-4C41-8783-1CD827938B4D}" srcOrd="3" destOrd="0" presId="urn:microsoft.com/office/officeart/2018/2/layout/IconLabelList"/>
    <dgm:cxn modelId="{B7DB8446-D9C8-48A4-B125-124C49838E80}" type="presParOf" srcId="{DF7C1DB5-052E-4B5E-95EE-8DC0282F6974}" destId="{B9CEE8EE-7FA6-44A2-A80D-B521E94A09FF}" srcOrd="4" destOrd="0" presId="urn:microsoft.com/office/officeart/2018/2/layout/IconLabelList"/>
    <dgm:cxn modelId="{60B2DBDD-B17B-43D2-9B8E-B313ED48DC87}" type="presParOf" srcId="{B9CEE8EE-7FA6-44A2-A80D-B521E94A09FF}" destId="{86BBB3E3-9082-4ECE-A97D-2B948C506AC9}" srcOrd="0" destOrd="0" presId="urn:microsoft.com/office/officeart/2018/2/layout/IconLabelList"/>
    <dgm:cxn modelId="{FE14B0E3-1DE7-4BB1-AED3-46AD6CD0C255}" type="presParOf" srcId="{B9CEE8EE-7FA6-44A2-A80D-B521E94A09FF}" destId="{2BB4718C-BC83-4A8F-8ABD-7136FA107D71}" srcOrd="1" destOrd="0" presId="urn:microsoft.com/office/officeart/2018/2/layout/IconLabelList"/>
    <dgm:cxn modelId="{FFF926D3-942D-4D1E-8787-C59C8F141A96}" type="presParOf" srcId="{B9CEE8EE-7FA6-44A2-A80D-B521E94A09FF}" destId="{4D10305E-C308-47F3-8EB5-62F578A8482F}"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01E00D-3133-46D1-BFDB-18751B4CBD34}"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D7C556E-F028-44AF-8892-3B01CEA7B673}">
      <dgm:prSet/>
      <dgm:spPr/>
      <dgm:t>
        <a:bodyPr/>
        <a:lstStyle/>
        <a:p>
          <a:pPr>
            <a:defRPr cap="all"/>
          </a:pPr>
          <a:r>
            <a:rPr lang="en-GB"/>
            <a:t>Pursuit of net-zero</a:t>
          </a:r>
          <a:endParaRPr lang="en-US"/>
        </a:p>
      </dgm:t>
    </dgm:pt>
    <dgm:pt modelId="{B27314A2-1B27-4D09-BA79-1FC3AA703472}" type="parTrans" cxnId="{12B778BC-4679-4D31-867D-935E338372A4}">
      <dgm:prSet/>
      <dgm:spPr/>
      <dgm:t>
        <a:bodyPr/>
        <a:lstStyle/>
        <a:p>
          <a:endParaRPr lang="en-US"/>
        </a:p>
      </dgm:t>
    </dgm:pt>
    <dgm:pt modelId="{4CE6DAE2-6A64-4233-9424-7E176D992043}" type="sibTrans" cxnId="{12B778BC-4679-4D31-867D-935E338372A4}">
      <dgm:prSet/>
      <dgm:spPr/>
      <dgm:t>
        <a:bodyPr/>
        <a:lstStyle/>
        <a:p>
          <a:endParaRPr lang="en-US"/>
        </a:p>
      </dgm:t>
    </dgm:pt>
    <dgm:pt modelId="{A6283609-21A6-433D-9EF4-00F48C2335B1}">
      <dgm:prSet/>
      <dgm:spPr/>
      <dgm:t>
        <a:bodyPr/>
        <a:lstStyle/>
        <a:p>
          <a:pPr>
            <a:defRPr cap="all"/>
          </a:pPr>
          <a:r>
            <a:rPr lang="en-GB"/>
            <a:t>Growing environmental awareness</a:t>
          </a:r>
          <a:endParaRPr lang="en-US"/>
        </a:p>
      </dgm:t>
    </dgm:pt>
    <dgm:pt modelId="{D0829A7D-DC72-43DB-B694-2CF3AC367CBD}" type="parTrans" cxnId="{2490B18D-AFE4-48AF-95ED-20DEE2C79671}">
      <dgm:prSet/>
      <dgm:spPr/>
      <dgm:t>
        <a:bodyPr/>
        <a:lstStyle/>
        <a:p>
          <a:endParaRPr lang="en-US"/>
        </a:p>
      </dgm:t>
    </dgm:pt>
    <dgm:pt modelId="{75F7F268-D42D-4B95-B23E-A2DDBF4527D0}" type="sibTrans" cxnId="{2490B18D-AFE4-48AF-95ED-20DEE2C79671}">
      <dgm:prSet/>
      <dgm:spPr/>
      <dgm:t>
        <a:bodyPr/>
        <a:lstStyle/>
        <a:p>
          <a:endParaRPr lang="en-US"/>
        </a:p>
      </dgm:t>
    </dgm:pt>
    <dgm:pt modelId="{0B1BE01E-AA2B-48DA-86A4-2976BA143273}">
      <dgm:prSet/>
      <dgm:spPr/>
      <dgm:t>
        <a:bodyPr/>
        <a:lstStyle/>
        <a:p>
          <a:pPr>
            <a:defRPr cap="all"/>
          </a:pPr>
          <a:r>
            <a:rPr lang="en-GB"/>
            <a:t>Regulatory pressure</a:t>
          </a:r>
          <a:endParaRPr lang="en-US"/>
        </a:p>
      </dgm:t>
    </dgm:pt>
    <dgm:pt modelId="{67D20D31-A9BC-437C-BCC5-52A191B55186}" type="parTrans" cxnId="{2020850B-BFE4-4888-B5D8-A43A0FFB449D}">
      <dgm:prSet/>
      <dgm:spPr/>
      <dgm:t>
        <a:bodyPr/>
        <a:lstStyle/>
        <a:p>
          <a:endParaRPr lang="en-US"/>
        </a:p>
      </dgm:t>
    </dgm:pt>
    <dgm:pt modelId="{BB2631CD-CE66-423C-A3C7-560D98E5EDD2}" type="sibTrans" cxnId="{2020850B-BFE4-4888-B5D8-A43A0FFB449D}">
      <dgm:prSet/>
      <dgm:spPr/>
      <dgm:t>
        <a:bodyPr/>
        <a:lstStyle/>
        <a:p>
          <a:endParaRPr lang="en-US"/>
        </a:p>
      </dgm:t>
    </dgm:pt>
    <dgm:pt modelId="{2E05D8F3-9E11-4B54-B83A-A0299178371B}">
      <dgm:prSet/>
      <dgm:spPr/>
      <dgm:t>
        <a:bodyPr/>
        <a:lstStyle/>
        <a:p>
          <a:pPr>
            <a:defRPr cap="all"/>
          </a:pPr>
          <a:r>
            <a:rPr lang="en-GB"/>
            <a:t>Evolving customer expectations</a:t>
          </a:r>
          <a:endParaRPr lang="en-US"/>
        </a:p>
      </dgm:t>
    </dgm:pt>
    <dgm:pt modelId="{53DD37DD-A338-4237-A9CE-CDD47DA6D270}" type="parTrans" cxnId="{6363BD8B-4BF9-4D57-A5DB-B7140EBF09D3}">
      <dgm:prSet/>
      <dgm:spPr/>
      <dgm:t>
        <a:bodyPr/>
        <a:lstStyle/>
        <a:p>
          <a:endParaRPr lang="en-US"/>
        </a:p>
      </dgm:t>
    </dgm:pt>
    <dgm:pt modelId="{7CA39A0A-4229-4B0F-A1A0-903CC82C9D8E}" type="sibTrans" cxnId="{6363BD8B-4BF9-4D57-A5DB-B7140EBF09D3}">
      <dgm:prSet/>
      <dgm:spPr/>
      <dgm:t>
        <a:bodyPr/>
        <a:lstStyle/>
        <a:p>
          <a:endParaRPr lang="en-US"/>
        </a:p>
      </dgm:t>
    </dgm:pt>
    <dgm:pt modelId="{892E0F03-8DCA-4BB9-BEF1-A581ACC91DA3}">
      <dgm:prSet/>
      <dgm:spPr/>
      <dgm:t>
        <a:bodyPr/>
        <a:lstStyle/>
        <a:p>
          <a:pPr>
            <a:defRPr cap="all"/>
          </a:pPr>
          <a:r>
            <a:rPr lang="en-GB"/>
            <a:t>Pestel framework</a:t>
          </a:r>
          <a:endParaRPr lang="en-US"/>
        </a:p>
      </dgm:t>
    </dgm:pt>
    <dgm:pt modelId="{5E3E182D-BA4F-4030-B0FB-E56AB81C2CFA}" type="parTrans" cxnId="{39F3F557-562F-458B-9A65-EF09F10BE3AA}">
      <dgm:prSet/>
      <dgm:spPr/>
      <dgm:t>
        <a:bodyPr/>
        <a:lstStyle/>
        <a:p>
          <a:endParaRPr lang="en-US"/>
        </a:p>
      </dgm:t>
    </dgm:pt>
    <dgm:pt modelId="{F777147E-A016-48B3-A3E5-4184E779BE1B}" type="sibTrans" cxnId="{39F3F557-562F-458B-9A65-EF09F10BE3AA}">
      <dgm:prSet/>
      <dgm:spPr/>
      <dgm:t>
        <a:bodyPr/>
        <a:lstStyle/>
        <a:p>
          <a:endParaRPr lang="en-US"/>
        </a:p>
      </dgm:t>
    </dgm:pt>
    <dgm:pt modelId="{1A7A7FB0-1E27-4D13-AB27-4AA3DD57C6F6}" type="pres">
      <dgm:prSet presAssocID="{C701E00D-3133-46D1-BFDB-18751B4CBD34}" presName="root" presStyleCnt="0">
        <dgm:presLayoutVars>
          <dgm:dir/>
          <dgm:resizeHandles val="exact"/>
        </dgm:presLayoutVars>
      </dgm:prSet>
      <dgm:spPr/>
    </dgm:pt>
    <dgm:pt modelId="{529490DE-F462-4BEB-9AEA-4614A2E3F758}" type="pres">
      <dgm:prSet presAssocID="{8D7C556E-F028-44AF-8892-3B01CEA7B673}" presName="compNode" presStyleCnt="0"/>
      <dgm:spPr/>
    </dgm:pt>
    <dgm:pt modelId="{459AA272-CAC2-4D0A-8A73-1B51A55FA595}" type="pres">
      <dgm:prSet presAssocID="{8D7C556E-F028-44AF-8892-3B01CEA7B673}" presName="iconBgRect" presStyleLbl="bgShp" presStyleIdx="0" presStyleCnt="5"/>
      <dgm:spPr>
        <a:prstGeom prst="round2DiagRect">
          <a:avLst>
            <a:gd name="adj1" fmla="val 29727"/>
            <a:gd name="adj2" fmla="val 0"/>
          </a:avLst>
        </a:prstGeom>
      </dgm:spPr>
    </dgm:pt>
    <dgm:pt modelId="{4E921230-37FB-441E-976D-5833126A35AC}" type="pres">
      <dgm:prSet presAssocID="{8D7C556E-F028-44AF-8892-3B01CEA7B67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ns"/>
        </a:ext>
      </dgm:extLst>
    </dgm:pt>
    <dgm:pt modelId="{1C9984B5-1435-4820-8D82-EC857BFF287A}" type="pres">
      <dgm:prSet presAssocID="{8D7C556E-F028-44AF-8892-3B01CEA7B673}" presName="spaceRect" presStyleCnt="0"/>
      <dgm:spPr/>
    </dgm:pt>
    <dgm:pt modelId="{5CE98C8F-EB70-41DE-B6F5-ADC8B511CD2C}" type="pres">
      <dgm:prSet presAssocID="{8D7C556E-F028-44AF-8892-3B01CEA7B673}" presName="textRect" presStyleLbl="revTx" presStyleIdx="0" presStyleCnt="5">
        <dgm:presLayoutVars>
          <dgm:chMax val="1"/>
          <dgm:chPref val="1"/>
        </dgm:presLayoutVars>
      </dgm:prSet>
      <dgm:spPr/>
    </dgm:pt>
    <dgm:pt modelId="{D990D48B-5496-431B-84F4-06379BD0B9B1}" type="pres">
      <dgm:prSet presAssocID="{4CE6DAE2-6A64-4233-9424-7E176D992043}" presName="sibTrans" presStyleCnt="0"/>
      <dgm:spPr/>
    </dgm:pt>
    <dgm:pt modelId="{B76FBB23-5609-4F4A-B25C-961F206FF95A}" type="pres">
      <dgm:prSet presAssocID="{A6283609-21A6-433D-9EF4-00F48C2335B1}" presName="compNode" presStyleCnt="0"/>
      <dgm:spPr/>
    </dgm:pt>
    <dgm:pt modelId="{B5B38C52-FD0E-4162-9FEA-D87024B98330}" type="pres">
      <dgm:prSet presAssocID="{A6283609-21A6-433D-9EF4-00F48C2335B1}" presName="iconBgRect" presStyleLbl="bgShp" presStyleIdx="1" presStyleCnt="5"/>
      <dgm:spPr>
        <a:prstGeom prst="round2DiagRect">
          <a:avLst>
            <a:gd name="adj1" fmla="val 29727"/>
            <a:gd name="adj2" fmla="val 0"/>
          </a:avLst>
        </a:prstGeom>
      </dgm:spPr>
    </dgm:pt>
    <dgm:pt modelId="{40095F0C-9B45-4E93-BB87-A4B71B590415}" type="pres">
      <dgm:prSet presAssocID="{A6283609-21A6-433D-9EF4-00F48C2335B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6733B360-0959-4F6A-9743-1C5FF1A31A7B}" type="pres">
      <dgm:prSet presAssocID="{A6283609-21A6-433D-9EF4-00F48C2335B1}" presName="spaceRect" presStyleCnt="0"/>
      <dgm:spPr/>
    </dgm:pt>
    <dgm:pt modelId="{51507A74-A86D-49E5-A12E-F9F04438AEA0}" type="pres">
      <dgm:prSet presAssocID="{A6283609-21A6-433D-9EF4-00F48C2335B1}" presName="textRect" presStyleLbl="revTx" presStyleIdx="1" presStyleCnt="5">
        <dgm:presLayoutVars>
          <dgm:chMax val="1"/>
          <dgm:chPref val="1"/>
        </dgm:presLayoutVars>
      </dgm:prSet>
      <dgm:spPr/>
    </dgm:pt>
    <dgm:pt modelId="{E295D34A-89E5-4C0D-BEEF-C498007ADE2D}" type="pres">
      <dgm:prSet presAssocID="{75F7F268-D42D-4B95-B23E-A2DDBF4527D0}" presName="sibTrans" presStyleCnt="0"/>
      <dgm:spPr/>
    </dgm:pt>
    <dgm:pt modelId="{E056BA90-01AE-42F4-8D81-1A8E54C33B80}" type="pres">
      <dgm:prSet presAssocID="{0B1BE01E-AA2B-48DA-86A4-2976BA143273}" presName="compNode" presStyleCnt="0"/>
      <dgm:spPr/>
    </dgm:pt>
    <dgm:pt modelId="{4645E4BB-2674-42C0-9B85-51EFBEFC8C9B}" type="pres">
      <dgm:prSet presAssocID="{0B1BE01E-AA2B-48DA-86A4-2976BA143273}" presName="iconBgRect" presStyleLbl="bgShp" presStyleIdx="2" presStyleCnt="5"/>
      <dgm:spPr>
        <a:prstGeom prst="round2DiagRect">
          <a:avLst>
            <a:gd name="adj1" fmla="val 29727"/>
            <a:gd name="adj2" fmla="val 0"/>
          </a:avLst>
        </a:prstGeom>
      </dgm:spPr>
    </dgm:pt>
    <dgm:pt modelId="{BC462808-5072-43FC-81F4-B45D97567C70}" type="pres">
      <dgm:prSet presAssocID="{0B1BE01E-AA2B-48DA-86A4-2976BA14327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75947940-DFCA-453B-AA9A-76C16D66A9F2}" type="pres">
      <dgm:prSet presAssocID="{0B1BE01E-AA2B-48DA-86A4-2976BA143273}" presName="spaceRect" presStyleCnt="0"/>
      <dgm:spPr/>
    </dgm:pt>
    <dgm:pt modelId="{4019773E-1D0D-48B2-9DD1-F7B1232AD130}" type="pres">
      <dgm:prSet presAssocID="{0B1BE01E-AA2B-48DA-86A4-2976BA143273}" presName="textRect" presStyleLbl="revTx" presStyleIdx="2" presStyleCnt="5">
        <dgm:presLayoutVars>
          <dgm:chMax val="1"/>
          <dgm:chPref val="1"/>
        </dgm:presLayoutVars>
      </dgm:prSet>
      <dgm:spPr/>
    </dgm:pt>
    <dgm:pt modelId="{CA061B89-004E-4EA0-A1D1-E40003645562}" type="pres">
      <dgm:prSet presAssocID="{BB2631CD-CE66-423C-A3C7-560D98E5EDD2}" presName="sibTrans" presStyleCnt="0"/>
      <dgm:spPr/>
    </dgm:pt>
    <dgm:pt modelId="{8EE7AD7B-2800-476D-AD72-9B138F81633E}" type="pres">
      <dgm:prSet presAssocID="{2E05D8F3-9E11-4B54-B83A-A0299178371B}" presName="compNode" presStyleCnt="0"/>
      <dgm:spPr/>
    </dgm:pt>
    <dgm:pt modelId="{73532E33-5AE3-4A9E-BEF5-5E6F6941EE2A}" type="pres">
      <dgm:prSet presAssocID="{2E05D8F3-9E11-4B54-B83A-A0299178371B}" presName="iconBgRect" presStyleLbl="bgShp" presStyleIdx="3" presStyleCnt="5"/>
      <dgm:spPr>
        <a:prstGeom prst="round2DiagRect">
          <a:avLst>
            <a:gd name="adj1" fmla="val 29727"/>
            <a:gd name="adj2" fmla="val 0"/>
          </a:avLst>
        </a:prstGeom>
      </dgm:spPr>
    </dgm:pt>
    <dgm:pt modelId="{C10EB0C2-47E7-4F15-8B90-1952F5E80067}" type="pres">
      <dgm:prSet presAssocID="{2E05D8F3-9E11-4B54-B83A-A0299178371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0970AABF-0E75-4A8E-9DC1-61A9EABE8130}" type="pres">
      <dgm:prSet presAssocID="{2E05D8F3-9E11-4B54-B83A-A0299178371B}" presName="spaceRect" presStyleCnt="0"/>
      <dgm:spPr/>
    </dgm:pt>
    <dgm:pt modelId="{B2134CF5-06C0-4385-AF64-824E9935990B}" type="pres">
      <dgm:prSet presAssocID="{2E05D8F3-9E11-4B54-B83A-A0299178371B}" presName="textRect" presStyleLbl="revTx" presStyleIdx="3" presStyleCnt="5">
        <dgm:presLayoutVars>
          <dgm:chMax val="1"/>
          <dgm:chPref val="1"/>
        </dgm:presLayoutVars>
      </dgm:prSet>
      <dgm:spPr/>
    </dgm:pt>
    <dgm:pt modelId="{3A103469-309C-45CB-9DF0-19F53FF7A173}" type="pres">
      <dgm:prSet presAssocID="{7CA39A0A-4229-4B0F-A1A0-903CC82C9D8E}" presName="sibTrans" presStyleCnt="0"/>
      <dgm:spPr/>
    </dgm:pt>
    <dgm:pt modelId="{6CD72934-2938-4E1B-A739-FE483A49B270}" type="pres">
      <dgm:prSet presAssocID="{892E0F03-8DCA-4BB9-BEF1-A581ACC91DA3}" presName="compNode" presStyleCnt="0"/>
      <dgm:spPr/>
    </dgm:pt>
    <dgm:pt modelId="{37F53285-DB5C-4912-9259-D861A287FDF7}" type="pres">
      <dgm:prSet presAssocID="{892E0F03-8DCA-4BB9-BEF1-A581ACC91DA3}" presName="iconBgRect" presStyleLbl="bgShp" presStyleIdx="4" presStyleCnt="5"/>
      <dgm:spPr>
        <a:prstGeom prst="round2DiagRect">
          <a:avLst>
            <a:gd name="adj1" fmla="val 29727"/>
            <a:gd name="adj2" fmla="val 0"/>
          </a:avLst>
        </a:prstGeom>
      </dgm:spPr>
    </dgm:pt>
    <dgm:pt modelId="{13950E21-3A4F-4941-846B-383AD4535C59}" type="pres">
      <dgm:prSet presAssocID="{892E0F03-8DCA-4BB9-BEF1-A581ACC91DA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E395D292-F2B4-48F8-ACFB-92ABFA6BBA50}" type="pres">
      <dgm:prSet presAssocID="{892E0F03-8DCA-4BB9-BEF1-A581ACC91DA3}" presName="spaceRect" presStyleCnt="0"/>
      <dgm:spPr/>
    </dgm:pt>
    <dgm:pt modelId="{04DDFAD7-172B-46D7-BE12-B25FD93DB59C}" type="pres">
      <dgm:prSet presAssocID="{892E0F03-8DCA-4BB9-BEF1-A581ACC91DA3}" presName="textRect" presStyleLbl="revTx" presStyleIdx="4" presStyleCnt="5">
        <dgm:presLayoutVars>
          <dgm:chMax val="1"/>
          <dgm:chPref val="1"/>
        </dgm:presLayoutVars>
      </dgm:prSet>
      <dgm:spPr/>
    </dgm:pt>
  </dgm:ptLst>
  <dgm:cxnLst>
    <dgm:cxn modelId="{2020850B-BFE4-4888-B5D8-A43A0FFB449D}" srcId="{C701E00D-3133-46D1-BFDB-18751B4CBD34}" destId="{0B1BE01E-AA2B-48DA-86A4-2976BA143273}" srcOrd="2" destOrd="0" parTransId="{67D20D31-A9BC-437C-BCC5-52A191B55186}" sibTransId="{BB2631CD-CE66-423C-A3C7-560D98E5EDD2}"/>
    <dgm:cxn modelId="{99B45A47-2B91-40DF-BB27-D6A8E12F743E}" type="presOf" srcId="{8D7C556E-F028-44AF-8892-3B01CEA7B673}" destId="{5CE98C8F-EB70-41DE-B6F5-ADC8B511CD2C}" srcOrd="0" destOrd="0" presId="urn:microsoft.com/office/officeart/2018/5/layout/IconLeafLabelList"/>
    <dgm:cxn modelId="{39F3F557-562F-458B-9A65-EF09F10BE3AA}" srcId="{C701E00D-3133-46D1-BFDB-18751B4CBD34}" destId="{892E0F03-8DCA-4BB9-BEF1-A581ACC91DA3}" srcOrd="4" destOrd="0" parTransId="{5E3E182D-BA4F-4030-B0FB-E56AB81C2CFA}" sibTransId="{F777147E-A016-48B3-A3E5-4184E779BE1B}"/>
    <dgm:cxn modelId="{6363BD8B-4BF9-4D57-A5DB-B7140EBF09D3}" srcId="{C701E00D-3133-46D1-BFDB-18751B4CBD34}" destId="{2E05D8F3-9E11-4B54-B83A-A0299178371B}" srcOrd="3" destOrd="0" parTransId="{53DD37DD-A338-4237-A9CE-CDD47DA6D270}" sibTransId="{7CA39A0A-4229-4B0F-A1A0-903CC82C9D8E}"/>
    <dgm:cxn modelId="{2490B18D-AFE4-48AF-95ED-20DEE2C79671}" srcId="{C701E00D-3133-46D1-BFDB-18751B4CBD34}" destId="{A6283609-21A6-433D-9EF4-00F48C2335B1}" srcOrd="1" destOrd="0" parTransId="{D0829A7D-DC72-43DB-B694-2CF3AC367CBD}" sibTransId="{75F7F268-D42D-4B95-B23E-A2DDBF4527D0}"/>
    <dgm:cxn modelId="{15B2758F-C734-404A-AC01-3D38A1C3115A}" type="presOf" srcId="{A6283609-21A6-433D-9EF4-00F48C2335B1}" destId="{51507A74-A86D-49E5-A12E-F9F04438AEA0}" srcOrd="0" destOrd="0" presId="urn:microsoft.com/office/officeart/2018/5/layout/IconLeafLabelList"/>
    <dgm:cxn modelId="{09E8A4A3-F9BD-4C6E-A878-0D1374A5CB39}" type="presOf" srcId="{0B1BE01E-AA2B-48DA-86A4-2976BA143273}" destId="{4019773E-1D0D-48B2-9DD1-F7B1232AD130}" srcOrd="0" destOrd="0" presId="urn:microsoft.com/office/officeart/2018/5/layout/IconLeafLabelList"/>
    <dgm:cxn modelId="{F73283A5-D22E-4EA1-AEE7-8B546DA3AEA6}" type="presOf" srcId="{892E0F03-8DCA-4BB9-BEF1-A581ACC91DA3}" destId="{04DDFAD7-172B-46D7-BE12-B25FD93DB59C}" srcOrd="0" destOrd="0" presId="urn:microsoft.com/office/officeart/2018/5/layout/IconLeafLabelList"/>
    <dgm:cxn modelId="{12B778BC-4679-4D31-867D-935E338372A4}" srcId="{C701E00D-3133-46D1-BFDB-18751B4CBD34}" destId="{8D7C556E-F028-44AF-8892-3B01CEA7B673}" srcOrd="0" destOrd="0" parTransId="{B27314A2-1B27-4D09-BA79-1FC3AA703472}" sibTransId="{4CE6DAE2-6A64-4233-9424-7E176D992043}"/>
    <dgm:cxn modelId="{C4271ED9-B249-4679-92AD-EB21A4871140}" type="presOf" srcId="{2E05D8F3-9E11-4B54-B83A-A0299178371B}" destId="{B2134CF5-06C0-4385-AF64-824E9935990B}" srcOrd="0" destOrd="0" presId="urn:microsoft.com/office/officeart/2018/5/layout/IconLeafLabelList"/>
    <dgm:cxn modelId="{F86DB6EE-EBDF-4823-AFB3-68C5DF4D1240}" type="presOf" srcId="{C701E00D-3133-46D1-BFDB-18751B4CBD34}" destId="{1A7A7FB0-1E27-4D13-AB27-4AA3DD57C6F6}" srcOrd="0" destOrd="0" presId="urn:microsoft.com/office/officeart/2018/5/layout/IconLeafLabelList"/>
    <dgm:cxn modelId="{06F34922-B2F8-40F5-9EC6-03F4378B4A8B}" type="presParOf" srcId="{1A7A7FB0-1E27-4D13-AB27-4AA3DD57C6F6}" destId="{529490DE-F462-4BEB-9AEA-4614A2E3F758}" srcOrd="0" destOrd="0" presId="urn:microsoft.com/office/officeart/2018/5/layout/IconLeafLabelList"/>
    <dgm:cxn modelId="{0B79DC55-E2B9-41B9-923C-102E4814D864}" type="presParOf" srcId="{529490DE-F462-4BEB-9AEA-4614A2E3F758}" destId="{459AA272-CAC2-4D0A-8A73-1B51A55FA595}" srcOrd="0" destOrd="0" presId="urn:microsoft.com/office/officeart/2018/5/layout/IconLeafLabelList"/>
    <dgm:cxn modelId="{4491F838-C21E-4A92-B3D9-9B48CA07F8AF}" type="presParOf" srcId="{529490DE-F462-4BEB-9AEA-4614A2E3F758}" destId="{4E921230-37FB-441E-976D-5833126A35AC}" srcOrd="1" destOrd="0" presId="urn:microsoft.com/office/officeart/2018/5/layout/IconLeafLabelList"/>
    <dgm:cxn modelId="{B82EC93E-9372-4A72-B222-F67D39B6B503}" type="presParOf" srcId="{529490DE-F462-4BEB-9AEA-4614A2E3F758}" destId="{1C9984B5-1435-4820-8D82-EC857BFF287A}" srcOrd="2" destOrd="0" presId="urn:microsoft.com/office/officeart/2018/5/layout/IconLeafLabelList"/>
    <dgm:cxn modelId="{2708796E-F364-4FFB-8F87-49D4F4FA0DF3}" type="presParOf" srcId="{529490DE-F462-4BEB-9AEA-4614A2E3F758}" destId="{5CE98C8F-EB70-41DE-B6F5-ADC8B511CD2C}" srcOrd="3" destOrd="0" presId="urn:microsoft.com/office/officeart/2018/5/layout/IconLeafLabelList"/>
    <dgm:cxn modelId="{75D0249F-001C-4458-A2F1-349C0F2E4073}" type="presParOf" srcId="{1A7A7FB0-1E27-4D13-AB27-4AA3DD57C6F6}" destId="{D990D48B-5496-431B-84F4-06379BD0B9B1}" srcOrd="1" destOrd="0" presId="urn:microsoft.com/office/officeart/2018/5/layout/IconLeafLabelList"/>
    <dgm:cxn modelId="{C9735917-798B-4E5E-8848-F5E7EA77D13F}" type="presParOf" srcId="{1A7A7FB0-1E27-4D13-AB27-4AA3DD57C6F6}" destId="{B76FBB23-5609-4F4A-B25C-961F206FF95A}" srcOrd="2" destOrd="0" presId="urn:microsoft.com/office/officeart/2018/5/layout/IconLeafLabelList"/>
    <dgm:cxn modelId="{BF40D272-BEF6-4B2F-84BE-7DB2AD5CC6BA}" type="presParOf" srcId="{B76FBB23-5609-4F4A-B25C-961F206FF95A}" destId="{B5B38C52-FD0E-4162-9FEA-D87024B98330}" srcOrd="0" destOrd="0" presId="urn:microsoft.com/office/officeart/2018/5/layout/IconLeafLabelList"/>
    <dgm:cxn modelId="{264DA28D-3FF6-4D51-A400-EBA53C74D659}" type="presParOf" srcId="{B76FBB23-5609-4F4A-B25C-961F206FF95A}" destId="{40095F0C-9B45-4E93-BB87-A4B71B590415}" srcOrd="1" destOrd="0" presId="urn:microsoft.com/office/officeart/2018/5/layout/IconLeafLabelList"/>
    <dgm:cxn modelId="{8B9805B0-0FC7-4800-A7EF-B5529E861A9A}" type="presParOf" srcId="{B76FBB23-5609-4F4A-B25C-961F206FF95A}" destId="{6733B360-0959-4F6A-9743-1C5FF1A31A7B}" srcOrd="2" destOrd="0" presId="urn:microsoft.com/office/officeart/2018/5/layout/IconLeafLabelList"/>
    <dgm:cxn modelId="{C0C76AD4-1538-4355-ABBF-AD53053B221D}" type="presParOf" srcId="{B76FBB23-5609-4F4A-B25C-961F206FF95A}" destId="{51507A74-A86D-49E5-A12E-F9F04438AEA0}" srcOrd="3" destOrd="0" presId="urn:microsoft.com/office/officeart/2018/5/layout/IconLeafLabelList"/>
    <dgm:cxn modelId="{EC38F747-7D34-4A36-93DA-087139EAC727}" type="presParOf" srcId="{1A7A7FB0-1E27-4D13-AB27-4AA3DD57C6F6}" destId="{E295D34A-89E5-4C0D-BEEF-C498007ADE2D}" srcOrd="3" destOrd="0" presId="urn:microsoft.com/office/officeart/2018/5/layout/IconLeafLabelList"/>
    <dgm:cxn modelId="{89B5A11B-651D-47E4-AE1A-6C38315A71A6}" type="presParOf" srcId="{1A7A7FB0-1E27-4D13-AB27-4AA3DD57C6F6}" destId="{E056BA90-01AE-42F4-8D81-1A8E54C33B80}" srcOrd="4" destOrd="0" presId="urn:microsoft.com/office/officeart/2018/5/layout/IconLeafLabelList"/>
    <dgm:cxn modelId="{6B9A8F57-197D-45D6-A1D3-2BB27DBB0B3E}" type="presParOf" srcId="{E056BA90-01AE-42F4-8D81-1A8E54C33B80}" destId="{4645E4BB-2674-42C0-9B85-51EFBEFC8C9B}" srcOrd="0" destOrd="0" presId="urn:microsoft.com/office/officeart/2018/5/layout/IconLeafLabelList"/>
    <dgm:cxn modelId="{B1B5CCD6-0A5B-41AC-96C3-39482FED77BD}" type="presParOf" srcId="{E056BA90-01AE-42F4-8D81-1A8E54C33B80}" destId="{BC462808-5072-43FC-81F4-B45D97567C70}" srcOrd="1" destOrd="0" presId="urn:microsoft.com/office/officeart/2018/5/layout/IconLeafLabelList"/>
    <dgm:cxn modelId="{901C1F09-CB03-40BA-8D9E-9BC7F6E96182}" type="presParOf" srcId="{E056BA90-01AE-42F4-8D81-1A8E54C33B80}" destId="{75947940-DFCA-453B-AA9A-76C16D66A9F2}" srcOrd="2" destOrd="0" presId="urn:microsoft.com/office/officeart/2018/5/layout/IconLeafLabelList"/>
    <dgm:cxn modelId="{0B6EE11D-DDFE-47DC-BB51-7A69E7BCBBD0}" type="presParOf" srcId="{E056BA90-01AE-42F4-8D81-1A8E54C33B80}" destId="{4019773E-1D0D-48B2-9DD1-F7B1232AD130}" srcOrd="3" destOrd="0" presId="urn:microsoft.com/office/officeart/2018/5/layout/IconLeafLabelList"/>
    <dgm:cxn modelId="{9DF7204B-CDF0-4439-8F87-7A2D764AF9E2}" type="presParOf" srcId="{1A7A7FB0-1E27-4D13-AB27-4AA3DD57C6F6}" destId="{CA061B89-004E-4EA0-A1D1-E40003645562}" srcOrd="5" destOrd="0" presId="urn:microsoft.com/office/officeart/2018/5/layout/IconLeafLabelList"/>
    <dgm:cxn modelId="{8A391492-F1A0-48C6-897F-2AB29F1ACF1F}" type="presParOf" srcId="{1A7A7FB0-1E27-4D13-AB27-4AA3DD57C6F6}" destId="{8EE7AD7B-2800-476D-AD72-9B138F81633E}" srcOrd="6" destOrd="0" presId="urn:microsoft.com/office/officeart/2018/5/layout/IconLeafLabelList"/>
    <dgm:cxn modelId="{EA909DB4-F7C3-440F-A2E5-149A49AC024F}" type="presParOf" srcId="{8EE7AD7B-2800-476D-AD72-9B138F81633E}" destId="{73532E33-5AE3-4A9E-BEF5-5E6F6941EE2A}" srcOrd="0" destOrd="0" presId="urn:microsoft.com/office/officeart/2018/5/layout/IconLeafLabelList"/>
    <dgm:cxn modelId="{C159203E-FBBB-4C57-B7B8-7BC8F5FA4687}" type="presParOf" srcId="{8EE7AD7B-2800-476D-AD72-9B138F81633E}" destId="{C10EB0C2-47E7-4F15-8B90-1952F5E80067}" srcOrd="1" destOrd="0" presId="urn:microsoft.com/office/officeart/2018/5/layout/IconLeafLabelList"/>
    <dgm:cxn modelId="{8594A462-08E6-4BC3-A758-334AAD459F05}" type="presParOf" srcId="{8EE7AD7B-2800-476D-AD72-9B138F81633E}" destId="{0970AABF-0E75-4A8E-9DC1-61A9EABE8130}" srcOrd="2" destOrd="0" presId="urn:microsoft.com/office/officeart/2018/5/layout/IconLeafLabelList"/>
    <dgm:cxn modelId="{189296CA-EA75-4297-99C5-3E8398B1B95B}" type="presParOf" srcId="{8EE7AD7B-2800-476D-AD72-9B138F81633E}" destId="{B2134CF5-06C0-4385-AF64-824E9935990B}" srcOrd="3" destOrd="0" presId="urn:microsoft.com/office/officeart/2018/5/layout/IconLeafLabelList"/>
    <dgm:cxn modelId="{8EA92F8E-DD0C-47E5-A622-6E12925B09A5}" type="presParOf" srcId="{1A7A7FB0-1E27-4D13-AB27-4AA3DD57C6F6}" destId="{3A103469-309C-45CB-9DF0-19F53FF7A173}" srcOrd="7" destOrd="0" presId="urn:microsoft.com/office/officeart/2018/5/layout/IconLeafLabelList"/>
    <dgm:cxn modelId="{90262895-F0DF-4E33-A1FF-CA7225647A9E}" type="presParOf" srcId="{1A7A7FB0-1E27-4D13-AB27-4AA3DD57C6F6}" destId="{6CD72934-2938-4E1B-A739-FE483A49B270}" srcOrd="8" destOrd="0" presId="urn:microsoft.com/office/officeart/2018/5/layout/IconLeafLabelList"/>
    <dgm:cxn modelId="{305271FE-A2E3-4F71-B1C2-40FD1A663BA0}" type="presParOf" srcId="{6CD72934-2938-4E1B-A739-FE483A49B270}" destId="{37F53285-DB5C-4912-9259-D861A287FDF7}" srcOrd="0" destOrd="0" presId="urn:microsoft.com/office/officeart/2018/5/layout/IconLeafLabelList"/>
    <dgm:cxn modelId="{7313D08B-3B4F-4E17-B44A-E38273EE5A4A}" type="presParOf" srcId="{6CD72934-2938-4E1B-A739-FE483A49B270}" destId="{13950E21-3A4F-4941-846B-383AD4535C59}" srcOrd="1" destOrd="0" presId="urn:microsoft.com/office/officeart/2018/5/layout/IconLeafLabelList"/>
    <dgm:cxn modelId="{54AF85A8-B3F3-4104-9F86-27F3CA9E43FF}" type="presParOf" srcId="{6CD72934-2938-4E1B-A739-FE483A49B270}" destId="{E395D292-F2B4-48F8-ACFB-92ABFA6BBA50}" srcOrd="2" destOrd="0" presId="urn:microsoft.com/office/officeart/2018/5/layout/IconLeafLabelList"/>
    <dgm:cxn modelId="{EDE1A2D9-A6B5-4594-AC65-9388C8014BCE}" type="presParOf" srcId="{6CD72934-2938-4E1B-A739-FE483A49B270}" destId="{04DDFAD7-172B-46D7-BE12-B25FD93DB59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502F91-F1E6-4C5B-9EF8-9B9D03279324}" type="doc">
      <dgm:prSet loTypeId="urn:microsoft.com/office/officeart/2018/5/layout/IconCircle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A0C22E6F-0050-4959-8BFC-B39D47C62EDC}">
      <dgm:prSet custT="1"/>
      <dgm:spPr/>
      <dgm:t>
        <a:bodyPr/>
        <a:lstStyle/>
        <a:p>
          <a:pPr>
            <a:defRPr cap="all"/>
          </a:pPr>
          <a:r>
            <a:rPr lang="en-GB" sz="1050" b="1" dirty="0"/>
            <a:t>Political factors:</a:t>
          </a:r>
        </a:p>
        <a:p>
          <a:pPr>
            <a:defRPr cap="all"/>
          </a:pPr>
          <a:r>
            <a:rPr lang="en-GB" sz="1050" dirty="0"/>
            <a:t>UK Government's aim of achieving "net zero" emissions by 2050. </a:t>
          </a:r>
        </a:p>
        <a:p>
          <a:pPr>
            <a:defRPr cap="all"/>
          </a:pPr>
          <a:r>
            <a:rPr lang="en-GB" sz="1050" dirty="0"/>
            <a:t>"Roadmap to net zero," </a:t>
          </a:r>
          <a:r>
            <a:rPr lang="en-GB" sz="800" dirty="0"/>
            <a:t>(Parish, 2024)</a:t>
          </a:r>
          <a:endParaRPr lang="en-GB" sz="1050" dirty="0"/>
        </a:p>
        <a:p>
          <a:pPr>
            <a:defRPr cap="all"/>
          </a:pPr>
          <a:r>
            <a:rPr lang="en-GB" sz="1050" dirty="0"/>
            <a:t>Smaller hotels limited funds </a:t>
          </a:r>
          <a:r>
            <a:rPr lang="en-GB" sz="800" dirty="0"/>
            <a:t>(</a:t>
          </a:r>
          <a:r>
            <a:rPr lang="en-GB" sz="800" dirty="0" err="1"/>
            <a:t>Noovy</a:t>
          </a:r>
          <a:r>
            <a:rPr lang="en-GB" sz="800" dirty="0"/>
            <a:t>, 2025)</a:t>
          </a:r>
          <a:endParaRPr lang="en-GB" sz="1050" dirty="0"/>
        </a:p>
        <a:p>
          <a:pPr>
            <a:defRPr cap="all"/>
          </a:pPr>
          <a:endParaRPr lang="en-US" sz="1050" dirty="0"/>
        </a:p>
      </dgm:t>
    </dgm:pt>
    <dgm:pt modelId="{F7806840-96A6-4569-8AF6-B783BBBA9F4C}" type="parTrans" cxnId="{8B528219-ABAA-4E01-9752-872E937C5124}">
      <dgm:prSet/>
      <dgm:spPr/>
      <dgm:t>
        <a:bodyPr/>
        <a:lstStyle/>
        <a:p>
          <a:endParaRPr lang="en-US"/>
        </a:p>
      </dgm:t>
    </dgm:pt>
    <dgm:pt modelId="{F508C2D3-9EDE-46BC-9571-94A0BF052D09}" type="sibTrans" cxnId="{8B528219-ABAA-4E01-9752-872E937C5124}">
      <dgm:prSet/>
      <dgm:spPr/>
      <dgm:t>
        <a:bodyPr/>
        <a:lstStyle/>
        <a:p>
          <a:endParaRPr lang="en-US"/>
        </a:p>
      </dgm:t>
    </dgm:pt>
    <dgm:pt modelId="{5C3C95B7-546A-47AD-94F3-9AA0DFBEC543}">
      <dgm:prSet custT="1"/>
      <dgm:spPr/>
      <dgm:t>
        <a:bodyPr/>
        <a:lstStyle/>
        <a:p>
          <a:pPr>
            <a:defRPr cap="all"/>
          </a:pPr>
          <a:r>
            <a:rPr lang="en-GB" sz="1050" b="1" dirty="0"/>
            <a:t>Environmental factors: </a:t>
          </a:r>
        </a:p>
        <a:p>
          <a:pPr>
            <a:defRPr cap="all"/>
          </a:pPr>
          <a:r>
            <a:rPr lang="en-GB" sz="1050" dirty="0"/>
            <a:t>  climate conscious hotels</a:t>
          </a:r>
        </a:p>
        <a:p>
          <a:pPr>
            <a:defRPr cap="all"/>
          </a:pPr>
          <a:r>
            <a:rPr lang="en-GB" sz="1050" dirty="0"/>
            <a:t>water conservation, waste reduction, locally sourced food, sustainable materials and community engagement </a:t>
          </a:r>
          <a:endParaRPr lang="en-US" sz="1050" dirty="0"/>
        </a:p>
      </dgm:t>
    </dgm:pt>
    <dgm:pt modelId="{6C6BD24A-3543-4862-AEE8-C67CDACAE063}" type="parTrans" cxnId="{091D1527-1656-45B5-B45C-86BAEED7C778}">
      <dgm:prSet/>
      <dgm:spPr/>
      <dgm:t>
        <a:bodyPr/>
        <a:lstStyle/>
        <a:p>
          <a:endParaRPr lang="en-US"/>
        </a:p>
      </dgm:t>
    </dgm:pt>
    <dgm:pt modelId="{60B7E9E1-89C0-44E2-A5B9-6DCF2A6603EB}" type="sibTrans" cxnId="{091D1527-1656-45B5-B45C-86BAEED7C778}">
      <dgm:prSet/>
      <dgm:spPr/>
      <dgm:t>
        <a:bodyPr/>
        <a:lstStyle/>
        <a:p>
          <a:endParaRPr lang="en-US"/>
        </a:p>
      </dgm:t>
    </dgm:pt>
    <dgm:pt modelId="{B2F18FEB-E223-4E0C-B57E-ED9BE46CE240}">
      <dgm:prSet custT="1"/>
      <dgm:spPr/>
      <dgm:t>
        <a:bodyPr/>
        <a:lstStyle/>
        <a:p>
          <a:pPr>
            <a:defRPr cap="all"/>
          </a:pPr>
          <a:r>
            <a:rPr lang="en-GB" sz="1050" b="1" dirty="0"/>
            <a:t>social factors:</a:t>
          </a:r>
        </a:p>
        <a:p>
          <a:pPr>
            <a:defRPr cap="all"/>
          </a:pPr>
          <a:r>
            <a:rPr lang="en-GB" sz="1050" b="0" dirty="0"/>
            <a:t>Increased concerns about environmental footprint whilst travelling</a:t>
          </a:r>
        </a:p>
        <a:p>
          <a:pPr>
            <a:defRPr cap="all"/>
          </a:pPr>
          <a:r>
            <a:rPr lang="en-GB" sz="1050" b="0" dirty="0"/>
            <a:t>Guests’ and employee involvement</a:t>
          </a:r>
        </a:p>
        <a:p>
          <a:pPr>
            <a:defRPr cap="all"/>
          </a:pPr>
          <a:r>
            <a:rPr lang="en-GB" sz="1050" b="0" dirty="0"/>
            <a:t>Transparency</a:t>
          </a:r>
        </a:p>
        <a:p>
          <a:pPr>
            <a:defRPr cap="all"/>
          </a:pPr>
          <a:r>
            <a:rPr lang="en-GB" sz="1050" b="0" dirty="0"/>
            <a:t>Incentives</a:t>
          </a:r>
        </a:p>
        <a:p>
          <a:pPr>
            <a:defRPr cap="all"/>
          </a:pPr>
          <a:endParaRPr lang="en-US" sz="1050" b="0" dirty="0"/>
        </a:p>
      </dgm:t>
    </dgm:pt>
    <dgm:pt modelId="{3C7C776B-0327-4DF4-AE34-C5965F4D212A}" type="parTrans" cxnId="{6CFBDDF4-8E60-4ADB-B9B2-E8CB1A76F8F4}">
      <dgm:prSet/>
      <dgm:spPr/>
      <dgm:t>
        <a:bodyPr/>
        <a:lstStyle/>
        <a:p>
          <a:endParaRPr lang="en-US"/>
        </a:p>
      </dgm:t>
    </dgm:pt>
    <dgm:pt modelId="{2D8C03B3-454D-466C-91B5-D7EB0D533040}" type="sibTrans" cxnId="{6CFBDDF4-8E60-4ADB-B9B2-E8CB1A76F8F4}">
      <dgm:prSet/>
      <dgm:spPr/>
      <dgm:t>
        <a:bodyPr/>
        <a:lstStyle/>
        <a:p>
          <a:endParaRPr lang="en-US"/>
        </a:p>
      </dgm:t>
    </dgm:pt>
    <dgm:pt modelId="{6839EFA2-AF92-4B5E-BFF6-FA8A33E8D5CE}" type="pres">
      <dgm:prSet presAssocID="{28502F91-F1E6-4C5B-9EF8-9B9D03279324}" presName="root" presStyleCnt="0">
        <dgm:presLayoutVars>
          <dgm:dir/>
          <dgm:resizeHandles val="exact"/>
        </dgm:presLayoutVars>
      </dgm:prSet>
      <dgm:spPr/>
    </dgm:pt>
    <dgm:pt modelId="{D7D22EFE-CB7D-422B-8974-52254DE7857A}" type="pres">
      <dgm:prSet presAssocID="{A0C22E6F-0050-4959-8BFC-B39D47C62EDC}" presName="compNode" presStyleCnt="0"/>
      <dgm:spPr/>
    </dgm:pt>
    <dgm:pt modelId="{06106B63-9F97-4279-B269-FDA133DF7E8A}" type="pres">
      <dgm:prSet presAssocID="{A0C22E6F-0050-4959-8BFC-B39D47C62EDC}" presName="iconBgRect" presStyleLbl="bgShp" presStyleIdx="0" presStyleCnt="3"/>
      <dgm:spPr/>
    </dgm:pt>
    <dgm:pt modelId="{2BB9C416-4785-4078-925E-F865372F77C1}" type="pres">
      <dgm:prSet presAssocID="{A0C22E6F-0050-4959-8BFC-B39D47C62ED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41A755FF-DB9E-4318-B5E6-5755154074F4}" type="pres">
      <dgm:prSet presAssocID="{A0C22E6F-0050-4959-8BFC-B39D47C62EDC}" presName="spaceRect" presStyleCnt="0"/>
      <dgm:spPr/>
    </dgm:pt>
    <dgm:pt modelId="{366BE480-790C-4C49-BF62-B84EEABCF3EE}" type="pres">
      <dgm:prSet presAssocID="{A0C22E6F-0050-4959-8BFC-B39D47C62EDC}" presName="textRect" presStyleLbl="revTx" presStyleIdx="0" presStyleCnt="3">
        <dgm:presLayoutVars>
          <dgm:chMax val="1"/>
          <dgm:chPref val="1"/>
        </dgm:presLayoutVars>
      </dgm:prSet>
      <dgm:spPr/>
    </dgm:pt>
    <dgm:pt modelId="{B8A0C9B1-9CED-4452-96D3-FD6D72B1F72F}" type="pres">
      <dgm:prSet presAssocID="{F508C2D3-9EDE-46BC-9571-94A0BF052D09}" presName="sibTrans" presStyleCnt="0"/>
      <dgm:spPr/>
    </dgm:pt>
    <dgm:pt modelId="{D465FB65-2657-422E-A936-9E67C578845D}" type="pres">
      <dgm:prSet presAssocID="{5C3C95B7-546A-47AD-94F3-9AA0DFBEC543}" presName="compNode" presStyleCnt="0"/>
      <dgm:spPr/>
    </dgm:pt>
    <dgm:pt modelId="{D7B56E6F-E6D2-4AFC-8C6C-D88240C3103A}" type="pres">
      <dgm:prSet presAssocID="{5C3C95B7-546A-47AD-94F3-9AA0DFBEC543}" presName="iconBgRect" presStyleLbl="bgShp" presStyleIdx="1" presStyleCnt="3"/>
      <dgm:spPr/>
    </dgm:pt>
    <dgm:pt modelId="{666E0134-7EEC-41F9-A2FF-BFF3068E0F2C}" type="pres">
      <dgm:prSet presAssocID="{5C3C95B7-546A-47AD-94F3-9AA0DFBEC54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C31BA3C5-FBCB-4C20-AF3A-54C86187141F}" type="pres">
      <dgm:prSet presAssocID="{5C3C95B7-546A-47AD-94F3-9AA0DFBEC543}" presName="spaceRect" presStyleCnt="0"/>
      <dgm:spPr/>
    </dgm:pt>
    <dgm:pt modelId="{57CF84D3-9947-4F9D-AF66-E5A799709EDD}" type="pres">
      <dgm:prSet presAssocID="{5C3C95B7-546A-47AD-94F3-9AA0DFBEC543}" presName="textRect" presStyleLbl="revTx" presStyleIdx="1" presStyleCnt="3">
        <dgm:presLayoutVars>
          <dgm:chMax val="1"/>
          <dgm:chPref val="1"/>
        </dgm:presLayoutVars>
      </dgm:prSet>
      <dgm:spPr/>
    </dgm:pt>
    <dgm:pt modelId="{2E5BD947-AB71-479C-9649-9B793D0B1B52}" type="pres">
      <dgm:prSet presAssocID="{60B7E9E1-89C0-44E2-A5B9-6DCF2A6603EB}" presName="sibTrans" presStyleCnt="0"/>
      <dgm:spPr/>
    </dgm:pt>
    <dgm:pt modelId="{D78DF37B-78DD-4D9C-BB0B-E1AA779D6EF4}" type="pres">
      <dgm:prSet presAssocID="{B2F18FEB-E223-4E0C-B57E-ED9BE46CE240}" presName="compNode" presStyleCnt="0"/>
      <dgm:spPr/>
    </dgm:pt>
    <dgm:pt modelId="{EF863317-EB1C-4DA3-A2F0-2BEDAE7C8A72}" type="pres">
      <dgm:prSet presAssocID="{B2F18FEB-E223-4E0C-B57E-ED9BE46CE240}" presName="iconBgRect" presStyleLbl="bgShp" presStyleIdx="2" presStyleCnt="3"/>
      <dgm:spPr/>
    </dgm:pt>
    <dgm:pt modelId="{6D3F4383-708E-410A-83D7-55E6DE585A4E}" type="pres">
      <dgm:prSet presAssocID="{B2F18FEB-E223-4E0C-B57E-ED9BE46CE24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A8CA0F9A-C737-42EF-9756-6D9E29F423E9}" type="pres">
      <dgm:prSet presAssocID="{B2F18FEB-E223-4E0C-B57E-ED9BE46CE240}" presName="spaceRect" presStyleCnt="0"/>
      <dgm:spPr/>
    </dgm:pt>
    <dgm:pt modelId="{5FF0C728-FC09-4027-B6B2-C85D289F3337}" type="pres">
      <dgm:prSet presAssocID="{B2F18FEB-E223-4E0C-B57E-ED9BE46CE240}" presName="textRect" presStyleLbl="revTx" presStyleIdx="2" presStyleCnt="3">
        <dgm:presLayoutVars>
          <dgm:chMax val="1"/>
          <dgm:chPref val="1"/>
        </dgm:presLayoutVars>
      </dgm:prSet>
      <dgm:spPr/>
    </dgm:pt>
  </dgm:ptLst>
  <dgm:cxnLst>
    <dgm:cxn modelId="{8B528219-ABAA-4E01-9752-872E937C5124}" srcId="{28502F91-F1E6-4C5B-9EF8-9B9D03279324}" destId="{A0C22E6F-0050-4959-8BFC-B39D47C62EDC}" srcOrd="0" destOrd="0" parTransId="{F7806840-96A6-4569-8AF6-B783BBBA9F4C}" sibTransId="{F508C2D3-9EDE-46BC-9571-94A0BF052D09}"/>
    <dgm:cxn modelId="{091D1527-1656-45B5-B45C-86BAEED7C778}" srcId="{28502F91-F1E6-4C5B-9EF8-9B9D03279324}" destId="{5C3C95B7-546A-47AD-94F3-9AA0DFBEC543}" srcOrd="1" destOrd="0" parTransId="{6C6BD24A-3543-4862-AEE8-C67CDACAE063}" sibTransId="{60B7E9E1-89C0-44E2-A5B9-6DCF2A6603EB}"/>
    <dgm:cxn modelId="{8683873A-1D6D-415C-A3CA-2CFC24053194}" type="presOf" srcId="{28502F91-F1E6-4C5B-9EF8-9B9D03279324}" destId="{6839EFA2-AF92-4B5E-BFF6-FA8A33E8D5CE}" srcOrd="0" destOrd="0" presId="urn:microsoft.com/office/officeart/2018/5/layout/IconCircleLabelList"/>
    <dgm:cxn modelId="{26F0A648-8640-40BC-A0FD-7E4116EDAE61}" type="presOf" srcId="{A0C22E6F-0050-4959-8BFC-B39D47C62EDC}" destId="{366BE480-790C-4C49-BF62-B84EEABCF3EE}" srcOrd="0" destOrd="0" presId="urn:microsoft.com/office/officeart/2018/5/layout/IconCircleLabelList"/>
    <dgm:cxn modelId="{3537F573-BDC4-4638-87F1-6EFC05BAB40B}" type="presOf" srcId="{5C3C95B7-546A-47AD-94F3-9AA0DFBEC543}" destId="{57CF84D3-9947-4F9D-AF66-E5A799709EDD}" srcOrd="0" destOrd="0" presId="urn:microsoft.com/office/officeart/2018/5/layout/IconCircleLabelList"/>
    <dgm:cxn modelId="{16AE8FD1-CDDC-4C65-B7E1-F73C8F312924}" type="presOf" srcId="{B2F18FEB-E223-4E0C-B57E-ED9BE46CE240}" destId="{5FF0C728-FC09-4027-B6B2-C85D289F3337}" srcOrd="0" destOrd="0" presId="urn:microsoft.com/office/officeart/2018/5/layout/IconCircleLabelList"/>
    <dgm:cxn modelId="{6CFBDDF4-8E60-4ADB-B9B2-E8CB1A76F8F4}" srcId="{28502F91-F1E6-4C5B-9EF8-9B9D03279324}" destId="{B2F18FEB-E223-4E0C-B57E-ED9BE46CE240}" srcOrd="2" destOrd="0" parTransId="{3C7C776B-0327-4DF4-AE34-C5965F4D212A}" sibTransId="{2D8C03B3-454D-466C-91B5-D7EB0D533040}"/>
    <dgm:cxn modelId="{41715CF7-DB60-4849-A841-4D294C2B8516}" type="presParOf" srcId="{6839EFA2-AF92-4B5E-BFF6-FA8A33E8D5CE}" destId="{D7D22EFE-CB7D-422B-8974-52254DE7857A}" srcOrd="0" destOrd="0" presId="urn:microsoft.com/office/officeart/2018/5/layout/IconCircleLabelList"/>
    <dgm:cxn modelId="{95594F2B-EEB8-4281-99A7-C697C21EA2AF}" type="presParOf" srcId="{D7D22EFE-CB7D-422B-8974-52254DE7857A}" destId="{06106B63-9F97-4279-B269-FDA133DF7E8A}" srcOrd="0" destOrd="0" presId="urn:microsoft.com/office/officeart/2018/5/layout/IconCircleLabelList"/>
    <dgm:cxn modelId="{3D874EA1-5638-4960-B0AC-76924971DE86}" type="presParOf" srcId="{D7D22EFE-CB7D-422B-8974-52254DE7857A}" destId="{2BB9C416-4785-4078-925E-F865372F77C1}" srcOrd="1" destOrd="0" presId="urn:microsoft.com/office/officeart/2018/5/layout/IconCircleLabelList"/>
    <dgm:cxn modelId="{6516A308-EEBD-4C86-8F5F-D3720261BA9A}" type="presParOf" srcId="{D7D22EFE-CB7D-422B-8974-52254DE7857A}" destId="{41A755FF-DB9E-4318-B5E6-5755154074F4}" srcOrd="2" destOrd="0" presId="urn:microsoft.com/office/officeart/2018/5/layout/IconCircleLabelList"/>
    <dgm:cxn modelId="{F3A74AE2-3ADE-4253-B84B-BED750360FCB}" type="presParOf" srcId="{D7D22EFE-CB7D-422B-8974-52254DE7857A}" destId="{366BE480-790C-4C49-BF62-B84EEABCF3EE}" srcOrd="3" destOrd="0" presId="urn:microsoft.com/office/officeart/2018/5/layout/IconCircleLabelList"/>
    <dgm:cxn modelId="{FCF0A270-AFDD-4C46-A7B4-8C58D5D08E12}" type="presParOf" srcId="{6839EFA2-AF92-4B5E-BFF6-FA8A33E8D5CE}" destId="{B8A0C9B1-9CED-4452-96D3-FD6D72B1F72F}" srcOrd="1" destOrd="0" presId="urn:microsoft.com/office/officeart/2018/5/layout/IconCircleLabelList"/>
    <dgm:cxn modelId="{873708A6-C5E3-4A25-AD87-C43D1D799B14}" type="presParOf" srcId="{6839EFA2-AF92-4B5E-BFF6-FA8A33E8D5CE}" destId="{D465FB65-2657-422E-A936-9E67C578845D}" srcOrd="2" destOrd="0" presId="urn:microsoft.com/office/officeart/2018/5/layout/IconCircleLabelList"/>
    <dgm:cxn modelId="{18894767-0D02-4DAB-9A5B-53041DBD0E95}" type="presParOf" srcId="{D465FB65-2657-422E-A936-9E67C578845D}" destId="{D7B56E6F-E6D2-4AFC-8C6C-D88240C3103A}" srcOrd="0" destOrd="0" presId="urn:microsoft.com/office/officeart/2018/5/layout/IconCircleLabelList"/>
    <dgm:cxn modelId="{B16361BA-72A7-44FC-A276-785A5E086D84}" type="presParOf" srcId="{D465FB65-2657-422E-A936-9E67C578845D}" destId="{666E0134-7EEC-41F9-A2FF-BFF3068E0F2C}" srcOrd="1" destOrd="0" presId="urn:microsoft.com/office/officeart/2018/5/layout/IconCircleLabelList"/>
    <dgm:cxn modelId="{53F35A04-AB44-4ED7-B28B-32107F8514C9}" type="presParOf" srcId="{D465FB65-2657-422E-A936-9E67C578845D}" destId="{C31BA3C5-FBCB-4C20-AF3A-54C86187141F}" srcOrd="2" destOrd="0" presId="urn:microsoft.com/office/officeart/2018/5/layout/IconCircleLabelList"/>
    <dgm:cxn modelId="{E894C38F-7E62-4A14-85C6-DB4D4E498EFD}" type="presParOf" srcId="{D465FB65-2657-422E-A936-9E67C578845D}" destId="{57CF84D3-9947-4F9D-AF66-E5A799709EDD}" srcOrd="3" destOrd="0" presId="urn:microsoft.com/office/officeart/2018/5/layout/IconCircleLabelList"/>
    <dgm:cxn modelId="{C01A44D1-E202-4998-BC3F-B75460454C43}" type="presParOf" srcId="{6839EFA2-AF92-4B5E-BFF6-FA8A33E8D5CE}" destId="{2E5BD947-AB71-479C-9649-9B793D0B1B52}" srcOrd="3" destOrd="0" presId="urn:microsoft.com/office/officeart/2018/5/layout/IconCircleLabelList"/>
    <dgm:cxn modelId="{61EE8751-2878-44B5-AE16-B0BE969C3FE3}" type="presParOf" srcId="{6839EFA2-AF92-4B5E-BFF6-FA8A33E8D5CE}" destId="{D78DF37B-78DD-4D9C-BB0B-E1AA779D6EF4}" srcOrd="4" destOrd="0" presId="urn:microsoft.com/office/officeart/2018/5/layout/IconCircleLabelList"/>
    <dgm:cxn modelId="{FACBAF24-6E4D-4AB5-8B00-B53345E62E57}" type="presParOf" srcId="{D78DF37B-78DD-4D9C-BB0B-E1AA779D6EF4}" destId="{EF863317-EB1C-4DA3-A2F0-2BEDAE7C8A72}" srcOrd="0" destOrd="0" presId="urn:microsoft.com/office/officeart/2018/5/layout/IconCircleLabelList"/>
    <dgm:cxn modelId="{132E7B96-533E-408F-AFFE-97BDC817B4E3}" type="presParOf" srcId="{D78DF37B-78DD-4D9C-BB0B-E1AA779D6EF4}" destId="{6D3F4383-708E-410A-83D7-55E6DE585A4E}" srcOrd="1" destOrd="0" presId="urn:microsoft.com/office/officeart/2018/5/layout/IconCircleLabelList"/>
    <dgm:cxn modelId="{1D515627-512A-4B69-A64E-786697E2CCCC}" type="presParOf" srcId="{D78DF37B-78DD-4D9C-BB0B-E1AA779D6EF4}" destId="{A8CA0F9A-C737-42EF-9756-6D9E29F423E9}" srcOrd="2" destOrd="0" presId="urn:microsoft.com/office/officeart/2018/5/layout/IconCircleLabelList"/>
    <dgm:cxn modelId="{04CC56CC-CB11-45FB-BDC4-39E3C8C2C8F6}" type="presParOf" srcId="{D78DF37B-78DD-4D9C-BB0B-E1AA779D6EF4}" destId="{5FF0C728-FC09-4027-B6B2-C85D289F333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5966D79-1FFD-48C4-8FE7-09EF159E2D01}" type="doc">
      <dgm:prSet loTypeId="urn:microsoft.com/office/officeart/2018/5/layout/IconCircle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66DFBDF9-D7FA-4FD3-B36A-E2859630CDC2}">
      <dgm:prSet custT="1"/>
      <dgm:spPr/>
      <dgm:t>
        <a:bodyPr/>
        <a:lstStyle/>
        <a:p>
          <a:pPr>
            <a:defRPr cap="all"/>
          </a:pPr>
          <a:r>
            <a:rPr lang="en-GB" sz="1100" b="1" dirty="0"/>
            <a:t>Technological Factors: </a:t>
          </a:r>
        </a:p>
        <a:p>
          <a:pPr>
            <a:defRPr cap="all"/>
          </a:pPr>
          <a:r>
            <a:rPr lang="en-GB" sz="1050" dirty="0"/>
            <a:t>Automated energy management systems. On-site solar and wind are popular power generation solutions</a:t>
          </a:r>
          <a:endParaRPr lang="en-US" sz="1050" dirty="0"/>
        </a:p>
      </dgm:t>
    </dgm:pt>
    <dgm:pt modelId="{7284FD52-B266-473B-9B5D-0D0096E11146}" type="parTrans" cxnId="{89BD8676-3433-4955-A326-B224C3DEEC51}">
      <dgm:prSet/>
      <dgm:spPr/>
      <dgm:t>
        <a:bodyPr/>
        <a:lstStyle/>
        <a:p>
          <a:endParaRPr lang="en-US"/>
        </a:p>
      </dgm:t>
    </dgm:pt>
    <dgm:pt modelId="{F6387825-918E-496C-9726-2F17437F53E3}" type="sibTrans" cxnId="{89BD8676-3433-4955-A326-B224C3DEEC51}">
      <dgm:prSet/>
      <dgm:spPr/>
      <dgm:t>
        <a:bodyPr/>
        <a:lstStyle/>
        <a:p>
          <a:endParaRPr lang="en-US"/>
        </a:p>
      </dgm:t>
    </dgm:pt>
    <dgm:pt modelId="{8C8E3180-ACD8-4E09-AD64-EC69DD470033}">
      <dgm:prSet custT="1"/>
      <dgm:spPr/>
      <dgm:t>
        <a:bodyPr/>
        <a:lstStyle/>
        <a:p>
          <a:pPr>
            <a:defRPr cap="all"/>
          </a:pPr>
          <a:r>
            <a:rPr lang="en-GB" sz="1050" b="1" dirty="0"/>
            <a:t>Legal Factors: </a:t>
          </a:r>
        </a:p>
        <a:p>
          <a:pPr>
            <a:defRPr cap="all"/>
          </a:pPr>
          <a:r>
            <a:rPr lang="en-GB" sz="1050" dirty="0"/>
            <a:t>local and international regulations governing energy use </a:t>
          </a:r>
        </a:p>
        <a:p>
          <a:pPr>
            <a:defRPr cap="all"/>
          </a:pPr>
          <a:r>
            <a:rPr lang="en-GB" sz="1050" dirty="0"/>
            <a:t>carbon emissions, garbage management, building codes. </a:t>
          </a:r>
        </a:p>
        <a:p>
          <a:pPr>
            <a:defRPr cap="all"/>
          </a:pPr>
          <a:r>
            <a:rPr lang="en-GB" sz="1050" dirty="0"/>
            <a:t>energy performance certificate</a:t>
          </a:r>
        </a:p>
        <a:p>
          <a:pPr>
            <a:defRPr cap="all"/>
          </a:pPr>
          <a:r>
            <a:rPr lang="en-GB" sz="1050" dirty="0"/>
            <a:t> emissions reporting</a:t>
          </a:r>
        </a:p>
        <a:p>
          <a:pPr>
            <a:defRPr cap="all"/>
          </a:pPr>
          <a:r>
            <a:rPr lang="en-GB" sz="1050" dirty="0"/>
            <a:t>alignment with net zero targets </a:t>
          </a:r>
          <a:endParaRPr lang="en-US" sz="1050" dirty="0"/>
        </a:p>
      </dgm:t>
    </dgm:pt>
    <dgm:pt modelId="{F498124E-9721-4C6C-A1B7-4BC6BF4FCD72}" type="parTrans" cxnId="{4A0B85E2-3F74-4982-A956-4B59D7AC344E}">
      <dgm:prSet/>
      <dgm:spPr/>
      <dgm:t>
        <a:bodyPr/>
        <a:lstStyle/>
        <a:p>
          <a:endParaRPr lang="en-US"/>
        </a:p>
      </dgm:t>
    </dgm:pt>
    <dgm:pt modelId="{8A40BA7D-2FD1-4312-9AF7-581318DF2F3E}" type="sibTrans" cxnId="{4A0B85E2-3F74-4982-A956-4B59D7AC344E}">
      <dgm:prSet/>
      <dgm:spPr/>
      <dgm:t>
        <a:bodyPr/>
        <a:lstStyle/>
        <a:p>
          <a:endParaRPr lang="en-US"/>
        </a:p>
      </dgm:t>
    </dgm:pt>
    <dgm:pt modelId="{FFD7DD71-2056-40BF-8C4C-F626B040E4CF}">
      <dgm:prSet custT="1"/>
      <dgm:spPr/>
      <dgm:t>
        <a:bodyPr/>
        <a:lstStyle/>
        <a:p>
          <a:pPr>
            <a:defRPr cap="all"/>
          </a:pPr>
          <a:r>
            <a:rPr lang="en-GB" sz="1050" b="1" dirty="0"/>
            <a:t>Economical factors: </a:t>
          </a:r>
        </a:p>
        <a:p>
          <a:pPr>
            <a:defRPr cap="all"/>
          </a:pPr>
          <a:r>
            <a:rPr lang="en-GB" sz="1050" dirty="0"/>
            <a:t>High upfront costs</a:t>
          </a:r>
        </a:p>
        <a:p>
          <a:pPr>
            <a:defRPr cap="all"/>
          </a:pPr>
          <a:r>
            <a:rPr lang="en-GB" sz="1050" dirty="0"/>
            <a:t>Rising energy costs </a:t>
          </a:r>
        </a:p>
        <a:p>
          <a:pPr>
            <a:defRPr cap="all"/>
          </a:pPr>
          <a:r>
            <a:rPr lang="en-GB" sz="1050" dirty="0"/>
            <a:t>Retrofitting buildings</a:t>
          </a:r>
        </a:p>
        <a:p>
          <a:pPr>
            <a:defRPr cap="all"/>
          </a:pPr>
          <a:r>
            <a:rPr lang="en-GB" sz="1050" dirty="0"/>
            <a:t>raw material costs, energy prices, consumer preferences regulatory regimes. </a:t>
          </a:r>
        </a:p>
        <a:p>
          <a:pPr>
            <a:defRPr cap="all"/>
          </a:pPr>
          <a:r>
            <a:rPr lang="en-GB" sz="1050" dirty="0"/>
            <a:t>Brand reputation. </a:t>
          </a:r>
        </a:p>
      </dgm:t>
    </dgm:pt>
    <dgm:pt modelId="{B314AE5E-1F6B-40BC-81AE-E048A88F5594}" type="parTrans" cxnId="{0002DB06-4720-454F-A500-4BB728B3C42C}">
      <dgm:prSet/>
      <dgm:spPr/>
      <dgm:t>
        <a:bodyPr/>
        <a:lstStyle/>
        <a:p>
          <a:endParaRPr lang="en-US"/>
        </a:p>
      </dgm:t>
    </dgm:pt>
    <dgm:pt modelId="{94DDC8E2-9F84-4A69-9CDF-1B3F59993FFD}" type="sibTrans" cxnId="{0002DB06-4720-454F-A500-4BB728B3C42C}">
      <dgm:prSet/>
      <dgm:spPr/>
      <dgm:t>
        <a:bodyPr/>
        <a:lstStyle/>
        <a:p>
          <a:endParaRPr lang="en-US"/>
        </a:p>
      </dgm:t>
    </dgm:pt>
    <dgm:pt modelId="{35C4260A-075C-421C-B247-E425A08957F9}" type="pres">
      <dgm:prSet presAssocID="{F5966D79-1FFD-48C4-8FE7-09EF159E2D01}" presName="root" presStyleCnt="0">
        <dgm:presLayoutVars>
          <dgm:dir/>
          <dgm:resizeHandles val="exact"/>
        </dgm:presLayoutVars>
      </dgm:prSet>
      <dgm:spPr/>
    </dgm:pt>
    <dgm:pt modelId="{AE0E6FD3-5253-4EA6-B1E3-8130E6D78166}" type="pres">
      <dgm:prSet presAssocID="{66DFBDF9-D7FA-4FD3-B36A-E2859630CDC2}" presName="compNode" presStyleCnt="0"/>
      <dgm:spPr/>
    </dgm:pt>
    <dgm:pt modelId="{48767B43-F35D-473F-B45B-518C18AB11FD}" type="pres">
      <dgm:prSet presAssocID="{66DFBDF9-D7FA-4FD3-B36A-E2859630CDC2}" presName="iconBgRect" presStyleLbl="bgShp" presStyleIdx="0" presStyleCnt="3"/>
      <dgm:spPr/>
    </dgm:pt>
    <dgm:pt modelId="{1A86E5E5-DB32-4200-A1A7-EE21BCF574B6}" type="pres">
      <dgm:prSet presAssocID="{66DFBDF9-D7FA-4FD3-B36A-E2859630CDC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B65AF43A-91C8-43FC-B8E0-55F642D41F49}" type="pres">
      <dgm:prSet presAssocID="{66DFBDF9-D7FA-4FD3-B36A-E2859630CDC2}" presName="spaceRect" presStyleCnt="0"/>
      <dgm:spPr/>
    </dgm:pt>
    <dgm:pt modelId="{675A3F42-5FA5-4107-AFF0-176A881BFAFF}" type="pres">
      <dgm:prSet presAssocID="{66DFBDF9-D7FA-4FD3-B36A-E2859630CDC2}" presName="textRect" presStyleLbl="revTx" presStyleIdx="0" presStyleCnt="3" custLinFactNeighborY="-29908">
        <dgm:presLayoutVars>
          <dgm:chMax val="1"/>
          <dgm:chPref val="1"/>
        </dgm:presLayoutVars>
      </dgm:prSet>
      <dgm:spPr/>
    </dgm:pt>
    <dgm:pt modelId="{C65BDE50-3C68-4FF7-8412-F068C17BAB61}" type="pres">
      <dgm:prSet presAssocID="{F6387825-918E-496C-9726-2F17437F53E3}" presName="sibTrans" presStyleCnt="0"/>
      <dgm:spPr/>
    </dgm:pt>
    <dgm:pt modelId="{FD009B47-490E-4DBA-AC03-DF7B4EEAF3D2}" type="pres">
      <dgm:prSet presAssocID="{8C8E3180-ACD8-4E09-AD64-EC69DD470033}" presName="compNode" presStyleCnt="0"/>
      <dgm:spPr/>
    </dgm:pt>
    <dgm:pt modelId="{D35F9FB3-9A68-4F00-9894-2C513E69552F}" type="pres">
      <dgm:prSet presAssocID="{8C8E3180-ACD8-4E09-AD64-EC69DD470033}" presName="iconBgRect" presStyleLbl="bgShp" presStyleIdx="1" presStyleCnt="3"/>
      <dgm:spPr/>
    </dgm:pt>
    <dgm:pt modelId="{F50255BE-FA47-49DF-8933-A2A89C243458}" type="pres">
      <dgm:prSet presAssocID="{8C8E3180-ACD8-4E09-AD64-EC69DD4700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EA263656-C4C9-436E-8EE8-05FE02459B7E}" type="pres">
      <dgm:prSet presAssocID="{8C8E3180-ACD8-4E09-AD64-EC69DD470033}" presName="spaceRect" presStyleCnt="0"/>
      <dgm:spPr/>
    </dgm:pt>
    <dgm:pt modelId="{637F54CA-9406-417C-A2DB-BD4C8ADD0BCD}" type="pres">
      <dgm:prSet presAssocID="{8C8E3180-ACD8-4E09-AD64-EC69DD470033}" presName="textRect" presStyleLbl="revTx" presStyleIdx="1" presStyleCnt="3" custLinFactNeighborX="-19" custLinFactNeighborY="-30608">
        <dgm:presLayoutVars>
          <dgm:chMax val="1"/>
          <dgm:chPref val="1"/>
        </dgm:presLayoutVars>
      </dgm:prSet>
      <dgm:spPr/>
    </dgm:pt>
    <dgm:pt modelId="{A7D83C65-EC77-46E9-B256-B035C5C39467}" type="pres">
      <dgm:prSet presAssocID="{8A40BA7D-2FD1-4312-9AF7-581318DF2F3E}" presName="sibTrans" presStyleCnt="0"/>
      <dgm:spPr/>
    </dgm:pt>
    <dgm:pt modelId="{9CFFC42E-B126-498A-A534-6687B0CADE3B}" type="pres">
      <dgm:prSet presAssocID="{FFD7DD71-2056-40BF-8C4C-F626B040E4CF}" presName="compNode" presStyleCnt="0"/>
      <dgm:spPr/>
    </dgm:pt>
    <dgm:pt modelId="{CD7E8031-6CCE-4B97-8E38-5D76B142FF83}" type="pres">
      <dgm:prSet presAssocID="{FFD7DD71-2056-40BF-8C4C-F626B040E4CF}" presName="iconBgRect" presStyleLbl="bgShp" presStyleIdx="2" presStyleCnt="3"/>
      <dgm:spPr/>
    </dgm:pt>
    <dgm:pt modelId="{B6070E2B-2129-424C-8300-6B1C2EFEC4C3}" type="pres">
      <dgm:prSet presAssocID="{FFD7DD71-2056-40BF-8C4C-F626B040E4C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9D3C08C9-7D65-42C2-B6D3-F6A41A9746B2}" type="pres">
      <dgm:prSet presAssocID="{FFD7DD71-2056-40BF-8C4C-F626B040E4CF}" presName="spaceRect" presStyleCnt="0"/>
      <dgm:spPr/>
    </dgm:pt>
    <dgm:pt modelId="{4879DB58-8116-4D28-B194-BB592DB0357F}" type="pres">
      <dgm:prSet presAssocID="{FFD7DD71-2056-40BF-8C4C-F626B040E4CF}" presName="textRect" presStyleLbl="revTx" presStyleIdx="2" presStyleCnt="3" custLinFactNeighborX="1158" custLinFactNeighborY="-27895">
        <dgm:presLayoutVars>
          <dgm:chMax val="1"/>
          <dgm:chPref val="1"/>
        </dgm:presLayoutVars>
      </dgm:prSet>
      <dgm:spPr/>
    </dgm:pt>
  </dgm:ptLst>
  <dgm:cxnLst>
    <dgm:cxn modelId="{0002DB06-4720-454F-A500-4BB728B3C42C}" srcId="{F5966D79-1FFD-48C4-8FE7-09EF159E2D01}" destId="{FFD7DD71-2056-40BF-8C4C-F626B040E4CF}" srcOrd="2" destOrd="0" parTransId="{B314AE5E-1F6B-40BC-81AE-E048A88F5594}" sibTransId="{94DDC8E2-9F84-4A69-9CDF-1B3F59993FFD}"/>
    <dgm:cxn modelId="{CBD4103A-1F01-4E6D-95EC-7B55CDF1550C}" type="presOf" srcId="{FFD7DD71-2056-40BF-8C4C-F626B040E4CF}" destId="{4879DB58-8116-4D28-B194-BB592DB0357F}" srcOrd="0" destOrd="0" presId="urn:microsoft.com/office/officeart/2018/5/layout/IconCircleLabelList"/>
    <dgm:cxn modelId="{2F1F8C74-AE81-47B0-8098-B5D04E8ABE8F}" type="presOf" srcId="{66DFBDF9-D7FA-4FD3-B36A-E2859630CDC2}" destId="{675A3F42-5FA5-4107-AFF0-176A881BFAFF}" srcOrd="0" destOrd="0" presId="urn:microsoft.com/office/officeart/2018/5/layout/IconCircleLabelList"/>
    <dgm:cxn modelId="{89BD8676-3433-4955-A326-B224C3DEEC51}" srcId="{F5966D79-1FFD-48C4-8FE7-09EF159E2D01}" destId="{66DFBDF9-D7FA-4FD3-B36A-E2859630CDC2}" srcOrd="0" destOrd="0" parTransId="{7284FD52-B266-473B-9B5D-0D0096E11146}" sibTransId="{F6387825-918E-496C-9726-2F17437F53E3}"/>
    <dgm:cxn modelId="{2E46A69B-4AD5-4F47-B432-219BC35FB631}" type="presOf" srcId="{8C8E3180-ACD8-4E09-AD64-EC69DD470033}" destId="{637F54CA-9406-417C-A2DB-BD4C8ADD0BCD}" srcOrd="0" destOrd="0" presId="urn:microsoft.com/office/officeart/2018/5/layout/IconCircleLabelList"/>
    <dgm:cxn modelId="{12EE74A3-0F23-46C3-B389-747B79D349C4}" type="presOf" srcId="{F5966D79-1FFD-48C4-8FE7-09EF159E2D01}" destId="{35C4260A-075C-421C-B247-E425A08957F9}" srcOrd="0" destOrd="0" presId="urn:microsoft.com/office/officeart/2018/5/layout/IconCircleLabelList"/>
    <dgm:cxn modelId="{4A0B85E2-3F74-4982-A956-4B59D7AC344E}" srcId="{F5966D79-1FFD-48C4-8FE7-09EF159E2D01}" destId="{8C8E3180-ACD8-4E09-AD64-EC69DD470033}" srcOrd="1" destOrd="0" parTransId="{F498124E-9721-4C6C-A1B7-4BC6BF4FCD72}" sibTransId="{8A40BA7D-2FD1-4312-9AF7-581318DF2F3E}"/>
    <dgm:cxn modelId="{BB4D052A-34F6-4767-B38B-EFE2E45E1D43}" type="presParOf" srcId="{35C4260A-075C-421C-B247-E425A08957F9}" destId="{AE0E6FD3-5253-4EA6-B1E3-8130E6D78166}" srcOrd="0" destOrd="0" presId="urn:microsoft.com/office/officeart/2018/5/layout/IconCircleLabelList"/>
    <dgm:cxn modelId="{677D2DA3-9624-4AB2-9383-4700F90D21DA}" type="presParOf" srcId="{AE0E6FD3-5253-4EA6-B1E3-8130E6D78166}" destId="{48767B43-F35D-473F-B45B-518C18AB11FD}" srcOrd="0" destOrd="0" presId="urn:microsoft.com/office/officeart/2018/5/layout/IconCircleLabelList"/>
    <dgm:cxn modelId="{CC458AA2-FCD2-46F5-89E7-87CA66DC1BF5}" type="presParOf" srcId="{AE0E6FD3-5253-4EA6-B1E3-8130E6D78166}" destId="{1A86E5E5-DB32-4200-A1A7-EE21BCF574B6}" srcOrd="1" destOrd="0" presId="urn:microsoft.com/office/officeart/2018/5/layout/IconCircleLabelList"/>
    <dgm:cxn modelId="{B9A8AD24-2A8E-4F85-AF70-5F398011EFDD}" type="presParOf" srcId="{AE0E6FD3-5253-4EA6-B1E3-8130E6D78166}" destId="{B65AF43A-91C8-43FC-B8E0-55F642D41F49}" srcOrd="2" destOrd="0" presId="urn:microsoft.com/office/officeart/2018/5/layout/IconCircleLabelList"/>
    <dgm:cxn modelId="{9697FD85-148D-4964-BB4B-50B5BF80481D}" type="presParOf" srcId="{AE0E6FD3-5253-4EA6-B1E3-8130E6D78166}" destId="{675A3F42-5FA5-4107-AFF0-176A881BFAFF}" srcOrd="3" destOrd="0" presId="urn:microsoft.com/office/officeart/2018/5/layout/IconCircleLabelList"/>
    <dgm:cxn modelId="{59E8273A-C279-4A23-BE98-2FD0F5F28CF1}" type="presParOf" srcId="{35C4260A-075C-421C-B247-E425A08957F9}" destId="{C65BDE50-3C68-4FF7-8412-F068C17BAB61}" srcOrd="1" destOrd="0" presId="urn:microsoft.com/office/officeart/2018/5/layout/IconCircleLabelList"/>
    <dgm:cxn modelId="{C24DC977-213E-4E78-9BC9-04792ACBD3EF}" type="presParOf" srcId="{35C4260A-075C-421C-B247-E425A08957F9}" destId="{FD009B47-490E-4DBA-AC03-DF7B4EEAF3D2}" srcOrd="2" destOrd="0" presId="urn:microsoft.com/office/officeart/2018/5/layout/IconCircleLabelList"/>
    <dgm:cxn modelId="{5993C50A-00DB-4174-B3E9-B6CC7F561C81}" type="presParOf" srcId="{FD009B47-490E-4DBA-AC03-DF7B4EEAF3D2}" destId="{D35F9FB3-9A68-4F00-9894-2C513E69552F}" srcOrd="0" destOrd="0" presId="urn:microsoft.com/office/officeart/2018/5/layout/IconCircleLabelList"/>
    <dgm:cxn modelId="{5EC956D0-5619-455C-A501-8C328F6AE2CA}" type="presParOf" srcId="{FD009B47-490E-4DBA-AC03-DF7B4EEAF3D2}" destId="{F50255BE-FA47-49DF-8933-A2A89C243458}" srcOrd="1" destOrd="0" presId="urn:microsoft.com/office/officeart/2018/5/layout/IconCircleLabelList"/>
    <dgm:cxn modelId="{820365C6-8B33-432E-8806-7A3690F8BF6E}" type="presParOf" srcId="{FD009B47-490E-4DBA-AC03-DF7B4EEAF3D2}" destId="{EA263656-C4C9-436E-8EE8-05FE02459B7E}" srcOrd="2" destOrd="0" presId="urn:microsoft.com/office/officeart/2018/5/layout/IconCircleLabelList"/>
    <dgm:cxn modelId="{BA9C9CE5-B514-4D69-B27D-C528D2A475CF}" type="presParOf" srcId="{FD009B47-490E-4DBA-AC03-DF7B4EEAF3D2}" destId="{637F54CA-9406-417C-A2DB-BD4C8ADD0BCD}" srcOrd="3" destOrd="0" presId="urn:microsoft.com/office/officeart/2018/5/layout/IconCircleLabelList"/>
    <dgm:cxn modelId="{03AB0A04-0D3B-428C-94B6-7B7258D79DC3}" type="presParOf" srcId="{35C4260A-075C-421C-B247-E425A08957F9}" destId="{A7D83C65-EC77-46E9-B256-B035C5C39467}" srcOrd="3" destOrd="0" presId="urn:microsoft.com/office/officeart/2018/5/layout/IconCircleLabelList"/>
    <dgm:cxn modelId="{FB4BF9A4-9A7E-4508-8778-FBAB94999C6E}" type="presParOf" srcId="{35C4260A-075C-421C-B247-E425A08957F9}" destId="{9CFFC42E-B126-498A-A534-6687B0CADE3B}" srcOrd="4" destOrd="0" presId="urn:microsoft.com/office/officeart/2018/5/layout/IconCircleLabelList"/>
    <dgm:cxn modelId="{3756DF1F-BAB2-4C37-A94D-95C477D80AE8}" type="presParOf" srcId="{9CFFC42E-B126-498A-A534-6687B0CADE3B}" destId="{CD7E8031-6CCE-4B97-8E38-5D76B142FF83}" srcOrd="0" destOrd="0" presId="urn:microsoft.com/office/officeart/2018/5/layout/IconCircleLabelList"/>
    <dgm:cxn modelId="{F8F96D4C-46FD-4977-B7BC-4966FDB50BD0}" type="presParOf" srcId="{9CFFC42E-B126-498A-A534-6687B0CADE3B}" destId="{B6070E2B-2129-424C-8300-6B1C2EFEC4C3}" srcOrd="1" destOrd="0" presId="urn:microsoft.com/office/officeart/2018/5/layout/IconCircleLabelList"/>
    <dgm:cxn modelId="{83EEFD9A-BDA8-4A9D-B669-1112BC5BE5EA}" type="presParOf" srcId="{9CFFC42E-B126-498A-A534-6687B0CADE3B}" destId="{9D3C08C9-7D65-42C2-B6D3-F6A41A9746B2}" srcOrd="2" destOrd="0" presId="urn:microsoft.com/office/officeart/2018/5/layout/IconCircleLabelList"/>
    <dgm:cxn modelId="{C27A0368-3135-4B77-9D35-597AEB1F0355}" type="presParOf" srcId="{9CFFC42E-B126-498A-A534-6687B0CADE3B}" destId="{4879DB58-8116-4D28-B194-BB592DB0357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170CE5C-FDB2-4BF5-AA97-8E33E7025F7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3B1C28-AD5A-4E7D-90B9-89E8DA074909}">
      <dgm:prSet/>
      <dgm:spPr/>
      <dgm:t>
        <a:bodyPr/>
        <a:lstStyle/>
        <a:p>
          <a:pPr>
            <a:lnSpc>
              <a:spcPct val="100000"/>
            </a:lnSpc>
          </a:pPr>
          <a:r>
            <a:rPr lang="en-US"/>
            <a:t>Sustainability and net-zero goals are changing the hotel industry</a:t>
          </a:r>
        </a:p>
        <a:p>
          <a:pPr>
            <a:lnSpc>
              <a:spcPct val="100000"/>
            </a:lnSpc>
          </a:pPr>
          <a:endParaRPr lang="en-US"/>
        </a:p>
        <a:p>
          <a:pPr>
            <a:lnSpc>
              <a:spcPct val="100000"/>
            </a:lnSpc>
          </a:pPr>
          <a:r>
            <a:rPr lang="en-US"/>
            <a:t>Due to laws, customer preferences, and new tech</a:t>
          </a:r>
          <a:endParaRPr lang="en-US" dirty="0"/>
        </a:p>
      </dgm:t>
    </dgm:pt>
    <dgm:pt modelId="{A74E7658-245B-4A73-B1B5-10CF253AAC5B}" type="parTrans" cxnId="{144AA038-56D5-4390-825C-D8A4CEA4C2CC}">
      <dgm:prSet/>
      <dgm:spPr/>
      <dgm:t>
        <a:bodyPr/>
        <a:lstStyle/>
        <a:p>
          <a:endParaRPr lang="en-US"/>
        </a:p>
      </dgm:t>
    </dgm:pt>
    <dgm:pt modelId="{D4EB951B-F88F-4922-8FC0-2DED844BE0FA}" type="sibTrans" cxnId="{144AA038-56D5-4390-825C-D8A4CEA4C2CC}">
      <dgm:prSet/>
      <dgm:spPr/>
      <dgm:t>
        <a:bodyPr/>
        <a:lstStyle/>
        <a:p>
          <a:pPr>
            <a:lnSpc>
              <a:spcPct val="100000"/>
            </a:lnSpc>
          </a:pPr>
          <a:endParaRPr lang="en-US"/>
        </a:p>
      </dgm:t>
    </dgm:pt>
    <dgm:pt modelId="{9B21E9C7-56CA-4649-99D1-AA5A451103B8}">
      <dgm:prSet/>
      <dgm:spPr/>
      <dgm:t>
        <a:bodyPr/>
        <a:lstStyle/>
        <a:p>
          <a:pPr>
            <a:lnSpc>
              <a:spcPct val="100000"/>
            </a:lnSpc>
          </a:pPr>
          <a:r>
            <a:rPr lang="en-US" dirty="0"/>
            <a:t>Larger</a:t>
          </a:r>
          <a:r>
            <a:rPr lang="en-US" baseline="0" dirty="0"/>
            <a:t> hotels chains are making good progress on sustainability</a:t>
          </a:r>
        </a:p>
        <a:p>
          <a:pPr>
            <a:lnSpc>
              <a:spcPct val="100000"/>
            </a:lnSpc>
          </a:pPr>
          <a:endParaRPr lang="en-US" baseline="0" dirty="0"/>
        </a:p>
        <a:p>
          <a:pPr>
            <a:lnSpc>
              <a:spcPct val="100000"/>
            </a:lnSpc>
          </a:pPr>
          <a:r>
            <a:rPr lang="en-US" baseline="0" dirty="0"/>
            <a:t>Smaller hotels have financial and tech problems</a:t>
          </a:r>
          <a:endParaRPr lang="en-US" dirty="0"/>
        </a:p>
      </dgm:t>
    </dgm:pt>
    <dgm:pt modelId="{B9DB4217-D2C8-4185-AD29-42D333A76A58}" type="parTrans" cxnId="{E2D46612-2246-48A3-BDCC-B371F875644C}">
      <dgm:prSet/>
      <dgm:spPr/>
      <dgm:t>
        <a:bodyPr/>
        <a:lstStyle/>
        <a:p>
          <a:endParaRPr lang="en-US"/>
        </a:p>
      </dgm:t>
    </dgm:pt>
    <dgm:pt modelId="{A7E2EE47-1FF2-45B9-8C4D-7D710491B970}" type="sibTrans" cxnId="{E2D46612-2246-48A3-BDCC-B371F875644C}">
      <dgm:prSet/>
      <dgm:spPr/>
      <dgm:t>
        <a:bodyPr/>
        <a:lstStyle/>
        <a:p>
          <a:pPr>
            <a:lnSpc>
              <a:spcPct val="100000"/>
            </a:lnSpc>
          </a:pPr>
          <a:endParaRPr lang="en-US"/>
        </a:p>
      </dgm:t>
    </dgm:pt>
    <dgm:pt modelId="{519725FF-A6CB-4E5B-BC98-AECE249C1C4C}">
      <dgm:prSet/>
      <dgm:spPr/>
      <dgm:t>
        <a:bodyPr/>
        <a:lstStyle/>
        <a:p>
          <a:pPr>
            <a:lnSpc>
              <a:spcPct val="100000"/>
            </a:lnSpc>
          </a:pPr>
          <a:r>
            <a:rPr lang="en-US" dirty="0"/>
            <a:t>Sustainability</a:t>
          </a:r>
          <a:r>
            <a:rPr lang="en-US" baseline="0" dirty="0"/>
            <a:t> needs to be real, involve everyone, and be transparent</a:t>
          </a:r>
        </a:p>
        <a:p>
          <a:pPr>
            <a:lnSpc>
              <a:spcPct val="100000"/>
            </a:lnSpc>
          </a:pPr>
          <a:endParaRPr lang="en-US" baseline="0" dirty="0"/>
        </a:p>
        <a:p>
          <a:pPr>
            <a:lnSpc>
              <a:spcPct val="100000"/>
            </a:lnSpc>
          </a:pPr>
          <a:r>
            <a:rPr lang="en-US" baseline="0" dirty="0"/>
            <a:t>Collaboration is key to making it widespread</a:t>
          </a:r>
          <a:endParaRPr lang="en-US" dirty="0"/>
        </a:p>
      </dgm:t>
    </dgm:pt>
    <dgm:pt modelId="{F3A2C049-7EB9-4F78-9ABF-64E5E6417BC7}" type="parTrans" cxnId="{3B89ED61-EF08-4E03-B4EA-E63806BED76B}">
      <dgm:prSet/>
      <dgm:spPr/>
      <dgm:t>
        <a:bodyPr/>
        <a:lstStyle/>
        <a:p>
          <a:endParaRPr lang="en-US"/>
        </a:p>
      </dgm:t>
    </dgm:pt>
    <dgm:pt modelId="{38CA9B9E-7A8D-4D2D-8038-D435F99DCD4A}" type="sibTrans" cxnId="{3B89ED61-EF08-4E03-B4EA-E63806BED76B}">
      <dgm:prSet/>
      <dgm:spPr/>
      <dgm:t>
        <a:bodyPr/>
        <a:lstStyle/>
        <a:p>
          <a:pPr>
            <a:lnSpc>
              <a:spcPct val="100000"/>
            </a:lnSpc>
          </a:pPr>
          <a:endParaRPr lang="en-US"/>
        </a:p>
      </dgm:t>
    </dgm:pt>
    <dgm:pt modelId="{583002DD-5F5B-46B6-8742-6E7E60CFD210}">
      <dgm:prSet/>
      <dgm:spPr/>
      <dgm:t>
        <a:bodyPr/>
        <a:lstStyle/>
        <a:p>
          <a:pPr>
            <a:lnSpc>
              <a:spcPct val="100000"/>
            </a:lnSpc>
          </a:pPr>
          <a:r>
            <a:rPr lang="en-US" dirty="0"/>
            <a:t>Net-zero: Good for the planet and a smart financial move</a:t>
          </a:r>
        </a:p>
      </dgm:t>
    </dgm:pt>
    <dgm:pt modelId="{D4480AF9-4FD8-49E4-91A7-04AAA17AB23A}" type="parTrans" cxnId="{572D7A8B-A204-486D-8800-1D37956451A8}">
      <dgm:prSet/>
      <dgm:spPr/>
      <dgm:t>
        <a:bodyPr/>
        <a:lstStyle/>
        <a:p>
          <a:endParaRPr lang="en-US"/>
        </a:p>
      </dgm:t>
    </dgm:pt>
    <dgm:pt modelId="{8579F425-E8A5-4C5C-9B33-10A3713D7F67}" type="sibTrans" cxnId="{572D7A8B-A204-486D-8800-1D37956451A8}">
      <dgm:prSet/>
      <dgm:spPr/>
      <dgm:t>
        <a:bodyPr/>
        <a:lstStyle/>
        <a:p>
          <a:endParaRPr lang="en-US"/>
        </a:p>
      </dgm:t>
    </dgm:pt>
    <dgm:pt modelId="{CFBAE6D7-82C8-4EF8-A609-DA1850808717}" type="pres">
      <dgm:prSet presAssocID="{7170CE5C-FDB2-4BF5-AA97-8E33E7025F75}" presName="root" presStyleCnt="0">
        <dgm:presLayoutVars>
          <dgm:dir/>
          <dgm:resizeHandles val="exact"/>
        </dgm:presLayoutVars>
      </dgm:prSet>
      <dgm:spPr/>
    </dgm:pt>
    <dgm:pt modelId="{DFC1BD67-AE03-41E8-A6B9-0AD464F2495E}" type="pres">
      <dgm:prSet presAssocID="{7F3B1C28-AD5A-4E7D-90B9-89E8DA074909}" presName="compNode" presStyleCnt="0"/>
      <dgm:spPr/>
    </dgm:pt>
    <dgm:pt modelId="{6EC651BC-ED36-438B-BF93-F50FDA4AFB62}" type="pres">
      <dgm:prSet presAssocID="{7F3B1C28-AD5A-4E7D-90B9-89E8DA07490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B6EEFF13-F087-4DE3-BCEE-92E99F3712F9}" type="pres">
      <dgm:prSet presAssocID="{7F3B1C28-AD5A-4E7D-90B9-89E8DA074909}" presName="spaceRect" presStyleCnt="0"/>
      <dgm:spPr/>
    </dgm:pt>
    <dgm:pt modelId="{6650D94A-0A8E-4D41-BFD8-FE915D487220}" type="pres">
      <dgm:prSet presAssocID="{7F3B1C28-AD5A-4E7D-90B9-89E8DA074909}" presName="textRect" presStyleLbl="revTx" presStyleIdx="0" presStyleCnt="4">
        <dgm:presLayoutVars>
          <dgm:chMax val="1"/>
          <dgm:chPref val="1"/>
        </dgm:presLayoutVars>
      </dgm:prSet>
      <dgm:spPr/>
    </dgm:pt>
    <dgm:pt modelId="{4A9747B7-EEEF-4EA9-B851-2D0F94F80BFA}" type="pres">
      <dgm:prSet presAssocID="{D4EB951B-F88F-4922-8FC0-2DED844BE0FA}" presName="sibTrans" presStyleCnt="0"/>
      <dgm:spPr/>
    </dgm:pt>
    <dgm:pt modelId="{76D9DE74-0A60-4F52-BE08-E4C8353AB592}" type="pres">
      <dgm:prSet presAssocID="{9B21E9C7-56CA-4649-99D1-AA5A451103B8}" presName="compNode" presStyleCnt="0"/>
      <dgm:spPr/>
    </dgm:pt>
    <dgm:pt modelId="{500D0B41-65ED-4392-A06D-4DBA890DA8BA}" type="pres">
      <dgm:prSet presAssocID="{9B21E9C7-56CA-4649-99D1-AA5A451103B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n"/>
        </a:ext>
      </dgm:extLst>
    </dgm:pt>
    <dgm:pt modelId="{4EC50816-3630-4D63-B827-4358DE9BFFA7}" type="pres">
      <dgm:prSet presAssocID="{9B21E9C7-56CA-4649-99D1-AA5A451103B8}" presName="spaceRect" presStyleCnt="0"/>
      <dgm:spPr/>
    </dgm:pt>
    <dgm:pt modelId="{D552CF8D-5FCD-4EF3-9276-03B21DF5E2B5}" type="pres">
      <dgm:prSet presAssocID="{9B21E9C7-56CA-4649-99D1-AA5A451103B8}" presName="textRect" presStyleLbl="revTx" presStyleIdx="1" presStyleCnt="4">
        <dgm:presLayoutVars>
          <dgm:chMax val="1"/>
          <dgm:chPref val="1"/>
        </dgm:presLayoutVars>
      </dgm:prSet>
      <dgm:spPr/>
    </dgm:pt>
    <dgm:pt modelId="{4E90E126-A62F-4AAD-A797-50F085D0385E}" type="pres">
      <dgm:prSet presAssocID="{A7E2EE47-1FF2-45B9-8C4D-7D710491B970}" presName="sibTrans" presStyleCnt="0"/>
      <dgm:spPr/>
    </dgm:pt>
    <dgm:pt modelId="{5C2E82FF-D7B1-4BA1-A217-5DB76B56AF3F}" type="pres">
      <dgm:prSet presAssocID="{519725FF-A6CB-4E5B-BC98-AECE249C1C4C}" presName="compNode" presStyleCnt="0"/>
      <dgm:spPr/>
    </dgm:pt>
    <dgm:pt modelId="{C64307C3-0536-499B-8991-1D75C98A6827}" type="pres">
      <dgm:prSet presAssocID="{519725FF-A6CB-4E5B-BC98-AECE249C1C4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901E7F01-95C5-4F8F-8F8A-8EDF8FCF1C4C}" type="pres">
      <dgm:prSet presAssocID="{519725FF-A6CB-4E5B-BC98-AECE249C1C4C}" presName="spaceRect" presStyleCnt="0"/>
      <dgm:spPr/>
    </dgm:pt>
    <dgm:pt modelId="{3BA92F97-6B00-4CE3-A810-4EDC6E9702BE}" type="pres">
      <dgm:prSet presAssocID="{519725FF-A6CB-4E5B-BC98-AECE249C1C4C}" presName="textRect" presStyleLbl="revTx" presStyleIdx="2" presStyleCnt="4">
        <dgm:presLayoutVars>
          <dgm:chMax val="1"/>
          <dgm:chPref val="1"/>
        </dgm:presLayoutVars>
      </dgm:prSet>
      <dgm:spPr/>
    </dgm:pt>
    <dgm:pt modelId="{F9EA517D-572F-4FE6-9EBB-528727C564B4}" type="pres">
      <dgm:prSet presAssocID="{38CA9B9E-7A8D-4D2D-8038-D435F99DCD4A}" presName="sibTrans" presStyleCnt="0"/>
      <dgm:spPr/>
    </dgm:pt>
    <dgm:pt modelId="{46C998A0-D79B-4A7A-9E64-60A07976DAA4}" type="pres">
      <dgm:prSet presAssocID="{583002DD-5F5B-46B6-8742-6E7E60CFD210}" presName="compNode" presStyleCnt="0"/>
      <dgm:spPr/>
    </dgm:pt>
    <dgm:pt modelId="{1B14C036-1AE2-4E0F-A3CA-AD2D1ECCF07C}" type="pres">
      <dgm:prSet presAssocID="{583002DD-5F5B-46B6-8742-6E7E60CFD21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iggy Bank"/>
        </a:ext>
      </dgm:extLst>
    </dgm:pt>
    <dgm:pt modelId="{D38CEC3A-44DA-49E3-847D-BCF943FF8CE2}" type="pres">
      <dgm:prSet presAssocID="{583002DD-5F5B-46B6-8742-6E7E60CFD210}" presName="spaceRect" presStyleCnt="0"/>
      <dgm:spPr/>
    </dgm:pt>
    <dgm:pt modelId="{30F77458-D41B-4A1F-BED5-F54169B0EF83}" type="pres">
      <dgm:prSet presAssocID="{583002DD-5F5B-46B6-8742-6E7E60CFD210}" presName="textRect" presStyleLbl="revTx" presStyleIdx="3" presStyleCnt="4">
        <dgm:presLayoutVars>
          <dgm:chMax val="1"/>
          <dgm:chPref val="1"/>
        </dgm:presLayoutVars>
      </dgm:prSet>
      <dgm:spPr/>
    </dgm:pt>
  </dgm:ptLst>
  <dgm:cxnLst>
    <dgm:cxn modelId="{E2D46612-2246-48A3-BDCC-B371F875644C}" srcId="{7170CE5C-FDB2-4BF5-AA97-8E33E7025F75}" destId="{9B21E9C7-56CA-4649-99D1-AA5A451103B8}" srcOrd="1" destOrd="0" parTransId="{B9DB4217-D2C8-4185-AD29-42D333A76A58}" sibTransId="{A7E2EE47-1FF2-45B9-8C4D-7D710491B970}"/>
    <dgm:cxn modelId="{144AA038-56D5-4390-825C-D8A4CEA4C2CC}" srcId="{7170CE5C-FDB2-4BF5-AA97-8E33E7025F75}" destId="{7F3B1C28-AD5A-4E7D-90B9-89E8DA074909}" srcOrd="0" destOrd="0" parTransId="{A74E7658-245B-4A73-B1B5-10CF253AAC5B}" sibTransId="{D4EB951B-F88F-4922-8FC0-2DED844BE0FA}"/>
    <dgm:cxn modelId="{3B89ED61-EF08-4E03-B4EA-E63806BED76B}" srcId="{7170CE5C-FDB2-4BF5-AA97-8E33E7025F75}" destId="{519725FF-A6CB-4E5B-BC98-AECE249C1C4C}" srcOrd="2" destOrd="0" parTransId="{F3A2C049-7EB9-4F78-9ABF-64E5E6417BC7}" sibTransId="{38CA9B9E-7A8D-4D2D-8038-D435F99DCD4A}"/>
    <dgm:cxn modelId="{CAC76963-F769-4038-96DF-EEC416889FA2}" type="presOf" srcId="{583002DD-5F5B-46B6-8742-6E7E60CFD210}" destId="{30F77458-D41B-4A1F-BED5-F54169B0EF83}" srcOrd="0" destOrd="0" presId="urn:microsoft.com/office/officeart/2018/2/layout/IconLabelList"/>
    <dgm:cxn modelId="{572D7A8B-A204-486D-8800-1D37956451A8}" srcId="{7170CE5C-FDB2-4BF5-AA97-8E33E7025F75}" destId="{583002DD-5F5B-46B6-8742-6E7E60CFD210}" srcOrd="3" destOrd="0" parTransId="{D4480AF9-4FD8-49E4-91A7-04AAA17AB23A}" sibTransId="{8579F425-E8A5-4C5C-9B33-10A3713D7F67}"/>
    <dgm:cxn modelId="{7A16ADB4-B532-4CAC-9528-E9D2B0EAC44E}" type="presOf" srcId="{9B21E9C7-56CA-4649-99D1-AA5A451103B8}" destId="{D552CF8D-5FCD-4EF3-9276-03B21DF5E2B5}" srcOrd="0" destOrd="0" presId="urn:microsoft.com/office/officeart/2018/2/layout/IconLabelList"/>
    <dgm:cxn modelId="{2A1896DB-7752-4696-ACDC-6F2ADAE89B7A}" type="presOf" srcId="{519725FF-A6CB-4E5B-BC98-AECE249C1C4C}" destId="{3BA92F97-6B00-4CE3-A810-4EDC6E9702BE}" srcOrd="0" destOrd="0" presId="urn:microsoft.com/office/officeart/2018/2/layout/IconLabelList"/>
    <dgm:cxn modelId="{32E7FFE6-118C-4D8D-A929-9C8936EB0349}" type="presOf" srcId="{7F3B1C28-AD5A-4E7D-90B9-89E8DA074909}" destId="{6650D94A-0A8E-4D41-BFD8-FE915D487220}" srcOrd="0" destOrd="0" presId="urn:microsoft.com/office/officeart/2018/2/layout/IconLabelList"/>
    <dgm:cxn modelId="{5FA92EF8-B437-49DD-9684-CE8EC9686E49}" type="presOf" srcId="{7170CE5C-FDB2-4BF5-AA97-8E33E7025F75}" destId="{CFBAE6D7-82C8-4EF8-A609-DA1850808717}" srcOrd="0" destOrd="0" presId="urn:microsoft.com/office/officeart/2018/2/layout/IconLabelList"/>
    <dgm:cxn modelId="{8ECA9042-6D41-4789-8C4E-5376FBF4287B}" type="presParOf" srcId="{CFBAE6D7-82C8-4EF8-A609-DA1850808717}" destId="{DFC1BD67-AE03-41E8-A6B9-0AD464F2495E}" srcOrd="0" destOrd="0" presId="urn:microsoft.com/office/officeart/2018/2/layout/IconLabelList"/>
    <dgm:cxn modelId="{CA5B9BE4-809F-4CF6-9C24-F26E8A223363}" type="presParOf" srcId="{DFC1BD67-AE03-41E8-A6B9-0AD464F2495E}" destId="{6EC651BC-ED36-438B-BF93-F50FDA4AFB62}" srcOrd="0" destOrd="0" presId="urn:microsoft.com/office/officeart/2018/2/layout/IconLabelList"/>
    <dgm:cxn modelId="{849F36A9-2265-4EF6-8156-1978B9946B7D}" type="presParOf" srcId="{DFC1BD67-AE03-41E8-A6B9-0AD464F2495E}" destId="{B6EEFF13-F087-4DE3-BCEE-92E99F3712F9}" srcOrd="1" destOrd="0" presId="urn:microsoft.com/office/officeart/2018/2/layout/IconLabelList"/>
    <dgm:cxn modelId="{EB4723A9-3ADF-449B-8B70-DC6B66D97CD6}" type="presParOf" srcId="{DFC1BD67-AE03-41E8-A6B9-0AD464F2495E}" destId="{6650D94A-0A8E-4D41-BFD8-FE915D487220}" srcOrd="2" destOrd="0" presId="urn:microsoft.com/office/officeart/2018/2/layout/IconLabelList"/>
    <dgm:cxn modelId="{5C78F895-061A-4606-8BAC-B44B35E97328}" type="presParOf" srcId="{CFBAE6D7-82C8-4EF8-A609-DA1850808717}" destId="{4A9747B7-EEEF-4EA9-B851-2D0F94F80BFA}" srcOrd="1" destOrd="0" presId="urn:microsoft.com/office/officeart/2018/2/layout/IconLabelList"/>
    <dgm:cxn modelId="{BB378782-B7E6-44C3-98EA-F41DF640AA34}" type="presParOf" srcId="{CFBAE6D7-82C8-4EF8-A609-DA1850808717}" destId="{76D9DE74-0A60-4F52-BE08-E4C8353AB592}" srcOrd="2" destOrd="0" presId="urn:microsoft.com/office/officeart/2018/2/layout/IconLabelList"/>
    <dgm:cxn modelId="{6617B4D4-596B-44C8-88E8-9C2FF3337B7F}" type="presParOf" srcId="{76D9DE74-0A60-4F52-BE08-E4C8353AB592}" destId="{500D0B41-65ED-4392-A06D-4DBA890DA8BA}" srcOrd="0" destOrd="0" presId="urn:microsoft.com/office/officeart/2018/2/layout/IconLabelList"/>
    <dgm:cxn modelId="{13812B46-9C3A-4214-9C17-0D223229ADD2}" type="presParOf" srcId="{76D9DE74-0A60-4F52-BE08-E4C8353AB592}" destId="{4EC50816-3630-4D63-B827-4358DE9BFFA7}" srcOrd="1" destOrd="0" presId="urn:microsoft.com/office/officeart/2018/2/layout/IconLabelList"/>
    <dgm:cxn modelId="{57BB0039-2267-46D6-9155-7F029008C367}" type="presParOf" srcId="{76D9DE74-0A60-4F52-BE08-E4C8353AB592}" destId="{D552CF8D-5FCD-4EF3-9276-03B21DF5E2B5}" srcOrd="2" destOrd="0" presId="urn:microsoft.com/office/officeart/2018/2/layout/IconLabelList"/>
    <dgm:cxn modelId="{BE283896-3B44-479F-84FA-8C0B2E100B60}" type="presParOf" srcId="{CFBAE6D7-82C8-4EF8-A609-DA1850808717}" destId="{4E90E126-A62F-4AAD-A797-50F085D0385E}" srcOrd="3" destOrd="0" presId="urn:microsoft.com/office/officeart/2018/2/layout/IconLabelList"/>
    <dgm:cxn modelId="{8E15B9A1-D886-4A1D-A5FE-C69EB31B56F2}" type="presParOf" srcId="{CFBAE6D7-82C8-4EF8-A609-DA1850808717}" destId="{5C2E82FF-D7B1-4BA1-A217-5DB76B56AF3F}" srcOrd="4" destOrd="0" presId="urn:microsoft.com/office/officeart/2018/2/layout/IconLabelList"/>
    <dgm:cxn modelId="{DB3BB4CA-D162-4492-B994-2E213C8B1448}" type="presParOf" srcId="{5C2E82FF-D7B1-4BA1-A217-5DB76B56AF3F}" destId="{C64307C3-0536-499B-8991-1D75C98A6827}" srcOrd="0" destOrd="0" presId="urn:microsoft.com/office/officeart/2018/2/layout/IconLabelList"/>
    <dgm:cxn modelId="{2C40429A-3E2A-4A89-891B-6F64C392817E}" type="presParOf" srcId="{5C2E82FF-D7B1-4BA1-A217-5DB76B56AF3F}" destId="{901E7F01-95C5-4F8F-8F8A-8EDF8FCF1C4C}" srcOrd="1" destOrd="0" presId="urn:microsoft.com/office/officeart/2018/2/layout/IconLabelList"/>
    <dgm:cxn modelId="{BD81F515-6126-4428-A127-40DBBE259163}" type="presParOf" srcId="{5C2E82FF-D7B1-4BA1-A217-5DB76B56AF3F}" destId="{3BA92F97-6B00-4CE3-A810-4EDC6E9702BE}" srcOrd="2" destOrd="0" presId="urn:microsoft.com/office/officeart/2018/2/layout/IconLabelList"/>
    <dgm:cxn modelId="{70268D6A-790E-4A70-A7BA-0A2A8C3B2119}" type="presParOf" srcId="{CFBAE6D7-82C8-4EF8-A609-DA1850808717}" destId="{F9EA517D-572F-4FE6-9EBB-528727C564B4}" srcOrd="5" destOrd="0" presId="urn:microsoft.com/office/officeart/2018/2/layout/IconLabelList"/>
    <dgm:cxn modelId="{7E0BED17-B243-4AF0-BAC1-1F0008707141}" type="presParOf" srcId="{CFBAE6D7-82C8-4EF8-A609-DA1850808717}" destId="{46C998A0-D79B-4A7A-9E64-60A07976DAA4}" srcOrd="6" destOrd="0" presId="urn:microsoft.com/office/officeart/2018/2/layout/IconLabelList"/>
    <dgm:cxn modelId="{C9F24CCE-C511-4E9E-BA09-6D8D749D6FEC}" type="presParOf" srcId="{46C998A0-D79B-4A7A-9E64-60A07976DAA4}" destId="{1B14C036-1AE2-4E0F-A3CA-AD2D1ECCF07C}" srcOrd="0" destOrd="0" presId="urn:microsoft.com/office/officeart/2018/2/layout/IconLabelList"/>
    <dgm:cxn modelId="{5443957F-5E3E-48C4-8727-FF70FE4FB3EB}" type="presParOf" srcId="{46C998A0-D79B-4A7A-9E64-60A07976DAA4}" destId="{D38CEC3A-44DA-49E3-847D-BCF943FF8CE2}" srcOrd="1" destOrd="0" presId="urn:microsoft.com/office/officeart/2018/2/layout/IconLabelList"/>
    <dgm:cxn modelId="{0B43F93A-0C09-4E47-8CAB-2CE69FF4C06B}" type="presParOf" srcId="{46C998A0-D79B-4A7A-9E64-60A07976DAA4}" destId="{30F77458-D41B-4A1F-BED5-F54169B0EF83}"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1CA8A63-27E7-4F51-985F-E9D5031C533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EEDD4C7-F3B4-4A06-810C-D88744BFB106}">
      <dgm:prSet/>
      <dgm:spPr/>
      <dgm:t>
        <a:bodyPr/>
        <a:lstStyle/>
        <a:p>
          <a:pPr>
            <a:lnSpc>
              <a:spcPct val="100000"/>
            </a:lnSpc>
          </a:pPr>
          <a:r>
            <a:rPr lang="en-GB" b="0" i="0"/>
            <a:t>Embrace technology for optimisation</a:t>
          </a:r>
          <a:endParaRPr lang="en-US"/>
        </a:p>
      </dgm:t>
    </dgm:pt>
    <dgm:pt modelId="{B88FE776-6DA7-4459-92FE-F9FD0E35E18D}" type="parTrans" cxnId="{1F37482D-BBA0-4B38-BDD0-53BAAB048587}">
      <dgm:prSet/>
      <dgm:spPr/>
      <dgm:t>
        <a:bodyPr/>
        <a:lstStyle/>
        <a:p>
          <a:endParaRPr lang="en-US"/>
        </a:p>
      </dgm:t>
    </dgm:pt>
    <dgm:pt modelId="{B49F47A9-81D3-4EC5-90D3-2F2173190514}" type="sibTrans" cxnId="{1F37482D-BBA0-4B38-BDD0-53BAAB048587}">
      <dgm:prSet/>
      <dgm:spPr/>
      <dgm:t>
        <a:bodyPr/>
        <a:lstStyle/>
        <a:p>
          <a:endParaRPr lang="en-US"/>
        </a:p>
      </dgm:t>
    </dgm:pt>
    <dgm:pt modelId="{359DF049-001E-469C-B649-21C445904380}">
      <dgm:prSet/>
      <dgm:spPr/>
      <dgm:t>
        <a:bodyPr/>
        <a:lstStyle/>
        <a:p>
          <a:pPr>
            <a:lnSpc>
              <a:spcPct val="100000"/>
            </a:lnSpc>
          </a:pPr>
          <a:r>
            <a:rPr lang="en-GB" b="0" i="0"/>
            <a:t>Employee and guest engagement.</a:t>
          </a:r>
          <a:endParaRPr lang="en-US"/>
        </a:p>
      </dgm:t>
    </dgm:pt>
    <dgm:pt modelId="{69CF346C-773F-43B8-BF16-B7EBB61E1049}" type="parTrans" cxnId="{75191216-393E-4171-9538-9F0D58F9DA3B}">
      <dgm:prSet/>
      <dgm:spPr/>
      <dgm:t>
        <a:bodyPr/>
        <a:lstStyle/>
        <a:p>
          <a:endParaRPr lang="en-US"/>
        </a:p>
      </dgm:t>
    </dgm:pt>
    <dgm:pt modelId="{7BC838FA-72E6-42EA-B673-BC10B6ED0770}" type="sibTrans" cxnId="{75191216-393E-4171-9538-9F0D58F9DA3B}">
      <dgm:prSet/>
      <dgm:spPr/>
      <dgm:t>
        <a:bodyPr/>
        <a:lstStyle/>
        <a:p>
          <a:endParaRPr lang="en-US"/>
        </a:p>
      </dgm:t>
    </dgm:pt>
    <dgm:pt modelId="{66FB2458-0C97-4796-A20A-DCC71EF6E68E}">
      <dgm:prSet/>
      <dgm:spPr/>
      <dgm:t>
        <a:bodyPr/>
        <a:lstStyle/>
        <a:p>
          <a:pPr>
            <a:lnSpc>
              <a:spcPct val="100000"/>
            </a:lnSpc>
          </a:pPr>
          <a:r>
            <a:rPr lang="en-GB" b="0" i="0"/>
            <a:t>Waste management</a:t>
          </a:r>
          <a:endParaRPr lang="en-US"/>
        </a:p>
      </dgm:t>
    </dgm:pt>
    <dgm:pt modelId="{347FD1BA-11A7-42BB-BE01-11927582302F}" type="parTrans" cxnId="{B0F83113-E347-4CFC-B9F1-8384ED59EA52}">
      <dgm:prSet/>
      <dgm:spPr/>
      <dgm:t>
        <a:bodyPr/>
        <a:lstStyle/>
        <a:p>
          <a:endParaRPr lang="en-US"/>
        </a:p>
      </dgm:t>
    </dgm:pt>
    <dgm:pt modelId="{64529B99-6EF5-469E-9B11-7D2E12B437AD}" type="sibTrans" cxnId="{B0F83113-E347-4CFC-B9F1-8384ED59EA52}">
      <dgm:prSet/>
      <dgm:spPr/>
      <dgm:t>
        <a:bodyPr/>
        <a:lstStyle/>
        <a:p>
          <a:endParaRPr lang="en-US"/>
        </a:p>
      </dgm:t>
    </dgm:pt>
    <dgm:pt modelId="{45DC997E-1837-4064-96AB-0D64B1E6B80C}">
      <dgm:prSet/>
      <dgm:spPr/>
      <dgm:t>
        <a:bodyPr/>
        <a:lstStyle/>
        <a:p>
          <a:pPr>
            <a:lnSpc>
              <a:spcPct val="100000"/>
            </a:lnSpc>
          </a:pPr>
          <a:r>
            <a:rPr lang="en-GB" b="0" i="0"/>
            <a:t>Energy conservation </a:t>
          </a:r>
          <a:endParaRPr lang="en-US"/>
        </a:p>
      </dgm:t>
    </dgm:pt>
    <dgm:pt modelId="{7B23B81D-99CF-4C47-9209-577DF96EFBD1}" type="parTrans" cxnId="{20043BCD-7D16-4FBE-9E83-491A017989A8}">
      <dgm:prSet/>
      <dgm:spPr/>
      <dgm:t>
        <a:bodyPr/>
        <a:lstStyle/>
        <a:p>
          <a:endParaRPr lang="en-US"/>
        </a:p>
      </dgm:t>
    </dgm:pt>
    <dgm:pt modelId="{66EFCB8C-2B02-495E-8149-DC8F9A097F61}" type="sibTrans" cxnId="{20043BCD-7D16-4FBE-9E83-491A017989A8}">
      <dgm:prSet/>
      <dgm:spPr/>
      <dgm:t>
        <a:bodyPr/>
        <a:lstStyle/>
        <a:p>
          <a:endParaRPr lang="en-US"/>
        </a:p>
      </dgm:t>
    </dgm:pt>
    <dgm:pt modelId="{D19CC13D-6069-41F0-9CCE-3AE7A31A5C85}" type="pres">
      <dgm:prSet presAssocID="{51CA8A63-27E7-4F51-985F-E9D5031C5336}" presName="root" presStyleCnt="0">
        <dgm:presLayoutVars>
          <dgm:dir/>
          <dgm:resizeHandles val="exact"/>
        </dgm:presLayoutVars>
      </dgm:prSet>
      <dgm:spPr/>
    </dgm:pt>
    <dgm:pt modelId="{E3DA80C6-64AB-467D-BFAA-20ED9C491A70}" type="pres">
      <dgm:prSet presAssocID="{7EEDD4C7-F3B4-4A06-810C-D88744BFB106}" presName="compNode" presStyleCnt="0"/>
      <dgm:spPr/>
    </dgm:pt>
    <dgm:pt modelId="{F8A56FFE-EA5D-47A5-8687-F868147FBD88}" type="pres">
      <dgm:prSet presAssocID="{7EEDD4C7-F3B4-4A06-810C-D88744BFB10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750115D4-5253-4F31-9C65-6E59D63C33AD}" type="pres">
      <dgm:prSet presAssocID="{7EEDD4C7-F3B4-4A06-810C-D88744BFB106}" presName="spaceRect" presStyleCnt="0"/>
      <dgm:spPr/>
    </dgm:pt>
    <dgm:pt modelId="{D5D6A15B-E882-449A-BF14-1094BF60D21B}" type="pres">
      <dgm:prSet presAssocID="{7EEDD4C7-F3B4-4A06-810C-D88744BFB106}" presName="textRect" presStyleLbl="revTx" presStyleIdx="0" presStyleCnt="4">
        <dgm:presLayoutVars>
          <dgm:chMax val="1"/>
          <dgm:chPref val="1"/>
        </dgm:presLayoutVars>
      </dgm:prSet>
      <dgm:spPr/>
    </dgm:pt>
    <dgm:pt modelId="{5710950D-91EB-428F-958C-E5FB5F311436}" type="pres">
      <dgm:prSet presAssocID="{B49F47A9-81D3-4EC5-90D3-2F2173190514}" presName="sibTrans" presStyleCnt="0"/>
      <dgm:spPr/>
    </dgm:pt>
    <dgm:pt modelId="{ADDADFF2-5CEA-4498-9A89-63CFF06BA918}" type="pres">
      <dgm:prSet presAssocID="{359DF049-001E-469C-B649-21C445904380}" presName="compNode" presStyleCnt="0"/>
      <dgm:spPr/>
    </dgm:pt>
    <dgm:pt modelId="{267D147F-DCB9-474F-BC86-EFF6D73D59A5}" type="pres">
      <dgm:prSet presAssocID="{359DF049-001E-469C-B649-21C44590438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ng"/>
        </a:ext>
      </dgm:extLst>
    </dgm:pt>
    <dgm:pt modelId="{76F789B1-A74F-4894-8E79-983B3D125225}" type="pres">
      <dgm:prSet presAssocID="{359DF049-001E-469C-B649-21C445904380}" presName="spaceRect" presStyleCnt="0"/>
      <dgm:spPr/>
    </dgm:pt>
    <dgm:pt modelId="{1F800709-FB51-4EE7-89BF-2466BD1B4AE9}" type="pres">
      <dgm:prSet presAssocID="{359DF049-001E-469C-B649-21C445904380}" presName="textRect" presStyleLbl="revTx" presStyleIdx="1" presStyleCnt="4">
        <dgm:presLayoutVars>
          <dgm:chMax val="1"/>
          <dgm:chPref val="1"/>
        </dgm:presLayoutVars>
      </dgm:prSet>
      <dgm:spPr/>
    </dgm:pt>
    <dgm:pt modelId="{C6C3A9DA-4C97-44AF-B6BA-A454FA6573A9}" type="pres">
      <dgm:prSet presAssocID="{7BC838FA-72E6-42EA-B673-BC10B6ED0770}" presName="sibTrans" presStyleCnt="0"/>
      <dgm:spPr/>
    </dgm:pt>
    <dgm:pt modelId="{77A8569D-0AAD-45B6-B3B2-0264E85AC5B9}" type="pres">
      <dgm:prSet presAssocID="{66FB2458-0C97-4796-A20A-DCC71EF6E68E}" presName="compNode" presStyleCnt="0"/>
      <dgm:spPr/>
    </dgm:pt>
    <dgm:pt modelId="{833B328D-1D0C-449A-A363-FA42AC4381D4}" type="pres">
      <dgm:prSet presAssocID="{66FB2458-0C97-4796-A20A-DCC71EF6E68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28B0B85F-3B46-4798-954A-D79D55E431DD}" type="pres">
      <dgm:prSet presAssocID="{66FB2458-0C97-4796-A20A-DCC71EF6E68E}" presName="spaceRect" presStyleCnt="0"/>
      <dgm:spPr/>
    </dgm:pt>
    <dgm:pt modelId="{49147498-EEF5-45BB-A1BD-8F123F3E1796}" type="pres">
      <dgm:prSet presAssocID="{66FB2458-0C97-4796-A20A-DCC71EF6E68E}" presName="textRect" presStyleLbl="revTx" presStyleIdx="2" presStyleCnt="4">
        <dgm:presLayoutVars>
          <dgm:chMax val="1"/>
          <dgm:chPref val="1"/>
        </dgm:presLayoutVars>
      </dgm:prSet>
      <dgm:spPr/>
    </dgm:pt>
    <dgm:pt modelId="{320A1A1A-AC2B-48B9-81B2-53001DF6377C}" type="pres">
      <dgm:prSet presAssocID="{64529B99-6EF5-469E-9B11-7D2E12B437AD}" presName="sibTrans" presStyleCnt="0"/>
      <dgm:spPr/>
    </dgm:pt>
    <dgm:pt modelId="{B34320B4-F18B-4952-BD1B-9E4B14E12FF1}" type="pres">
      <dgm:prSet presAssocID="{45DC997E-1837-4064-96AB-0D64B1E6B80C}" presName="compNode" presStyleCnt="0"/>
      <dgm:spPr/>
    </dgm:pt>
    <dgm:pt modelId="{4F8AA1EC-2856-4393-9F3A-D4DECAFC2F1F}" type="pres">
      <dgm:prSet presAssocID="{45DC997E-1837-4064-96AB-0D64B1E6B80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B3F4BCFB-80C9-43C6-B6EF-217CA60C472D}" type="pres">
      <dgm:prSet presAssocID="{45DC997E-1837-4064-96AB-0D64B1E6B80C}" presName="spaceRect" presStyleCnt="0"/>
      <dgm:spPr/>
    </dgm:pt>
    <dgm:pt modelId="{C080B526-9A50-4F22-BC58-ABCCFDC29832}" type="pres">
      <dgm:prSet presAssocID="{45DC997E-1837-4064-96AB-0D64B1E6B80C}" presName="textRect" presStyleLbl="revTx" presStyleIdx="3" presStyleCnt="4">
        <dgm:presLayoutVars>
          <dgm:chMax val="1"/>
          <dgm:chPref val="1"/>
        </dgm:presLayoutVars>
      </dgm:prSet>
      <dgm:spPr/>
    </dgm:pt>
  </dgm:ptLst>
  <dgm:cxnLst>
    <dgm:cxn modelId="{3966FE0E-B2C8-4E19-95B5-81A454758BBF}" type="presOf" srcId="{45DC997E-1837-4064-96AB-0D64B1E6B80C}" destId="{C080B526-9A50-4F22-BC58-ABCCFDC29832}" srcOrd="0" destOrd="0" presId="urn:microsoft.com/office/officeart/2018/2/layout/IconLabelList"/>
    <dgm:cxn modelId="{B0F83113-E347-4CFC-B9F1-8384ED59EA52}" srcId="{51CA8A63-27E7-4F51-985F-E9D5031C5336}" destId="{66FB2458-0C97-4796-A20A-DCC71EF6E68E}" srcOrd="2" destOrd="0" parTransId="{347FD1BA-11A7-42BB-BE01-11927582302F}" sibTransId="{64529B99-6EF5-469E-9B11-7D2E12B437AD}"/>
    <dgm:cxn modelId="{75191216-393E-4171-9538-9F0D58F9DA3B}" srcId="{51CA8A63-27E7-4F51-985F-E9D5031C5336}" destId="{359DF049-001E-469C-B649-21C445904380}" srcOrd="1" destOrd="0" parTransId="{69CF346C-773F-43B8-BF16-B7EBB61E1049}" sibTransId="{7BC838FA-72E6-42EA-B673-BC10B6ED0770}"/>
    <dgm:cxn modelId="{1F37482D-BBA0-4B38-BDD0-53BAAB048587}" srcId="{51CA8A63-27E7-4F51-985F-E9D5031C5336}" destId="{7EEDD4C7-F3B4-4A06-810C-D88744BFB106}" srcOrd="0" destOrd="0" parTransId="{B88FE776-6DA7-4459-92FE-F9FD0E35E18D}" sibTransId="{B49F47A9-81D3-4EC5-90D3-2F2173190514}"/>
    <dgm:cxn modelId="{3F0ACD68-B7CE-4DD7-9B74-554CDD87721F}" type="presOf" srcId="{66FB2458-0C97-4796-A20A-DCC71EF6E68E}" destId="{49147498-EEF5-45BB-A1BD-8F123F3E1796}" srcOrd="0" destOrd="0" presId="urn:microsoft.com/office/officeart/2018/2/layout/IconLabelList"/>
    <dgm:cxn modelId="{88D0866E-3DAE-44D4-AFED-33FA50F0CF4C}" type="presOf" srcId="{51CA8A63-27E7-4F51-985F-E9D5031C5336}" destId="{D19CC13D-6069-41F0-9CCE-3AE7A31A5C85}" srcOrd="0" destOrd="0" presId="urn:microsoft.com/office/officeart/2018/2/layout/IconLabelList"/>
    <dgm:cxn modelId="{ED8B74C4-F04B-4516-ACA0-4E24550D65EA}" type="presOf" srcId="{359DF049-001E-469C-B649-21C445904380}" destId="{1F800709-FB51-4EE7-89BF-2466BD1B4AE9}" srcOrd="0" destOrd="0" presId="urn:microsoft.com/office/officeart/2018/2/layout/IconLabelList"/>
    <dgm:cxn modelId="{20043BCD-7D16-4FBE-9E83-491A017989A8}" srcId="{51CA8A63-27E7-4F51-985F-E9D5031C5336}" destId="{45DC997E-1837-4064-96AB-0D64B1E6B80C}" srcOrd="3" destOrd="0" parTransId="{7B23B81D-99CF-4C47-9209-577DF96EFBD1}" sibTransId="{66EFCB8C-2B02-495E-8149-DC8F9A097F61}"/>
    <dgm:cxn modelId="{11B1A0D6-25B5-441C-8434-F7FE17BD2662}" type="presOf" srcId="{7EEDD4C7-F3B4-4A06-810C-D88744BFB106}" destId="{D5D6A15B-E882-449A-BF14-1094BF60D21B}" srcOrd="0" destOrd="0" presId="urn:microsoft.com/office/officeart/2018/2/layout/IconLabelList"/>
    <dgm:cxn modelId="{BA337C57-D125-4D7C-9577-0D1410B6C7BD}" type="presParOf" srcId="{D19CC13D-6069-41F0-9CCE-3AE7A31A5C85}" destId="{E3DA80C6-64AB-467D-BFAA-20ED9C491A70}" srcOrd="0" destOrd="0" presId="urn:microsoft.com/office/officeart/2018/2/layout/IconLabelList"/>
    <dgm:cxn modelId="{68594B13-DA62-48F1-B505-0B9F4988BE42}" type="presParOf" srcId="{E3DA80C6-64AB-467D-BFAA-20ED9C491A70}" destId="{F8A56FFE-EA5D-47A5-8687-F868147FBD88}" srcOrd="0" destOrd="0" presId="urn:microsoft.com/office/officeart/2018/2/layout/IconLabelList"/>
    <dgm:cxn modelId="{4BEFCD3E-D476-4502-9F3F-7CB6743A6DED}" type="presParOf" srcId="{E3DA80C6-64AB-467D-BFAA-20ED9C491A70}" destId="{750115D4-5253-4F31-9C65-6E59D63C33AD}" srcOrd="1" destOrd="0" presId="urn:microsoft.com/office/officeart/2018/2/layout/IconLabelList"/>
    <dgm:cxn modelId="{9AD91AD4-FAFC-4EB3-A240-17667732E71B}" type="presParOf" srcId="{E3DA80C6-64AB-467D-BFAA-20ED9C491A70}" destId="{D5D6A15B-E882-449A-BF14-1094BF60D21B}" srcOrd="2" destOrd="0" presId="urn:microsoft.com/office/officeart/2018/2/layout/IconLabelList"/>
    <dgm:cxn modelId="{55F4363E-32DC-4EB8-A924-8C5312F10200}" type="presParOf" srcId="{D19CC13D-6069-41F0-9CCE-3AE7A31A5C85}" destId="{5710950D-91EB-428F-958C-E5FB5F311436}" srcOrd="1" destOrd="0" presId="urn:microsoft.com/office/officeart/2018/2/layout/IconLabelList"/>
    <dgm:cxn modelId="{5DEA7953-E272-4A85-928E-1D402832B30A}" type="presParOf" srcId="{D19CC13D-6069-41F0-9CCE-3AE7A31A5C85}" destId="{ADDADFF2-5CEA-4498-9A89-63CFF06BA918}" srcOrd="2" destOrd="0" presId="urn:microsoft.com/office/officeart/2018/2/layout/IconLabelList"/>
    <dgm:cxn modelId="{8F5E475D-F058-435B-A78F-3B42DB591A13}" type="presParOf" srcId="{ADDADFF2-5CEA-4498-9A89-63CFF06BA918}" destId="{267D147F-DCB9-474F-BC86-EFF6D73D59A5}" srcOrd="0" destOrd="0" presId="urn:microsoft.com/office/officeart/2018/2/layout/IconLabelList"/>
    <dgm:cxn modelId="{8E33CD6E-2F03-443A-93D6-9699D2E473A8}" type="presParOf" srcId="{ADDADFF2-5CEA-4498-9A89-63CFF06BA918}" destId="{76F789B1-A74F-4894-8E79-983B3D125225}" srcOrd="1" destOrd="0" presId="urn:microsoft.com/office/officeart/2018/2/layout/IconLabelList"/>
    <dgm:cxn modelId="{440626A7-9FC9-40C7-B7FE-7EA526607454}" type="presParOf" srcId="{ADDADFF2-5CEA-4498-9A89-63CFF06BA918}" destId="{1F800709-FB51-4EE7-89BF-2466BD1B4AE9}" srcOrd="2" destOrd="0" presId="urn:microsoft.com/office/officeart/2018/2/layout/IconLabelList"/>
    <dgm:cxn modelId="{6D5F7FE3-0222-4BF1-A0C5-C3D719954EBB}" type="presParOf" srcId="{D19CC13D-6069-41F0-9CCE-3AE7A31A5C85}" destId="{C6C3A9DA-4C97-44AF-B6BA-A454FA6573A9}" srcOrd="3" destOrd="0" presId="urn:microsoft.com/office/officeart/2018/2/layout/IconLabelList"/>
    <dgm:cxn modelId="{99297588-C55A-43C6-872F-9AE74BF30054}" type="presParOf" srcId="{D19CC13D-6069-41F0-9CCE-3AE7A31A5C85}" destId="{77A8569D-0AAD-45B6-B3B2-0264E85AC5B9}" srcOrd="4" destOrd="0" presId="urn:microsoft.com/office/officeart/2018/2/layout/IconLabelList"/>
    <dgm:cxn modelId="{7BAD7DA2-BFF8-48EB-8982-1A67DB82366C}" type="presParOf" srcId="{77A8569D-0AAD-45B6-B3B2-0264E85AC5B9}" destId="{833B328D-1D0C-449A-A363-FA42AC4381D4}" srcOrd="0" destOrd="0" presId="urn:microsoft.com/office/officeart/2018/2/layout/IconLabelList"/>
    <dgm:cxn modelId="{20B00AFE-A065-4D1B-BB54-C2276304DF2C}" type="presParOf" srcId="{77A8569D-0AAD-45B6-B3B2-0264E85AC5B9}" destId="{28B0B85F-3B46-4798-954A-D79D55E431DD}" srcOrd="1" destOrd="0" presId="urn:microsoft.com/office/officeart/2018/2/layout/IconLabelList"/>
    <dgm:cxn modelId="{EE24DBDD-EB6A-4E5C-AA20-7508A1F8E479}" type="presParOf" srcId="{77A8569D-0AAD-45B6-B3B2-0264E85AC5B9}" destId="{49147498-EEF5-45BB-A1BD-8F123F3E1796}" srcOrd="2" destOrd="0" presId="urn:microsoft.com/office/officeart/2018/2/layout/IconLabelList"/>
    <dgm:cxn modelId="{FB1D338B-92C6-4992-AC9B-46667D4FB4D1}" type="presParOf" srcId="{D19CC13D-6069-41F0-9CCE-3AE7A31A5C85}" destId="{320A1A1A-AC2B-48B9-81B2-53001DF6377C}" srcOrd="5" destOrd="0" presId="urn:microsoft.com/office/officeart/2018/2/layout/IconLabelList"/>
    <dgm:cxn modelId="{1292DE90-43B3-4DA8-915A-F0E890E0CA71}" type="presParOf" srcId="{D19CC13D-6069-41F0-9CCE-3AE7A31A5C85}" destId="{B34320B4-F18B-4952-BD1B-9E4B14E12FF1}" srcOrd="6" destOrd="0" presId="urn:microsoft.com/office/officeart/2018/2/layout/IconLabelList"/>
    <dgm:cxn modelId="{F2C97DCE-ECF5-4768-BFA4-3FA5A350531B}" type="presParOf" srcId="{B34320B4-F18B-4952-BD1B-9E4B14E12FF1}" destId="{4F8AA1EC-2856-4393-9F3A-D4DECAFC2F1F}" srcOrd="0" destOrd="0" presId="urn:microsoft.com/office/officeart/2018/2/layout/IconLabelList"/>
    <dgm:cxn modelId="{657A0F85-0127-4E06-8073-F428AC311F7B}" type="presParOf" srcId="{B34320B4-F18B-4952-BD1B-9E4B14E12FF1}" destId="{B3F4BCFB-80C9-43C6-B6EF-217CA60C472D}" srcOrd="1" destOrd="0" presId="urn:microsoft.com/office/officeart/2018/2/layout/IconLabelList"/>
    <dgm:cxn modelId="{354EECF9-61E1-4303-90DD-F1D60FB35D3C}" type="presParOf" srcId="{B34320B4-F18B-4952-BD1B-9E4B14E12FF1}" destId="{C080B526-9A50-4F22-BC58-ABCCFDC2983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41C86-F2D2-46AE-B461-D99BA696A104}">
      <dsp:nvSpPr>
        <dsp:cNvPr id="0" name=""/>
        <dsp:cNvSpPr/>
      </dsp:nvSpPr>
      <dsp:spPr>
        <a:xfrm>
          <a:off x="740369" y="651654"/>
          <a:ext cx="1065807" cy="1065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125081D-6152-4AA0-B6AC-3107B596B94A}">
      <dsp:nvSpPr>
        <dsp:cNvPr id="0" name=""/>
        <dsp:cNvSpPr/>
      </dsp:nvSpPr>
      <dsp:spPr>
        <a:xfrm>
          <a:off x="89042"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a:t>Technological Innovations in Water Management</a:t>
          </a:r>
          <a:endParaRPr lang="en-US" sz="1700" kern="1200"/>
        </a:p>
      </dsp:txBody>
      <dsp:txXfrm>
        <a:off x="89042" y="2032622"/>
        <a:ext cx="2368460" cy="720000"/>
      </dsp:txXfrm>
    </dsp:sp>
    <dsp:sp modelId="{9206EB04-016D-400E-AADF-CAD7DA78B97A}">
      <dsp:nvSpPr>
        <dsp:cNvPr id="0" name=""/>
        <dsp:cNvSpPr/>
      </dsp:nvSpPr>
      <dsp:spPr>
        <a:xfrm>
          <a:off x="3523310" y="651654"/>
          <a:ext cx="1065807" cy="1065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34152D1-4D51-4926-93E0-6265E9148C06}">
      <dsp:nvSpPr>
        <dsp:cNvPr id="0" name=""/>
        <dsp:cNvSpPr/>
      </dsp:nvSpPr>
      <dsp:spPr>
        <a:xfrm>
          <a:off x="2871984"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a:t>Water-Efficient Fixtures and Infrastructure</a:t>
          </a:r>
          <a:endParaRPr lang="en-US" sz="1700" kern="1200"/>
        </a:p>
      </dsp:txBody>
      <dsp:txXfrm>
        <a:off x="2871984" y="2032622"/>
        <a:ext cx="2368460" cy="720000"/>
      </dsp:txXfrm>
    </dsp:sp>
    <dsp:sp modelId="{579B5320-2743-4002-9B25-6D362402D0D5}">
      <dsp:nvSpPr>
        <dsp:cNvPr id="0" name=""/>
        <dsp:cNvSpPr/>
      </dsp:nvSpPr>
      <dsp:spPr>
        <a:xfrm>
          <a:off x="6306251" y="651654"/>
          <a:ext cx="1065807" cy="1065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B9979C-3F94-4AAF-BAD6-B3CD0AC2FA26}">
      <dsp:nvSpPr>
        <dsp:cNvPr id="0" name=""/>
        <dsp:cNvSpPr/>
      </dsp:nvSpPr>
      <dsp:spPr>
        <a:xfrm>
          <a:off x="5654925"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a:t>Greywater Recycling systems</a:t>
          </a:r>
          <a:endParaRPr lang="en-US" sz="1700" kern="1200"/>
        </a:p>
      </dsp:txBody>
      <dsp:txXfrm>
        <a:off x="5654925" y="2032622"/>
        <a:ext cx="2368460" cy="720000"/>
      </dsp:txXfrm>
    </dsp:sp>
    <dsp:sp modelId="{7D4C4162-9BA3-40E0-8FBA-F51D946D18DC}">
      <dsp:nvSpPr>
        <dsp:cNvPr id="0" name=""/>
        <dsp:cNvSpPr/>
      </dsp:nvSpPr>
      <dsp:spPr>
        <a:xfrm>
          <a:off x="9089193" y="651654"/>
          <a:ext cx="1065807" cy="1065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6CFF46-4510-4725-9A50-0B1B014F4775}">
      <dsp:nvSpPr>
        <dsp:cNvPr id="0" name=""/>
        <dsp:cNvSpPr/>
      </dsp:nvSpPr>
      <dsp:spPr>
        <a:xfrm>
          <a:off x="8437866"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a:t>Employee Training and Guest Engagement</a:t>
          </a:r>
          <a:endParaRPr lang="en-US" sz="1700" kern="1200"/>
        </a:p>
      </dsp:txBody>
      <dsp:txXfrm>
        <a:off x="8437866" y="2032622"/>
        <a:ext cx="236846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ACEAF-C3BA-4049-8FE7-6588C73BC219}">
      <dsp:nvSpPr>
        <dsp:cNvPr id="0" name=""/>
        <dsp:cNvSpPr/>
      </dsp:nvSpPr>
      <dsp:spPr>
        <a:xfrm>
          <a:off x="851414" y="876550"/>
          <a:ext cx="1237744" cy="1237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AD2AFEC-5663-487C-954B-8AA4329A9F5B}">
      <dsp:nvSpPr>
        <dsp:cNvPr id="0" name=""/>
        <dsp:cNvSpPr/>
      </dsp:nvSpPr>
      <dsp:spPr>
        <a:xfrm>
          <a:off x="95014" y="2459883"/>
          <a:ext cx="275054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Secondary data-based research</a:t>
          </a:r>
          <a:endParaRPr lang="en-US" sz="1100" kern="1200"/>
        </a:p>
      </dsp:txBody>
      <dsp:txXfrm>
        <a:off x="95014" y="2459883"/>
        <a:ext cx="2750544" cy="720000"/>
      </dsp:txXfrm>
    </dsp:sp>
    <dsp:sp modelId="{D54EF5A7-C5D9-49B0-955A-59E7CF51A5B6}">
      <dsp:nvSpPr>
        <dsp:cNvPr id="0" name=""/>
        <dsp:cNvSpPr/>
      </dsp:nvSpPr>
      <dsp:spPr>
        <a:xfrm>
          <a:off x="4083303" y="876550"/>
          <a:ext cx="1237744" cy="1237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6FE897-B071-47DC-BF0F-C45A20877962}">
      <dsp:nvSpPr>
        <dsp:cNvPr id="0" name=""/>
        <dsp:cNvSpPr/>
      </dsp:nvSpPr>
      <dsp:spPr>
        <a:xfrm>
          <a:off x="3326904" y="2459883"/>
          <a:ext cx="275054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Secondary data sources, include peer-reviewed journals, reputable website, reports, and industry related case studies</a:t>
          </a:r>
          <a:endParaRPr lang="en-US" sz="1100" kern="1200"/>
        </a:p>
      </dsp:txBody>
      <dsp:txXfrm>
        <a:off x="3326904" y="2459883"/>
        <a:ext cx="2750544" cy="720000"/>
      </dsp:txXfrm>
    </dsp:sp>
    <dsp:sp modelId="{86BBB3E3-9082-4ECE-A97D-2B948C506AC9}">
      <dsp:nvSpPr>
        <dsp:cNvPr id="0" name=""/>
        <dsp:cNvSpPr/>
      </dsp:nvSpPr>
      <dsp:spPr>
        <a:xfrm>
          <a:off x="7315192" y="876550"/>
          <a:ext cx="1237744" cy="1237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D10305E-C308-47F3-8EB5-62F578A8482F}">
      <dsp:nvSpPr>
        <dsp:cNvPr id="0" name=""/>
        <dsp:cNvSpPr/>
      </dsp:nvSpPr>
      <dsp:spPr>
        <a:xfrm>
          <a:off x="6558793" y="2459883"/>
          <a:ext cx="275054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 PESTEL framework has been used as the sole analytic tool</a:t>
          </a:r>
          <a:endParaRPr lang="en-US" sz="1100" kern="1200"/>
        </a:p>
      </dsp:txBody>
      <dsp:txXfrm>
        <a:off x="6558793" y="2459883"/>
        <a:ext cx="2750544"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9AA272-CAC2-4D0A-8A73-1B51A55FA595}">
      <dsp:nvSpPr>
        <dsp:cNvPr id="0" name=""/>
        <dsp:cNvSpPr/>
      </dsp:nvSpPr>
      <dsp:spPr>
        <a:xfrm>
          <a:off x="668684" y="622138"/>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21230-37FB-441E-976D-5833126A35AC}">
      <dsp:nvSpPr>
        <dsp:cNvPr id="0" name=""/>
        <dsp:cNvSpPr/>
      </dsp:nvSpPr>
      <dsp:spPr>
        <a:xfrm>
          <a:off x="902684" y="856138"/>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E98C8F-EB70-41DE-B6F5-ADC8B511CD2C}">
      <dsp:nvSpPr>
        <dsp:cNvPr id="0" name=""/>
        <dsp:cNvSpPr/>
      </dsp:nvSpPr>
      <dsp:spPr>
        <a:xfrm>
          <a:off x="317684"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Pursuit of net-zero</a:t>
          </a:r>
          <a:endParaRPr lang="en-US" sz="1700" kern="1200"/>
        </a:p>
      </dsp:txBody>
      <dsp:txXfrm>
        <a:off x="317684" y="2062138"/>
        <a:ext cx="1800000" cy="720000"/>
      </dsp:txXfrm>
    </dsp:sp>
    <dsp:sp modelId="{B5B38C52-FD0E-4162-9FEA-D87024B98330}">
      <dsp:nvSpPr>
        <dsp:cNvPr id="0" name=""/>
        <dsp:cNvSpPr/>
      </dsp:nvSpPr>
      <dsp:spPr>
        <a:xfrm>
          <a:off x="2783684" y="622138"/>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095F0C-9B45-4E93-BB87-A4B71B590415}">
      <dsp:nvSpPr>
        <dsp:cNvPr id="0" name=""/>
        <dsp:cNvSpPr/>
      </dsp:nvSpPr>
      <dsp:spPr>
        <a:xfrm>
          <a:off x="3017684" y="85613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1507A74-A86D-49E5-A12E-F9F04438AEA0}">
      <dsp:nvSpPr>
        <dsp:cNvPr id="0" name=""/>
        <dsp:cNvSpPr/>
      </dsp:nvSpPr>
      <dsp:spPr>
        <a:xfrm>
          <a:off x="2432684"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Growing environmental awareness</a:t>
          </a:r>
          <a:endParaRPr lang="en-US" sz="1700" kern="1200"/>
        </a:p>
      </dsp:txBody>
      <dsp:txXfrm>
        <a:off x="2432684" y="2062138"/>
        <a:ext cx="1800000" cy="720000"/>
      </dsp:txXfrm>
    </dsp:sp>
    <dsp:sp modelId="{4645E4BB-2674-42C0-9B85-51EFBEFC8C9B}">
      <dsp:nvSpPr>
        <dsp:cNvPr id="0" name=""/>
        <dsp:cNvSpPr/>
      </dsp:nvSpPr>
      <dsp:spPr>
        <a:xfrm>
          <a:off x="4898684" y="622138"/>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462808-5072-43FC-81F4-B45D97567C70}">
      <dsp:nvSpPr>
        <dsp:cNvPr id="0" name=""/>
        <dsp:cNvSpPr/>
      </dsp:nvSpPr>
      <dsp:spPr>
        <a:xfrm>
          <a:off x="5132684" y="85613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19773E-1D0D-48B2-9DD1-F7B1232AD130}">
      <dsp:nvSpPr>
        <dsp:cNvPr id="0" name=""/>
        <dsp:cNvSpPr/>
      </dsp:nvSpPr>
      <dsp:spPr>
        <a:xfrm>
          <a:off x="4547684"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Regulatory pressure</a:t>
          </a:r>
          <a:endParaRPr lang="en-US" sz="1700" kern="1200"/>
        </a:p>
      </dsp:txBody>
      <dsp:txXfrm>
        <a:off x="4547684" y="2062138"/>
        <a:ext cx="1800000" cy="720000"/>
      </dsp:txXfrm>
    </dsp:sp>
    <dsp:sp modelId="{73532E33-5AE3-4A9E-BEF5-5E6F6941EE2A}">
      <dsp:nvSpPr>
        <dsp:cNvPr id="0" name=""/>
        <dsp:cNvSpPr/>
      </dsp:nvSpPr>
      <dsp:spPr>
        <a:xfrm>
          <a:off x="7013685" y="622138"/>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0EB0C2-47E7-4F15-8B90-1952F5E80067}">
      <dsp:nvSpPr>
        <dsp:cNvPr id="0" name=""/>
        <dsp:cNvSpPr/>
      </dsp:nvSpPr>
      <dsp:spPr>
        <a:xfrm>
          <a:off x="7247685" y="85613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134CF5-06C0-4385-AF64-824E9935990B}">
      <dsp:nvSpPr>
        <dsp:cNvPr id="0" name=""/>
        <dsp:cNvSpPr/>
      </dsp:nvSpPr>
      <dsp:spPr>
        <a:xfrm>
          <a:off x="6662684"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Evolving customer expectations</a:t>
          </a:r>
          <a:endParaRPr lang="en-US" sz="1700" kern="1200"/>
        </a:p>
      </dsp:txBody>
      <dsp:txXfrm>
        <a:off x="6662684" y="2062138"/>
        <a:ext cx="1800000" cy="720000"/>
      </dsp:txXfrm>
    </dsp:sp>
    <dsp:sp modelId="{37F53285-DB5C-4912-9259-D861A287FDF7}">
      <dsp:nvSpPr>
        <dsp:cNvPr id="0" name=""/>
        <dsp:cNvSpPr/>
      </dsp:nvSpPr>
      <dsp:spPr>
        <a:xfrm>
          <a:off x="9128685" y="622138"/>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950E21-3A4F-4941-846B-383AD4535C59}">
      <dsp:nvSpPr>
        <dsp:cNvPr id="0" name=""/>
        <dsp:cNvSpPr/>
      </dsp:nvSpPr>
      <dsp:spPr>
        <a:xfrm>
          <a:off x="9362684" y="85613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DDFAD7-172B-46D7-BE12-B25FD93DB59C}">
      <dsp:nvSpPr>
        <dsp:cNvPr id="0" name=""/>
        <dsp:cNvSpPr/>
      </dsp:nvSpPr>
      <dsp:spPr>
        <a:xfrm>
          <a:off x="8777685"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Pestel framework</a:t>
          </a:r>
          <a:endParaRPr lang="en-US" sz="1700" kern="1200"/>
        </a:p>
      </dsp:txBody>
      <dsp:txXfrm>
        <a:off x="8777685" y="2062138"/>
        <a:ext cx="18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106B63-9F97-4279-B269-FDA133DF7E8A}">
      <dsp:nvSpPr>
        <dsp:cNvPr id="0" name=""/>
        <dsp:cNvSpPr/>
      </dsp:nvSpPr>
      <dsp:spPr>
        <a:xfrm>
          <a:off x="798300" y="20308"/>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B9C416-4785-4078-925E-F865372F77C1}">
      <dsp:nvSpPr>
        <dsp:cNvPr id="0" name=""/>
        <dsp:cNvSpPr/>
      </dsp:nvSpPr>
      <dsp:spPr>
        <a:xfrm>
          <a:off x="1215112" y="437121"/>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6BE480-790C-4C49-BF62-B84EEABCF3EE}">
      <dsp:nvSpPr>
        <dsp:cNvPr id="0" name=""/>
        <dsp:cNvSpPr/>
      </dsp:nvSpPr>
      <dsp:spPr>
        <a:xfrm>
          <a:off x="173081" y="2585308"/>
          <a:ext cx="3206250" cy="1322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66725">
            <a:lnSpc>
              <a:spcPct val="90000"/>
            </a:lnSpc>
            <a:spcBef>
              <a:spcPct val="0"/>
            </a:spcBef>
            <a:spcAft>
              <a:spcPct val="35000"/>
            </a:spcAft>
            <a:buNone/>
            <a:defRPr cap="all"/>
          </a:pPr>
          <a:r>
            <a:rPr lang="en-GB" sz="1050" b="1" kern="1200" dirty="0"/>
            <a:t>Political factors:</a:t>
          </a:r>
        </a:p>
        <a:p>
          <a:pPr marL="0" lvl="0" indent="0" algn="ctr" defTabSz="466725">
            <a:lnSpc>
              <a:spcPct val="90000"/>
            </a:lnSpc>
            <a:spcBef>
              <a:spcPct val="0"/>
            </a:spcBef>
            <a:spcAft>
              <a:spcPct val="35000"/>
            </a:spcAft>
            <a:buNone/>
            <a:defRPr cap="all"/>
          </a:pPr>
          <a:r>
            <a:rPr lang="en-GB" sz="1050" kern="1200" dirty="0"/>
            <a:t>UK Government's aim of achieving "net zero" emissions by 2050. </a:t>
          </a:r>
        </a:p>
        <a:p>
          <a:pPr marL="0" lvl="0" indent="0" algn="ctr" defTabSz="466725">
            <a:lnSpc>
              <a:spcPct val="90000"/>
            </a:lnSpc>
            <a:spcBef>
              <a:spcPct val="0"/>
            </a:spcBef>
            <a:spcAft>
              <a:spcPct val="35000"/>
            </a:spcAft>
            <a:buNone/>
            <a:defRPr cap="all"/>
          </a:pPr>
          <a:r>
            <a:rPr lang="en-GB" sz="1050" kern="1200" dirty="0"/>
            <a:t>"Roadmap to net zero," </a:t>
          </a:r>
          <a:r>
            <a:rPr lang="en-GB" sz="800" kern="1200" dirty="0"/>
            <a:t>(Parish, 2024)</a:t>
          </a:r>
          <a:endParaRPr lang="en-GB" sz="1050" kern="1200" dirty="0"/>
        </a:p>
        <a:p>
          <a:pPr marL="0" lvl="0" indent="0" algn="ctr" defTabSz="466725">
            <a:lnSpc>
              <a:spcPct val="90000"/>
            </a:lnSpc>
            <a:spcBef>
              <a:spcPct val="0"/>
            </a:spcBef>
            <a:spcAft>
              <a:spcPct val="35000"/>
            </a:spcAft>
            <a:buNone/>
            <a:defRPr cap="all"/>
          </a:pPr>
          <a:r>
            <a:rPr lang="en-GB" sz="1050" kern="1200" dirty="0"/>
            <a:t>Smaller hotels limited funds </a:t>
          </a:r>
          <a:r>
            <a:rPr lang="en-GB" sz="800" kern="1200" dirty="0"/>
            <a:t>(</a:t>
          </a:r>
          <a:r>
            <a:rPr lang="en-GB" sz="800" kern="1200" dirty="0" err="1"/>
            <a:t>Noovy</a:t>
          </a:r>
          <a:r>
            <a:rPr lang="en-GB" sz="800" kern="1200" dirty="0"/>
            <a:t>, 2025)</a:t>
          </a:r>
          <a:endParaRPr lang="en-GB" sz="1050" kern="1200" dirty="0"/>
        </a:p>
        <a:p>
          <a:pPr marL="0" lvl="0" indent="0" algn="ctr" defTabSz="466725">
            <a:lnSpc>
              <a:spcPct val="90000"/>
            </a:lnSpc>
            <a:spcBef>
              <a:spcPct val="0"/>
            </a:spcBef>
            <a:spcAft>
              <a:spcPct val="35000"/>
            </a:spcAft>
            <a:buNone/>
            <a:defRPr cap="all"/>
          </a:pPr>
          <a:endParaRPr lang="en-US" sz="1050" kern="1200" dirty="0"/>
        </a:p>
      </dsp:txBody>
      <dsp:txXfrm>
        <a:off x="173081" y="2585308"/>
        <a:ext cx="3206250" cy="1322753"/>
      </dsp:txXfrm>
    </dsp:sp>
    <dsp:sp modelId="{D7B56E6F-E6D2-4AFC-8C6C-D88240C3103A}">
      <dsp:nvSpPr>
        <dsp:cNvPr id="0" name=""/>
        <dsp:cNvSpPr/>
      </dsp:nvSpPr>
      <dsp:spPr>
        <a:xfrm>
          <a:off x="4565643" y="20308"/>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6E0134-7EEC-41F9-A2FF-BFF3068E0F2C}">
      <dsp:nvSpPr>
        <dsp:cNvPr id="0" name=""/>
        <dsp:cNvSpPr/>
      </dsp:nvSpPr>
      <dsp:spPr>
        <a:xfrm>
          <a:off x="4982456" y="437121"/>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CF84D3-9947-4F9D-AF66-E5A799709EDD}">
      <dsp:nvSpPr>
        <dsp:cNvPr id="0" name=""/>
        <dsp:cNvSpPr/>
      </dsp:nvSpPr>
      <dsp:spPr>
        <a:xfrm>
          <a:off x="3940425" y="2585308"/>
          <a:ext cx="3206250" cy="1322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66725">
            <a:lnSpc>
              <a:spcPct val="90000"/>
            </a:lnSpc>
            <a:spcBef>
              <a:spcPct val="0"/>
            </a:spcBef>
            <a:spcAft>
              <a:spcPct val="35000"/>
            </a:spcAft>
            <a:buNone/>
            <a:defRPr cap="all"/>
          </a:pPr>
          <a:r>
            <a:rPr lang="en-GB" sz="1050" b="1" kern="1200" dirty="0"/>
            <a:t>Environmental factors: </a:t>
          </a:r>
        </a:p>
        <a:p>
          <a:pPr marL="0" lvl="0" indent="0" algn="ctr" defTabSz="466725">
            <a:lnSpc>
              <a:spcPct val="90000"/>
            </a:lnSpc>
            <a:spcBef>
              <a:spcPct val="0"/>
            </a:spcBef>
            <a:spcAft>
              <a:spcPct val="35000"/>
            </a:spcAft>
            <a:buNone/>
            <a:defRPr cap="all"/>
          </a:pPr>
          <a:r>
            <a:rPr lang="en-GB" sz="1050" kern="1200" dirty="0"/>
            <a:t>  climate conscious hotels</a:t>
          </a:r>
        </a:p>
        <a:p>
          <a:pPr marL="0" lvl="0" indent="0" algn="ctr" defTabSz="466725">
            <a:lnSpc>
              <a:spcPct val="90000"/>
            </a:lnSpc>
            <a:spcBef>
              <a:spcPct val="0"/>
            </a:spcBef>
            <a:spcAft>
              <a:spcPct val="35000"/>
            </a:spcAft>
            <a:buNone/>
            <a:defRPr cap="all"/>
          </a:pPr>
          <a:r>
            <a:rPr lang="en-GB" sz="1050" kern="1200" dirty="0"/>
            <a:t>water conservation, waste reduction, locally sourced food, sustainable materials and community engagement </a:t>
          </a:r>
          <a:endParaRPr lang="en-US" sz="1050" kern="1200" dirty="0"/>
        </a:p>
      </dsp:txBody>
      <dsp:txXfrm>
        <a:off x="3940425" y="2585308"/>
        <a:ext cx="3206250" cy="1322753"/>
      </dsp:txXfrm>
    </dsp:sp>
    <dsp:sp modelId="{EF863317-EB1C-4DA3-A2F0-2BEDAE7C8A72}">
      <dsp:nvSpPr>
        <dsp:cNvPr id="0" name=""/>
        <dsp:cNvSpPr/>
      </dsp:nvSpPr>
      <dsp:spPr>
        <a:xfrm>
          <a:off x="8332987" y="20308"/>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3F4383-708E-410A-83D7-55E6DE585A4E}">
      <dsp:nvSpPr>
        <dsp:cNvPr id="0" name=""/>
        <dsp:cNvSpPr/>
      </dsp:nvSpPr>
      <dsp:spPr>
        <a:xfrm>
          <a:off x="8749800" y="437121"/>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FF0C728-FC09-4027-B6B2-C85D289F3337}">
      <dsp:nvSpPr>
        <dsp:cNvPr id="0" name=""/>
        <dsp:cNvSpPr/>
      </dsp:nvSpPr>
      <dsp:spPr>
        <a:xfrm>
          <a:off x="7707768" y="2585308"/>
          <a:ext cx="3206250" cy="1322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66725">
            <a:lnSpc>
              <a:spcPct val="90000"/>
            </a:lnSpc>
            <a:spcBef>
              <a:spcPct val="0"/>
            </a:spcBef>
            <a:spcAft>
              <a:spcPct val="35000"/>
            </a:spcAft>
            <a:buNone/>
            <a:defRPr cap="all"/>
          </a:pPr>
          <a:r>
            <a:rPr lang="en-GB" sz="1050" b="1" kern="1200" dirty="0"/>
            <a:t>social factors:</a:t>
          </a:r>
        </a:p>
        <a:p>
          <a:pPr marL="0" lvl="0" indent="0" algn="ctr" defTabSz="466725">
            <a:lnSpc>
              <a:spcPct val="90000"/>
            </a:lnSpc>
            <a:spcBef>
              <a:spcPct val="0"/>
            </a:spcBef>
            <a:spcAft>
              <a:spcPct val="35000"/>
            </a:spcAft>
            <a:buNone/>
            <a:defRPr cap="all"/>
          </a:pPr>
          <a:r>
            <a:rPr lang="en-GB" sz="1050" b="0" kern="1200" dirty="0"/>
            <a:t>Increased concerns about environmental footprint whilst travelling</a:t>
          </a:r>
        </a:p>
        <a:p>
          <a:pPr marL="0" lvl="0" indent="0" algn="ctr" defTabSz="466725">
            <a:lnSpc>
              <a:spcPct val="90000"/>
            </a:lnSpc>
            <a:spcBef>
              <a:spcPct val="0"/>
            </a:spcBef>
            <a:spcAft>
              <a:spcPct val="35000"/>
            </a:spcAft>
            <a:buNone/>
            <a:defRPr cap="all"/>
          </a:pPr>
          <a:r>
            <a:rPr lang="en-GB" sz="1050" b="0" kern="1200" dirty="0"/>
            <a:t>Guests’ and employee involvement</a:t>
          </a:r>
        </a:p>
        <a:p>
          <a:pPr marL="0" lvl="0" indent="0" algn="ctr" defTabSz="466725">
            <a:lnSpc>
              <a:spcPct val="90000"/>
            </a:lnSpc>
            <a:spcBef>
              <a:spcPct val="0"/>
            </a:spcBef>
            <a:spcAft>
              <a:spcPct val="35000"/>
            </a:spcAft>
            <a:buNone/>
            <a:defRPr cap="all"/>
          </a:pPr>
          <a:r>
            <a:rPr lang="en-GB" sz="1050" b="0" kern="1200" dirty="0"/>
            <a:t>Transparency</a:t>
          </a:r>
        </a:p>
        <a:p>
          <a:pPr marL="0" lvl="0" indent="0" algn="ctr" defTabSz="466725">
            <a:lnSpc>
              <a:spcPct val="90000"/>
            </a:lnSpc>
            <a:spcBef>
              <a:spcPct val="0"/>
            </a:spcBef>
            <a:spcAft>
              <a:spcPct val="35000"/>
            </a:spcAft>
            <a:buNone/>
            <a:defRPr cap="all"/>
          </a:pPr>
          <a:r>
            <a:rPr lang="en-GB" sz="1050" b="0" kern="1200" dirty="0"/>
            <a:t>Incentives</a:t>
          </a:r>
        </a:p>
        <a:p>
          <a:pPr marL="0" lvl="0" indent="0" algn="ctr" defTabSz="466725">
            <a:lnSpc>
              <a:spcPct val="90000"/>
            </a:lnSpc>
            <a:spcBef>
              <a:spcPct val="0"/>
            </a:spcBef>
            <a:spcAft>
              <a:spcPct val="35000"/>
            </a:spcAft>
            <a:buNone/>
            <a:defRPr cap="all"/>
          </a:pPr>
          <a:endParaRPr lang="en-US" sz="1050" b="0" kern="1200" dirty="0"/>
        </a:p>
      </dsp:txBody>
      <dsp:txXfrm>
        <a:off x="7707768" y="2585308"/>
        <a:ext cx="3206250" cy="13227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767B43-F35D-473F-B45B-518C18AB11FD}">
      <dsp:nvSpPr>
        <dsp:cNvPr id="0" name=""/>
        <dsp:cNvSpPr/>
      </dsp:nvSpPr>
      <dsp:spPr>
        <a:xfrm>
          <a:off x="1050712" y="5941"/>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86E5E5-DB32-4200-A1A7-EE21BCF574B6}">
      <dsp:nvSpPr>
        <dsp:cNvPr id="0" name=""/>
        <dsp:cNvSpPr/>
      </dsp:nvSpPr>
      <dsp:spPr>
        <a:xfrm>
          <a:off x="1467524" y="422753"/>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75A3F42-5FA5-4107-AFF0-176A881BFAFF}">
      <dsp:nvSpPr>
        <dsp:cNvPr id="0" name=""/>
        <dsp:cNvSpPr/>
      </dsp:nvSpPr>
      <dsp:spPr>
        <a:xfrm>
          <a:off x="425493" y="2126807"/>
          <a:ext cx="3206250"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dirty="0"/>
            <a:t>Technological Factors: </a:t>
          </a:r>
        </a:p>
        <a:p>
          <a:pPr marL="0" lvl="0" indent="0" algn="ctr" defTabSz="488950">
            <a:lnSpc>
              <a:spcPct val="90000"/>
            </a:lnSpc>
            <a:spcBef>
              <a:spcPct val="0"/>
            </a:spcBef>
            <a:spcAft>
              <a:spcPct val="35000"/>
            </a:spcAft>
            <a:buNone/>
            <a:defRPr cap="all"/>
          </a:pPr>
          <a:r>
            <a:rPr lang="en-GB" sz="1050" kern="1200" dirty="0"/>
            <a:t>Automated energy management systems. On-site solar and wind are popular power generation solutions</a:t>
          </a:r>
          <a:endParaRPr lang="en-US" sz="1050" kern="1200" dirty="0"/>
        </a:p>
      </dsp:txBody>
      <dsp:txXfrm>
        <a:off x="425493" y="2126807"/>
        <a:ext cx="3206250" cy="1485000"/>
      </dsp:txXfrm>
    </dsp:sp>
    <dsp:sp modelId="{D35F9FB3-9A68-4F00-9894-2C513E69552F}">
      <dsp:nvSpPr>
        <dsp:cNvPr id="0" name=""/>
        <dsp:cNvSpPr/>
      </dsp:nvSpPr>
      <dsp:spPr>
        <a:xfrm>
          <a:off x="4818056" y="5941"/>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0255BE-FA47-49DF-8933-A2A89C243458}">
      <dsp:nvSpPr>
        <dsp:cNvPr id="0" name=""/>
        <dsp:cNvSpPr/>
      </dsp:nvSpPr>
      <dsp:spPr>
        <a:xfrm>
          <a:off x="5234868" y="422753"/>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7F54CA-9406-417C-A2DB-BD4C8ADD0BCD}">
      <dsp:nvSpPr>
        <dsp:cNvPr id="0" name=""/>
        <dsp:cNvSpPr/>
      </dsp:nvSpPr>
      <dsp:spPr>
        <a:xfrm>
          <a:off x="4192228" y="2116412"/>
          <a:ext cx="3206250"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66725">
            <a:lnSpc>
              <a:spcPct val="90000"/>
            </a:lnSpc>
            <a:spcBef>
              <a:spcPct val="0"/>
            </a:spcBef>
            <a:spcAft>
              <a:spcPct val="35000"/>
            </a:spcAft>
            <a:buNone/>
            <a:defRPr cap="all"/>
          </a:pPr>
          <a:r>
            <a:rPr lang="en-GB" sz="1050" b="1" kern="1200" dirty="0"/>
            <a:t>Legal Factors: </a:t>
          </a:r>
        </a:p>
        <a:p>
          <a:pPr marL="0" lvl="0" indent="0" algn="ctr" defTabSz="466725">
            <a:lnSpc>
              <a:spcPct val="90000"/>
            </a:lnSpc>
            <a:spcBef>
              <a:spcPct val="0"/>
            </a:spcBef>
            <a:spcAft>
              <a:spcPct val="35000"/>
            </a:spcAft>
            <a:buNone/>
            <a:defRPr cap="all"/>
          </a:pPr>
          <a:r>
            <a:rPr lang="en-GB" sz="1050" kern="1200" dirty="0"/>
            <a:t>local and international regulations governing energy use </a:t>
          </a:r>
        </a:p>
        <a:p>
          <a:pPr marL="0" lvl="0" indent="0" algn="ctr" defTabSz="466725">
            <a:lnSpc>
              <a:spcPct val="90000"/>
            </a:lnSpc>
            <a:spcBef>
              <a:spcPct val="0"/>
            </a:spcBef>
            <a:spcAft>
              <a:spcPct val="35000"/>
            </a:spcAft>
            <a:buNone/>
            <a:defRPr cap="all"/>
          </a:pPr>
          <a:r>
            <a:rPr lang="en-GB" sz="1050" kern="1200" dirty="0"/>
            <a:t>carbon emissions, garbage management, building codes. </a:t>
          </a:r>
        </a:p>
        <a:p>
          <a:pPr marL="0" lvl="0" indent="0" algn="ctr" defTabSz="466725">
            <a:lnSpc>
              <a:spcPct val="90000"/>
            </a:lnSpc>
            <a:spcBef>
              <a:spcPct val="0"/>
            </a:spcBef>
            <a:spcAft>
              <a:spcPct val="35000"/>
            </a:spcAft>
            <a:buNone/>
            <a:defRPr cap="all"/>
          </a:pPr>
          <a:r>
            <a:rPr lang="en-GB" sz="1050" kern="1200" dirty="0"/>
            <a:t>energy performance certificate</a:t>
          </a:r>
        </a:p>
        <a:p>
          <a:pPr marL="0" lvl="0" indent="0" algn="ctr" defTabSz="466725">
            <a:lnSpc>
              <a:spcPct val="90000"/>
            </a:lnSpc>
            <a:spcBef>
              <a:spcPct val="0"/>
            </a:spcBef>
            <a:spcAft>
              <a:spcPct val="35000"/>
            </a:spcAft>
            <a:buNone/>
            <a:defRPr cap="all"/>
          </a:pPr>
          <a:r>
            <a:rPr lang="en-GB" sz="1050" kern="1200" dirty="0"/>
            <a:t> emissions reporting</a:t>
          </a:r>
        </a:p>
        <a:p>
          <a:pPr marL="0" lvl="0" indent="0" algn="ctr" defTabSz="466725">
            <a:lnSpc>
              <a:spcPct val="90000"/>
            </a:lnSpc>
            <a:spcBef>
              <a:spcPct val="0"/>
            </a:spcBef>
            <a:spcAft>
              <a:spcPct val="35000"/>
            </a:spcAft>
            <a:buNone/>
            <a:defRPr cap="all"/>
          </a:pPr>
          <a:r>
            <a:rPr lang="en-GB" sz="1050" kern="1200" dirty="0"/>
            <a:t>alignment with net zero targets </a:t>
          </a:r>
          <a:endParaRPr lang="en-US" sz="1050" kern="1200" dirty="0"/>
        </a:p>
      </dsp:txBody>
      <dsp:txXfrm>
        <a:off x="4192228" y="2116412"/>
        <a:ext cx="3206250" cy="1485000"/>
      </dsp:txXfrm>
    </dsp:sp>
    <dsp:sp modelId="{CD7E8031-6CCE-4B97-8E38-5D76B142FF83}">
      <dsp:nvSpPr>
        <dsp:cNvPr id="0" name=""/>
        <dsp:cNvSpPr/>
      </dsp:nvSpPr>
      <dsp:spPr>
        <a:xfrm>
          <a:off x="8585400" y="5941"/>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070E2B-2129-424C-8300-6B1C2EFEC4C3}">
      <dsp:nvSpPr>
        <dsp:cNvPr id="0" name=""/>
        <dsp:cNvSpPr/>
      </dsp:nvSpPr>
      <dsp:spPr>
        <a:xfrm>
          <a:off x="9002212" y="422753"/>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879DB58-8116-4D28-B194-BB592DB0357F}">
      <dsp:nvSpPr>
        <dsp:cNvPr id="0" name=""/>
        <dsp:cNvSpPr/>
      </dsp:nvSpPr>
      <dsp:spPr>
        <a:xfrm>
          <a:off x="7997309" y="2156700"/>
          <a:ext cx="3206250"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66725">
            <a:lnSpc>
              <a:spcPct val="90000"/>
            </a:lnSpc>
            <a:spcBef>
              <a:spcPct val="0"/>
            </a:spcBef>
            <a:spcAft>
              <a:spcPct val="35000"/>
            </a:spcAft>
            <a:buNone/>
            <a:defRPr cap="all"/>
          </a:pPr>
          <a:r>
            <a:rPr lang="en-GB" sz="1050" b="1" kern="1200" dirty="0"/>
            <a:t>Economical factors: </a:t>
          </a:r>
        </a:p>
        <a:p>
          <a:pPr marL="0" lvl="0" indent="0" algn="ctr" defTabSz="466725">
            <a:lnSpc>
              <a:spcPct val="90000"/>
            </a:lnSpc>
            <a:spcBef>
              <a:spcPct val="0"/>
            </a:spcBef>
            <a:spcAft>
              <a:spcPct val="35000"/>
            </a:spcAft>
            <a:buNone/>
            <a:defRPr cap="all"/>
          </a:pPr>
          <a:r>
            <a:rPr lang="en-GB" sz="1050" kern="1200" dirty="0"/>
            <a:t>High upfront costs</a:t>
          </a:r>
        </a:p>
        <a:p>
          <a:pPr marL="0" lvl="0" indent="0" algn="ctr" defTabSz="466725">
            <a:lnSpc>
              <a:spcPct val="90000"/>
            </a:lnSpc>
            <a:spcBef>
              <a:spcPct val="0"/>
            </a:spcBef>
            <a:spcAft>
              <a:spcPct val="35000"/>
            </a:spcAft>
            <a:buNone/>
            <a:defRPr cap="all"/>
          </a:pPr>
          <a:r>
            <a:rPr lang="en-GB" sz="1050" kern="1200" dirty="0"/>
            <a:t>Rising energy costs </a:t>
          </a:r>
        </a:p>
        <a:p>
          <a:pPr marL="0" lvl="0" indent="0" algn="ctr" defTabSz="466725">
            <a:lnSpc>
              <a:spcPct val="90000"/>
            </a:lnSpc>
            <a:spcBef>
              <a:spcPct val="0"/>
            </a:spcBef>
            <a:spcAft>
              <a:spcPct val="35000"/>
            </a:spcAft>
            <a:buNone/>
            <a:defRPr cap="all"/>
          </a:pPr>
          <a:r>
            <a:rPr lang="en-GB" sz="1050" kern="1200" dirty="0"/>
            <a:t>Retrofitting buildings</a:t>
          </a:r>
        </a:p>
        <a:p>
          <a:pPr marL="0" lvl="0" indent="0" algn="ctr" defTabSz="466725">
            <a:lnSpc>
              <a:spcPct val="90000"/>
            </a:lnSpc>
            <a:spcBef>
              <a:spcPct val="0"/>
            </a:spcBef>
            <a:spcAft>
              <a:spcPct val="35000"/>
            </a:spcAft>
            <a:buNone/>
            <a:defRPr cap="all"/>
          </a:pPr>
          <a:r>
            <a:rPr lang="en-GB" sz="1050" kern="1200" dirty="0"/>
            <a:t>raw material costs, energy prices, consumer preferences regulatory regimes. </a:t>
          </a:r>
        </a:p>
        <a:p>
          <a:pPr marL="0" lvl="0" indent="0" algn="ctr" defTabSz="466725">
            <a:lnSpc>
              <a:spcPct val="90000"/>
            </a:lnSpc>
            <a:spcBef>
              <a:spcPct val="0"/>
            </a:spcBef>
            <a:spcAft>
              <a:spcPct val="35000"/>
            </a:spcAft>
            <a:buNone/>
            <a:defRPr cap="all"/>
          </a:pPr>
          <a:r>
            <a:rPr lang="en-GB" sz="1050" kern="1200" dirty="0"/>
            <a:t>Brand reputation. </a:t>
          </a:r>
        </a:p>
      </dsp:txBody>
      <dsp:txXfrm>
        <a:off x="7997309" y="2156700"/>
        <a:ext cx="3206250" cy="1485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C651BC-ED36-438B-BF93-F50FDA4AFB62}">
      <dsp:nvSpPr>
        <dsp:cNvPr id="0" name=""/>
        <dsp:cNvSpPr/>
      </dsp:nvSpPr>
      <dsp:spPr>
        <a:xfrm>
          <a:off x="890737" y="716551"/>
          <a:ext cx="1077061" cy="10770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50D94A-0A8E-4D41-BFD8-FE915D487220}">
      <dsp:nvSpPr>
        <dsp:cNvPr id="0" name=""/>
        <dsp:cNvSpPr/>
      </dsp:nvSpPr>
      <dsp:spPr>
        <a:xfrm>
          <a:off x="232533" y="2187460"/>
          <a:ext cx="2393469" cy="115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Sustainability and net-zero goals are changing the hotel industry</a:t>
          </a:r>
        </a:p>
        <a:p>
          <a:pPr marL="0" lvl="0" indent="0" algn="ctr" defTabSz="488950">
            <a:lnSpc>
              <a:spcPct val="100000"/>
            </a:lnSpc>
            <a:spcBef>
              <a:spcPct val="0"/>
            </a:spcBef>
            <a:spcAft>
              <a:spcPct val="35000"/>
            </a:spcAft>
            <a:buNone/>
          </a:pPr>
          <a:endParaRPr lang="en-US" sz="1100" kern="1200"/>
        </a:p>
        <a:p>
          <a:pPr marL="0" lvl="0" indent="0" algn="ctr" defTabSz="488950">
            <a:lnSpc>
              <a:spcPct val="100000"/>
            </a:lnSpc>
            <a:spcBef>
              <a:spcPct val="0"/>
            </a:spcBef>
            <a:spcAft>
              <a:spcPct val="35000"/>
            </a:spcAft>
            <a:buNone/>
          </a:pPr>
          <a:r>
            <a:rPr lang="en-US" sz="1100" kern="1200"/>
            <a:t>Due to laws, customer preferences, and new tech</a:t>
          </a:r>
          <a:endParaRPr lang="en-US" sz="1100" kern="1200" dirty="0"/>
        </a:p>
      </dsp:txBody>
      <dsp:txXfrm>
        <a:off x="232533" y="2187460"/>
        <a:ext cx="2393469" cy="1152421"/>
      </dsp:txXfrm>
    </dsp:sp>
    <dsp:sp modelId="{500D0B41-65ED-4392-A06D-4DBA890DA8BA}">
      <dsp:nvSpPr>
        <dsp:cNvPr id="0" name=""/>
        <dsp:cNvSpPr/>
      </dsp:nvSpPr>
      <dsp:spPr>
        <a:xfrm>
          <a:off x="3703064" y="716551"/>
          <a:ext cx="1077061" cy="10770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552CF8D-5FCD-4EF3-9276-03B21DF5E2B5}">
      <dsp:nvSpPr>
        <dsp:cNvPr id="0" name=""/>
        <dsp:cNvSpPr/>
      </dsp:nvSpPr>
      <dsp:spPr>
        <a:xfrm>
          <a:off x="3044860" y="2187460"/>
          <a:ext cx="2393469" cy="115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Larger</a:t>
          </a:r>
          <a:r>
            <a:rPr lang="en-US" sz="1100" kern="1200" baseline="0" dirty="0"/>
            <a:t> hotels chains are making good progress on sustainability</a:t>
          </a:r>
        </a:p>
        <a:p>
          <a:pPr marL="0" lvl="0" indent="0" algn="ctr" defTabSz="488950">
            <a:lnSpc>
              <a:spcPct val="100000"/>
            </a:lnSpc>
            <a:spcBef>
              <a:spcPct val="0"/>
            </a:spcBef>
            <a:spcAft>
              <a:spcPct val="35000"/>
            </a:spcAft>
            <a:buNone/>
          </a:pPr>
          <a:endParaRPr lang="en-US" sz="1100" kern="1200" baseline="0" dirty="0"/>
        </a:p>
        <a:p>
          <a:pPr marL="0" lvl="0" indent="0" algn="ctr" defTabSz="488950">
            <a:lnSpc>
              <a:spcPct val="100000"/>
            </a:lnSpc>
            <a:spcBef>
              <a:spcPct val="0"/>
            </a:spcBef>
            <a:spcAft>
              <a:spcPct val="35000"/>
            </a:spcAft>
            <a:buNone/>
          </a:pPr>
          <a:r>
            <a:rPr lang="en-US" sz="1100" kern="1200" baseline="0" dirty="0"/>
            <a:t>Smaller hotels have financial and tech problems</a:t>
          </a:r>
          <a:endParaRPr lang="en-US" sz="1100" kern="1200" dirty="0"/>
        </a:p>
      </dsp:txBody>
      <dsp:txXfrm>
        <a:off x="3044860" y="2187460"/>
        <a:ext cx="2393469" cy="1152421"/>
      </dsp:txXfrm>
    </dsp:sp>
    <dsp:sp modelId="{C64307C3-0536-499B-8991-1D75C98A6827}">
      <dsp:nvSpPr>
        <dsp:cNvPr id="0" name=""/>
        <dsp:cNvSpPr/>
      </dsp:nvSpPr>
      <dsp:spPr>
        <a:xfrm>
          <a:off x="6515391" y="716551"/>
          <a:ext cx="1077061" cy="10770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A92F97-6B00-4CE3-A810-4EDC6E9702BE}">
      <dsp:nvSpPr>
        <dsp:cNvPr id="0" name=""/>
        <dsp:cNvSpPr/>
      </dsp:nvSpPr>
      <dsp:spPr>
        <a:xfrm>
          <a:off x="5857187" y="2187460"/>
          <a:ext cx="2393469" cy="115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Sustainability</a:t>
          </a:r>
          <a:r>
            <a:rPr lang="en-US" sz="1100" kern="1200" baseline="0" dirty="0"/>
            <a:t> needs to be real, involve everyone, and be transparent</a:t>
          </a:r>
        </a:p>
        <a:p>
          <a:pPr marL="0" lvl="0" indent="0" algn="ctr" defTabSz="488950">
            <a:lnSpc>
              <a:spcPct val="100000"/>
            </a:lnSpc>
            <a:spcBef>
              <a:spcPct val="0"/>
            </a:spcBef>
            <a:spcAft>
              <a:spcPct val="35000"/>
            </a:spcAft>
            <a:buNone/>
          </a:pPr>
          <a:endParaRPr lang="en-US" sz="1100" kern="1200" baseline="0" dirty="0"/>
        </a:p>
        <a:p>
          <a:pPr marL="0" lvl="0" indent="0" algn="ctr" defTabSz="488950">
            <a:lnSpc>
              <a:spcPct val="100000"/>
            </a:lnSpc>
            <a:spcBef>
              <a:spcPct val="0"/>
            </a:spcBef>
            <a:spcAft>
              <a:spcPct val="35000"/>
            </a:spcAft>
            <a:buNone/>
          </a:pPr>
          <a:r>
            <a:rPr lang="en-US" sz="1100" kern="1200" baseline="0" dirty="0"/>
            <a:t>Collaboration is key to making it widespread</a:t>
          </a:r>
          <a:endParaRPr lang="en-US" sz="1100" kern="1200" dirty="0"/>
        </a:p>
      </dsp:txBody>
      <dsp:txXfrm>
        <a:off x="5857187" y="2187460"/>
        <a:ext cx="2393469" cy="1152421"/>
      </dsp:txXfrm>
    </dsp:sp>
    <dsp:sp modelId="{1B14C036-1AE2-4E0F-A3CA-AD2D1ECCF07C}">
      <dsp:nvSpPr>
        <dsp:cNvPr id="0" name=""/>
        <dsp:cNvSpPr/>
      </dsp:nvSpPr>
      <dsp:spPr>
        <a:xfrm>
          <a:off x="9327718" y="716551"/>
          <a:ext cx="1077061" cy="10770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0F77458-D41B-4A1F-BED5-F54169B0EF83}">
      <dsp:nvSpPr>
        <dsp:cNvPr id="0" name=""/>
        <dsp:cNvSpPr/>
      </dsp:nvSpPr>
      <dsp:spPr>
        <a:xfrm>
          <a:off x="8669514" y="2187460"/>
          <a:ext cx="2393469" cy="115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Net-zero: Good for the planet and a smart financial move</a:t>
          </a:r>
        </a:p>
      </dsp:txBody>
      <dsp:txXfrm>
        <a:off x="8669514" y="2187460"/>
        <a:ext cx="2393469" cy="115242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56FFE-EA5D-47A5-8687-F868147FBD88}">
      <dsp:nvSpPr>
        <dsp:cNvPr id="0" name=""/>
        <dsp:cNvSpPr/>
      </dsp:nvSpPr>
      <dsp:spPr>
        <a:xfrm>
          <a:off x="740369" y="651654"/>
          <a:ext cx="1065807" cy="1065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5D6A15B-E882-449A-BF14-1094BF60D21B}">
      <dsp:nvSpPr>
        <dsp:cNvPr id="0" name=""/>
        <dsp:cNvSpPr/>
      </dsp:nvSpPr>
      <dsp:spPr>
        <a:xfrm>
          <a:off x="89042"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a:t>Embrace technology for optimisation</a:t>
          </a:r>
          <a:endParaRPr lang="en-US" sz="1800" kern="1200"/>
        </a:p>
      </dsp:txBody>
      <dsp:txXfrm>
        <a:off x="89042" y="2032622"/>
        <a:ext cx="2368460" cy="720000"/>
      </dsp:txXfrm>
    </dsp:sp>
    <dsp:sp modelId="{267D147F-DCB9-474F-BC86-EFF6D73D59A5}">
      <dsp:nvSpPr>
        <dsp:cNvPr id="0" name=""/>
        <dsp:cNvSpPr/>
      </dsp:nvSpPr>
      <dsp:spPr>
        <a:xfrm>
          <a:off x="3523310" y="651654"/>
          <a:ext cx="1065807" cy="1065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800709-FB51-4EE7-89BF-2466BD1B4AE9}">
      <dsp:nvSpPr>
        <dsp:cNvPr id="0" name=""/>
        <dsp:cNvSpPr/>
      </dsp:nvSpPr>
      <dsp:spPr>
        <a:xfrm>
          <a:off x="2871984"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a:t>Employee and guest engagement.</a:t>
          </a:r>
          <a:endParaRPr lang="en-US" sz="1800" kern="1200"/>
        </a:p>
      </dsp:txBody>
      <dsp:txXfrm>
        <a:off x="2871984" y="2032622"/>
        <a:ext cx="2368460" cy="720000"/>
      </dsp:txXfrm>
    </dsp:sp>
    <dsp:sp modelId="{833B328D-1D0C-449A-A363-FA42AC4381D4}">
      <dsp:nvSpPr>
        <dsp:cNvPr id="0" name=""/>
        <dsp:cNvSpPr/>
      </dsp:nvSpPr>
      <dsp:spPr>
        <a:xfrm>
          <a:off x="6306251" y="651654"/>
          <a:ext cx="1065807" cy="1065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147498-EEF5-45BB-A1BD-8F123F3E1796}">
      <dsp:nvSpPr>
        <dsp:cNvPr id="0" name=""/>
        <dsp:cNvSpPr/>
      </dsp:nvSpPr>
      <dsp:spPr>
        <a:xfrm>
          <a:off x="5654925"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a:t>Waste management</a:t>
          </a:r>
          <a:endParaRPr lang="en-US" sz="1800" kern="1200"/>
        </a:p>
      </dsp:txBody>
      <dsp:txXfrm>
        <a:off x="5654925" y="2032622"/>
        <a:ext cx="2368460" cy="720000"/>
      </dsp:txXfrm>
    </dsp:sp>
    <dsp:sp modelId="{4F8AA1EC-2856-4393-9F3A-D4DECAFC2F1F}">
      <dsp:nvSpPr>
        <dsp:cNvPr id="0" name=""/>
        <dsp:cNvSpPr/>
      </dsp:nvSpPr>
      <dsp:spPr>
        <a:xfrm>
          <a:off x="9089193" y="651654"/>
          <a:ext cx="1065807" cy="1065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080B526-9A50-4F22-BC58-ABCCFDC29832}">
      <dsp:nvSpPr>
        <dsp:cNvPr id="0" name=""/>
        <dsp:cNvSpPr/>
      </dsp:nvSpPr>
      <dsp:spPr>
        <a:xfrm>
          <a:off x="8437866"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a:t>Energy conservation </a:t>
          </a:r>
          <a:endParaRPr lang="en-US" sz="1800" kern="1200"/>
        </a:p>
      </dsp:txBody>
      <dsp:txXfrm>
        <a:off x="8437866" y="2032622"/>
        <a:ext cx="236846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E33E3A-7A5D-4EED-90DF-B2C68D07C134}" type="datetimeFigureOut">
              <a:rPr lang="en-GB" smtClean="0"/>
              <a:t>09/06/2025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948416-01BB-4FFA-904B-73D55C32D8C5}" type="slidenum">
              <a:rPr lang="en-GB" smtClean="0"/>
              <a:t>‹#›</a:t>
            </a:fld>
            <a:endParaRPr lang="en-GB"/>
          </a:p>
        </p:txBody>
      </p:sp>
    </p:spTree>
    <p:extLst>
      <p:ext uri="{BB962C8B-B14F-4D97-AF65-F5344CB8AC3E}">
        <p14:creationId xmlns:p14="http://schemas.microsoft.com/office/powerpoint/2010/main" val="2751115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 ALL. I’ll be discussing about sustainability and net-zero in the hotel and hospitality industry. This topic is timely and essential, not just for the environment but for the future competitiveness and reputation of the industry. This presentation will focus on industry wide efforts towards net-zero, with a brief literature review on water conservation and consumption in the hotel and hospitality sector. </a:t>
            </a:r>
          </a:p>
        </p:txBody>
      </p:sp>
      <p:sp>
        <p:nvSpPr>
          <p:cNvPr id="4" name="Slide Number Placeholder 3"/>
          <p:cNvSpPr>
            <a:spLocks noGrp="1"/>
          </p:cNvSpPr>
          <p:nvPr>
            <p:ph type="sldNum" sz="quarter" idx="5"/>
          </p:nvPr>
        </p:nvSpPr>
        <p:spPr/>
        <p:txBody>
          <a:bodyPr/>
          <a:lstStyle/>
          <a:p>
            <a:fld id="{56948416-01BB-4FFA-904B-73D55C32D8C5}" type="slidenum">
              <a:rPr lang="en-GB" smtClean="0"/>
              <a:t>1</a:t>
            </a:fld>
            <a:endParaRPr lang="en-GB"/>
          </a:p>
        </p:txBody>
      </p:sp>
    </p:spTree>
    <p:extLst>
      <p:ext uri="{BB962C8B-B14F-4D97-AF65-F5344CB8AC3E}">
        <p14:creationId xmlns:p14="http://schemas.microsoft.com/office/powerpoint/2010/main" val="1285169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hotel and hospitality industry are undergoing a transformative shift driven by the urgent global demand for sustainability. Climate change, resource scarcity, and shifting guest expectations are compelling industry stakeholders to rethink traditional operational models and prioritise sustainable practices. In the face of increasing environmental concerns, the industry-which contributes significantly to global carbon emissions, water usage, and waste must adapt innovative, eco-conscious strategies to reduce its environmental footprint while maintaining service excellence.</a:t>
            </a:r>
          </a:p>
          <a:p>
            <a:r>
              <a:rPr lang="en-GB" sz="1200" kern="1200">
                <a:solidFill>
                  <a:schemeClr val="tx1"/>
                </a:solidFill>
                <a:effectLst/>
                <a:latin typeface="+mn-lt"/>
                <a:ea typeface="+mn-ea"/>
                <a:cs typeface="+mn-cs"/>
              </a:rPr>
              <a:t>Sustainability in hospitality includes a wide range of measures, such as energy efficiency, waste reduction, water conservation, and the use of renewable energy sources. These initiatives are no longer viewed as optional extras, but rather as critical to long-term business resilience, regulatory compliance, and brand competitiveness. With increasing environmental consciousness among travellers and growing pressure from governments and advocacy organisations, sustainable practices are now considered as a major predictor of consumer loyalty and operational efficiency.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56948416-01BB-4FFA-904B-73D55C32D8C5}" type="slidenum">
              <a:rPr lang="en-GB" smtClean="0"/>
              <a:t>2</a:t>
            </a:fld>
            <a:endParaRPr lang="en-GB"/>
          </a:p>
        </p:txBody>
      </p:sp>
    </p:spTree>
    <p:extLst>
      <p:ext uri="{BB962C8B-B14F-4D97-AF65-F5344CB8AC3E}">
        <p14:creationId xmlns:p14="http://schemas.microsoft.com/office/powerpoint/2010/main" val="3079083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literature review will briefly consider one key sustainability challenge: water conservation and consumption in the industry. </a:t>
            </a:r>
            <a:r>
              <a:rPr lang="en-GB" sz="1200" kern="1200" dirty="0">
                <a:solidFill>
                  <a:schemeClr val="tx1"/>
                </a:solidFill>
                <a:effectLst/>
                <a:latin typeface="+mn-lt"/>
                <a:ea typeface="+mn-ea"/>
                <a:cs typeface="+mn-cs"/>
              </a:rPr>
              <a:t>Water is one of the most essential yet overused resources in the hotel and hospitality industry. Hotels are among the highest water consuming commercial buildings, using water for guests’ rooms, kitchens, laundry, landscaping, swimming pools, and recreational facilities. As global scarcity intensifies due to climate change, urbanisations, and tourism growth, water conservation has emerged as a vital sustainability priority in hospitality operations. According to Tourism Management study, the European hotel business uses approximately 300 litres of water per person every night, depending on the level of luxury. 144 litres more than a local resident's typical daily water use. </a:t>
            </a:r>
            <a:endParaRPr lang="en-GB" dirty="0"/>
          </a:p>
        </p:txBody>
      </p:sp>
      <p:sp>
        <p:nvSpPr>
          <p:cNvPr id="4" name="Slide Number Placeholder 3"/>
          <p:cNvSpPr>
            <a:spLocks noGrp="1"/>
          </p:cNvSpPr>
          <p:nvPr>
            <p:ph type="sldNum" sz="quarter" idx="5"/>
          </p:nvPr>
        </p:nvSpPr>
        <p:spPr/>
        <p:txBody>
          <a:bodyPr/>
          <a:lstStyle/>
          <a:p>
            <a:fld id="{56948416-01BB-4FFA-904B-73D55C32D8C5}" type="slidenum">
              <a:rPr lang="en-GB" smtClean="0"/>
              <a:t>3</a:t>
            </a:fld>
            <a:endParaRPr lang="en-GB"/>
          </a:p>
        </p:txBody>
      </p:sp>
    </p:spTree>
    <p:extLst>
      <p:ext uri="{BB962C8B-B14F-4D97-AF65-F5344CB8AC3E}">
        <p14:creationId xmlns:p14="http://schemas.microsoft.com/office/powerpoint/2010/main" val="3202297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Effective water management is critical for decreasing operational costs and minimising environmental impact. Recognising the financial and environmental consequences of excessive water consumption, hospitality businesses began introducing sustainability measures such as Real-time monitoring systems, such as those provided by </a:t>
            </a:r>
            <a:r>
              <a:rPr lang="en-GB" sz="1200" kern="1200" dirty="0" err="1">
                <a:solidFill>
                  <a:schemeClr val="tx1"/>
                </a:solidFill>
                <a:effectLst/>
                <a:latin typeface="+mn-lt"/>
                <a:ea typeface="+mn-ea"/>
                <a:cs typeface="+mn-cs"/>
              </a:rPr>
              <a:t>Bioscore</a:t>
            </a:r>
            <a:r>
              <a:rPr lang="en-GB" sz="1200" kern="1200" dirty="0">
                <a:solidFill>
                  <a:schemeClr val="tx1"/>
                </a:solidFill>
                <a:effectLst/>
                <a:latin typeface="+mn-lt"/>
                <a:ea typeface="+mn-ea"/>
                <a:cs typeface="+mn-cs"/>
              </a:rPr>
              <a:t> Sustainability, enable hotels to track water usage across various areas, identify efficiencies, and implement targeted interventions. These systems facilitate data-driven decisions, leading to optimised water usage and reduced wastage. Adopting water-efficient fixtures is prevalent strategy in the industry. This includes installing water-saving devices like low-flow faucets and showerheads, as well as utilising innovative technology like smart irrigation systems that vary based on weather conditions to maximise water use. These measures contribute considerably to the overarching goal of lowering water use in controlled operations by the end of the decade (</a:t>
            </a:r>
            <a:r>
              <a:rPr lang="en-GB" sz="1200" kern="1200" dirty="0" err="1">
                <a:solidFill>
                  <a:schemeClr val="tx1"/>
                </a:solidFill>
                <a:effectLst/>
                <a:latin typeface="+mn-lt"/>
                <a:ea typeface="+mn-ea"/>
                <a:cs typeface="+mn-cs"/>
              </a:rPr>
              <a:t>Lindhorn</a:t>
            </a:r>
            <a:r>
              <a:rPr lang="en-GB" sz="1200" kern="1200" dirty="0">
                <a:solidFill>
                  <a:schemeClr val="tx1"/>
                </a:solidFill>
                <a:effectLst/>
                <a:latin typeface="+mn-lt"/>
                <a:ea typeface="+mn-ea"/>
                <a:cs typeface="+mn-cs"/>
              </a:rPr>
              <a:t>, 2024). As an example, </a:t>
            </a:r>
            <a:r>
              <a:rPr lang="en-GB" sz="1200" kern="1200" dirty="0" err="1">
                <a:solidFill>
                  <a:schemeClr val="tx1"/>
                </a:solidFill>
                <a:effectLst/>
                <a:latin typeface="+mn-lt"/>
                <a:ea typeface="+mn-ea"/>
                <a:cs typeface="+mn-cs"/>
              </a:rPr>
              <a:t>Mövenpick</a:t>
            </a:r>
            <a:r>
              <a:rPr lang="en-GB" sz="1200" kern="1200" dirty="0">
                <a:solidFill>
                  <a:schemeClr val="tx1"/>
                </a:solidFill>
                <a:effectLst/>
                <a:latin typeface="+mn-lt"/>
                <a:ea typeface="+mn-ea"/>
                <a:cs typeface="+mn-cs"/>
              </a:rPr>
              <a:t> Petra transformed 90% of its hotel rooms from bathtubs to walk-in showers, with the goal of reducing room water consumption by 15% by 2025. Greywater recycling involves treating wastewater from sinks, showers, and laundry facilities for reuse in non-potable applications like toilet flushing and irrigation. This approach can reduce water demand by 50%. Abu Dhabi Premier Inn has collaborated with </a:t>
            </a:r>
            <a:r>
              <a:rPr lang="en-GB" sz="1200" kern="1200" dirty="0" err="1">
                <a:solidFill>
                  <a:schemeClr val="tx1"/>
                </a:solidFill>
                <a:effectLst/>
                <a:latin typeface="+mn-lt"/>
                <a:ea typeface="+mn-ea"/>
                <a:cs typeface="+mn-cs"/>
              </a:rPr>
              <a:t>Waterscan</a:t>
            </a:r>
            <a:r>
              <a:rPr lang="en-GB" sz="1200" kern="1200" dirty="0">
                <a:solidFill>
                  <a:schemeClr val="tx1"/>
                </a:solidFill>
                <a:effectLst/>
                <a:latin typeface="+mn-lt"/>
                <a:ea typeface="+mn-ea"/>
                <a:cs typeface="+mn-cs"/>
              </a:rPr>
              <a:t>, an expert in water treatment, to create the first water recycling system in the area, saving an average of 735,000 litres of water per month, or nearly one-quarter of the hotel's monthly water usage. Training staff and engaging guests are essential components of effective water conservation strategies. Educating employees about water-saving practices and encouraging guests to participate in initiatives like towel and linen reuse programs can lead to significant reductions in water usage by up to 35%. According to Tork Global, 95% of business travellers believe that hotels should have a green initiative, 73% of global travellers aim to stay in an eco-friendly or green lodging, and 33% of hotel customers prefer hotels with environmental and social programs. Many hotels have introduced green initiatives and guests are urged to take part in these activities by offering incentives such as discounts, complementary services, or donations to environmental charities. </a:t>
            </a:r>
            <a:endParaRPr lang="en-GB" dirty="0"/>
          </a:p>
        </p:txBody>
      </p:sp>
      <p:sp>
        <p:nvSpPr>
          <p:cNvPr id="4" name="Slide Number Placeholder 3"/>
          <p:cNvSpPr>
            <a:spLocks noGrp="1"/>
          </p:cNvSpPr>
          <p:nvPr>
            <p:ph type="sldNum" sz="quarter" idx="5"/>
          </p:nvPr>
        </p:nvSpPr>
        <p:spPr/>
        <p:txBody>
          <a:bodyPr/>
          <a:lstStyle/>
          <a:p>
            <a:fld id="{56948416-01BB-4FFA-904B-73D55C32D8C5}" type="slidenum">
              <a:rPr lang="en-GB" smtClean="0"/>
              <a:t>4</a:t>
            </a:fld>
            <a:endParaRPr lang="en-GB"/>
          </a:p>
        </p:txBody>
      </p:sp>
    </p:spTree>
    <p:extLst>
      <p:ext uri="{BB962C8B-B14F-4D97-AF65-F5344CB8AC3E}">
        <p14:creationId xmlns:p14="http://schemas.microsoft.com/office/powerpoint/2010/main" val="2634481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study utilised a secondary data analysis approach to investigate sustainability and net-zero practices within the hotel and hospitality industry. Data was collected from existing academic literature, industry reports, sustainability audits, and case studies published by organisations. These sources provided detailed insights into current sustainability and net-zero practices, technologies, operational strategies, and outcomes achieved by hotels globally.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PESTEL framework was applied to assess sustainability impacts, content analysis identified recurring themes and strategies, and comparative analysis evaluated differences in conservation practices across hotel types and regions.  </a:t>
            </a:r>
          </a:p>
          <a:p>
            <a:endParaRPr lang="en-GB" dirty="0"/>
          </a:p>
        </p:txBody>
      </p:sp>
      <p:sp>
        <p:nvSpPr>
          <p:cNvPr id="4" name="Slide Number Placeholder 3"/>
          <p:cNvSpPr>
            <a:spLocks noGrp="1"/>
          </p:cNvSpPr>
          <p:nvPr>
            <p:ph type="sldNum" sz="quarter" idx="5"/>
          </p:nvPr>
        </p:nvSpPr>
        <p:spPr/>
        <p:txBody>
          <a:bodyPr/>
          <a:lstStyle/>
          <a:p>
            <a:fld id="{56948416-01BB-4FFA-904B-73D55C32D8C5}" type="slidenum">
              <a:rPr lang="en-GB" smtClean="0"/>
              <a:t>5</a:t>
            </a:fld>
            <a:endParaRPr lang="en-GB"/>
          </a:p>
        </p:txBody>
      </p:sp>
    </p:spTree>
    <p:extLst>
      <p:ext uri="{BB962C8B-B14F-4D97-AF65-F5344CB8AC3E}">
        <p14:creationId xmlns:p14="http://schemas.microsoft.com/office/powerpoint/2010/main" val="1073045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Sustainability and the pursuit of net zero have become dominant themes in the hospitality sector, driven by growing environmental awareness, regulatory pressure, and evolving consumer expectations. This analysis explores the impact of sustainability and net-zero on the hospitality industry through the PESTEL framework reflecting critically on industry responses, their effectiveness, and limitations</a:t>
            </a:r>
            <a:endParaRPr lang="en-GB" dirty="0"/>
          </a:p>
        </p:txBody>
      </p:sp>
      <p:sp>
        <p:nvSpPr>
          <p:cNvPr id="4" name="Slide Number Placeholder 3"/>
          <p:cNvSpPr>
            <a:spLocks noGrp="1"/>
          </p:cNvSpPr>
          <p:nvPr>
            <p:ph type="sldNum" sz="quarter" idx="5"/>
          </p:nvPr>
        </p:nvSpPr>
        <p:spPr/>
        <p:txBody>
          <a:bodyPr/>
          <a:lstStyle/>
          <a:p>
            <a:fld id="{56948416-01BB-4FFA-904B-73D55C32D8C5}" type="slidenum">
              <a:rPr lang="en-GB" smtClean="0"/>
              <a:t>6</a:t>
            </a:fld>
            <a:endParaRPr lang="en-GB"/>
          </a:p>
        </p:txBody>
      </p:sp>
    </p:spTree>
    <p:extLst>
      <p:ext uri="{BB962C8B-B14F-4D97-AF65-F5344CB8AC3E}">
        <p14:creationId xmlns:p14="http://schemas.microsoft.com/office/powerpoint/2010/main" val="32446765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PESTLE analysis looks at the external factors that can have an impact on an organisation, allowing it to better evaluate opportunities and risks. All businesses are under pressure to reach the UK Government's aim of achieving "net zero" emissions by 2050, which was agreed upon at the COP28 summit in Dubai. Customers' changing expectations, as well as the increasing political agenda, need the hotels, hospitality, and leisure industry to consider climate change and environmental targets more quickly. Hilton's "Travel with Purpose" program, for example, seeks to reduce environmental impact by 50% by 2030. This includes monitoring energy and water consumption, reducing food waste, and using sustainable building materials. Implementing sustainable policies can also be challenging, Small hotels frequently have limited funds, making it difficult to spend in improvements or marketing. growing environmental pressure due to high resource use and emissions, driving hotels to adopt sustainable practices. Consumers now expect hotels to demonstrate environmental responsibility, influencing brand reputation and customer loyalty. This has resulted in the growth of climate-conscious hotels, which are revolutionising the hospitality industry by actively implementing strategies to reduce their environmental effect. Climate-conscious businesses actively regard the environment by incorporating recognised practices into their operations. These practices include water conservation, waste reduction, locally sourced food, sustainable materials and community engagement. Several hotels worldwide are leading the way in climate-conscious activities. The 2,000-room New York Hilton Midtown uses a cogeneration facility, which reduces its carbon footprint by more than 30%. Guests are increasingly concerned about the environmental footprint of their travel. Social pressure and shifting consumer values towards sustainable and tourism have made sustainability and net-zero a reputational issue for hotel brands. the most effective communication strategy is interpersonal communication, in which hosts and guests engage in a conversation about their sustainability experiences. Hotels have responded by involving guests in conservative practices, IHG is a great example Its "Greener Stay" promotion awards its loyal guests with 500 IHG One Rewards points for each night they opt out of cleaning services. Workforce engagement is vital, training employees in sustainable practices improves operational efficiency, encourages eco-conscious behaviour beyond work, and enables staff to engage guests while boosting morale.</a:t>
            </a:r>
          </a:p>
          <a:p>
            <a:endParaRPr lang="en-GB" dirty="0"/>
          </a:p>
        </p:txBody>
      </p:sp>
      <p:sp>
        <p:nvSpPr>
          <p:cNvPr id="4" name="Slide Number Placeholder 3"/>
          <p:cNvSpPr>
            <a:spLocks noGrp="1"/>
          </p:cNvSpPr>
          <p:nvPr>
            <p:ph type="sldNum" sz="quarter" idx="5"/>
          </p:nvPr>
        </p:nvSpPr>
        <p:spPr/>
        <p:txBody>
          <a:bodyPr/>
          <a:lstStyle/>
          <a:p>
            <a:fld id="{56948416-01BB-4FFA-904B-73D55C32D8C5}" type="slidenum">
              <a:rPr lang="en-GB" smtClean="0"/>
              <a:t>7</a:t>
            </a:fld>
            <a:endParaRPr lang="en-GB"/>
          </a:p>
        </p:txBody>
      </p:sp>
    </p:spTree>
    <p:extLst>
      <p:ext uri="{BB962C8B-B14F-4D97-AF65-F5344CB8AC3E}">
        <p14:creationId xmlns:p14="http://schemas.microsoft.com/office/powerpoint/2010/main" val="20052577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Technological innovation is at the forefront to achieving net zero, To improve the efficiency of these systems, hotels are moving away from LED lighting and occupancy sensors and towards automated energy management systems. On-site solar and wind are popular power generation solutions. One hotel in Japan even uses plastic and food waste to power a hydrogen fuel cell generator, producing enough energy to cover its needs while lowering CO2 emissions by 200,000 kW per year. Economic considerations like as raw material costs, energy prices, consumer preferences, and regulatory regimes all have a significant impact on sustainability. These factors can either encourage or discourage the use of sustainable practices. Economic factors also enhance guest satisfaction, research shows that travellers are willing to pay more for facilities that implement climate-conscious measures, According to a booking.com survey, 76% of travellers would book a hotel that is certified as 'green,' and 43% are willing to pay more for a 'green' hotel. Legal requirements for environmental performance are strengthening globally. Hotels must adhere to local and international regulations, Failure to comply can result in fines, reputational damage, and limited market access. </a:t>
            </a:r>
            <a:endParaRPr lang="en-GB" dirty="0"/>
          </a:p>
        </p:txBody>
      </p:sp>
      <p:sp>
        <p:nvSpPr>
          <p:cNvPr id="4" name="Slide Number Placeholder 3"/>
          <p:cNvSpPr>
            <a:spLocks noGrp="1"/>
          </p:cNvSpPr>
          <p:nvPr>
            <p:ph type="sldNum" sz="quarter" idx="5"/>
          </p:nvPr>
        </p:nvSpPr>
        <p:spPr/>
        <p:txBody>
          <a:bodyPr/>
          <a:lstStyle/>
          <a:p>
            <a:fld id="{56948416-01BB-4FFA-904B-73D55C32D8C5}" type="slidenum">
              <a:rPr lang="en-GB" smtClean="0"/>
              <a:t>8</a:t>
            </a:fld>
            <a:endParaRPr lang="en-GB"/>
          </a:p>
        </p:txBody>
      </p:sp>
    </p:spTree>
    <p:extLst>
      <p:ext uri="{BB962C8B-B14F-4D97-AF65-F5344CB8AC3E}">
        <p14:creationId xmlns:p14="http://schemas.microsoft.com/office/powerpoint/2010/main" val="7113427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Sustainability and net-zero objectives are transforming the hotel industry, driven by legislative requirements, consumer expectations, and technological advances. While larger hotel chains have made enormous progress in energy efficiency, waste reduction, and renewable energy use, smaller operators face financial and technological challenges. To avoid greenwashing, success requires incorporating sustainability throughout operations, fostering employee and guest engagement, and maintaining transparency. Collaboration among governments, industry players, and communities is necessary to promote widespread adoption. Finally, achieving net zero is not just an environmental obligation, but also a financial opportunity for resilience and long-term success in the hotel sector.</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56948416-01BB-4FFA-904B-73D55C32D8C5}" type="slidenum">
              <a:rPr lang="en-GB" smtClean="0"/>
              <a:t>9</a:t>
            </a:fld>
            <a:endParaRPr lang="en-GB"/>
          </a:p>
        </p:txBody>
      </p:sp>
    </p:spTree>
    <p:extLst>
      <p:ext uri="{BB962C8B-B14F-4D97-AF65-F5344CB8AC3E}">
        <p14:creationId xmlns:p14="http://schemas.microsoft.com/office/powerpoint/2010/main" val="23022171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the hospitality industry accelerates its shift to sustainability and net zero emissions, here are future-focused recommendations to expedite progress towards environmental responsibility and resilience: Use of AI and IoT to optimise energy and water usage in hotels, leading to increased efficiency. Smart Allocations to automatically assign guests to energy-efficient rooms, reducing consumption during low occupancy periods. Predictive maintenance with IoT sensors detects equipment flaws before they cause breakdowns, decreasing downtime and maintenance costs.</a:t>
            </a:r>
          </a:p>
          <a:p>
            <a:r>
              <a:rPr lang="en-GB" sz="1200" kern="1200" dirty="0">
                <a:solidFill>
                  <a:schemeClr val="tx1"/>
                </a:solidFill>
                <a:effectLst/>
                <a:latin typeface="+mn-lt"/>
                <a:ea typeface="+mn-ea"/>
                <a:cs typeface="+mn-cs"/>
              </a:rPr>
              <a:t>prioritise ongoing education and training programs.</a:t>
            </a:r>
          </a:p>
          <a:p>
            <a:r>
              <a:rPr lang="en-GB" sz="1200" kern="1200" dirty="0">
                <a:solidFill>
                  <a:schemeClr val="tx1"/>
                </a:solidFill>
                <a:effectLst/>
                <a:latin typeface="+mn-lt"/>
                <a:ea typeface="+mn-ea"/>
                <a:cs typeface="+mn-cs"/>
              </a:rPr>
              <a:t>simple steps to reduce waste can be done by providing clearly labelled containers for various waste products enabling hotel visitors to recycle and dispose of goods correctly. Another important step is to reduce single-use plastics, with refillable water stations and compostable packaging offering a sustainable option. Collaborate with local charities and food banks to prevent food waste and benefit the community.</a:t>
            </a:r>
          </a:p>
          <a:p>
            <a:r>
              <a:rPr lang="en-GB" sz="1200" kern="1200" dirty="0">
                <a:solidFill>
                  <a:schemeClr val="tx1"/>
                </a:solidFill>
                <a:effectLst/>
                <a:latin typeface="+mn-lt"/>
                <a:ea typeface="+mn-ea"/>
                <a:cs typeface="+mn-cs"/>
              </a:rPr>
              <a:t>switching to LED lighting, LED bulbs can also be retrofitted into existing systems, eliminating the need to rebuild infrastructure and lowering the cost of upgrading, investing on renewable energy sources such as solar panels, wind energy, and geothermal energy will help reduce carbon emissions.</a:t>
            </a:r>
            <a:endParaRPr lang="en-GB" dirty="0"/>
          </a:p>
        </p:txBody>
      </p:sp>
      <p:sp>
        <p:nvSpPr>
          <p:cNvPr id="4" name="Slide Number Placeholder 3"/>
          <p:cNvSpPr>
            <a:spLocks noGrp="1"/>
          </p:cNvSpPr>
          <p:nvPr>
            <p:ph type="sldNum" sz="quarter" idx="5"/>
          </p:nvPr>
        </p:nvSpPr>
        <p:spPr/>
        <p:txBody>
          <a:bodyPr/>
          <a:lstStyle/>
          <a:p>
            <a:fld id="{56948416-01BB-4FFA-904B-73D55C32D8C5}" type="slidenum">
              <a:rPr lang="en-GB" smtClean="0"/>
              <a:t>10</a:t>
            </a:fld>
            <a:endParaRPr lang="en-GB"/>
          </a:p>
        </p:txBody>
      </p:sp>
    </p:spTree>
    <p:extLst>
      <p:ext uri="{BB962C8B-B14F-4D97-AF65-F5344CB8AC3E}">
        <p14:creationId xmlns:p14="http://schemas.microsoft.com/office/powerpoint/2010/main" val="7006597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a list of references used for this presentation</a:t>
            </a:r>
          </a:p>
        </p:txBody>
      </p:sp>
      <p:sp>
        <p:nvSpPr>
          <p:cNvPr id="4" name="Slide Number Placeholder 3"/>
          <p:cNvSpPr>
            <a:spLocks noGrp="1"/>
          </p:cNvSpPr>
          <p:nvPr>
            <p:ph type="sldNum" sz="quarter" idx="5"/>
          </p:nvPr>
        </p:nvSpPr>
        <p:spPr/>
        <p:txBody>
          <a:bodyPr/>
          <a:lstStyle/>
          <a:p>
            <a:fld id="{56948416-01BB-4FFA-904B-73D55C32D8C5}" type="slidenum">
              <a:rPr lang="en-GB" smtClean="0"/>
              <a:t>11</a:t>
            </a:fld>
            <a:endParaRPr lang="en-GB"/>
          </a:p>
        </p:txBody>
      </p:sp>
    </p:spTree>
    <p:extLst>
      <p:ext uri="{BB962C8B-B14F-4D97-AF65-F5344CB8AC3E}">
        <p14:creationId xmlns:p14="http://schemas.microsoft.com/office/powerpoint/2010/main" val="1188113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852980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4034169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268459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68C1EFC-8E07-394A-AF3F-4C85B4351C70}"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3837801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68C1EFC-8E07-394A-AF3F-4C85B4351C70}" type="datetimeFigureOut">
              <a:rPr lang="en-US" smtClean="0"/>
              <a:t>6/9/2025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26088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7" name="Date Placeholder 2"/>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3361516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2051261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305955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68C1EFC-8E07-394A-AF3F-4C85B4351C70}"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884892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68C1EFC-8E07-394A-AF3F-4C85B4351C70}"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686981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40311862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981045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34552913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30152675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13190158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8585716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3297405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68C1EFC-8E07-394A-AF3F-4C85B4351C70}" type="datetimeFigureOut">
              <a:rPr lang="en-US" smtClean="0"/>
              <a:t>6/9/2025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6B4B705-115D-F640-AB0B-CD26AF38F5BF}" type="slidenum">
              <a:rPr lang="en-US" smtClean="0"/>
              <a:t>‹#›</a:t>
            </a:fld>
            <a:endParaRPr lang="en-US"/>
          </a:p>
        </p:txBody>
      </p:sp>
    </p:spTree>
    <p:extLst>
      <p:ext uri="{BB962C8B-B14F-4D97-AF65-F5344CB8AC3E}">
        <p14:creationId xmlns:p14="http://schemas.microsoft.com/office/powerpoint/2010/main" val="61241086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gif"/><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eg"/><Relationship Id="rId7" Type="http://schemas.openxmlformats.org/officeDocument/2006/relationships/diagramColors" Target="../diagrams/colors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mdpi.com/2071-1050/15/15/11491" TargetMode="External"/><Relationship Id="rId3" Type="http://schemas.openxmlformats.org/officeDocument/2006/relationships/hyperlink" Target="https://balcantara93.wordpress.com/2013/10/20/93/" TargetMode="External"/><Relationship Id="rId7" Type="http://schemas.openxmlformats.org/officeDocument/2006/relationships/hyperlink" Target="https://madeblue.org/en/hotel-water-use-data-2024/"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sustainablehotelnews.com/feature/focus-on-water-and-hotels/#:~:text=Here%20we%20look%20at%20water%20usage%20across%20the,1%2C500%20litres%20of%20water%20per%20room%20per%20day." TargetMode="External"/><Relationship Id="rId5" Type="http://schemas.openxmlformats.org/officeDocument/2006/relationships/hyperlink" Target="https://www.castlewater.co.uk/business-water-by-industry/hospitality/large-hotels" TargetMode="External"/><Relationship Id="rId4" Type="http://schemas.openxmlformats.org/officeDocument/2006/relationships/hyperlink" Target="https://safetyculture.com/topics/hospitality-management/sustainability-in-hospitality/" TargetMode="External"/><Relationship Id="rId9" Type="http://schemas.openxmlformats.org/officeDocument/2006/relationships/hyperlink" Target="https://www.linkedin.com/pulse/sustainability-hospitality-why-important-how-industry-s%C3%A1bio-qvnp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5DE04EB-842C-01AA-6A1E-C3EC83CB20AA}"/>
              </a:ext>
            </a:extLst>
          </p:cNvPr>
          <p:cNvPicPr>
            <a:picLocks noChangeAspect="1"/>
          </p:cNvPicPr>
          <p:nvPr/>
        </p:nvPicPr>
        <p:blipFill>
          <a:blip r:embed="rId3">
            <a:alphaModFix amt="40000"/>
            <a:extLst>
              <a:ext uri="{28A0092B-C50C-407E-A947-70E740481C1C}">
                <a14:useLocalDpi xmlns:a14="http://schemas.microsoft.com/office/drawing/2010/main" val="0"/>
              </a:ext>
            </a:extLst>
          </a:blip>
          <a:srcRect t="217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A3589BF-8250-6265-8826-592F3F5C3C77}"/>
              </a:ext>
            </a:extLst>
          </p:cNvPr>
          <p:cNvSpPr>
            <a:spLocks noGrp="1"/>
          </p:cNvSpPr>
          <p:nvPr>
            <p:ph type="ctrTitle"/>
          </p:nvPr>
        </p:nvSpPr>
        <p:spPr>
          <a:xfrm>
            <a:off x="1154955" y="1447800"/>
            <a:ext cx="8825658" cy="3329581"/>
          </a:xfrm>
        </p:spPr>
        <p:txBody>
          <a:bodyPr>
            <a:noAutofit/>
          </a:bodyPr>
          <a:lstStyle/>
          <a:p>
            <a:pPr>
              <a:lnSpc>
                <a:spcPct val="90000"/>
              </a:lnSpc>
            </a:pPr>
            <a:br>
              <a:rPr lang="en-GB" sz="4400">
                <a:solidFill>
                  <a:schemeClr val="tx1"/>
                </a:solidFill>
              </a:rPr>
            </a:br>
            <a:r>
              <a:rPr lang="en-GB" sz="4400">
                <a:solidFill>
                  <a:schemeClr val="tx1"/>
                </a:solidFill>
              </a:rPr>
              <a:t>Contemporary themes in the hotel and hospitality sector (BMIH6001) </a:t>
            </a:r>
            <a:br>
              <a:rPr lang="en-GB" sz="4400">
                <a:solidFill>
                  <a:schemeClr val="tx1"/>
                </a:solidFill>
              </a:rPr>
            </a:br>
            <a:r>
              <a:rPr lang="en-GB" sz="4400">
                <a:solidFill>
                  <a:schemeClr val="tx1"/>
                </a:solidFill>
              </a:rPr>
              <a:t>Topic: Sustainability and net-zero in the hotel industry</a:t>
            </a:r>
            <a:endParaRPr lang="en-US" sz="4400">
              <a:solidFill>
                <a:schemeClr val="tx1"/>
              </a:solidFill>
            </a:endParaRPr>
          </a:p>
        </p:txBody>
      </p:sp>
      <p:sp>
        <p:nvSpPr>
          <p:cNvPr id="3" name="Subtitle 2">
            <a:extLst>
              <a:ext uri="{FF2B5EF4-FFF2-40B4-BE49-F238E27FC236}">
                <a16:creationId xmlns:a16="http://schemas.microsoft.com/office/drawing/2014/main" id="{3B4F989E-20E0-E855-8228-48D103B5F23E}"/>
              </a:ext>
            </a:extLst>
          </p:cNvPr>
          <p:cNvSpPr>
            <a:spLocks noGrp="1"/>
          </p:cNvSpPr>
          <p:nvPr>
            <p:ph type="subTitle" idx="1"/>
          </p:nvPr>
        </p:nvSpPr>
        <p:spPr>
          <a:xfrm>
            <a:off x="1154955" y="4777380"/>
            <a:ext cx="8825658" cy="861420"/>
          </a:xfrm>
        </p:spPr>
        <p:txBody>
          <a:bodyPr>
            <a:noAutofit/>
          </a:bodyPr>
          <a:lstStyle/>
          <a:p>
            <a:pPr>
              <a:lnSpc>
                <a:spcPct val="90000"/>
              </a:lnSpc>
            </a:pPr>
            <a:r>
              <a:rPr lang="en-GB" sz="1500">
                <a:solidFill>
                  <a:schemeClr val="tx1"/>
                </a:solidFill>
              </a:rPr>
              <a:t>Assignment 2: Conference presentation</a:t>
            </a:r>
          </a:p>
          <a:p>
            <a:pPr>
              <a:lnSpc>
                <a:spcPct val="90000"/>
              </a:lnSpc>
            </a:pPr>
            <a:r>
              <a:rPr lang="en-GB" sz="1500">
                <a:solidFill>
                  <a:schemeClr val="tx1"/>
                </a:solidFill>
              </a:rPr>
              <a:t>Syeda Shabna Begum: 2126655</a:t>
            </a:r>
          </a:p>
          <a:p>
            <a:pPr>
              <a:lnSpc>
                <a:spcPct val="90000"/>
              </a:lnSpc>
            </a:pPr>
            <a:r>
              <a:rPr lang="en-GB" sz="1500">
                <a:solidFill>
                  <a:schemeClr val="tx1"/>
                </a:solidFill>
              </a:rPr>
              <a:t>Lecturer: Antoinette Milne </a:t>
            </a:r>
            <a:endParaRPr lang="en-US" sz="1500">
              <a:solidFill>
                <a:schemeClr val="tx1"/>
              </a:solidFill>
            </a:endParaRPr>
          </a:p>
        </p:txBody>
      </p:sp>
    </p:spTree>
    <p:extLst>
      <p:ext uri="{BB962C8B-B14F-4D97-AF65-F5344CB8AC3E}">
        <p14:creationId xmlns:p14="http://schemas.microsoft.com/office/powerpoint/2010/main" val="407182373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1027">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CF377E0-43A3-0A05-DAB7-459730CE109A}"/>
              </a:ext>
            </a:extLst>
          </p:cNvPr>
          <p:cNvSpPr txBox="1"/>
          <p:nvPr/>
        </p:nvSpPr>
        <p:spPr>
          <a:xfrm>
            <a:off x="648931" y="629266"/>
            <a:ext cx="4166510" cy="1622321"/>
          </a:xfrm>
          <a:prstGeom prst="rect">
            <a:avLst/>
          </a:prstGeom>
        </p:spPr>
        <p:style>
          <a:lnRef idx="0">
            <a:scrgbClr r="0" g="0" b="0"/>
          </a:lnRef>
          <a:fillRef idx="0">
            <a:scrgbClr r="0" g="0" b="0"/>
          </a:fillRef>
          <a:effectRef idx="0">
            <a:scrgbClr r="0" g="0" b="0"/>
          </a:effectRef>
          <a:fontRef idx="minor">
            <a:schemeClr val="lt1"/>
          </a:fontRef>
        </p:style>
        <p:txBody>
          <a:bodyPr vert="horz" lIns="91440" tIns="45720" rIns="91440" bIns="45720" rtlCol="0" anchor="t">
            <a:normAutofit/>
          </a:bodyPr>
          <a:lstStyle/>
          <a:p>
            <a:pPr>
              <a:spcBef>
                <a:spcPct val="0"/>
              </a:spcBef>
              <a:spcAft>
                <a:spcPts val="600"/>
              </a:spcAft>
            </a:pPr>
            <a:r>
              <a:rPr lang="en-US" sz="4200" b="0" i="0" kern="1200">
                <a:solidFill>
                  <a:srgbClr val="EBEBEB"/>
                </a:solidFill>
                <a:latin typeface="+mj-lt"/>
                <a:ea typeface="+mj-ea"/>
                <a:cs typeface="+mj-cs"/>
              </a:rPr>
              <a:t>Introduction: </a:t>
            </a:r>
          </a:p>
        </p:txBody>
      </p:sp>
      <p:sp>
        <p:nvSpPr>
          <p:cNvPr id="1029"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030" name="Freeform: Shape 103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1026" name="Picture 2" descr="A person holding a small tree&#10;&#10;AI-generated content may be incorrect.">
            <a:extLst>
              <a:ext uri="{FF2B5EF4-FFF2-40B4-BE49-F238E27FC236}">
                <a16:creationId xmlns:a16="http://schemas.microsoft.com/office/drawing/2014/main" id="{DD789608-0DFE-FB02-F690-3A53204E540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419811" y="1367208"/>
            <a:ext cx="6727629" cy="4489798"/>
          </a:xfrm>
          <a:prstGeom prst="rect">
            <a:avLst/>
          </a:prstGeom>
          <a:noFill/>
          <a:effectLst/>
          <a:extLst>
            <a:ext uri="{909E8E84-426E-40DD-AFC4-6F175D3DCCD1}">
              <a14:hiddenFill xmlns:a14="http://schemas.microsoft.com/office/drawing/2010/main">
                <a:solidFill>
                  <a:srgbClr val="FFFFFF"/>
                </a:solidFill>
              </a14:hiddenFill>
            </a:ext>
          </a:extLst>
        </p:spPr>
      </p:pic>
      <p:sp>
        <p:nvSpPr>
          <p:cNvPr id="1032" name="Rectangle 1031">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extBox 7">
            <a:extLst>
              <a:ext uri="{FF2B5EF4-FFF2-40B4-BE49-F238E27FC236}">
                <a16:creationId xmlns:a16="http://schemas.microsoft.com/office/drawing/2014/main" id="{05D1B063-B76B-725A-B4DA-FD3CFF2327CF}"/>
              </a:ext>
            </a:extLst>
          </p:cNvPr>
          <p:cNvSpPr txBox="1"/>
          <p:nvPr/>
        </p:nvSpPr>
        <p:spPr>
          <a:xfrm>
            <a:off x="648931" y="2438400"/>
            <a:ext cx="4166509" cy="3785419"/>
          </a:xfrm>
          <a:prstGeom prst="rect">
            <a:avLst/>
          </a:prstGeom>
        </p:spPr>
        <p:txBody>
          <a:bodyPr vert="horz" lIns="91440" tIns="45720" rIns="91440" bIns="45720" rtlCol="0">
            <a:normAutofit/>
          </a:bodyPr>
          <a:lstStyle/>
          <a:p>
            <a:pPr marL="285750" indent="-228600">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Hotels are shifting to sustainable models due to climate change and guest expectations</a:t>
            </a:r>
          </a:p>
          <a:p>
            <a:pPr marL="285750" indent="-228600">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Keys focus area: energy efficiency, waste reduction, water conservation, renewable energy </a:t>
            </a:r>
            <a:r>
              <a:rPr lang="en-US" sz="1100" dirty="0">
                <a:solidFill>
                  <a:srgbClr val="EBEBEB"/>
                </a:solidFill>
                <a:latin typeface="+mj-lt"/>
                <a:ea typeface="+mj-ea"/>
                <a:cs typeface="+mj-cs"/>
              </a:rPr>
              <a:t>(Khatter, 2023)</a:t>
            </a:r>
          </a:p>
          <a:p>
            <a:pPr marL="285750" indent="-228600">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Sustainability is crucial for business resilience, compliance, and brand loyalty </a:t>
            </a:r>
            <a:r>
              <a:rPr lang="en-US" sz="1100" dirty="0">
                <a:solidFill>
                  <a:srgbClr val="EBEBEB"/>
                </a:solidFill>
                <a:latin typeface="+mj-lt"/>
                <a:ea typeface="+mj-ea"/>
                <a:cs typeface="+mj-cs"/>
              </a:rPr>
              <a:t>(Cayabyab, 2025)</a:t>
            </a:r>
          </a:p>
        </p:txBody>
      </p:sp>
      <p:sp>
        <p:nvSpPr>
          <p:cNvPr id="2" name="TextBox 1">
            <a:extLst>
              <a:ext uri="{FF2B5EF4-FFF2-40B4-BE49-F238E27FC236}">
                <a16:creationId xmlns:a16="http://schemas.microsoft.com/office/drawing/2014/main" id="{BC0CEEA5-03BD-6DB1-FCF9-C57BA524FD18}"/>
              </a:ext>
            </a:extLst>
          </p:cNvPr>
          <p:cNvSpPr txBox="1"/>
          <p:nvPr/>
        </p:nvSpPr>
        <p:spPr>
          <a:xfrm>
            <a:off x="838200" y="2434201"/>
            <a:ext cx="3822189" cy="3742762"/>
          </a:xfrm>
          <a:prstGeom prst="rect">
            <a:avLst/>
          </a:prstGeom>
        </p:spPr>
        <p:txBody>
          <a:bodyPr vert="horz" lIns="91440" tIns="45720" rIns="91440" bIns="45720" rtlCol="0">
            <a:normAutofit/>
          </a:bodyPr>
          <a:lstStyle/>
          <a:p>
            <a:pPr>
              <a:lnSpc>
                <a:spcPct val="90000"/>
              </a:lnSpc>
              <a:spcAft>
                <a:spcPts val="600"/>
              </a:spcAft>
            </a:pPr>
            <a:endParaRPr lang="en-US" sz="1600" b="1">
              <a:effectLst/>
            </a:endParaRPr>
          </a:p>
        </p:txBody>
      </p:sp>
      <p:sp>
        <p:nvSpPr>
          <p:cNvPr id="5" name="TextBox 4">
            <a:extLst>
              <a:ext uri="{FF2B5EF4-FFF2-40B4-BE49-F238E27FC236}">
                <a16:creationId xmlns:a16="http://schemas.microsoft.com/office/drawing/2014/main" id="{C6CC6C18-1ECF-7FC3-2FCC-E8D1A1CB1463}"/>
              </a:ext>
            </a:extLst>
          </p:cNvPr>
          <p:cNvSpPr txBox="1"/>
          <p:nvPr/>
        </p:nvSpPr>
        <p:spPr>
          <a:xfrm>
            <a:off x="5190259" y="2520372"/>
            <a:ext cx="1828800" cy="18288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A0F4D1D6-D207-4BBE-38CF-D24A6C94B5A2}"/>
              </a:ext>
            </a:extLst>
          </p:cNvPr>
          <p:cNvSpPr txBox="1"/>
          <p:nvPr/>
        </p:nvSpPr>
        <p:spPr>
          <a:xfrm>
            <a:off x="10241281" y="5610785"/>
            <a:ext cx="1681658" cy="246221"/>
          </a:xfrm>
          <a:prstGeom prst="rect">
            <a:avLst/>
          </a:prstGeom>
          <a:noFill/>
        </p:spPr>
        <p:txBody>
          <a:bodyPr wrap="square" rtlCol="0">
            <a:spAutoFit/>
          </a:bodyPr>
          <a:lstStyle/>
          <a:p>
            <a:pPr>
              <a:spcAft>
                <a:spcPts val="600"/>
              </a:spcAft>
            </a:pPr>
            <a:r>
              <a:rPr lang="en-GB" sz="1000"/>
              <a:t>                    (Sabio, 2024)</a:t>
            </a:r>
          </a:p>
        </p:txBody>
      </p:sp>
    </p:spTree>
    <p:extLst>
      <p:ext uri="{BB962C8B-B14F-4D97-AF65-F5344CB8AC3E}">
        <p14:creationId xmlns:p14="http://schemas.microsoft.com/office/powerpoint/2010/main" val="1478139455"/>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44" name="Picture 2143">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146" name="Picture 2145">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148" name="Oval 2147">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150" name="Picture 2149">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152" name="Picture 2151">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54" name="Rectangle 2153">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56" name="Rectangle 2155">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8AB71-19FF-605B-509D-72A30A3952D7}"/>
              </a:ext>
            </a:extLst>
          </p:cNvPr>
          <p:cNvSpPr>
            <a:spLocks noGrp="1"/>
          </p:cNvSpPr>
          <p:nvPr>
            <p:ph type="title"/>
          </p:nvPr>
        </p:nvSpPr>
        <p:spPr>
          <a:xfrm>
            <a:off x="648931" y="629266"/>
            <a:ext cx="4166510" cy="1622321"/>
          </a:xfrm>
        </p:spPr>
        <p:txBody>
          <a:bodyPr vert="horz" lIns="91440" tIns="45720" rIns="91440" bIns="45720" rtlCol="0" anchor="t">
            <a:normAutofit/>
          </a:bodyPr>
          <a:lstStyle/>
          <a:p>
            <a:pPr>
              <a:lnSpc>
                <a:spcPct val="90000"/>
              </a:lnSpc>
            </a:pPr>
            <a:r>
              <a:rPr lang="en-US" sz="2600" b="0" i="0" kern="1200" dirty="0">
                <a:solidFill>
                  <a:srgbClr val="EBEBEB"/>
                </a:solidFill>
                <a:latin typeface="+mj-lt"/>
                <a:ea typeface="+mj-ea"/>
                <a:cs typeface="+mj-cs"/>
              </a:rPr>
              <a:t>Literature Review: Water conservation and water consumption</a:t>
            </a:r>
            <a:br>
              <a:rPr lang="en-US" sz="2600" b="0" i="0" kern="1200" dirty="0">
                <a:solidFill>
                  <a:srgbClr val="EBEBEB"/>
                </a:solidFill>
                <a:latin typeface="+mj-lt"/>
                <a:ea typeface="+mj-ea"/>
                <a:cs typeface="+mj-cs"/>
              </a:rPr>
            </a:br>
            <a:endParaRPr lang="en-US" sz="2600" b="0" i="0" kern="1200" dirty="0">
              <a:solidFill>
                <a:srgbClr val="EBEBEB"/>
              </a:solidFill>
              <a:latin typeface="+mj-lt"/>
              <a:ea typeface="+mj-ea"/>
              <a:cs typeface="+mj-cs"/>
            </a:endParaRPr>
          </a:p>
        </p:txBody>
      </p:sp>
      <p:sp>
        <p:nvSpPr>
          <p:cNvPr id="2158"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160" name="Freeform: Shape 2159">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2056" name="Picture 8" descr="hotel-graph">
            <a:extLst>
              <a:ext uri="{FF2B5EF4-FFF2-40B4-BE49-F238E27FC236}">
                <a16:creationId xmlns:a16="http://schemas.microsoft.com/office/drawing/2014/main" id="{AD10C07E-F0FF-FF32-BC01-9E30B6D68163}"/>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6093992" y="1721367"/>
            <a:ext cx="5449889" cy="3415263"/>
          </a:xfrm>
          <a:prstGeom prst="rect">
            <a:avLst/>
          </a:prstGeom>
          <a:noFill/>
          <a:effectLst/>
          <a:extLst>
            <a:ext uri="{909E8E84-426E-40DD-AFC4-6F175D3DCCD1}">
              <a14:hiddenFill xmlns:a14="http://schemas.microsoft.com/office/drawing/2010/main">
                <a:solidFill>
                  <a:srgbClr val="FFFFFF"/>
                </a:solidFill>
              </a14:hiddenFill>
            </a:ext>
          </a:extLst>
        </p:spPr>
      </p:pic>
      <p:sp>
        <p:nvSpPr>
          <p:cNvPr id="2162" name="Rectangle 2161">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 Placeholder 3">
            <a:extLst>
              <a:ext uri="{FF2B5EF4-FFF2-40B4-BE49-F238E27FC236}">
                <a16:creationId xmlns:a16="http://schemas.microsoft.com/office/drawing/2014/main" id="{7EFA2D22-B4D9-C330-DBA9-0794839887BF}"/>
              </a:ext>
            </a:extLst>
          </p:cNvPr>
          <p:cNvSpPr>
            <a:spLocks noGrp="1"/>
          </p:cNvSpPr>
          <p:nvPr>
            <p:ph type="body" sz="half" idx="2"/>
          </p:nvPr>
        </p:nvSpPr>
        <p:spPr>
          <a:xfrm>
            <a:off x="648931" y="2438400"/>
            <a:ext cx="4166509" cy="3785419"/>
          </a:xfrm>
        </p:spPr>
        <p:txBody>
          <a:bodyPr vert="horz" lIns="91440" tIns="45720" rIns="91440" bIns="45720" rtlCol="0">
            <a:normAutofit/>
          </a:bodyPr>
          <a:lstStyle/>
          <a:p>
            <a:r>
              <a:rPr lang="en-US" sz="1600" dirty="0">
                <a:solidFill>
                  <a:srgbClr val="EBEBEB"/>
                </a:solidFill>
              </a:rPr>
              <a:t>Hotels are among the highest water consuming commercial buildings</a:t>
            </a:r>
          </a:p>
          <a:p>
            <a:endParaRPr lang="en-US" sz="1600" dirty="0">
              <a:solidFill>
                <a:srgbClr val="EBEBEB"/>
              </a:solidFill>
            </a:endParaRPr>
          </a:p>
          <a:p>
            <a:pPr marL="285750" lvl="0" indent="-285750">
              <a:buFont typeface="Wingdings 3" charset="2"/>
              <a:buChar char=""/>
            </a:pPr>
            <a:r>
              <a:rPr lang="en-US" dirty="0">
                <a:solidFill>
                  <a:srgbClr val="EBEBEB"/>
                </a:solidFill>
              </a:rPr>
              <a:t>Guests’ rooms</a:t>
            </a:r>
          </a:p>
          <a:p>
            <a:pPr marL="285750" lvl="0" indent="-285750">
              <a:buFont typeface="Wingdings 3" charset="2"/>
              <a:buChar char=""/>
            </a:pPr>
            <a:r>
              <a:rPr lang="en-US" dirty="0">
                <a:solidFill>
                  <a:srgbClr val="EBEBEB"/>
                </a:solidFill>
              </a:rPr>
              <a:t>Kitchen</a:t>
            </a:r>
          </a:p>
          <a:p>
            <a:pPr marL="285750" lvl="0" indent="-285750">
              <a:buFont typeface="Wingdings 3" charset="2"/>
              <a:buChar char=""/>
            </a:pPr>
            <a:r>
              <a:rPr lang="en-US" dirty="0">
                <a:solidFill>
                  <a:srgbClr val="EBEBEB"/>
                </a:solidFill>
              </a:rPr>
              <a:t>Laundry</a:t>
            </a:r>
          </a:p>
          <a:p>
            <a:pPr marL="285750" lvl="0" indent="-285750">
              <a:buFont typeface="Wingdings 3" charset="2"/>
              <a:buChar char=""/>
            </a:pPr>
            <a:r>
              <a:rPr lang="en-US" dirty="0">
                <a:solidFill>
                  <a:srgbClr val="EBEBEB"/>
                </a:solidFill>
              </a:rPr>
              <a:t>Landscaping</a:t>
            </a:r>
          </a:p>
          <a:p>
            <a:pPr marL="285750" lvl="0" indent="-285750">
              <a:buFont typeface="Wingdings 3" charset="2"/>
              <a:buChar char=""/>
            </a:pPr>
            <a:r>
              <a:rPr lang="en-US" dirty="0">
                <a:solidFill>
                  <a:srgbClr val="EBEBEB"/>
                </a:solidFill>
              </a:rPr>
              <a:t>Swimming pools </a:t>
            </a:r>
            <a:r>
              <a:rPr lang="en-US" sz="1100" dirty="0">
                <a:solidFill>
                  <a:srgbClr val="EBEBEB"/>
                </a:solidFill>
              </a:rPr>
              <a:t>(Cousins, 2025).</a:t>
            </a:r>
          </a:p>
          <a:p>
            <a:pPr marL="285750" indent="-285750">
              <a:buFont typeface="Wingdings 3" charset="2"/>
              <a:buChar char=""/>
            </a:pPr>
            <a:endParaRPr lang="en-US" dirty="0">
              <a:solidFill>
                <a:srgbClr val="EBEBEB"/>
              </a:solidFill>
            </a:endParaRPr>
          </a:p>
          <a:p>
            <a:pPr>
              <a:buFont typeface="Wingdings 3" charset="2"/>
              <a:buChar char=""/>
            </a:pPr>
            <a:endParaRPr lang="en-US" dirty="0">
              <a:solidFill>
                <a:srgbClr val="EBEBEB"/>
              </a:solidFill>
            </a:endParaRPr>
          </a:p>
        </p:txBody>
      </p:sp>
      <p:sp>
        <p:nvSpPr>
          <p:cNvPr id="11" name="TextBox 10">
            <a:extLst>
              <a:ext uri="{FF2B5EF4-FFF2-40B4-BE49-F238E27FC236}">
                <a16:creationId xmlns:a16="http://schemas.microsoft.com/office/drawing/2014/main" id="{F93C4DF4-6600-3050-6247-A43BBB5B0325}"/>
              </a:ext>
            </a:extLst>
          </p:cNvPr>
          <p:cNvSpPr txBox="1"/>
          <p:nvPr/>
        </p:nvSpPr>
        <p:spPr>
          <a:xfrm>
            <a:off x="10360521" y="5257800"/>
            <a:ext cx="3001686" cy="261610"/>
          </a:xfrm>
          <a:prstGeom prst="rect">
            <a:avLst/>
          </a:prstGeom>
          <a:noFill/>
        </p:spPr>
        <p:txBody>
          <a:bodyPr wrap="square" rtlCol="0">
            <a:spAutoFit/>
          </a:bodyPr>
          <a:lstStyle/>
          <a:p>
            <a:r>
              <a:rPr lang="en-GB" sz="1100" dirty="0"/>
              <a:t>Balcantara93, 2013</a:t>
            </a:r>
          </a:p>
        </p:txBody>
      </p:sp>
    </p:spTree>
    <p:extLst>
      <p:ext uri="{BB962C8B-B14F-4D97-AF65-F5344CB8AC3E}">
        <p14:creationId xmlns:p14="http://schemas.microsoft.com/office/powerpoint/2010/main" val="2466228823"/>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0D812F7-7A75-59D5-AA9C-4C0D3A361D23}"/>
              </a:ext>
            </a:extLst>
          </p:cNvPr>
          <p:cNvSpPr>
            <a:spLocks noGrp="1"/>
          </p:cNvSpPr>
          <p:nvPr>
            <p:ph type="title"/>
          </p:nvPr>
        </p:nvSpPr>
        <p:spPr>
          <a:xfrm>
            <a:off x="648930" y="629267"/>
            <a:ext cx="9252154" cy="1016654"/>
          </a:xfrm>
        </p:spPr>
        <p:txBody>
          <a:bodyPr>
            <a:normAutofit/>
          </a:bodyPr>
          <a:lstStyle/>
          <a:p>
            <a:pPr>
              <a:lnSpc>
                <a:spcPct val="90000"/>
              </a:lnSpc>
            </a:pPr>
            <a:r>
              <a:rPr lang="en-US" sz="2000" dirty="0">
                <a:solidFill>
                  <a:srgbClr val="EBEBEB"/>
                </a:solidFill>
              </a:rPr>
              <a:t>Literature Review: Water conservation and water consumption</a:t>
            </a:r>
            <a:br>
              <a:rPr lang="en-GB" sz="2000" dirty="0">
                <a:solidFill>
                  <a:srgbClr val="EBEBEB"/>
                </a:solidFill>
              </a:rPr>
            </a:br>
            <a:endParaRPr lang="en-GB" sz="2000" dirty="0">
              <a:solidFill>
                <a:srgbClr val="EBEBEB"/>
              </a:solidFill>
            </a:endParaRP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67469A4C-8AF0-3740-848F-E4F6D6F0D06A}"/>
              </a:ext>
            </a:extLst>
          </p:cNvPr>
          <p:cNvGraphicFramePr>
            <a:graphicFrameLocks noGrp="1"/>
          </p:cNvGraphicFramePr>
          <p:nvPr>
            <p:ph idx="1"/>
            <p:extLst>
              <p:ext uri="{D42A27DB-BD31-4B8C-83A1-F6EECF244321}">
                <p14:modId xmlns:p14="http://schemas.microsoft.com/office/powerpoint/2010/main" val="3329445152"/>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D5F4BE47-EF61-3285-6ABE-881BD0E49FB4}"/>
              </a:ext>
            </a:extLst>
          </p:cNvPr>
          <p:cNvSpPr txBox="1"/>
          <p:nvPr/>
        </p:nvSpPr>
        <p:spPr>
          <a:xfrm>
            <a:off x="2599650" y="2229630"/>
            <a:ext cx="6692601" cy="923330"/>
          </a:xfrm>
          <a:prstGeom prst="rect">
            <a:avLst/>
          </a:prstGeom>
          <a:noFill/>
        </p:spPr>
        <p:txBody>
          <a:bodyPr wrap="square" rtlCol="0">
            <a:spAutoFit/>
          </a:bodyPr>
          <a:lstStyle/>
          <a:p>
            <a:r>
              <a:rPr lang="en-GB" dirty="0"/>
              <a:t>Effective water management is critical for decreasing operational costs and minimising environmental impact</a:t>
            </a:r>
            <a:endParaRPr lang="en-US"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48809633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9EE87-A828-3A76-0480-F5D1D65E8394}"/>
              </a:ext>
            </a:extLst>
          </p:cNvPr>
          <p:cNvSpPr>
            <a:spLocks noGrp="1"/>
          </p:cNvSpPr>
          <p:nvPr>
            <p:ph type="title"/>
          </p:nvPr>
        </p:nvSpPr>
        <p:spPr>
          <a:xfrm>
            <a:off x="646111" y="452718"/>
            <a:ext cx="9404723" cy="1400530"/>
          </a:xfrm>
        </p:spPr>
        <p:txBody>
          <a:bodyPr>
            <a:normAutofit/>
          </a:bodyPr>
          <a:lstStyle/>
          <a:p>
            <a:r>
              <a:rPr lang="en-GB"/>
              <a:t>Method</a:t>
            </a:r>
          </a:p>
        </p:txBody>
      </p:sp>
      <p:graphicFrame>
        <p:nvGraphicFramePr>
          <p:cNvPr id="5" name="Content Placeholder 2">
            <a:extLst>
              <a:ext uri="{FF2B5EF4-FFF2-40B4-BE49-F238E27FC236}">
                <a16:creationId xmlns:a16="http://schemas.microsoft.com/office/drawing/2014/main" id="{FE7D780A-802D-AF0E-845A-CE7E857FD5E5}"/>
              </a:ext>
            </a:extLst>
          </p:cNvPr>
          <p:cNvGraphicFramePr>
            <a:graphicFrameLocks noGrp="1"/>
          </p:cNvGraphicFramePr>
          <p:nvPr>
            <p:ph idx="1"/>
            <p:extLst>
              <p:ext uri="{D42A27DB-BD31-4B8C-83A1-F6EECF244321}">
                <p14:modId xmlns:p14="http://schemas.microsoft.com/office/powerpoint/2010/main" val="1364345451"/>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53575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1A9C6EC-BC72-28EA-F9F0-01C240A29091}"/>
              </a:ext>
            </a:extLst>
          </p:cNvPr>
          <p:cNvSpPr>
            <a:spLocks noGrp="1"/>
          </p:cNvSpPr>
          <p:nvPr>
            <p:ph type="title"/>
          </p:nvPr>
        </p:nvSpPr>
        <p:spPr>
          <a:xfrm>
            <a:off x="648930" y="629267"/>
            <a:ext cx="9252154" cy="1016654"/>
          </a:xfrm>
        </p:spPr>
        <p:txBody>
          <a:bodyPr>
            <a:normAutofit/>
          </a:bodyPr>
          <a:lstStyle/>
          <a:p>
            <a:r>
              <a:rPr lang="en-GB">
                <a:solidFill>
                  <a:srgbClr val="EBEBEB"/>
                </a:solidFill>
              </a:rPr>
              <a:t>Theme impact analysis:</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8C107AF5-1CE7-EDCB-201D-923868698BA7}"/>
              </a:ext>
            </a:extLst>
          </p:cNvPr>
          <p:cNvGraphicFramePr>
            <a:graphicFrameLocks noGrp="1"/>
          </p:cNvGraphicFramePr>
          <p:nvPr>
            <p:ph idx="1"/>
            <p:extLst>
              <p:ext uri="{D42A27DB-BD31-4B8C-83A1-F6EECF244321}">
                <p14:modId xmlns:p14="http://schemas.microsoft.com/office/powerpoint/2010/main" val="2090962972"/>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944116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F09BB78-EDB8-AC55-B679-2278F023683F}"/>
              </a:ext>
            </a:extLst>
          </p:cNvPr>
          <p:cNvSpPr>
            <a:spLocks noGrp="1"/>
          </p:cNvSpPr>
          <p:nvPr>
            <p:ph type="title"/>
          </p:nvPr>
        </p:nvSpPr>
        <p:spPr>
          <a:xfrm>
            <a:off x="648930" y="629267"/>
            <a:ext cx="9252154" cy="1016654"/>
          </a:xfrm>
        </p:spPr>
        <p:txBody>
          <a:bodyPr>
            <a:normAutofit/>
          </a:bodyPr>
          <a:lstStyle/>
          <a:p>
            <a:pPr>
              <a:lnSpc>
                <a:spcPct val="90000"/>
              </a:lnSpc>
            </a:pPr>
            <a:r>
              <a:rPr lang="en-GB" sz="3300">
                <a:solidFill>
                  <a:srgbClr val="EBEBEB"/>
                </a:solidFill>
              </a:rPr>
              <a:t>Pestel</a:t>
            </a:r>
            <a:br>
              <a:rPr lang="en-GB" sz="3300">
                <a:solidFill>
                  <a:srgbClr val="EBEBEB"/>
                </a:solidFill>
              </a:rPr>
            </a:br>
            <a:endParaRPr lang="en-GB" sz="3300">
              <a:solidFill>
                <a:srgbClr val="EBEBEB"/>
              </a:solidFill>
            </a:endParaRP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024909AF-03DE-A1AE-0816-36B0719A7B1C}"/>
              </a:ext>
            </a:extLst>
          </p:cNvPr>
          <p:cNvGraphicFramePr>
            <a:graphicFrameLocks noGrp="1"/>
          </p:cNvGraphicFramePr>
          <p:nvPr>
            <p:ph idx="1"/>
            <p:extLst>
              <p:ext uri="{D42A27DB-BD31-4B8C-83A1-F6EECF244321}">
                <p14:modId xmlns:p14="http://schemas.microsoft.com/office/powerpoint/2010/main" val="687926584"/>
              </p:ext>
            </p:extLst>
          </p:nvPr>
        </p:nvGraphicFramePr>
        <p:xfrm>
          <a:off x="457200" y="2286162"/>
          <a:ext cx="11087100" cy="39283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852053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4C59745-FD8F-556F-7779-A74B61CD0DFD}"/>
              </a:ext>
            </a:extLst>
          </p:cNvPr>
          <p:cNvSpPr>
            <a:spLocks noGrp="1"/>
          </p:cNvSpPr>
          <p:nvPr>
            <p:ph type="title"/>
          </p:nvPr>
        </p:nvSpPr>
        <p:spPr>
          <a:xfrm>
            <a:off x="648930" y="629267"/>
            <a:ext cx="9252154" cy="1016654"/>
          </a:xfrm>
        </p:spPr>
        <p:txBody>
          <a:bodyPr>
            <a:normAutofit/>
          </a:bodyPr>
          <a:lstStyle/>
          <a:p>
            <a:r>
              <a:rPr lang="en-GB">
                <a:solidFill>
                  <a:srgbClr val="EBEBEB"/>
                </a:solidFill>
              </a:rPr>
              <a:t>Pestel:</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B51CAA9B-F4A5-3E17-A36D-EC660CEBB235}"/>
              </a:ext>
            </a:extLst>
          </p:cNvPr>
          <p:cNvGraphicFramePr>
            <a:graphicFrameLocks noGrp="1"/>
          </p:cNvGraphicFramePr>
          <p:nvPr>
            <p:ph idx="1"/>
            <p:extLst>
              <p:ext uri="{D42A27DB-BD31-4B8C-83A1-F6EECF244321}">
                <p14:modId xmlns:p14="http://schemas.microsoft.com/office/powerpoint/2010/main" val="846028908"/>
              </p:ext>
            </p:extLst>
          </p:nvPr>
        </p:nvGraphicFramePr>
        <p:xfrm>
          <a:off x="276225" y="2152650"/>
          <a:ext cx="11591925" cy="4061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3340913"/>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45C90-6952-3FF3-29C6-69E9178D317E}"/>
              </a:ext>
            </a:extLst>
          </p:cNvPr>
          <p:cNvSpPr>
            <a:spLocks noGrp="1"/>
          </p:cNvSpPr>
          <p:nvPr>
            <p:ph type="title"/>
          </p:nvPr>
        </p:nvSpPr>
        <p:spPr>
          <a:xfrm>
            <a:off x="646111" y="452718"/>
            <a:ext cx="9404723" cy="1400530"/>
          </a:xfrm>
        </p:spPr>
        <p:txBody>
          <a:bodyPr>
            <a:normAutofit/>
          </a:bodyPr>
          <a:lstStyle/>
          <a:p>
            <a:pPr>
              <a:lnSpc>
                <a:spcPct val="90000"/>
              </a:lnSpc>
            </a:pPr>
            <a:r>
              <a:rPr lang="en-GB" sz="2900" b="1" dirty="0"/>
              <a:t>Conclusion:</a:t>
            </a:r>
            <a:r>
              <a:rPr lang="en-GB" sz="2900" dirty="0"/>
              <a:t> sustainability and net zero in the hotel industry</a:t>
            </a:r>
            <a:br>
              <a:rPr lang="en-GB" sz="2900" dirty="0"/>
            </a:br>
            <a:endParaRPr lang="en-GB" sz="2900" dirty="0"/>
          </a:p>
        </p:txBody>
      </p:sp>
      <p:graphicFrame>
        <p:nvGraphicFramePr>
          <p:cNvPr id="30" name="Content Placeholder 2">
            <a:extLst>
              <a:ext uri="{FF2B5EF4-FFF2-40B4-BE49-F238E27FC236}">
                <a16:creationId xmlns:a16="http://schemas.microsoft.com/office/drawing/2014/main" id="{AFB51249-F25E-A37C-6739-AF6A3823BD2A}"/>
              </a:ext>
            </a:extLst>
          </p:cNvPr>
          <p:cNvGraphicFramePr>
            <a:graphicFrameLocks noGrp="1"/>
          </p:cNvGraphicFramePr>
          <p:nvPr>
            <p:ph idx="1"/>
            <p:extLst>
              <p:ext uri="{D42A27DB-BD31-4B8C-83A1-F6EECF244321}">
                <p14:modId xmlns:p14="http://schemas.microsoft.com/office/powerpoint/2010/main" val="290210442"/>
              </p:ext>
            </p:extLst>
          </p:nvPr>
        </p:nvGraphicFramePr>
        <p:xfrm>
          <a:off x="646111" y="2140085"/>
          <a:ext cx="11295518" cy="405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35517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2AB83D7-913A-4664-7190-A3F84520A7D1}"/>
              </a:ext>
            </a:extLst>
          </p:cNvPr>
          <p:cNvSpPr>
            <a:spLocks noGrp="1"/>
          </p:cNvSpPr>
          <p:nvPr>
            <p:ph type="title"/>
          </p:nvPr>
        </p:nvSpPr>
        <p:spPr>
          <a:xfrm>
            <a:off x="648930" y="629267"/>
            <a:ext cx="9252154" cy="1016654"/>
          </a:xfrm>
        </p:spPr>
        <p:txBody>
          <a:bodyPr>
            <a:normAutofit/>
          </a:bodyPr>
          <a:lstStyle/>
          <a:p>
            <a:r>
              <a:rPr lang="en-GB">
                <a:solidFill>
                  <a:srgbClr val="EBEBEB"/>
                </a:solidFill>
              </a:rPr>
              <a:t>Recommendations:</a:t>
            </a:r>
          </a:p>
        </p:txBody>
      </p:sp>
      <p:sp>
        <p:nvSpPr>
          <p:cNvPr id="24" name="Rectangle 2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93323925-318D-10C7-A5DB-CBF87CB3BAD7}"/>
              </a:ext>
            </a:extLst>
          </p:cNvPr>
          <p:cNvGraphicFramePr>
            <a:graphicFrameLocks noGrp="1"/>
          </p:cNvGraphicFramePr>
          <p:nvPr>
            <p:ph idx="1"/>
            <p:extLst>
              <p:ext uri="{D42A27DB-BD31-4B8C-83A1-F6EECF244321}">
                <p14:modId xmlns:p14="http://schemas.microsoft.com/office/powerpoint/2010/main" val="2493353562"/>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5815409"/>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82E3F-567D-FFDE-030C-F97644963138}"/>
              </a:ext>
            </a:extLst>
          </p:cNvPr>
          <p:cNvSpPr>
            <a:spLocks noGrp="1"/>
          </p:cNvSpPr>
          <p:nvPr>
            <p:ph type="title"/>
          </p:nvPr>
        </p:nvSpPr>
        <p:spPr/>
        <p:txBody>
          <a:bodyPr/>
          <a:lstStyle/>
          <a:p>
            <a:r>
              <a:rPr lang="en-GB" dirty="0"/>
              <a:t>References</a:t>
            </a:r>
            <a:br>
              <a:rPr lang="en-GB" dirty="0"/>
            </a:br>
            <a:br>
              <a:rPr lang="en-GB" dirty="0"/>
            </a:br>
            <a:endParaRPr lang="en-GB" dirty="0"/>
          </a:p>
        </p:txBody>
      </p:sp>
      <p:sp>
        <p:nvSpPr>
          <p:cNvPr id="3" name="Content Placeholder 2">
            <a:extLst>
              <a:ext uri="{FF2B5EF4-FFF2-40B4-BE49-F238E27FC236}">
                <a16:creationId xmlns:a16="http://schemas.microsoft.com/office/drawing/2014/main" id="{98F784E9-7D4F-1BBE-CDC0-1B2485EFA713}"/>
              </a:ext>
            </a:extLst>
          </p:cNvPr>
          <p:cNvSpPr>
            <a:spLocks noGrp="1"/>
          </p:cNvSpPr>
          <p:nvPr>
            <p:ph idx="1"/>
          </p:nvPr>
        </p:nvSpPr>
        <p:spPr>
          <a:xfrm>
            <a:off x="399012" y="1113906"/>
            <a:ext cx="10756668" cy="5134494"/>
          </a:xfrm>
        </p:spPr>
        <p:txBody>
          <a:bodyPr>
            <a:normAutofit/>
          </a:bodyPr>
          <a:lstStyle/>
          <a:p>
            <a:endParaRPr lang="en-GB" sz="1400" dirty="0"/>
          </a:p>
          <a:p>
            <a:r>
              <a:rPr lang="en-GB" sz="1400" dirty="0"/>
              <a:t>Balcantra93 (2013) </a:t>
            </a:r>
            <a:r>
              <a:rPr lang="en-GB" sz="1400" i="1" dirty="0"/>
              <a:t>Hotel Water Conservation. </a:t>
            </a:r>
            <a:r>
              <a:rPr lang="en-GB" sz="1400" dirty="0"/>
              <a:t>Available at: </a:t>
            </a:r>
            <a:r>
              <a:rPr lang="en-GB" sz="1400" dirty="0">
                <a:hlinkClick r:id="rId3"/>
              </a:rPr>
              <a:t>https://balcantara93.wordpress.com/2013/10/20/93/</a:t>
            </a:r>
            <a:r>
              <a:rPr lang="en-GB" sz="1400" dirty="0"/>
              <a:t> (Accessed: 07 June 2025).</a:t>
            </a:r>
          </a:p>
          <a:p>
            <a:r>
              <a:rPr lang="en-GB" sz="1400" dirty="0"/>
              <a:t>Cayabyab, G. (2025) </a:t>
            </a:r>
            <a:r>
              <a:rPr lang="en-GB" sz="1400" i="1" dirty="0"/>
              <a:t>Sustainability in the Hospitality Industry: A Guide. </a:t>
            </a:r>
            <a:r>
              <a:rPr lang="en-GB" sz="1400" dirty="0"/>
              <a:t>Available at: </a:t>
            </a:r>
            <a:r>
              <a:rPr lang="en-GB" sz="1400" u="sng" dirty="0">
                <a:hlinkClick r:id="rId4"/>
              </a:rPr>
              <a:t>https://safetyculture.com/topics/hospitality-management/sustainability-in-hospitality/</a:t>
            </a:r>
            <a:r>
              <a:rPr lang="en-GB" sz="1400" dirty="0"/>
              <a:t> (Accessed: 12 May 2025).</a:t>
            </a:r>
          </a:p>
          <a:p>
            <a:r>
              <a:rPr lang="en-GB" sz="1400" dirty="0"/>
              <a:t>Castle water (2025) </a:t>
            </a:r>
            <a:r>
              <a:rPr lang="en-GB" sz="1400" i="1" dirty="0"/>
              <a:t>Water usage and sustainability in large hotels.</a:t>
            </a:r>
            <a:r>
              <a:rPr lang="en-GB" sz="1400" dirty="0"/>
              <a:t> Available at: </a:t>
            </a:r>
            <a:r>
              <a:rPr lang="en-GB" sz="1400" u="sng" dirty="0">
                <a:hlinkClick r:id="rId5"/>
              </a:rPr>
              <a:t>https://www.castlewater.co.uk/business-water-by-industry/hospitality/large-hotels</a:t>
            </a:r>
            <a:r>
              <a:rPr lang="en-GB" sz="1400" dirty="0"/>
              <a:t> (Accessed: 12 May 2025).</a:t>
            </a:r>
          </a:p>
          <a:p>
            <a:r>
              <a:rPr lang="en-GB" sz="1400" dirty="0"/>
              <a:t>Cousins, F. (2025) </a:t>
            </a:r>
            <a:r>
              <a:rPr lang="en-GB" sz="1400" i="1" dirty="0"/>
              <a:t>FOCUS ON: Water and Hotels. </a:t>
            </a:r>
            <a:r>
              <a:rPr lang="en-GB" sz="1400" dirty="0"/>
              <a:t>Available at: </a:t>
            </a:r>
            <a:r>
              <a:rPr lang="en-GB" sz="1400" u="sng" dirty="0">
                <a:hlinkClick r:id="rId6"/>
              </a:rPr>
              <a:t>FOCUS ON: Water and Hotels - Sustainable Hotel News</a:t>
            </a:r>
            <a:r>
              <a:rPr lang="en-GB" sz="1400" dirty="0"/>
              <a:t> (Accessed: 12 May 2025). </a:t>
            </a:r>
          </a:p>
          <a:p>
            <a:r>
              <a:rPr lang="en-GB" sz="1400" dirty="0"/>
              <a:t>Made Blue Foundation (2025) </a:t>
            </a:r>
            <a:r>
              <a:rPr lang="en-GB" sz="1400" i="1" dirty="0"/>
              <a:t>HOW MUCH WATER DO GUESTS USE IN HOTELS? </a:t>
            </a:r>
            <a:r>
              <a:rPr lang="en-GB" sz="1400" dirty="0"/>
              <a:t>Available at: </a:t>
            </a:r>
            <a:r>
              <a:rPr lang="en-GB" sz="1400" u="sng" dirty="0">
                <a:hlinkClick r:id="rId7"/>
              </a:rPr>
              <a:t>How much water do guests use in hotels?</a:t>
            </a:r>
            <a:r>
              <a:rPr lang="en-GB" sz="1400" dirty="0"/>
              <a:t> (Accessed: 13 May 2025).</a:t>
            </a:r>
          </a:p>
          <a:p>
            <a:r>
              <a:rPr lang="en-GB" sz="1400" dirty="0"/>
              <a:t>Khatter, A. (2023) </a:t>
            </a:r>
            <a:r>
              <a:rPr lang="en-GB" sz="1400" i="1" dirty="0"/>
              <a:t>Challenges and Solutions for Environmental Sustainability in the Hospitality Sector. </a:t>
            </a:r>
            <a:r>
              <a:rPr lang="en-GB" sz="1400" dirty="0"/>
              <a:t>Available at: </a:t>
            </a:r>
            <a:r>
              <a:rPr lang="en-GB" sz="1400" u="sng" dirty="0">
                <a:hlinkClick r:id="rId8"/>
              </a:rPr>
              <a:t>https://www.mdpi.com/2071-1050/15/15/11491</a:t>
            </a:r>
            <a:r>
              <a:rPr lang="en-GB" sz="1400" dirty="0"/>
              <a:t> (Accessed: 13 May 2025).</a:t>
            </a:r>
          </a:p>
          <a:p>
            <a:r>
              <a:rPr lang="en-GB" sz="1400" dirty="0"/>
              <a:t>Sabio, D. J.R. (2024) </a:t>
            </a:r>
            <a:r>
              <a:rPr lang="en-GB" sz="1400" i="1" dirty="0"/>
              <a:t>Sustainability in Hospitality: Why It Is Important and How Industry Leaders Can Help? </a:t>
            </a:r>
            <a:r>
              <a:rPr lang="en-GB" sz="1400" dirty="0"/>
              <a:t>Available at: </a:t>
            </a:r>
            <a:r>
              <a:rPr lang="en-GB" sz="1400" dirty="0">
                <a:hlinkClick r:id="rId9"/>
              </a:rPr>
              <a:t>https://www.linkedin.com/pulse/sustainability-hospitality-why-important-how-industry-s%C3%A1bio-qvnpf/</a:t>
            </a:r>
            <a:r>
              <a:rPr lang="en-GB" sz="1400" dirty="0"/>
              <a:t> (Accessed: 05 June 2025).</a:t>
            </a:r>
          </a:p>
          <a:p>
            <a:endParaRPr lang="en-GB" sz="1400" dirty="0"/>
          </a:p>
        </p:txBody>
      </p:sp>
    </p:spTree>
    <p:extLst>
      <p:ext uri="{BB962C8B-B14F-4D97-AF65-F5344CB8AC3E}">
        <p14:creationId xmlns:p14="http://schemas.microsoft.com/office/powerpoint/2010/main" val="38863277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241</TotalTime>
  <Words>2593</Words>
  <Application>Microsoft Office PowerPoint</Application>
  <PresentationFormat>Widescreen</PresentationFormat>
  <Paragraphs>115</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Century Gothic</vt:lpstr>
      <vt:lpstr>Wingdings 3</vt:lpstr>
      <vt:lpstr>Ion</vt:lpstr>
      <vt:lpstr> Contemporary themes in the hotel and hospitality sector (BMIH6001)  Topic: Sustainability and net-zero in the hotel industry</vt:lpstr>
      <vt:lpstr>PowerPoint Presentation</vt:lpstr>
      <vt:lpstr>Literature Review: Water conservation and water consumption </vt:lpstr>
      <vt:lpstr>Literature Review: Water conservation and water consumption </vt:lpstr>
      <vt:lpstr>Method</vt:lpstr>
      <vt:lpstr>Theme impact analysis:</vt:lpstr>
      <vt:lpstr>Pestel </vt:lpstr>
      <vt:lpstr>Pestel:</vt:lpstr>
      <vt:lpstr>Conclusion: sustainability and net zero in the hotel industry </vt:lpstr>
      <vt:lpstr>Recommendations: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the hotel and hospitality sector (BMIH6001)</dc:title>
  <dc:creator>Shabna Begum</dc:creator>
  <cp:lastModifiedBy>Shabna Begum</cp:lastModifiedBy>
  <cp:revision>4</cp:revision>
  <dcterms:created xsi:type="dcterms:W3CDTF">2025-06-04T21:13:44Z</dcterms:created>
  <dcterms:modified xsi:type="dcterms:W3CDTF">2025-06-09T21:42:48Z</dcterms:modified>
</cp:coreProperties>
</file>