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y="10287000" cx="18288000"/>
  <p:notesSz cx="6858000" cy="9144000"/>
  <p:embeddedFontLst>
    <p:embeddedFont>
      <p:font typeface="Public Sans"/>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30" roundtripDataSignature="AMtx7miTzIKcpBqiCiUe6fAMekXEgdmJc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PublicSans-regular.fntdata"/><Relationship Id="rId25" Type="http://schemas.openxmlformats.org/officeDocument/2006/relationships/slide" Target="slides/slide20.xml"/><Relationship Id="rId28" Type="http://schemas.openxmlformats.org/officeDocument/2006/relationships/font" Target="fonts/PublicSans-italic.fntdata"/><Relationship Id="rId27" Type="http://schemas.openxmlformats.org/officeDocument/2006/relationships/font" Target="fonts/PublicSans-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PublicSans-boldItalic.fntdata"/><Relationship Id="rId7" Type="http://schemas.openxmlformats.org/officeDocument/2006/relationships/slide" Target="slides/slide2.xml"/><Relationship Id="rId8" Type="http://schemas.openxmlformats.org/officeDocument/2006/relationships/slide" Target="slides/slide3.xml"/><Relationship Id="rId3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aab364f66d_0_19: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86" name="Google Shape;86;g3aab364f66d_0_19: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87" name="Google Shape;87;g3aab364f66d_0_19: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 name="Google Shape;88;g3aab364f66d_0_19: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We are Alex, Iosif and Alina and today we will be talking about What we have learnt about effective teams? </a:t>
            </a:r>
            <a:endParaRPr/>
          </a:p>
          <a:p>
            <a:pPr indent="0" lvl="0" marL="0" rtl="0" algn="l">
              <a:lnSpc>
                <a:spcPct val="100000"/>
              </a:lnSpc>
              <a:spcBef>
                <a:spcPts val="0"/>
              </a:spcBef>
              <a:spcAft>
                <a:spcPts val="0"/>
              </a:spcAft>
              <a:buSzPts val="1400"/>
              <a:buNone/>
            </a:pPr>
            <a:r>
              <a:rPr lang="en-US"/>
              <a:t>To be more precise we will be each presenting 3 different topics: What makes a successful team, difference between teams and groups and finally rewards, recognition and delegation.</a:t>
            </a:r>
            <a:endParaRPr/>
          </a:p>
        </p:txBody>
      </p:sp>
      <p:sp>
        <p:nvSpPr>
          <p:cNvPr id="89" name="Google Shape;89;g3aab364f66d_0_19: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90" name="Google Shape;90;g3aab364f66d_0_19: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4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04" name="Google Shape;104;p4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05" name="Google Shape;105;p43: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6" name="Google Shape;106;p4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Clr>
                <a:schemeClr val="dk1"/>
              </a:buClr>
              <a:buSzPts val="1400"/>
              <a:buFont typeface="Arial"/>
              <a:buNone/>
            </a:pPr>
            <a:r>
              <a:rPr lang="en-US"/>
              <a:t>Hello I am Alina and I will be speaking about rewards, recognition and delegation.</a:t>
            </a:r>
            <a:endParaRPr/>
          </a:p>
          <a:p>
            <a:pPr indent="0" lvl="0" marL="0" rtl="0" algn="l">
              <a:lnSpc>
                <a:spcPct val="100000"/>
              </a:lnSpc>
              <a:spcBef>
                <a:spcPts val="0"/>
              </a:spcBef>
              <a:spcAft>
                <a:spcPts val="0"/>
              </a:spcAft>
              <a:buSzPts val="1400"/>
              <a:buNone/>
            </a:pPr>
            <a:r>
              <a:t/>
            </a:r>
            <a:endParaRPr/>
          </a:p>
        </p:txBody>
      </p:sp>
      <p:sp>
        <p:nvSpPr>
          <p:cNvPr id="107" name="Google Shape;107;p4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08" name="Google Shape;108;p4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3a9b2e0c34d_0_78: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19" name="Google Shape;119;g3a9b2e0c34d_0_78: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20" name="Google Shape;120;g3a9b2e0c34d_0_78:notes"/>
          <p:cNvSpPr/>
          <p:nvPr>
            <p:ph idx="3" type="sldImg"/>
          </p:nvPr>
        </p:nvSpPr>
        <p:spPr>
          <a:xfrm>
            <a:off x="2290763" y="512763"/>
            <a:ext cx="45624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g3a9b2e0c34d_0_78: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These are my topics of discussion for today detailing why rewards, recognition and delegation are important in a team.</a:t>
            </a:r>
            <a:endParaRPr/>
          </a:p>
        </p:txBody>
      </p:sp>
      <p:sp>
        <p:nvSpPr>
          <p:cNvPr id="122" name="Google Shape;122;g3a9b2e0c34d_0_78: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23" name="Google Shape;123;g3a9b2e0c34d_0_78: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4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62" name="Google Shape;162;p4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63" name="Google Shape;163;p45: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4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My quote is from American writer and teacher Dale Carnegie: People work for money, but go the extra mile for recognition, praise and rewards.</a:t>
            </a:r>
            <a:endParaRPr/>
          </a:p>
          <a:p>
            <a:pPr indent="0" lvl="0" marL="0" rtl="0" algn="l">
              <a:lnSpc>
                <a:spcPct val="100000"/>
              </a:lnSpc>
              <a:spcBef>
                <a:spcPts val="0"/>
              </a:spcBef>
              <a:spcAft>
                <a:spcPts val="0"/>
              </a:spcAft>
              <a:buSzPts val="1400"/>
              <a:buNone/>
            </a:pPr>
            <a:r>
              <a:rPr lang="en-US"/>
              <a:t>These three elements are important in team environments for performance and motivation.</a:t>
            </a:r>
            <a:endParaRPr/>
          </a:p>
        </p:txBody>
      </p:sp>
      <p:sp>
        <p:nvSpPr>
          <p:cNvPr id="165" name="Google Shape;165;p4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66" name="Google Shape;166;p4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1: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76" name="Google Shape;176;p11: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77" name="Google Shape;177;p11: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11: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I want to talk about rewards, recognition and delegation in a team environment.</a:t>
            </a:r>
            <a:endParaRPr/>
          </a:p>
          <a:p>
            <a:pPr indent="0" lvl="0" marL="0" rtl="0" algn="l">
              <a:lnSpc>
                <a:spcPct val="100000"/>
              </a:lnSpc>
              <a:spcBef>
                <a:spcPts val="0"/>
              </a:spcBef>
              <a:spcAft>
                <a:spcPts val="0"/>
              </a:spcAft>
              <a:buSzPts val="1400"/>
              <a:buNone/>
            </a:pPr>
            <a:r>
              <a:rPr lang="en-US"/>
              <a:t>When team members feel that their hard work is acknowledged, they are more engaged, committed, and motivated. </a:t>
            </a:r>
            <a:endParaRPr/>
          </a:p>
          <a:p>
            <a:pPr indent="0" lvl="0" marL="0" rtl="0" algn="l">
              <a:lnSpc>
                <a:spcPct val="100000"/>
              </a:lnSpc>
              <a:spcBef>
                <a:spcPts val="0"/>
              </a:spcBef>
              <a:spcAft>
                <a:spcPts val="0"/>
              </a:spcAft>
              <a:buSzPts val="1400"/>
              <a:buNone/>
            </a:pPr>
            <a:r>
              <a:rPr lang="en-US"/>
              <a:t>Let us begin with rewards. </a:t>
            </a:r>
            <a:endParaRPr/>
          </a:p>
          <a:p>
            <a:pPr indent="0" lvl="0" marL="0" rtl="0" algn="l">
              <a:lnSpc>
                <a:spcPct val="100000"/>
              </a:lnSpc>
              <a:spcBef>
                <a:spcPts val="0"/>
              </a:spcBef>
              <a:spcAft>
                <a:spcPts val="0"/>
              </a:spcAft>
              <a:buSzPts val="1400"/>
              <a:buNone/>
            </a:pPr>
            <a:r>
              <a:rPr lang="en-US"/>
              <a:t>Rewards can be financial, such as bonuses, pay raises. They can also be incentives or non-financial, such as flexible working hours, extra time off, or additional training opportunities. Rewards are important because they reinforce positive behavior and encourage continued high performance. They will also show that the organization values effort and contribution. When team members feel that their hard work is acknowledged, they are more engaged, committed, and motivated.</a:t>
            </a:r>
            <a:endParaRPr/>
          </a:p>
          <a:p>
            <a:pPr indent="0" lvl="0" marL="0" rtl="0" algn="l">
              <a:lnSpc>
                <a:spcPct val="100000"/>
              </a:lnSpc>
              <a:spcBef>
                <a:spcPts val="0"/>
              </a:spcBef>
              <a:spcAft>
                <a:spcPts val="0"/>
              </a:spcAft>
              <a:buSzPts val="1400"/>
              <a:buNone/>
            </a:pPr>
            <a:r>
              <a:rPr lang="en-US"/>
              <a:t>At the same time, rewards must be fair and consistent. If rewards are seen as biased or unclear, they can create resentment or competition within the team, which will turn the team into a group. Effective reward systems focus not only on individual performance but also on teamwork, ensuring that collaboration not just individual achievement.</a:t>
            </a:r>
            <a:endParaRPr/>
          </a:p>
        </p:txBody>
      </p:sp>
      <p:sp>
        <p:nvSpPr>
          <p:cNvPr id="179" name="Google Shape;179;p11: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80" name="Google Shape;180;p11: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12: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96" name="Google Shape;196;p12: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97" name="Google Shape;197;p12: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12: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Secondly, I want us to look at recognition which is different from reward. Recognition includes verbal praise, thank-you messages, highlighting achievements during meetings, or offering public acknowledgement. Recognition is often more personal and immediate than formal rewards. It reinforces positive behavior and boosts morale, but it also builds stronger relationships. Team members who feel seen and appreciated are more likely to contribute actively and support others. Public feedback is generally the most common form of recognition in companies.</a:t>
            </a:r>
            <a:endParaRPr/>
          </a:p>
        </p:txBody>
      </p:sp>
      <p:sp>
        <p:nvSpPr>
          <p:cNvPr id="199" name="Google Shape;199;p12: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00" name="Google Shape;200;p12: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15" name="Google Shape;215;p1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16" name="Google Shape;216;p13: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7" name="Google Shape;217;p1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Delegation is different from rewards and recognitions as it is a critical leadership skill that directly affects teamwork. Delegation means assigning tasks to team members based on their strengths, workload, and development needs. Good delegation empowers people and shows trust. It also helps distribute the workload fairly, prevents burnout, and improves productivity.</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Effective delegation involves clear expectations, access to any resource , and an appropriate level of autonomy. It’s not about telling people exactly how to do a task; it’s about giving them ownership and allowing them to apply their strengths.</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Delegation also supports skill development. When team members are trusted with new responsibilities, they gain confidence, experience, and a greater sense of involvement. Poor delegation, such as micromanaging or giving tasks to the wrong people can harm motivation and efficiency.</a:t>
            </a:r>
            <a:endParaRPr/>
          </a:p>
        </p:txBody>
      </p:sp>
      <p:sp>
        <p:nvSpPr>
          <p:cNvPr id="218" name="Google Shape;218;p1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19" name="Google Shape;219;p1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36" name="Google Shape;236;p1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37" name="Google Shape;237;p14: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8" name="Google Shape;238;p1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Now, let us look at some clear examples to make this clear.</a:t>
            </a:r>
            <a:endParaRPr/>
          </a:p>
          <a:p>
            <a:pPr indent="0" lvl="0" marL="0" rtl="0" algn="l">
              <a:lnSpc>
                <a:spcPct val="100000"/>
              </a:lnSpc>
              <a:spcBef>
                <a:spcPts val="0"/>
              </a:spcBef>
              <a:spcAft>
                <a:spcPts val="0"/>
              </a:spcAft>
              <a:buSzPts val="1400"/>
              <a:buNone/>
            </a:pPr>
            <a:r>
              <a:rPr lang="en-US"/>
              <a:t>A bonus for exceeding sales is a financial reward while non-financial rewards can be extra training opportunities or flexible shift patterns. </a:t>
            </a:r>
            <a:endParaRPr/>
          </a:p>
        </p:txBody>
      </p:sp>
      <p:sp>
        <p:nvSpPr>
          <p:cNvPr id="239" name="Google Shape;239;p1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40" name="Google Shape;240;p1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p1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48" name="Google Shape;248;p1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49" name="Google Shape;249;p15: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0" name="Google Shape;250;p1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In regards to recognition. A public praise can boost morale and others will feel encouraged while an in person thank you given after someone stays late to finish a task will make the employee feel valued and seen.</a:t>
            </a:r>
            <a:endParaRPr/>
          </a:p>
        </p:txBody>
      </p:sp>
      <p:sp>
        <p:nvSpPr>
          <p:cNvPr id="251" name="Google Shape;251;p1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52" name="Google Shape;252;p1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16: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60" name="Google Shape;260;p16: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61" name="Google Shape;261;p16: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2" name="Google Shape;262;p1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Finally, let's look at delegation. </a:t>
            </a:r>
            <a:endParaRPr/>
          </a:p>
          <a:p>
            <a:pPr indent="0" lvl="0" marL="0" rtl="0" algn="l">
              <a:lnSpc>
                <a:spcPct val="100000"/>
              </a:lnSpc>
              <a:spcBef>
                <a:spcPts val="0"/>
              </a:spcBef>
              <a:spcAft>
                <a:spcPts val="0"/>
              </a:spcAft>
              <a:buSzPts val="1400"/>
              <a:buNone/>
            </a:pPr>
            <a:r>
              <a:rPr lang="en-US"/>
              <a:t>For example, strength-Based Delegation means a team member who is confident speaking in public is asked to run a software demonstration therefore success and confidence both grow.</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While for development Delegation,</a:t>
            </a:r>
            <a:endParaRPr/>
          </a:p>
          <a:p>
            <a:pPr indent="0" lvl="0" marL="0" rtl="0" algn="l">
              <a:lnSpc>
                <a:spcPct val="100000"/>
              </a:lnSpc>
              <a:spcBef>
                <a:spcPts val="0"/>
              </a:spcBef>
              <a:spcAft>
                <a:spcPts val="0"/>
              </a:spcAft>
              <a:buSzPts val="1400"/>
              <a:buNone/>
            </a:pPr>
            <a:r>
              <a:rPr lang="en-US"/>
              <a:t>a junior employee is given responsibility for leading a small project with supervision.</a:t>
            </a:r>
            <a:endParaRPr/>
          </a:p>
          <a:p>
            <a:pPr indent="0" lvl="0" marL="0" rtl="0" algn="l">
              <a:lnSpc>
                <a:spcPct val="100000"/>
              </a:lnSpc>
              <a:spcBef>
                <a:spcPts val="0"/>
              </a:spcBef>
              <a:spcAft>
                <a:spcPts val="0"/>
              </a:spcAft>
              <a:buSzPts val="1400"/>
              <a:buNone/>
            </a:pPr>
            <a:r>
              <a:rPr lang="en-US"/>
              <a:t> This will help them gain skills and motivation.</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Together, reward, recognition, and delegation create a positive team environment where members feel valued, trusted, and engaged. These practices strengthen relationships, encourage collaboration, and support long-term team success</a:t>
            </a:r>
            <a:endParaRPr/>
          </a:p>
        </p:txBody>
      </p:sp>
      <p:sp>
        <p:nvSpPr>
          <p:cNvPr id="263" name="Google Shape;263;p16: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64" name="Google Shape;264;p16: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g3aa63a1d626_3_111: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72" name="Google Shape;272;g3aa63a1d626_3_111: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73" name="Google Shape;273;g3aa63a1d626_3_111: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4" name="Google Shape;274;g3aa63a1d626_3_111: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1400"/>
              <a:buFont typeface="Arial"/>
              <a:buNone/>
            </a:pPr>
            <a:r>
              <a:rPr lang="en-US"/>
              <a:t>Alina</a:t>
            </a:r>
            <a:endParaRPr/>
          </a:p>
          <a:p>
            <a:pPr indent="0" lvl="0" marL="0" rtl="0" algn="l">
              <a:lnSpc>
                <a:spcPct val="100000"/>
              </a:lnSpc>
              <a:spcBef>
                <a:spcPts val="0"/>
              </a:spcBef>
              <a:spcAft>
                <a:spcPts val="0"/>
              </a:spcAft>
              <a:buClr>
                <a:schemeClr val="dk1"/>
              </a:buClr>
              <a:buSzPts val="1400"/>
              <a:buFont typeface="Arial"/>
              <a:buNone/>
            </a:pPr>
            <a:r>
              <a:t/>
            </a:r>
            <a:endParaRPr/>
          </a:p>
          <a:p>
            <a:pPr indent="0" lvl="0" marL="0" rtl="0" algn="l">
              <a:lnSpc>
                <a:spcPct val="100000"/>
              </a:lnSpc>
              <a:spcBef>
                <a:spcPts val="0"/>
              </a:spcBef>
              <a:spcAft>
                <a:spcPts val="0"/>
              </a:spcAft>
              <a:buClr>
                <a:schemeClr val="dk1"/>
              </a:buClr>
              <a:buSzPts val="1400"/>
              <a:buFont typeface="Arial"/>
              <a:buNone/>
            </a:pPr>
            <a:r>
              <a:rPr lang="en-US"/>
              <a:t>I want to use three models to highlight the importance of rewards, recognition and delegation.</a:t>
            </a:r>
            <a:endParaRPr/>
          </a:p>
          <a:p>
            <a:pPr indent="0" lvl="0" marL="0" rtl="0" algn="l">
              <a:lnSpc>
                <a:spcPct val="100000"/>
              </a:lnSpc>
              <a:spcBef>
                <a:spcPts val="0"/>
              </a:spcBef>
              <a:spcAft>
                <a:spcPts val="0"/>
              </a:spcAft>
              <a:buClr>
                <a:schemeClr val="dk1"/>
              </a:buClr>
              <a:buSzPts val="1400"/>
              <a:buFont typeface="Arial"/>
              <a:buNone/>
            </a:pPr>
            <a:r>
              <a:rPr lang="en-US"/>
              <a:t>Firstly, I will use the Herzberg two factor theory which states that job satisfaction and dissatisfaction are driven by two separate sets of factors: hygiene factors and motivator factors.</a:t>
            </a:r>
            <a:endParaRPr/>
          </a:p>
          <a:p>
            <a:pPr indent="0" lvl="0" marL="0" rtl="0" algn="l">
              <a:lnSpc>
                <a:spcPct val="100000"/>
              </a:lnSpc>
              <a:spcBef>
                <a:spcPts val="0"/>
              </a:spcBef>
              <a:spcAft>
                <a:spcPts val="0"/>
              </a:spcAft>
              <a:buClr>
                <a:schemeClr val="dk1"/>
              </a:buClr>
              <a:buSzPts val="1400"/>
              <a:buFont typeface="Arial"/>
              <a:buNone/>
            </a:pPr>
            <a:r>
              <a:rPr lang="en-US"/>
              <a:t>People are motivated when their effort is noticed and appreciated, like when receiving a bonus or a public praise. Recognition reinforces positive behavior and encourages people to maintain or exceed their current level of effort. </a:t>
            </a:r>
            <a:endParaRPr/>
          </a:p>
        </p:txBody>
      </p:sp>
      <p:sp>
        <p:nvSpPr>
          <p:cNvPr id="275" name="Google Shape;275;g3aa63a1d626_3_111: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76" name="Google Shape;276;g3aa63a1d626_3_111: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3" name="Shape 293"/>
        <p:cNvGrpSpPr/>
        <p:nvPr/>
      </p:nvGrpSpPr>
      <p:grpSpPr>
        <a:xfrm>
          <a:off x="0" y="0"/>
          <a:ext cx="0" cy="0"/>
          <a:chOff x="0" y="0"/>
          <a:chExt cx="0" cy="0"/>
        </a:xfrm>
      </p:grpSpPr>
      <p:sp>
        <p:nvSpPr>
          <p:cNvPr id="294" name="Google Shape;294;g3aa63a1d626_3_13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95" name="Google Shape;295;g3aa63a1d626_3_13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96" name="Google Shape;296;g3aa63a1d626_3_133: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7" name="Google Shape;297;g3aa63a1d626_3_133: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Here I have attached a visual to support the Herzberg model.</a:t>
            </a:r>
            <a:endParaRPr/>
          </a:p>
        </p:txBody>
      </p:sp>
      <p:sp>
        <p:nvSpPr>
          <p:cNvPr id="298" name="Google Shape;298;g3aa63a1d626_3_133: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99" name="Google Shape;299;g3aa63a1d626_3_133: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g3aa63a1d626_3_151: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14" name="Google Shape;314;g3aa63a1d626_3_151: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15" name="Google Shape;315;g3aa63a1d626_3_151: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6" name="Google Shape;316;g3aa63a1d626_3_151: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Clr>
                <a:schemeClr val="dk1"/>
              </a:buClr>
              <a:buSzPts val="1400"/>
              <a:buFont typeface="Arial"/>
              <a:buNone/>
            </a:pPr>
            <a:r>
              <a:rPr lang="en-US"/>
              <a:t>I think that the best way to look at these differences is via the Kilmann conflict model which explains how people handle conflict using five styles: competing, collaborating, compromising, avoiding and accommodating.</a:t>
            </a:r>
            <a:endParaRPr/>
          </a:p>
          <a:p>
            <a:pPr indent="0" lvl="0" marL="0" rtl="0" algn="l">
              <a:lnSpc>
                <a:spcPct val="100000"/>
              </a:lnSpc>
              <a:spcBef>
                <a:spcPts val="0"/>
              </a:spcBef>
              <a:spcAft>
                <a:spcPts val="0"/>
              </a:spcAft>
              <a:buClr>
                <a:schemeClr val="dk1"/>
              </a:buClr>
              <a:buSzPts val="1400"/>
              <a:buFont typeface="Arial"/>
              <a:buNone/>
            </a:pPr>
            <a:r>
              <a:rPr lang="en-US"/>
              <a:t>Fair rewards reduce conflict and create a collaborative climate. If rewards are not clear or unfair conflict will rise as team members may begin competing.</a:t>
            </a:r>
            <a:endParaRPr/>
          </a:p>
          <a:p>
            <a:pPr indent="0" lvl="0" marL="0" rtl="0" algn="l">
              <a:lnSpc>
                <a:spcPct val="100000"/>
              </a:lnSpc>
              <a:spcBef>
                <a:spcPts val="0"/>
              </a:spcBef>
              <a:spcAft>
                <a:spcPts val="0"/>
              </a:spcAft>
              <a:buClr>
                <a:schemeClr val="dk1"/>
              </a:buClr>
              <a:buSzPts val="1400"/>
              <a:buFont typeface="Arial"/>
              <a:buNone/>
            </a:pPr>
            <a:r>
              <a:rPr lang="en-US"/>
              <a:t>Consistent and deserve recognition will result in healthy collaboration. If, in a team, only one person is recognised and praised the others will start competing for praise. Recognition is meant to reduce power struggles and support open communication.</a:t>
            </a:r>
            <a:endParaRPr/>
          </a:p>
          <a:p>
            <a:pPr indent="0" lvl="0" marL="0" rtl="0" algn="l">
              <a:lnSpc>
                <a:spcPct val="100000"/>
              </a:lnSpc>
              <a:spcBef>
                <a:spcPts val="0"/>
              </a:spcBef>
              <a:spcAft>
                <a:spcPts val="0"/>
              </a:spcAft>
              <a:buClr>
                <a:schemeClr val="dk1"/>
              </a:buClr>
              <a:buSzPts val="1400"/>
              <a:buFont typeface="Arial"/>
              <a:buNone/>
            </a:pPr>
            <a:r>
              <a:rPr lang="en-US"/>
              <a:t>Finally, poor delegation can lead to conflict via avoidance. If no one delegates, then work is avoided which will cause frustration. But if delegation is done unfairly, say one person always gets the hard tasks, then conflict rises again. Good delegation is done keeping people’s strength in mind and if people will collaborate rather than fight for roles, it will prevent conflict and build ownership.</a:t>
            </a:r>
            <a:endParaRPr/>
          </a:p>
        </p:txBody>
      </p:sp>
      <p:sp>
        <p:nvSpPr>
          <p:cNvPr id="317" name="Google Shape;317;g3aa63a1d626_3_151: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18" name="Google Shape;318;g3aa63a1d626_3_151: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g3aa63a1d626_3_172: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36" name="Google Shape;336;g3aa63a1d626_3_172: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37" name="Google Shape;337;g3aa63a1d626_3_172: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8" name="Google Shape;338;g3aa63a1d626_3_172: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This is a visual to support Kilmann conflict model</a:t>
            </a:r>
            <a:endParaRPr/>
          </a:p>
        </p:txBody>
      </p:sp>
      <p:sp>
        <p:nvSpPr>
          <p:cNvPr id="339" name="Google Shape;339;g3aa63a1d626_3_172: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40" name="Google Shape;340;g3aa63a1d626_3_172: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g3aa63a1d626_3_190: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55" name="Google Shape;355;g3aa63a1d626_3_190: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56" name="Google Shape;356;g3aa63a1d626_3_190: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7" name="Google Shape;357;g3aa63a1d626_3_190: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Clr>
                <a:schemeClr val="dk1"/>
              </a:buClr>
              <a:buSzPts val="1400"/>
              <a:buFont typeface="Arial"/>
              <a:buNone/>
            </a:pPr>
            <a:r>
              <a:rPr lang="en-US"/>
              <a:t>Finally, Belbin is </a:t>
            </a:r>
            <a:r>
              <a:rPr lang="en-US">
                <a:solidFill>
                  <a:srgbClr val="1F191A"/>
                </a:solidFill>
              </a:rPr>
              <a:t>behavioral assessment that measure an individual’s contribution to a team by identifying their role out of 9 categories. using this model, people can be rewarded according to their Belbin strengths as different roles contribute in different ways. For recognition, instead of generic thank yous, link recognition to their Belbin strength. “Thank you, your team worker skill is really keeping the morale high”.</a:t>
            </a:r>
            <a:endParaRPr>
              <a:solidFill>
                <a:srgbClr val="1F191A"/>
              </a:solidFill>
            </a:endParaRPr>
          </a:p>
          <a:p>
            <a:pPr indent="0" lvl="0" marL="0" rtl="0" algn="l">
              <a:lnSpc>
                <a:spcPct val="100000"/>
              </a:lnSpc>
              <a:spcBef>
                <a:spcPts val="0"/>
              </a:spcBef>
              <a:spcAft>
                <a:spcPts val="0"/>
              </a:spcAft>
              <a:buClr>
                <a:schemeClr val="dk1"/>
              </a:buClr>
              <a:buSzPts val="1400"/>
              <a:buFont typeface="Arial"/>
              <a:buNone/>
            </a:pPr>
            <a:r>
              <a:rPr lang="en-US">
                <a:solidFill>
                  <a:srgbClr val="1F191A"/>
                </a:solidFill>
              </a:rPr>
              <a:t>Finally delegation is a skill necessary provided by the Belbin assessment. Delegating according to the belbin model will ensure workload is fair, efficient and motivating. </a:t>
            </a:r>
            <a:endParaRPr/>
          </a:p>
        </p:txBody>
      </p:sp>
      <p:sp>
        <p:nvSpPr>
          <p:cNvPr id="358" name="Google Shape;358;g3aa63a1d626_3_190: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59" name="Google Shape;359;g3aa63a1d626_3_190: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g3aa63a1d626_3_210: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78" name="Google Shape;378;g3aa63a1d626_3_210: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79" name="Google Shape;379;g3aa63a1d626_3_210: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0" name="Google Shape;380;g3aa63a1d626_3_210: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This is a visual representation of Belbin’s model.</a:t>
            </a:r>
            <a:endParaRPr/>
          </a:p>
        </p:txBody>
      </p:sp>
      <p:sp>
        <p:nvSpPr>
          <p:cNvPr id="381" name="Google Shape;381;g3aa63a1d626_3_210: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82" name="Google Shape;382;g3aa63a1d626_3_210: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5" name="Shape 395"/>
        <p:cNvGrpSpPr/>
        <p:nvPr/>
      </p:nvGrpSpPr>
      <p:grpSpPr>
        <a:xfrm>
          <a:off x="0" y="0"/>
          <a:ext cx="0" cy="0"/>
          <a:chOff x="0" y="0"/>
          <a:chExt cx="0" cy="0"/>
        </a:xfrm>
      </p:grpSpPr>
      <p:sp>
        <p:nvSpPr>
          <p:cNvPr id="396" name="Google Shape;396;p18: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97" name="Google Shape;397;p18: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98" name="Google Shape;398;p18: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9" name="Google Shape;399;p18: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Reward keeps people motivated, recognition helps people feel valued, and delegation empowers individuals to contribute their strengths. When these three elements are used together, people become more engaged and more willing to collaborate. They encourage a positive environment where everyone feels included and appreciated.</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t/>
            </a:r>
            <a:endParaRPr/>
          </a:p>
        </p:txBody>
      </p:sp>
      <p:sp>
        <p:nvSpPr>
          <p:cNvPr id="400" name="Google Shape;400;p18: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01" name="Google Shape;401;p18: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6" name="Shape 406"/>
        <p:cNvGrpSpPr/>
        <p:nvPr/>
      </p:nvGrpSpPr>
      <p:grpSpPr>
        <a:xfrm>
          <a:off x="0" y="0"/>
          <a:ext cx="0" cy="0"/>
          <a:chOff x="0" y="0"/>
          <a:chExt cx="0" cy="0"/>
        </a:xfrm>
      </p:grpSpPr>
      <p:sp>
        <p:nvSpPr>
          <p:cNvPr id="407" name="Google Shape;407;p20: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08" name="Google Shape;408;p20:notes"/>
          <p:cNvSpPr/>
          <p:nvPr>
            <p:ph idx="2"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2" name="Shape 412"/>
        <p:cNvGrpSpPr/>
        <p:nvPr/>
      </p:nvGrpSpPr>
      <p:grpSpPr>
        <a:xfrm>
          <a:off x="0" y="0"/>
          <a:ext cx="0" cy="0"/>
          <a:chOff x="0" y="0"/>
          <a:chExt cx="0" cy="0"/>
        </a:xfrm>
      </p:grpSpPr>
      <p:sp>
        <p:nvSpPr>
          <p:cNvPr id="413" name="Google Shape;413;p4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14" name="Google Shape;414;p46:notes"/>
          <p:cNvSpPr/>
          <p:nvPr>
            <p:ph idx="2"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p19: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20" name="Google Shape;420;p19: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421" name="Google Shape;421;p19: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2" name="Google Shape;422;p19: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Alina</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Overall, teamwork is a powerful force. When people move from working side-by-side to working together, they achieve more, they learn more, and they feel more connected. Whether in education, the workplace, sports, or community settings, collaboration helps us reach outcomes that would be difficult to achieve alone.</a:t>
            </a:r>
            <a:endParaRPr/>
          </a:p>
          <a:p>
            <a:pPr indent="0" lvl="0" marL="0" rtl="0" algn="l">
              <a:lnSpc>
                <a:spcPct val="100000"/>
              </a:lnSpc>
              <a:spcBef>
                <a:spcPts val="0"/>
              </a:spcBef>
              <a:spcAft>
                <a:spcPts val="0"/>
              </a:spcAft>
              <a:buClr>
                <a:schemeClr val="dk1"/>
              </a:buClr>
              <a:buSzPts val="1400"/>
              <a:buFont typeface="Arial"/>
              <a:buNone/>
            </a:pPr>
            <a:r>
              <a:t/>
            </a:r>
            <a:endParaRPr/>
          </a:p>
          <a:p>
            <a:pPr indent="0" lvl="0" marL="0" rtl="0" algn="l">
              <a:lnSpc>
                <a:spcPct val="100000"/>
              </a:lnSpc>
              <a:spcBef>
                <a:spcPts val="0"/>
              </a:spcBef>
              <a:spcAft>
                <a:spcPts val="0"/>
              </a:spcAft>
              <a:buSzPts val="1400"/>
              <a:buNone/>
            </a:pPr>
            <a:r>
              <a:rPr lang="en-US"/>
              <a:t>Thank you all for your attention.</a:t>
            </a:r>
            <a:endParaRPr/>
          </a:p>
        </p:txBody>
      </p:sp>
      <p:sp>
        <p:nvSpPr>
          <p:cNvPr id="423" name="Google Shape;423;p19: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24" name="Google Shape;424;p19: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2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2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22" name="Google Shape;22;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2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2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8" name="Google Shape;28;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2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4000"/>
              <a:buFont typeface="Calibri"/>
              <a:buNone/>
              <a:defRPr b="1"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2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4" name="Google Shape;34;p2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2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2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2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2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0" name="Google Shape;40;p2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1" name="Google Shape;41;p2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2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2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2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7" name="Google Shape;47;p2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8" name="Google Shape;48;p2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9" name="Google Shape;49;p2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50" name="Google Shape;50;p2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2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2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2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2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2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2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61" name="Google Shape;61;p2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2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2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3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30"/>
          <p:cNvSpPr/>
          <p:nvPr>
            <p:ph idx="2" type="pic"/>
          </p:nvPr>
        </p:nvSpPr>
        <p:spPr>
          <a:xfrm>
            <a:off x="1792288" y="612775"/>
            <a:ext cx="5486400" cy="4114800"/>
          </a:xfrm>
          <a:prstGeom prst="rect">
            <a:avLst/>
          </a:prstGeom>
          <a:noFill/>
          <a:ln>
            <a:noFill/>
          </a:ln>
        </p:spPr>
      </p:sp>
      <p:sp>
        <p:nvSpPr>
          <p:cNvPr id="68" name="Google Shape;68;p3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9" name="Google Shape;69;p3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3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3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3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3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5" name="Google Shape;75;p3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3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3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3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3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81" name="Google Shape;81;p3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3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3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2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7.jpg"/><Relationship Id="rId5" Type="http://schemas.openxmlformats.org/officeDocument/2006/relationships/image" Target="../media/image4.png"/><Relationship Id="rId6"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2.png"/><Relationship Id="rId4" Type="http://schemas.openxmlformats.org/officeDocument/2006/relationships/image" Target="../media/image13.jpg"/><Relationship Id="rId5" Type="http://schemas.openxmlformats.org/officeDocument/2006/relationships/image" Target="../media/image11.png"/><Relationship Id="rId6"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3.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3.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5.png"/><Relationship Id="rId4" Type="http://schemas.openxmlformats.org/officeDocument/2006/relationships/image" Target="../media/image3.png"/><Relationship Id="rId5"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5.png"/><Relationship Id="rId4" Type="http://schemas.openxmlformats.org/officeDocument/2006/relationships/image" Target="../media/image3.png"/><Relationship Id="rId5" Type="http://schemas.openxmlformats.org/officeDocument/2006/relationships/image" Target="../media/image1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5.png"/><Relationship Id="rId4" Type="http://schemas.openxmlformats.org/officeDocument/2006/relationships/image" Target="../media/image3.png"/><Relationship Id="rId5"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5.png"/><Relationship Id="rId4" Type="http://schemas.openxmlformats.org/officeDocument/2006/relationships/image" Target="../media/image3.png"/><Relationship Id="rId5"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5.png"/><Relationship Id="rId4" Type="http://schemas.openxmlformats.org/officeDocument/2006/relationships/image" Target="../media/image3.png"/><Relationship Id="rId5"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5.png"/><Relationship Id="rId4" Type="http://schemas.openxmlformats.org/officeDocument/2006/relationships/image" Target="../media/image3.png"/><Relationship Id="rId5"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91" name="Shape 91"/>
        <p:cNvGrpSpPr/>
        <p:nvPr/>
      </p:nvGrpSpPr>
      <p:grpSpPr>
        <a:xfrm>
          <a:off x="0" y="0"/>
          <a:ext cx="0" cy="0"/>
          <a:chOff x="0" y="0"/>
          <a:chExt cx="0" cy="0"/>
        </a:xfrm>
      </p:grpSpPr>
      <p:sp>
        <p:nvSpPr>
          <p:cNvPr id="92" name="Google Shape;92;g3aab364f66d_0_19"/>
          <p:cNvSpPr txBox="1"/>
          <p:nvPr/>
        </p:nvSpPr>
        <p:spPr>
          <a:xfrm>
            <a:off x="805325" y="5445750"/>
            <a:ext cx="2894700" cy="15555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2350"/>
              <a:buFont typeface="Arial"/>
              <a:buNone/>
            </a:pPr>
            <a:r>
              <a:rPr b="1" i="0" lang="en-US" sz="2350" u="sng" cap="none" strike="noStrike">
                <a:solidFill>
                  <a:srgbClr val="1F191A"/>
                </a:solidFill>
                <a:latin typeface="Arial"/>
                <a:ea typeface="Arial"/>
                <a:cs typeface="Arial"/>
                <a:sym typeface="Arial"/>
              </a:rPr>
              <a:t>Presented by </a:t>
            </a:r>
            <a:endParaRPr b="1" i="0" sz="2350" u="sng" cap="none" strike="noStrike">
              <a:solidFill>
                <a:srgbClr val="1F191A"/>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2350"/>
              <a:buFont typeface="Arial"/>
              <a:buNone/>
            </a:pPr>
            <a:r>
              <a:rPr b="0" i="1" lang="en-US" sz="2350" u="none" cap="none" strike="noStrike">
                <a:solidFill>
                  <a:srgbClr val="1F191A"/>
                </a:solidFill>
                <a:latin typeface="Arial"/>
                <a:ea typeface="Arial"/>
                <a:cs typeface="Arial"/>
                <a:sym typeface="Arial"/>
              </a:rPr>
              <a:t>Alexandru Mihalcea</a:t>
            </a:r>
            <a:endParaRPr b="0" i="1" sz="2350" u="none" cap="none" strike="noStrike">
              <a:solidFill>
                <a:srgbClr val="1F191A"/>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2350"/>
              <a:buFont typeface="Arial"/>
              <a:buNone/>
            </a:pPr>
            <a:r>
              <a:rPr b="0" i="1" lang="en-US" sz="2350" u="none" cap="none" strike="noStrike">
                <a:solidFill>
                  <a:srgbClr val="1F191A"/>
                </a:solidFill>
                <a:latin typeface="Arial"/>
                <a:ea typeface="Arial"/>
                <a:cs typeface="Arial"/>
                <a:sym typeface="Arial"/>
              </a:rPr>
              <a:t>Iosif Minisan</a:t>
            </a:r>
            <a:endParaRPr b="0" i="1" sz="2350" u="none" cap="none" strike="noStrike">
              <a:solidFill>
                <a:srgbClr val="1F191A"/>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2350"/>
              <a:buFont typeface="Arial"/>
              <a:buNone/>
            </a:pPr>
            <a:r>
              <a:rPr b="0" i="1" lang="en-US" sz="2350" u="none" cap="none" strike="noStrike">
                <a:solidFill>
                  <a:srgbClr val="1F191A"/>
                </a:solidFill>
                <a:latin typeface="Arial"/>
                <a:ea typeface="Arial"/>
                <a:cs typeface="Arial"/>
                <a:sym typeface="Arial"/>
              </a:rPr>
              <a:t>Alina Calin</a:t>
            </a:r>
            <a:endParaRPr b="0" i="1" sz="1400" u="none" cap="none" strike="noStrike">
              <a:solidFill>
                <a:srgbClr val="000000"/>
              </a:solidFill>
              <a:latin typeface="Arial"/>
              <a:ea typeface="Arial"/>
              <a:cs typeface="Arial"/>
              <a:sym typeface="Arial"/>
            </a:endParaRPr>
          </a:p>
        </p:txBody>
      </p:sp>
      <p:sp>
        <p:nvSpPr>
          <p:cNvPr id="93" name="Google Shape;93;g3aab364f66d_0_19"/>
          <p:cNvSpPr txBox="1"/>
          <p:nvPr/>
        </p:nvSpPr>
        <p:spPr>
          <a:xfrm>
            <a:off x="518100" y="515825"/>
            <a:ext cx="17268300" cy="2604300"/>
          </a:xfrm>
          <a:prstGeom prst="rect">
            <a:avLst/>
          </a:prstGeom>
          <a:noFill/>
          <a:ln>
            <a:noFill/>
          </a:ln>
        </p:spPr>
        <p:txBody>
          <a:bodyPr anchorCtr="0" anchor="t" bIns="0" lIns="0" spcFirstLastPara="1" rIns="0" wrap="square" tIns="0">
            <a:spAutoFit/>
          </a:bodyPr>
          <a:lstStyle/>
          <a:p>
            <a:pPr indent="0" lvl="0" marL="0" marR="0" rtl="0" algn="ctr">
              <a:lnSpc>
                <a:spcPct val="89999"/>
              </a:lnSpc>
              <a:spcBef>
                <a:spcPts val="0"/>
              </a:spcBef>
              <a:spcAft>
                <a:spcPts val="0"/>
              </a:spcAft>
              <a:buClr>
                <a:srgbClr val="000000"/>
              </a:buClr>
              <a:buSzPts val="9400"/>
              <a:buFont typeface="Arial"/>
              <a:buNone/>
            </a:pPr>
            <a:r>
              <a:rPr b="1" i="0" lang="en-US" sz="9400" u="none" cap="none" strike="noStrike">
                <a:solidFill>
                  <a:srgbClr val="EF4434"/>
                </a:solidFill>
                <a:latin typeface="Arial"/>
                <a:ea typeface="Arial"/>
                <a:cs typeface="Arial"/>
                <a:sym typeface="Arial"/>
              </a:rPr>
              <a:t> “WHAT WE HAVE LEARNT ABOUT EFFECTIVE TEAMS?”</a:t>
            </a:r>
            <a:endParaRPr b="0" i="0" sz="9400" u="none" cap="none" strike="noStrike">
              <a:solidFill>
                <a:srgbClr val="000000"/>
              </a:solidFill>
              <a:latin typeface="Arial"/>
              <a:ea typeface="Arial"/>
              <a:cs typeface="Arial"/>
              <a:sym typeface="Arial"/>
            </a:endParaRPr>
          </a:p>
        </p:txBody>
      </p:sp>
      <p:grpSp>
        <p:nvGrpSpPr>
          <p:cNvPr id="94" name="Google Shape;94;g3aab364f66d_0_19"/>
          <p:cNvGrpSpPr/>
          <p:nvPr/>
        </p:nvGrpSpPr>
        <p:grpSpPr>
          <a:xfrm>
            <a:off x="3239248" y="7133711"/>
            <a:ext cx="11825995" cy="995477"/>
            <a:chOff x="0" y="-24694"/>
            <a:chExt cx="3199068" cy="269288"/>
          </a:xfrm>
        </p:grpSpPr>
        <p:sp>
          <p:nvSpPr>
            <p:cNvPr id="95" name="Google Shape;95;g3aab364f66d_0_19"/>
            <p:cNvSpPr/>
            <p:nvPr/>
          </p:nvSpPr>
          <p:spPr>
            <a:xfrm>
              <a:off x="0" y="0"/>
              <a:ext cx="3199068" cy="244594"/>
            </a:xfrm>
            <a:custGeom>
              <a:rect b="b" l="l" r="r" t="t"/>
              <a:pathLst>
                <a:path extrusionOk="0" h="244594" w="3199068">
                  <a:moveTo>
                    <a:pt x="1599534" y="0"/>
                  </a:moveTo>
                  <a:cubicBezTo>
                    <a:pt x="716136" y="0"/>
                    <a:pt x="0" y="54754"/>
                    <a:pt x="0" y="122297"/>
                  </a:cubicBezTo>
                  <a:cubicBezTo>
                    <a:pt x="0" y="189840"/>
                    <a:pt x="716136" y="244594"/>
                    <a:pt x="1599534" y="244594"/>
                  </a:cubicBezTo>
                  <a:cubicBezTo>
                    <a:pt x="2482932" y="244594"/>
                    <a:pt x="3199068" y="189840"/>
                    <a:pt x="3199068" y="122297"/>
                  </a:cubicBezTo>
                  <a:cubicBezTo>
                    <a:pt x="3199068" y="54754"/>
                    <a:pt x="2482932" y="0"/>
                    <a:pt x="1599534"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g3aab364f66d_0_19"/>
            <p:cNvSpPr txBox="1"/>
            <p:nvPr/>
          </p:nvSpPr>
          <p:spPr>
            <a:xfrm>
              <a:off x="299913" y="-24694"/>
              <a:ext cx="2599200" cy="2463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97" name="Google Shape;97;g3aab364f66d_0_19"/>
          <p:cNvSpPr/>
          <p:nvPr/>
        </p:nvSpPr>
        <p:spPr>
          <a:xfrm>
            <a:off x="2866507" y="3337509"/>
            <a:ext cx="12118284" cy="4574652"/>
          </a:xfrm>
          <a:custGeom>
            <a:rect b="b" l="l" r="r" t="t"/>
            <a:pathLst>
              <a:path extrusionOk="0" h="4574652" w="12118284">
                <a:moveTo>
                  <a:pt x="0" y="0"/>
                </a:moveTo>
                <a:lnTo>
                  <a:pt x="12118284" y="0"/>
                </a:lnTo>
                <a:lnTo>
                  <a:pt x="12118284" y="4574652"/>
                </a:lnTo>
                <a:lnTo>
                  <a:pt x="0" y="4574652"/>
                </a:lnTo>
                <a:lnTo>
                  <a:pt x="0" y="0"/>
                </a:lnTo>
                <a:close/>
              </a:path>
            </a:pathLst>
          </a:custGeom>
          <a:blipFill rotWithShape="1">
            <a:blip r:embed="rId3">
              <a:alphaModFix/>
            </a:blip>
            <a:stretch>
              <a:fillRect b="0" l="0" r="0" t="0"/>
            </a:stretch>
          </a:blipFill>
          <a:ln>
            <a:noFill/>
          </a:ln>
        </p:spPr>
      </p:sp>
      <p:sp>
        <p:nvSpPr>
          <p:cNvPr id="98" name="Google Shape;98;g3aab364f66d_0_19"/>
          <p:cNvSpPr txBox="1"/>
          <p:nvPr/>
        </p:nvSpPr>
        <p:spPr>
          <a:xfrm>
            <a:off x="15065328" y="9641213"/>
            <a:ext cx="2894700" cy="381900"/>
          </a:xfrm>
          <a:prstGeom prst="rect">
            <a:avLst/>
          </a:prstGeom>
          <a:noFill/>
          <a:ln>
            <a:noFill/>
          </a:ln>
        </p:spPr>
        <p:txBody>
          <a:bodyPr anchorCtr="0" anchor="t" bIns="0" lIns="0" spcFirstLastPara="1" rIns="0" wrap="square" tIns="0">
            <a:spAutoFit/>
          </a:bodyPr>
          <a:lstStyle/>
          <a:p>
            <a:pPr indent="0" lvl="0" marL="0" marR="0" rtl="0" algn="r">
              <a:lnSpc>
                <a:spcPct val="119983"/>
              </a:lnSpc>
              <a:spcBef>
                <a:spcPts val="0"/>
              </a:spcBef>
              <a:spcAft>
                <a:spcPts val="0"/>
              </a:spcAft>
              <a:buClr>
                <a:srgbClr val="000000"/>
              </a:buClr>
              <a:buSzPts val="2482"/>
              <a:buFont typeface="Arial"/>
              <a:buNone/>
            </a:pPr>
            <a:r>
              <a:rPr b="0" i="0" lang="en-US" sz="2482" u="none" cap="none" strike="noStrike">
                <a:solidFill>
                  <a:srgbClr val="1F191A"/>
                </a:solidFill>
                <a:latin typeface="Arial"/>
                <a:ea typeface="Arial"/>
                <a:cs typeface="Arial"/>
                <a:sym typeface="Arial"/>
              </a:rPr>
              <a:t>Module: BMSW4009</a:t>
            </a:r>
            <a:endParaRPr b="0" i="0" sz="1400" u="none" cap="none" strike="noStrike">
              <a:solidFill>
                <a:srgbClr val="000000"/>
              </a:solidFill>
              <a:latin typeface="Arial"/>
              <a:ea typeface="Arial"/>
              <a:cs typeface="Arial"/>
              <a:sym typeface="Arial"/>
            </a:endParaRPr>
          </a:p>
        </p:txBody>
      </p:sp>
      <p:sp>
        <p:nvSpPr>
          <p:cNvPr id="99" name="Google Shape;99;g3aab364f66d_0_19"/>
          <p:cNvSpPr txBox="1"/>
          <p:nvPr/>
        </p:nvSpPr>
        <p:spPr>
          <a:xfrm>
            <a:off x="15820231" y="5445755"/>
            <a:ext cx="1750200" cy="759600"/>
          </a:xfrm>
          <a:prstGeom prst="rect">
            <a:avLst/>
          </a:prstGeom>
          <a:noFill/>
          <a:ln>
            <a:noFill/>
          </a:ln>
        </p:spPr>
        <p:txBody>
          <a:bodyPr anchorCtr="0" anchor="t" bIns="0" lIns="0" spcFirstLastPara="1" rIns="0" wrap="square" tIns="0">
            <a:spAutoFit/>
          </a:bodyPr>
          <a:lstStyle/>
          <a:p>
            <a:pPr indent="0" lvl="0" marL="0" marR="0" rtl="0" algn="r">
              <a:lnSpc>
                <a:spcPct val="110000"/>
              </a:lnSpc>
              <a:spcBef>
                <a:spcPts val="0"/>
              </a:spcBef>
              <a:spcAft>
                <a:spcPts val="0"/>
              </a:spcAft>
              <a:buClr>
                <a:srgbClr val="000000"/>
              </a:buClr>
              <a:buSzPts val="2350"/>
              <a:buFont typeface="Arial"/>
              <a:buNone/>
            </a:pPr>
            <a:r>
              <a:rPr b="1" i="0" lang="en-US" sz="2350" u="sng" cap="none" strike="noStrike">
                <a:solidFill>
                  <a:srgbClr val="1F191A"/>
                </a:solidFill>
                <a:latin typeface="Arial"/>
                <a:ea typeface="Arial"/>
                <a:cs typeface="Arial"/>
                <a:sym typeface="Arial"/>
              </a:rPr>
              <a:t>1 December 2025</a:t>
            </a:r>
            <a:endParaRPr b="0" i="0" sz="1400" u="none" cap="none" strike="noStrike">
              <a:solidFill>
                <a:srgbClr val="000000"/>
              </a:solidFill>
              <a:latin typeface="Arial"/>
              <a:ea typeface="Arial"/>
              <a:cs typeface="Arial"/>
              <a:sym typeface="Arial"/>
            </a:endParaRPr>
          </a:p>
        </p:txBody>
      </p:sp>
      <p:sp>
        <p:nvSpPr>
          <p:cNvPr id="100" name="Google Shape;100;g3aab364f66d_0_19"/>
          <p:cNvSpPr txBox="1"/>
          <p:nvPr/>
        </p:nvSpPr>
        <p:spPr>
          <a:xfrm>
            <a:off x="6988001" y="8788882"/>
            <a:ext cx="3875400" cy="1039200"/>
          </a:xfrm>
          <a:prstGeom prst="rect">
            <a:avLst/>
          </a:prstGeom>
          <a:noFill/>
          <a:ln>
            <a:noFill/>
          </a:ln>
        </p:spPr>
        <p:txBody>
          <a:bodyPr anchorCtr="0" anchor="t" bIns="0" lIns="0" spcFirstLastPara="1" rIns="0" wrap="square" tIns="0">
            <a:spAutoFit/>
          </a:bodyPr>
          <a:lstStyle/>
          <a:p>
            <a:pPr indent="0" lvl="0" marL="0" marR="0" rtl="0" algn="ctr">
              <a:lnSpc>
                <a:spcPct val="90013"/>
              </a:lnSpc>
              <a:spcBef>
                <a:spcPts val="0"/>
              </a:spcBef>
              <a:spcAft>
                <a:spcPts val="0"/>
              </a:spcAft>
              <a:buClr>
                <a:srgbClr val="000000"/>
              </a:buClr>
              <a:buSzPts val="2500"/>
              <a:buFont typeface="Arial"/>
              <a:buNone/>
            </a:pPr>
            <a:r>
              <a:rPr b="1" i="0" lang="en-US" sz="2500" u="none" cap="none" strike="noStrike">
                <a:solidFill>
                  <a:srgbClr val="EF4434"/>
                </a:solidFill>
                <a:latin typeface="Arial"/>
                <a:ea typeface="Arial"/>
                <a:cs typeface="Arial"/>
                <a:sym typeface="Arial"/>
              </a:rPr>
              <a:t>EFFECTIVE TEAM WORKING AND COMMUNICATION </a:t>
            </a:r>
            <a:endParaRPr b="0" i="0" sz="2500" u="none" cap="none" strike="noStrike">
              <a:solidFill>
                <a:srgbClr val="000000"/>
              </a:solidFill>
              <a:latin typeface="Arial"/>
              <a:ea typeface="Arial"/>
              <a:cs typeface="Arial"/>
              <a:sym typeface="Arial"/>
            </a:endParaRPr>
          </a:p>
        </p:txBody>
      </p:sp>
      <p:sp>
        <p:nvSpPr>
          <p:cNvPr id="101" name="Google Shape;101;g3aab364f66d_0_19"/>
          <p:cNvSpPr txBox="1"/>
          <p:nvPr/>
        </p:nvSpPr>
        <p:spPr>
          <a:xfrm>
            <a:off x="518100" y="8629575"/>
            <a:ext cx="4204200" cy="1357800"/>
          </a:xfrm>
          <a:prstGeom prst="rect">
            <a:avLst/>
          </a:prstGeom>
          <a:noFill/>
          <a:ln>
            <a:noFill/>
          </a:ln>
        </p:spPr>
        <p:txBody>
          <a:bodyPr anchorCtr="0" anchor="t" bIns="0" lIns="0" spcFirstLastPara="1" rIns="0" wrap="square" tIns="0">
            <a:spAutoFit/>
          </a:bodyPr>
          <a:lstStyle/>
          <a:p>
            <a:pPr indent="0" lvl="0" marL="0" marR="0" rtl="0" algn="l">
              <a:lnSpc>
                <a:spcPct val="84004"/>
              </a:lnSpc>
              <a:spcBef>
                <a:spcPts val="0"/>
              </a:spcBef>
              <a:spcAft>
                <a:spcPts val="0"/>
              </a:spcAft>
              <a:buClr>
                <a:srgbClr val="000000"/>
              </a:buClr>
              <a:buSzPts val="3500"/>
              <a:buFont typeface="Arial"/>
              <a:buNone/>
            </a:pPr>
            <a:r>
              <a:rPr b="1" i="0" lang="en-US" sz="3500" u="none" cap="none" strike="noStrike">
                <a:solidFill>
                  <a:srgbClr val="1F191A"/>
                </a:solidFill>
                <a:latin typeface="Arial"/>
                <a:ea typeface="Arial"/>
                <a:cs typeface="Arial"/>
                <a:sym typeface="Arial"/>
              </a:rPr>
              <a:t>Understanding teams and our roles</a:t>
            </a:r>
            <a:endParaRPr b="0" i="0" sz="3500" u="none" cap="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09" name="Shape 109"/>
        <p:cNvGrpSpPr/>
        <p:nvPr/>
      </p:nvGrpSpPr>
      <p:grpSpPr>
        <a:xfrm>
          <a:off x="0" y="0"/>
          <a:ext cx="0" cy="0"/>
          <a:chOff x="0" y="0"/>
          <a:chExt cx="0" cy="0"/>
        </a:xfrm>
      </p:grpSpPr>
      <p:grpSp>
        <p:nvGrpSpPr>
          <p:cNvPr id="110" name="Google Shape;110;p43"/>
          <p:cNvGrpSpPr/>
          <p:nvPr/>
        </p:nvGrpSpPr>
        <p:grpSpPr>
          <a:xfrm>
            <a:off x="8306550" y="4423845"/>
            <a:ext cx="6074786" cy="6074786"/>
            <a:chOff x="0" y="0"/>
            <a:chExt cx="812800" cy="812800"/>
          </a:xfrm>
        </p:grpSpPr>
        <p:sp>
          <p:nvSpPr>
            <p:cNvPr id="111" name="Google Shape;111;p4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43"/>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13" name="Google Shape;113;p43"/>
          <p:cNvSpPr/>
          <p:nvPr/>
        </p:nvSpPr>
        <p:spPr>
          <a:xfrm>
            <a:off x="8985678" y="290792"/>
            <a:ext cx="7926153" cy="9996200"/>
          </a:xfrm>
          <a:custGeom>
            <a:rect b="b" l="l" r="r" t="t"/>
            <a:pathLst>
              <a:path extrusionOk="0" h="9996200" w="7926153">
                <a:moveTo>
                  <a:pt x="0" y="0"/>
                </a:moveTo>
                <a:lnTo>
                  <a:pt x="7926153" y="0"/>
                </a:lnTo>
                <a:lnTo>
                  <a:pt x="7926153" y="9996200"/>
                </a:lnTo>
                <a:lnTo>
                  <a:pt x="0" y="9996200"/>
                </a:lnTo>
                <a:lnTo>
                  <a:pt x="0" y="0"/>
                </a:lnTo>
                <a:close/>
              </a:path>
            </a:pathLst>
          </a:custGeom>
          <a:blipFill rotWithShape="1">
            <a:blip r:embed="rId3">
              <a:alphaModFix/>
            </a:blip>
            <a:stretch>
              <a:fillRect b="0" l="0" r="0" t="0"/>
            </a:stretch>
          </a:blipFill>
          <a:ln>
            <a:noFill/>
          </a:ln>
        </p:spPr>
      </p:sp>
      <p:sp>
        <p:nvSpPr>
          <p:cNvPr id="114" name="Google Shape;114;p43"/>
          <p:cNvSpPr txBox="1"/>
          <p:nvPr/>
        </p:nvSpPr>
        <p:spPr>
          <a:xfrm>
            <a:off x="1238250" y="290800"/>
            <a:ext cx="7684500" cy="923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000"/>
              <a:buFont typeface="Arial"/>
              <a:buNone/>
            </a:pPr>
            <a:r>
              <a:rPr b="0" i="0" lang="en-US" sz="6000" u="none" cap="none" strike="noStrike">
                <a:solidFill>
                  <a:srgbClr val="000000"/>
                </a:solidFill>
                <a:latin typeface="Arial"/>
                <a:ea typeface="Arial"/>
                <a:cs typeface="Arial"/>
                <a:sym typeface="Arial"/>
              </a:rPr>
              <a:t>Welcome to the Team!</a:t>
            </a:r>
            <a:endParaRPr b="0" i="0" sz="1400" u="none" cap="none" strike="noStrike">
              <a:solidFill>
                <a:srgbClr val="000000"/>
              </a:solidFill>
              <a:latin typeface="Arial"/>
              <a:ea typeface="Arial"/>
              <a:cs typeface="Arial"/>
              <a:sym typeface="Arial"/>
            </a:endParaRPr>
          </a:p>
        </p:txBody>
      </p:sp>
      <p:sp>
        <p:nvSpPr>
          <p:cNvPr id="115" name="Google Shape;115;p43"/>
          <p:cNvSpPr txBox="1"/>
          <p:nvPr/>
        </p:nvSpPr>
        <p:spPr>
          <a:xfrm>
            <a:off x="1238250" y="4920450"/>
            <a:ext cx="7068300" cy="446100"/>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Clr>
                <a:schemeClr val="dk1"/>
              </a:buClr>
              <a:buSzPts val="2899"/>
              <a:buFont typeface="Arial"/>
              <a:buNone/>
            </a:pPr>
            <a:r>
              <a:rPr b="0" i="0" lang="en-US" sz="2899" u="none" cap="none" strike="noStrike">
                <a:solidFill>
                  <a:srgbClr val="1F191A"/>
                </a:solidFill>
                <a:latin typeface="Arial"/>
                <a:ea typeface="Arial"/>
                <a:cs typeface="Arial"/>
                <a:sym typeface="Arial"/>
              </a:rPr>
              <a:t>Alina Calin – 2438720</a:t>
            </a:r>
            <a:endParaRPr b="0" i="0" sz="2899" u="none" cap="none" strike="noStrike">
              <a:solidFill>
                <a:srgbClr val="1F191A"/>
              </a:solidFill>
              <a:latin typeface="Arial"/>
              <a:ea typeface="Arial"/>
              <a:cs typeface="Arial"/>
              <a:sym typeface="Arial"/>
            </a:endParaRPr>
          </a:p>
        </p:txBody>
      </p:sp>
      <p:sp>
        <p:nvSpPr>
          <p:cNvPr id="116" name="Google Shape;116;p43"/>
          <p:cNvSpPr txBox="1"/>
          <p:nvPr/>
        </p:nvSpPr>
        <p:spPr>
          <a:xfrm>
            <a:off x="2019100" y="7082725"/>
            <a:ext cx="7684500" cy="18471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000"/>
              <a:buFont typeface="Arial"/>
              <a:buNone/>
            </a:pPr>
            <a:r>
              <a:rPr b="0" i="0" lang="en-US" sz="6000" u="none" cap="none" strike="noStrike">
                <a:solidFill>
                  <a:srgbClr val="000000"/>
                </a:solidFill>
                <a:latin typeface="Arial"/>
                <a:ea typeface="Arial"/>
                <a:cs typeface="Arial"/>
                <a:sym typeface="Arial"/>
              </a:rPr>
              <a:t>Rewards, recognition and delegation</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24" name="Shape 124"/>
        <p:cNvGrpSpPr/>
        <p:nvPr/>
      </p:nvGrpSpPr>
      <p:grpSpPr>
        <a:xfrm>
          <a:off x="0" y="0"/>
          <a:ext cx="0" cy="0"/>
          <a:chOff x="0" y="0"/>
          <a:chExt cx="0" cy="0"/>
        </a:xfrm>
      </p:grpSpPr>
      <p:sp>
        <p:nvSpPr>
          <p:cNvPr id="125" name="Google Shape;125;g3a9b2e0c34d_0_78"/>
          <p:cNvSpPr txBox="1"/>
          <p:nvPr/>
        </p:nvSpPr>
        <p:spPr>
          <a:xfrm>
            <a:off x="7156079" y="457650"/>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OVERVIEW</a:t>
            </a:r>
            <a:endParaRPr b="0" i="0" sz="2112" u="none" cap="none" strike="noStrike">
              <a:solidFill>
                <a:srgbClr val="000000"/>
              </a:solidFill>
              <a:latin typeface="Arial"/>
              <a:ea typeface="Arial"/>
              <a:cs typeface="Arial"/>
              <a:sym typeface="Arial"/>
            </a:endParaRPr>
          </a:p>
        </p:txBody>
      </p:sp>
      <p:sp>
        <p:nvSpPr>
          <p:cNvPr id="126" name="Google Shape;126;g3a9b2e0c34d_0_78"/>
          <p:cNvSpPr txBox="1"/>
          <p:nvPr/>
        </p:nvSpPr>
        <p:spPr>
          <a:xfrm>
            <a:off x="4299614" y="419875"/>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4</a:t>
            </a:r>
            <a:endParaRPr b="1" i="0" sz="2956" u="none" cap="none" strike="noStrike">
              <a:solidFill>
                <a:srgbClr val="EF4434"/>
              </a:solidFill>
              <a:latin typeface="Public Sans"/>
              <a:ea typeface="Public Sans"/>
              <a:cs typeface="Public Sans"/>
              <a:sym typeface="Public Sans"/>
            </a:endParaRPr>
          </a:p>
        </p:txBody>
      </p:sp>
      <p:sp>
        <p:nvSpPr>
          <p:cNvPr id="127" name="Google Shape;127;g3a9b2e0c34d_0_78"/>
          <p:cNvSpPr txBox="1"/>
          <p:nvPr/>
        </p:nvSpPr>
        <p:spPr>
          <a:xfrm>
            <a:off x="13726173" y="9501790"/>
            <a:ext cx="4083300" cy="277200"/>
          </a:xfrm>
          <a:prstGeom prst="rect">
            <a:avLst/>
          </a:prstGeom>
          <a:noFill/>
          <a:ln>
            <a:noFill/>
          </a:ln>
        </p:spPr>
        <p:txBody>
          <a:bodyPr anchorCtr="0" anchor="t" bIns="0" lIns="0" spcFirstLastPara="1" rIns="0" wrap="square" tIns="0">
            <a:spAutoFit/>
          </a:bodyPr>
          <a:lstStyle/>
          <a:p>
            <a:pPr indent="0" lvl="0" marL="0" marR="0" rtl="0" algn="r">
              <a:lnSpc>
                <a:spcPct val="140000"/>
              </a:lnSpc>
              <a:spcBef>
                <a:spcPts val="0"/>
              </a:spcBef>
              <a:spcAft>
                <a:spcPts val="0"/>
              </a:spcAft>
              <a:buClr>
                <a:srgbClr val="000000"/>
              </a:buClr>
              <a:buSzPts val="1800"/>
              <a:buFont typeface="Arial"/>
              <a:buNone/>
            </a:pPr>
            <a:r>
              <a:rPr b="0" i="0" lang="en-US" sz="1800" u="none" cap="none" strike="noStrike">
                <a:solidFill>
                  <a:srgbClr val="FFFFFF"/>
                </a:solidFill>
                <a:latin typeface="Public Sans"/>
                <a:ea typeface="Public Sans"/>
                <a:cs typeface="Public Sans"/>
                <a:sym typeface="Public Sans"/>
              </a:rPr>
              <a:t>02</a:t>
            </a:r>
            <a:endParaRPr b="0" i="0" sz="1400" u="none" cap="none" strike="noStrike">
              <a:solidFill>
                <a:srgbClr val="000000"/>
              </a:solidFill>
              <a:latin typeface="Arial"/>
              <a:ea typeface="Arial"/>
              <a:cs typeface="Arial"/>
              <a:sym typeface="Arial"/>
            </a:endParaRPr>
          </a:p>
        </p:txBody>
      </p:sp>
      <p:cxnSp>
        <p:nvCxnSpPr>
          <p:cNvPr id="128" name="Google Shape;128;g3a9b2e0c34d_0_78"/>
          <p:cNvCxnSpPr/>
          <p:nvPr/>
        </p:nvCxnSpPr>
        <p:spPr>
          <a:xfrm>
            <a:off x="1028713" y="953031"/>
            <a:ext cx="16652100" cy="4200"/>
          </a:xfrm>
          <a:prstGeom prst="straightConnector1">
            <a:avLst/>
          </a:prstGeom>
          <a:noFill/>
          <a:ln cap="flat" cmpd="sng" w="9525">
            <a:solidFill>
              <a:srgbClr val="FFFFFF"/>
            </a:solidFill>
            <a:prstDash val="solid"/>
            <a:round/>
            <a:headEnd len="sm" w="sm" type="none"/>
            <a:tailEnd len="sm" w="sm" type="none"/>
          </a:ln>
        </p:spPr>
      </p:cxnSp>
      <p:sp>
        <p:nvSpPr>
          <p:cNvPr id="129" name="Google Shape;129;g3a9b2e0c34d_0_78"/>
          <p:cNvSpPr txBox="1"/>
          <p:nvPr/>
        </p:nvSpPr>
        <p:spPr>
          <a:xfrm>
            <a:off x="4299614" y="980858"/>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5</a:t>
            </a:r>
            <a:endParaRPr b="1" i="0" sz="2956" u="none" cap="none" strike="noStrike">
              <a:solidFill>
                <a:srgbClr val="EF4434"/>
              </a:solidFill>
              <a:latin typeface="Public Sans"/>
              <a:ea typeface="Public Sans"/>
              <a:cs typeface="Public Sans"/>
              <a:sym typeface="Public Sans"/>
            </a:endParaRPr>
          </a:p>
        </p:txBody>
      </p:sp>
      <p:cxnSp>
        <p:nvCxnSpPr>
          <p:cNvPr id="130" name="Google Shape;130;g3a9b2e0c34d_0_78"/>
          <p:cNvCxnSpPr/>
          <p:nvPr/>
        </p:nvCxnSpPr>
        <p:spPr>
          <a:xfrm>
            <a:off x="1028713" y="1514014"/>
            <a:ext cx="16652100" cy="4200"/>
          </a:xfrm>
          <a:prstGeom prst="straightConnector1">
            <a:avLst/>
          </a:prstGeom>
          <a:noFill/>
          <a:ln cap="flat" cmpd="sng" w="9525">
            <a:solidFill>
              <a:srgbClr val="FFFFFF"/>
            </a:solidFill>
            <a:prstDash val="solid"/>
            <a:round/>
            <a:headEnd len="sm" w="sm" type="none"/>
            <a:tailEnd len="sm" w="sm" type="none"/>
          </a:ln>
        </p:spPr>
      </p:cxnSp>
      <p:sp>
        <p:nvSpPr>
          <p:cNvPr id="131" name="Google Shape;131;g3a9b2e0c34d_0_78"/>
          <p:cNvSpPr txBox="1"/>
          <p:nvPr/>
        </p:nvSpPr>
        <p:spPr>
          <a:xfrm>
            <a:off x="4299614" y="1541841"/>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6</a:t>
            </a:r>
            <a:endParaRPr b="1" i="0" sz="2956" u="none" cap="none" strike="noStrike">
              <a:solidFill>
                <a:srgbClr val="EF4434"/>
              </a:solidFill>
              <a:latin typeface="Public Sans"/>
              <a:ea typeface="Public Sans"/>
              <a:cs typeface="Public Sans"/>
              <a:sym typeface="Public Sans"/>
            </a:endParaRPr>
          </a:p>
        </p:txBody>
      </p:sp>
      <p:cxnSp>
        <p:nvCxnSpPr>
          <p:cNvPr id="132" name="Google Shape;132;g3a9b2e0c34d_0_78"/>
          <p:cNvCxnSpPr/>
          <p:nvPr/>
        </p:nvCxnSpPr>
        <p:spPr>
          <a:xfrm>
            <a:off x="1028713" y="2074996"/>
            <a:ext cx="16652100" cy="4200"/>
          </a:xfrm>
          <a:prstGeom prst="straightConnector1">
            <a:avLst/>
          </a:prstGeom>
          <a:noFill/>
          <a:ln cap="flat" cmpd="sng" w="9525">
            <a:solidFill>
              <a:srgbClr val="FFFFFF"/>
            </a:solidFill>
            <a:prstDash val="solid"/>
            <a:round/>
            <a:headEnd len="sm" w="sm" type="none"/>
            <a:tailEnd len="sm" w="sm" type="none"/>
          </a:ln>
        </p:spPr>
      </p:cxnSp>
      <p:sp>
        <p:nvSpPr>
          <p:cNvPr id="133" name="Google Shape;133;g3a9b2e0c34d_0_78"/>
          <p:cNvSpPr txBox="1"/>
          <p:nvPr/>
        </p:nvSpPr>
        <p:spPr>
          <a:xfrm>
            <a:off x="4299614" y="2068973"/>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7</a:t>
            </a:r>
            <a:endParaRPr b="1" i="0" sz="2956" u="none" cap="none" strike="noStrike">
              <a:solidFill>
                <a:srgbClr val="EF4434"/>
              </a:solidFill>
              <a:latin typeface="Public Sans"/>
              <a:ea typeface="Public Sans"/>
              <a:cs typeface="Public Sans"/>
              <a:sym typeface="Public Sans"/>
            </a:endParaRPr>
          </a:p>
        </p:txBody>
      </p:sp>
      <p:cxnSp>
        <p:nvCxnSpPr>
          <p:cNvPr id="134" name="Google Shape;134;g3a9b2e0c34d_0_78"/>
          <p:cNvCxnSpPr/>
          <p:nvPr/>
        </p:nvCxnSpPr>
        <p:spPr>
          <a:xfrm>
            <a:off x="1028713" y="2602129"/>
            <a:ext cx="16652100" cy="4200"/>
          </a:xfrm>
          <a:prstGeom prst="straightConnector1">
            <a:avLst/>
          </a:prstGeom>
          <a:noFill/>
          <a:ln cap="flat" cmpd="sng" w="9525">
            <a:solidFill>
              <a:srgbClr val="FFFFFF"/>
            </a:solidFill>
            <a:prstDash val="solid"/>
            <a:round/>
            <a:headEnd len="sm" w="sm" type="none"/>
            <a:tailEnd len="sm" w="sm" type="none"/>
          </a:ln>
        </p:spPr>
      </p:cxnSp>
      <p:sp>
        <p:nvSpPr>
          <p:cNvPr id="135" name="Google Shape;135;g3a9b2e0c34d_0_78"/>
          <p:cNvSpPr txBox="1"/>
          <p:nvPr/>
        </p:nvSpPr>
        <p:spPr>
          <a:xfrm>
            <a:off x="4299614" y="2643830"/>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8</a:t>
            </a:r>
            <a:endParaRPr b="1" i="0" sz="2956" u="none" cap="none" strike="noStrike">
              <a:solidFill>
                <a:srgbClr val="EF4434"/>
              </a:solidFill>
              <a:latin typeface="Public Sans"/>
              <a:ea typeface="Public Sans"/>
              <a:cs typeface="Public Sans"/>
              <a:sym typeface="Public Sans"/>
            </a:endParaRPr>
          </a:p>
        </p:txBody>
      </p:sp>
      <p:cxnSp>
        <p:nvCxnSpPr>
          <p:cNvPr id="136" name="Google Shape;136;g3a9b2e0c34d_0_78"/>
          <p:cNvCxnSpPr/>
          <p:nvPr/>
        </p:nvCxnSpPr>
        <p:spPr>
          <a:xfrm>
            <a:off x="1028713" y="3176986"/>
            <a:ext cx="16652100" cy="4200"/>
          </a:xfrm>
          <a:prstGeom prst="straightConnector1">
            <a:avLst/>
          </a:prstGeom>
          <a:noFill/>
          <a:ln cap="flat" cmpd="sng" w="9525">
            <a:solidFill>
              <a:srgbClr val="FFFFFF"/>
            </a:solidFill>
            <a:prstDash val="solid"/>
            <a:round/>
            <a:headEnd len="sm" w="sm" type="none"/>
            <a:tailEnd len="sm" w="sm" type="none"/>
          </a:ln>
        </p:spPr>
      </p:cxnSp>
      <p:sp>
        <p:nvSpPr>
          <p:cNvPr id="137" name="Google Shape;137;g3a9b2e0c34d_0_78"/>
          <p:cNvSpPr txBox="1"/>
          <p:nvPr/>
        </p:nvSpPr>
        <p:spPr>
          <a:xfrm>
            <a:off x="4299614" y="3215351"/>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11</a:t>
            </a:r>
            <a:endParaRPr b="1" i="0" sz="2956" u="none" cap="none" strike="noStrike">
              <a:solidFill>
                <a:srgbClr val="EF4434"/>
              </a:solidFill>
              <a:latin typeface="Public Sans"/>
              <a:ea typeface="Public Sans"/>
              <a:cs typeface="Public Sans"/>
              <a:sym typeface="Public Sans"/>
            </a:endParaRPr>
          </a:p>
        </p:txBody>
      </p:sp>
      <p:cxnSp>
        <p:nvCxnSpPr>
          <p:cNvPr id="138" name="Google Shape;138;g3a9b2e0c34d_0_78"/>
          <p:cNvCxnSpPr/>
          <p:nvPr/>
        </p:nvCxnSpPr>
        <p:spPr>
          <a:xfrm>
            <a:off x="1028713" y="3748507"/>
            <a:ext cx="16652100" cy="4200"/>
          </a:xfrm>
          <a:prstGeom prst="straightConnector1">
            <a:avLst/>
          </a:prstGeom>
          <a:noFill/>
          <a:ln cap="flat" cmpd="sng" w="9525">
            <a:solidFill>
              <a:srgbClr val="FFFFFF"/>
            </a:solidFill>
            <a:prstDash val="solid"/>
            <a:round/>
            <a:headEnd len="sm" w="sm" type="none"/>
            <a:tailEnd len="sm" w="sm" type="none"/>
          </a:ln>
        </p:spPr>
      </p:cxnSp>
      <p:sp>
        <p:nvSpPr>
          <p:cNvPr id="139" name="Google Shape;139;g3a9b2e0c34d_0_78"/>
          <p:cNvSpPr txBox="1"/>
          <p:nvPr/>
        </p:nvSpPr>
        <p:spPr>
          <a:xfrm>
            <a:off x="7156079" y="999747"/>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REWARDS</a:t>
            </a:r>
            <a:endParaRPr b="0" i="0" sz="2112" u="none" cap="none" strike="noStrike">
              <a:solidFill>
                <a:srgbClr val="000000"/>
              </a:solidFill>
              <a:latin typeface="Arial"/>
              <a:ea typeface="Arial"/>
              <a:cs typeface="Arial"/>
              <a:sym typeface="Arial"/>
            </a:endParaRPr>
          </a:p>
        </p:txBody>
      </p:sp>
      <p:sp>
        <p:nvSpPr>
          <p:cNvPr id="140" name="Google Shape;140;g3a9b2e0c34d_0_78"/>
          <p:cNvSpPr txBox="1"/>
          <p:nvPr/>
        </p:nvSpPr>
        <p:spPr>
          <a:xfrm>
            <a:off x="7156055" y="1571636"/>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RECOGNITION</a:t>
            </a:r>
            <a:endParaRPr b="0" i="0" sz="2112" u="none" cap="none" strike="noStrike">
              <a:solidFill>
                <a:srgbClr val="000000"/>
              </a:solidFill>
              <a:latin typeface="Arial"/>
              <a:ea typeface="Arial"/>
              <a:cs typeface="Arial"/>
              <a:sym typeface="Arial"/>
            </a:endParaRPr>
          </a:p>
        </p:txBody>
      </p:sp>
      <p:sp>
        <p:nvSpPr>
          <p:cNvPr id="141" name="Google Shape;141;g3a9b2e0c34d_0_78"/>
          <p:cNvSpPr txBox="1"/>
          <p:nvPr/>
        </p:nvSpPr>
        <p:spPr>
          <a:xfrm>
            <a:off x="7156079" y="2149544"/>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DELEGATION</a:t>
            </a:r>
            <a:endParaRPr b="0" i="0" sz="2112" u="none" cap="none" strike="noStrike">
              <a:solidFill>
                <a:srgbClr val="000000"/>
              </a:solidFill>
              <a:latin typeface="Arial"/>
              <a:ea typeface="Arial"/>
              <a:cs typeface="Arial"/>
              <a:sym typeface="Arial"/>
            </a:endParaRPr>
          </a:p>
        </p:txBody>
      </p:sp>
      <p:sp>
        <p:nvSpPr>
          <p:cNvPr id="142" name="Google Shape;142;g3a9b2e0c34d_0_78"/>
          <p:cNvSpPr txBox="1"/>
          <p:nvPr/>
        </p:nvSpPr>
        <p:spPr>
          <a:xfrm>
            <a:off x="7156055" y="2663265"/>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EXAMPLES</a:t>
            </a:r>
            <a:endParaRPr b="0" i="0" sz="2112" u="none" cap="none" strike="noStrike">
              <a:solidFill>
                <a:srgbClr val="000000"/>
              </a:solidFill>
              <a:latin typeface="Arial"/>
              <a:ea typeface="Arial"/>
              <a:cs typeface="Arial"/>
              <a:sym typeface="Arial"/>
            </a:endParaRPr>
          </a:p>
        </p:txBody>
      </p:sp>
      <p:sp>
        <p:nvSpPr>
          <p:cNvPr id="143" name="Google Shape;143;g3a9b2e0c34d_0_78"/>
          <p:cNvSpPr txBox="1"/>
          <p:nvPr/>
        </p:nvSpPr>
        <p:spPr>
          <a:xfrm>
            <a:off x="7156079" y="3278997"/>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HERZBERG MODEL</a:t>
            </a:r>
            <a:endParaRPr b="0" i="0" sz="2112" u="none" cap="none" strike="noStrike">
              <a:solidFill>
                <a:srgbClr val="000000"/>
              </a:solidFill>
              <a:latin typeface="Arial"/>
              <a:ea typeface="Arial"/>
              <a:cs typeface="Arial"/>
              <a:sym typeface="Arial"/>
            </a:endParaRPr>
          </a:p>
        </p:txBody>
      </p:sp>
      <p:sp>
        <p:nvSpPr>
          <p:cNvPr id="144" name="Google Shape;144;g3a9b2e0c34d_0_78"/>
          <p:cNvSpPr txBox="1"/>
          <p:nvPr/>
        </p:nvSpPr>
        <p:spPr>
          <a:xfrm>
            <a:off x="4299614" y="3792142"/>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13</a:t>
            </a:r>
            <a:endParaRPr b="1" i="0" sz="2956" u="none" cap="none" strike="noStrike">
              <a:solidFill>
                <a:srgbClr val="EF4434"/>
              </a:solidFill>
              <a:latin typeface="Public Sans"/>
              <a:ea typeface="Public Sans"/>
              <a:cs typeface="Public Sans"/>
              <a:sym typeface="Public Sans"/>
            </a:endParaRPr>
          </a:p>
        </p:txBody>
      </p:sp>
      <p:cxnSp>
        <p:nvCxnSpPr>
          <p:cNvPr id="145" name="Google Shape;145;g3a9b2e0c34d_0_78"/>
          <p:cNvCxnSpPr/>
          <p:nvPr/>
        </p:nvCxnSpPr>
        <p:spPr>
          <a:xfrm>
            <a:off x="1028713" y="4325297"/>
            <a:ext cx="16652100" cy="4200"/>
          </a:xfrm>
          <a:prstGeom prst="straightConnector1">
            <a:avLst/>
          </a:prstGeom>
          <a:noFill/>
          <a:ln cap="flat" cmpd="sng" w="9525">
            <a:solidFill>
              <a:srgbClr val="FFFFFF"/>
            </a:solidFill>
            <a:prstDash val="solid"/>
            <a:round/>
            <a:headEnd len="sm" w="sm" type="none"/>
            <a:tailEnd len="sm" w="sm" type="none"/>
          </a:ln>
        </p:spPr>
      </p:cxnSp>
      <p:sp>
        <p:nvSpPr>
          <p:cNvPr id="146" name="Google Shape;146;g3a9b2e0c34d_0_78"/>
          <p:cNvSpPr txBox="1"/>
          <p:nvPr/>
        </p:nvSpPr>
        <p:spPr>
          <a:xfrm>
            <a:off x="7156079" y="3855787"/>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KILMANN CONFLICT MODEL</a:t>
            </a:r>
            <a:endParaRPr b="0" i="0" sz="2112" u="none" cap="none" strike="noStrike">
              <a:solidFill>
                <a:srgbClr val="000000"/>
              </a:solidFill>
              <a:latin typeface="Arial"/>
              <a:ea typeface="Arial"/>
              <a:cs typeface="Arial"/>
              <a:sym typeface="Arial"/>
            </a:endParaRPr>
          </a:p>
        </p:txBody>
      </p:sp>
      <p:sp>
        <p:nvSpPr>
          <p:cNvPr id="147" name="Google Shape;147;g3a9b2e0c34d_0_78"/>
          <p:cNvSpPr txBox="1"/>
          <p:nvPr/>
        </p:nvSpPr>
        <p:spPr>
          <a:xfrm>
            <a:off x="4299601" y="4307267"/>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15</a:t>
            </a:r>
            <a:endParaRPr b="1" i="0" sz="2956" u="none" cap="none" strike="noStrike">
              <a:solidFill>
                <a:srgbClr val="EF4434"/>
              </a:solidFill>
              <a:latin typeface="Public Sans"/>
              <a:ea typeface="Public Sans"/>
              <a:cs typeface="Public Sans"/>
              <a:sym typeface="Public Sans"/>
            </a:endParaRPr>
          </a:p>
        </p:txBody>
      </p:sp>
      <p:cxnSp>
        <p:nvCxnSpPr>
          <p:cNvPr id="148" name="Google Shape;148;g3a9b2e0c34d_0_78"/>
          <p:cNvCxnSpPr/>
          <p:nvPr/>
        </p:nvCxnSpPr>
        <p:spPr>
          <a:xfrm>
            <a:off x="1028700" y="4840423"/>
            <a:ext cx="16652100" cy="4200"/>
          </a:xfrm>
          <a:prstGeom prst="straightConnector1">
            <a:avLst/>
          </a:prstGeom>
          <a:noFill/>
          <a:ln cap="flat" cmpd="sng" w="9525">
            <a:solidFill>
              <a:srgbClr val="FFFFFF"/>
            </a:solidFill>
            <a:prstDash val="solid"/>
            <a:round/>
            <a:headEnd len="sm" w="sm" type="none"/>
            <a:tailEnd len="sm" w="sm" type="none"/>
          </a:ln>
        </p:spPr>
      </p:cxnSp>
      <p:sp>
        <p:nvSpPr>
          <p:cNvPr id="149" name="Google Shape;149;g3a9b2e0c34d_0_78"/>
          <p:cNvSpPr txBox="1"/>
          <p:nvPr/>
        </p:nvSpPr>
        <p:spPr>
          <a:xfrm>
            <a:off x="7156066" y="4370913"/>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BELBIN’S BEHAVIORAL ASSESSMENT</a:t>
            </a:r>
            <a:endParaRPr b="0" i="0" sz="2112" u="none" cap="none" strike="noStrike">
              <a:solidFill>
                <a:srgbClr val="000000"/>
              </a:solidFill>
              <a:latin typeface="Arial"/>
              <a:ea typeface="Arial"/>
              <a:cs typeface="Arial"/>
              <a:sym typeface="Arial"/>
            </a:endParaRPr>
          </a:p>
        </p:txBody>
      </p:sp>
      <p:sp>
        <p:nvSpPr>
          <p:cNvPr id="150" name="Google Shape;150;g3a9b2e0c34d_0_78"/>
          <p:cNvSpPr txBox="1"/>
          <p:nvPr/>
        </p:nvSpPr>
        <p:spPr>
          <a:xfrm>
            <a:off x="4299639" y="4895439"/>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17</a:t>
            </a:r>
            <a:endParaRPr b="1" i="0" sz="2956" u="none" cap="none" strike="noStrike">
              <a:solidFill>
                <a:srgbClr val="EF4434"/>
              </a:solidFill>
              <a:latin typeface="Public Sans"/>
              <a:ea typeface="Public Sans"/>
              <a:cs typeface="Public Sans"/>
              <a:sym typeface="Public Sans"/>
            </a:endParaRPr>
          </a:p>
        </p:txBody>
      </p:sp>
      <p:cxnSp>
        <p:nvCxnSpPr>
          <p:cNvPr id="151" name="Google Shape;151;g3a9b2e0c34d_0_78"/>
          <p:cNvCxnSpPr/>
          <p:nvPr/>
        </p:nvCxnSpPr>
        <p:spPr>
          <a:xfrm>
            <a:off x="1028738" y="5428595"/>
            <a:ext cx="16652100" cy="4200"/>
          </a:xfrm>
          <a:prstGeom prst="straightConnector1">
            <a:avLst/>
          </a:prstGeom>
          <a:noFill/>
          <a:ln cap="flat" cmpd="sng" w="9525">
            <a:solidFill>
              <a:srgbClr val="FFFFFF"/>
            </a:solidFill>
            <a:prstDash val="solid"/>
            <a:round/>
            <a:headEnd len="sm" w="sm" type="none"/>
            <a:tailEnd len="sm" w="sm" type="none"/>
          </a:ln>
        </p:spPr>
      </p:cxnSp>
      <p:sp>
        <p:nvSpPr>
          <p:cNvPr id="152" name="Google Shape;152;g3a9b2e0c34d_0_78"/>
          <p:cNvSpPr txBox="1"/>
          <p:nvPr/>
        </p:nvSpPr>
        <p:spPr>
          <a:xfrm>
            <a:off x="7156104" y="4959084"/>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CONCLUSION</a:t>
            </a:r>
            <a:endParaRPr b="0" i="0" sz="2112" u="none" cap="none" strike="noStrike">
              <a:solidFill>
                <a:srgbClr val="000000"/>
              </a:solidFill>
              <a:latin typeface="Arial"/>
              <a:ea typeface="Arial"/>
              <a:cs typeface="Arial"/>
              <a:sym typeface="Arial"/>
            </a:endParaRPr>
          </a:p>
        </p:txBody>
      </p:sp>
      <p:sp>
        <p:nvSpPr>
          <p:cNvPr id="153" name="Google Shape;153;g3a9b2e0c34d_0_78"/>
          <p:cNvSpPr txBox="1"/>
          <p:nvPr/>
        </p:nvSpPr>
        <p:spPr>
          <a:xfrm>
            <a:off x="4299639" y="5472229"/>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18</a:t>
            </a:r>
            <a:endParaRPr b="1" i="0" sz="2956" u="none" cap="none" strike="noStrike">
              <a:solidFill>
                <a:srgbClr val="EF4434"/>
              </a:solidFill>
              <a:latin typeface="Public Sans"/>
              <a:ea typeface="Public Sans"/>
              <a:cs typeface="Public Sans"/>
              <a:sym typeface="Public Sans"/>
            </a:endParaRPr>
          </a:p>
        </p:txBody>
      </p:sp>
      <p:cxnSp>
        <p:nvCxnSpPr>
          <p:cNvPr id="154" name="Google Shape;154;g3a9b2e0c34d_0_78"/>
          <p:cNvCxnSpPr/>
          <p:nvPr/>
        </p:nvCxnSpPr>
        <p:spPr>
          <a:xfrm>
            <a:off x="1028738" y="6005385"/>
            <a:ext cx="16652100" cy="4200"/>
          </a:xfrm>
          <a:prstGeom prst="straightConnector1">
            <a:avLst/>
          </a:prstGeom>
          <a:noFill/>
          <a:ln cap="flat" cmpd="sng" w="9525">
            <a:solidFill>
              <a:srgbClr val="FFFFFF"/>
            </a:solidFill>
            <a:prstDash val="solid"/>
            <a:round/>
            <a:headEnd len="sm" w="sm" type="none"/>
            <a:tailEnd len="sm" w="sm" type="none"/>
          </a:ln>
        </p:spPr>
      </p:cxnSp>
      <p:sp>
        <p:nvSpPr>
          <p:cNvPr id="155" name="Google Shape;155;g3a9b2e0c34d_0_78"/>
          <p:cNvSpPr txBox="1"/>
          <p:nvPr/>
        </p:nvSpPr>
        <p:spPr>
          <a:xfrm>
            <a:off x="7156104" y="5535875"/>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REFERENCES</a:t>
            </a:r>
            <a:endParaRPr b="0" i="0" sz="2112" u="none" cap="none" strike="noStrike">
              <a:solidFill>
                <a:srgbClr val="000000"/>
              </a:solidFill>
              <a:latin typeface="Arial"/>
              <a:ea typeface="Arial"/>
              <a:cs typeface="Arial"/>
              <a:sym typeface="Arial"/>
            </a:endParaRPr>
          </a:p>
        </p:txBody>
      </p:sp>
      <p:sp>
        <p:nvSpPr>
          <p:cNvPr id="156" name="Google Shape;156;g3a9b2e0c34d_0_78"/>
          <p:cNvSpPr txBox="1"/>
          <p:nvPr/>
        </p:nvSpPr>
        <p:spPr>
          <a:xfrm>
            <a:off x="4299626" y="5987355"/>
            <a:ext cx="1020900" cy="455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957"/>
              <a:buFont typeface="Arial"/>
              <a:buNone/>
            </a:pPr>
            <a:r>
              <a:rPr b="1" lang="en-US" sz="2956">
                <a:solidFill>
                  <a:srgbClr val="EF4434"/>
                </a:solidFill>
                <a:latin typeface="Public Sans"/>
                <a:ea typeface="Public Sans"/>
                <a:cs typeface="Public Sans"/>
                <a:sym typeface="Public Sans"/>
              </a:rPr>
              <a:t>19</a:t>
            </a:r>
            <a:endParaRPr b="1" i="0" sz="2956" u="none" cap="none" strike="noStrike">
              <a:solidFill>
                <a:srgbClr val="EF4434"/>
              </a:solidFill>
              <a:latin typeface="Public Sans"/>
              <a:ea typeface="Public Sans"/>
              <a:cs typeface="Public Sans"/>
              <a:sym typeface="Public Sans"/>
            </a:endParaRPr>
          </a:p>
        </p:txBody>
      </p:sp>
      <p:cxnSp>
        <p:nvCxnSpPr>
          <p:cNvPr id="157" name="Google Shape;157;g3a9b2e0c34d_0_78"/>
          <p:cNvCxnSpPr/>
          <p:nvPr/>
        </p:nvCxnSpPr>
        <p:spPr>
          <a:xfrm>
            <a:off x="1028725" y="6520510"/>
            <a:ext cx="16652100" cy="4200"/>
          </a:xfrm>
          <a:prstGeom prst="straightConnector1">
            <a:avLst/>
          </a:prstGeom>
          <a:noFill/>
          <a:ln cap="flat" cmpd="sng" w="9525">
            <a:solidFill>
              <a:srgbClr val="FFFFFF"/>
            </a:solidFill>
            <a:prstDash val="solid"/>
            <a:round/>
            <a:headEnd len="sm" w="sm" type="none"/>
            <a:tailEnd len="sm" w="sm" type="none"/>
          </a:ln>
        </p:spPr>
      </p:cxnSp>
      <p:sp>
        <p:nvSpPr>
          <p:cNvPr id="158" name="Google Shape;158;g3a9b2e0c34d_0_78"/>
          <p:cNvSpPr txBox="1"/>
          <p:nvPr/>
        </p:nvSpPr>
        <p:spPr>
          <a:xfrm>
            <a:off x="7156091" y="6051000"/>
            <a:ext cx="10653300" cy="3252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2957"/>
              <a:buFont typeface="Arial"/>
              <a:buNone/>
            </a:pPr>
            <a:r>
              <a:rPr b="1" i="0" lang="en-US" sz="2112" u="none" cap="none" strike="noStrike">
                <a:solidFill>
                  <a:srgbClr val="000000"/>
                </a:solidFill>
                <a:latin typeface="Public Sans"/>
                <a:ea typeface="Public Sans"/>
                <a:cs typeface="Public Sans"/>
                <a:sym typeface="Public Sans"/>
              </a:rPr>
              <a:t>AI STATEMENT</a:t>
            </a:r>
            <a:endParaRPr b="0" i="0" sz="2112" u="none" cap="none" strike="noStrike">
              <a:solidFill>
                <a:srgbClr val="000000"/>
              </a:solidFill>
              <a:latin typeface="Arial"/>
              <a:ea typeface="Arial"/>
              <a:cs typeface="Arial"/>
              <a:sym typeface="Arial"/>
            </a:endParaRPr>
          </a:p>
        </p:txBody>
      </p:sp>
      <p:sp>
        <p:nvSpPr>
          <p:cNvPr id="159" name="Google Shape;159;g3a9b2e0c34d_0_78"/>
          <p:cNvSpPr txBox="1"/>
          <p:nvPr/>
        </p:nvSpPr>
        <p:spPr>
          <a:xfrm>
            <a:off x="1028700" y="7731901"/>
            <a:ext cx="10957200" cy="1847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12000"/>
              <a:buFont typeface="Arial"/>
              <a:buNone/>
            </a:pPr>
            <a:r>
              <a:rPr b="1" i="0" lang="en-US" sz="12000" u="none" cap="none" strike="noStrike">
                <a:solidFill>
                  <a:srgbClr val="EF4434"/>
                </a:solidFill>
                <a:latin typeface="Public Sans"/>
                <a:ea typeface="Public Sans"/>
                <a:cs typeface="Public Sans"/>
                <a:sym typeface="Public Sans"/>
              </a:rPr>
              <a:t>CONTENTS</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67" name="Shape 167"/>
        <p:cNvGrpSpPr/>
        <p:nvPr/>
      </p:nvGrpSpPr>
      <p:grpSpPr>
        <a:xfrm>
          <a:off x="0" y="0"/>
          <a:ext cx="0" cy="0"/>
          <a:chOff x="0" y="0"/>
          <a:chExt cx="0" cy="0"/>
        </a:xfrm>
      </p:grpSpPr>
      <p:grpSp>
        <p:nvGrpSpPr>
          <p:cNvPr id="168" name="Google Shape;168;p45"/>
          <p:cNvGrpSpPr/>
          <p:nvPr/>
        </p:nvGrpSpPr>
        <p:grpSpPr>
          <a:xfrm>
            <a:off x="8306550" y="4423845"/>
            <a:ext cx="6074786" cy="6074786"/>
            <a:chOff x="0" y="0"/>
            <a:chExt cx="812800" cy="812800"/>
          </a:xfrm>
        </p:grpSpPr>
        <p:sp>
          <p:nvSpPr>
            <p:cNvPr id="169" name="Google Shape;169;p4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0" name="Google Shape;170;p45"/>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71" name="Google Shape;171;p45"/>
          <p:cNvSpPr/>
          <p:nvPr/>
        </p:nvSpPr>
        <p:spPr>
          <a:xfrm>
            <a:off x="8985678" y="290792"/>
            <a:ext cx="7926153" cy="9996200"/>
          </a:xfrm>
          <a:custGeom>
            <a:rect b="b" l="l" r="r" t="t"/>
            <a:pathLst>
              <a:path extrusionOk="0" h="9996200" w="7926153">
                <a:moveTo>
                  <a:pt x="0" y="0"/>
                </a:moveTo>
                <a:lnTo>
                  <a:pt x="7926153" y="0"/>
                </a:lnTo>
                <a:lnTo>
                  <a:pt x="7926153" y="9996200"/>
                </a:lnTo>
                <a:lnTo>
                  <a:pt x="0" y="9996200"/>
                </a:lnTo>
                <a:lnTo>
                  <a:pt x="0" y="0"/>
                </a:lnTo>
                <a:close/>
              </a:path>
            </a:pathLst>
          </a:custGeom>
          <a:blipFill rotWithShape="1">
            <a:blip r:embed="rId3">
              <a:alphaModFix/>
            </a:blip>
            <a:stretch>
              <a:fillRect b="0" l="0" r="0" t="0"/>
            </a:stretch>
          </a:blipFill>
          <a:ln>
            <a:noFill/>
          </a:ln>
        </p:spPr>
      </p:sp>
      <p:sp>
        <p:nvSpPr>
          <p:cNvPr id="172" name="Google Shape;172;p45"/>
          <p:cNvSpPr txBox="1"/>
          <p:nvPr/>
        </p:nvSpPr>
        <p:spPr>
          <a:xfrm>
            <a:off x="1147525" y="949197"/>
            <a:ext cx="7684500" cy="41559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5400"/>
              <a:buFont typeface="Arial"/>
              <a:buNone/>
            </a:pPr>
            <a:r>
              <a:rPr b="0" i="0" lang="en-US" sz="5400" u="none" cap="none" strike="noStrike">
                <a:solidFill>
                  <a:srgbClr val="000000"/>
                </a:solidFill>
                <a:latin typeface="Arial"/>
                <a:ea typeface="Arial"/>
                <a:cs typeface="Arial"/>
                <a:sym typeface="Arial"/>
              </a:rPr>
              <a:t>"People work for money but go the extra mile for recognition, praise and rewards." (Dale Carnegie)</a:t>
            </a:r>
            <a:endParaRPr b="0" i="0" sz="1400" u="none" cap="none" strike="noStrike">
              <a:solidFill>
                <a:srgbClr val="000000"/>
              </a:solidFill>
              <a:latin typeface="Arial"/>
              <a:ea typeface="Arial"/>
              <a:cs typeface="Arial"/>
              <a:sym typeface="Arial"/>
            </a:endParaRPr>
          </a:p>
        </p:txBody>
      </p:sp>
      <p:sp>
        <p:nvSpPr>
          <p:cNvPr id="173" name="Google Shape;173;p45"/>
          <p:cNvSpPr txBox="1"/>
          <p:nvPr/>
        </p:nvSpPr>
        <p:spPr>
          <a:xfrm>
            <a:off x="1238250" y="5799750"/>
            <a:ext cx="7068300" cy="2153859"/>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Clr>
                <a:srgbClr val="000000"/>
              </a:buClr>
              <a:buSzPts val="2899"/>
              <a:buFont typeface="Arial"/>
              <a:buNone/>
            </a:pPr>
            <a:r>
              <a:rPr b="0" i="0" lang="en-US" sz="2899" u="none" cap="none" strike="noStrike">
                <a:solidFill>
                  <a:srgbClr val="1F191A"/>
                </a:solidFill>
                <a:latin typeface="Arial"/>
                <a:ea typeface="Arial"/>
                <a:cs typeface="Arial"/>
                <a:sym typeface="Arial"/>
              </a:rPr>
              <a:t>Rewards, recognition and delegation in team environments are important elements for performance and motivation.</a:t>
            </a:r>
            <a:endParaRPr b="0" i="0" sz="1400" u="none" cap="none" strike="noStrike">
              <a:solidFill>
                <a:srgbClr val="000000"/>
              </a:solidFill>
              <a:latin typeface="Arial"/>
              <a:ea typeface="Arial"/>
              <a:cs typeface="Arial"/>
              <a:sym typeface="Arial"/>
            </a:endParaRPr>
          </a:p>
          <a:p>
            <a:pPr indent="0" lvl="0" marL="0" marR="0" rtl="0" algn="l">
              <a:lnSpc>
                <a:spcPct val="139980"/>
              </a:lnSpc>
              <a:spcBef>
                <a:spcPts val="0"/>
              </a:spcBef>
              <a:spcAft>
                <a:spcPts val="0"/>
              </a:spcAft>
              <a:buClr>
                <a:srgbClr val="000000"/>
              </a:buClr>
              <a:buSzPts val="1300"/>
              <a:buFont typeface="Arial"/>
              <a:buNone/>
            </a:pPr>
            <a:r>
              <a:t/>
            </a:r>
            <a:endParaRPr b="0" i="0" sz="13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81" name="Shape 181"/>
        <p:cNvGrpSpPr/>
        <p:nvPr/>
      </p:nvGrpSpPr>
      <p:grpSpPr>
        <a:xfrm>
          <a:off x="0" y="0"/>
          <a:ext cx="0" cy="0"/>
          <a:chOff x="0" y="0"/>
          <a:chExt cx="0" cy="0"/>
        </a:xfrm>
      </p:grpSpPr>
      <p:grpSp>
        <p:nvGrpSpPr>
          <p:cNvPr id="182" name="Google Shape;182;p11"/>
          <p:cNvGrpSpPr/>
          <p:nvPr/>
        </p:nvGrpSpPr>
        <p:grpSpPr>
          <a:xfrm>
            <a:off x="12122871" y="-2422574"/>
            <a:ext cx="8499504" cy="8499504"/>
            <a:chOff x="0" y="0"/>
            <a:chExt cx="812800" cy="812800"/>
          </a:xfrm>
        </p:grpSpPr>
        <p:sp>
          <p:nvSpPr>
            <p:cNvPr id="183" name="Google Shape;183;p11"/>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11"/>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185" name="Google Shape;185;p11"/>
          <p:cNvGrpSpPr/>
          <p:nvPr/>
        </p:nvGrpSpPr>
        <p:grpSpPr>
          <a:xfrm rot="561680">
            <a:off x="10725315" y="1266211"/>
            <a:ext cx="5988696" cy="5983089"/>
            <a:chOff x="0" y="0"/>
            <a:chExt cx="3255264" cy="3252216"/>
          </a:xfrm>
        </p:grpSpPr>
        <p:sp>
          <p:nvSpPr>
            <p:cNvPr id="186" name="Google Shape;186;p11"/>
            <p:cNvSpPr/>
            <p:nvPr/>
          </p:nvSpPr>
          <p:spPr>
            <a:xfrm>
              <a:off x="0" y="0"/>
              <a:ext cx="3255264" cy="3252216"/>
            </a:xfrm>
            <a:custGeom>
              <a:rect b="b" l="l" r="r" t="t"/>
              <a:pathLst>
                <a:path extrusionOk="0" h="3252216" w="3255264">
                  <a:moveTo>
                    <a:pt x="3255264" y="3252216"/>
                  </a:moveTo>
                  <a:lnTo>
                    <a:pt x="0" y="3252216"/>
                  </a:lnTo>
                  <a:lnTo>
                    <a:pt x="0" y="0"/>
                  </a:lnTo>
                  <a:lnTo>
                    <a:pt x="3255264" y="0"/>
                  </a:lnTo>
                  <a:lnTo>
                    <a:pt x="3255264" y="3252216"/>
                  </a:lnTo>
                  <a:close/>
                </a:path>
              </a:pathLst>
            </a:custGeom>
            <a:blipFill rotWithShape="1">
              <a:blip r:embed="rId3">
                <a:alphaModFix/>
              </a:blip>
              <a:stretch>
                <a:fillRect b="0" l="-11" r="-11" t="0"/>
              </a:stretch>
            </a:blipFill>
            <a:ln>
              <a:noFill/>
            </a:ln>
          </p:spPr>
        </p:sp>
        <p:sp>
          <p:nvSpPr>
            <p:cNvPr id="187" name="Google Shape;187;p11"/>
            <p:cNvSpPr/>
            <p:nvPr/>
          </p:nvSpPr>
          <p:spPr>
            <a:xfrm>
              <a:off x="178981" y="170596"/>
              <a:ext cx="2903337" cy="2874918"/>
            </a:xfrm>
            <a:custGeom>
              <a:rect b="b" l="l" r="r" t="t"/>
              <a:pathLst>
                <a:path extrusionOk="0" h="2874918" w="2903337">
                  <a:moveTo>
                    <a:pt x="65410" y="2"/>
                  </a:moveTo>
                  <a:lnTo>
                    <a:pt x="2878279" y="31831"/>
                  </a:lnTo>
                  <a:cubicBezTo>
                    <a:pt x="2892304" y="31989"/>
                    <a:pt x="2903534" y="43509"/>
                    <a:pt x="2903334" y="57535"/>
                  </a:cubicBezTo>
                  <a:lnTo>
                    <a:pt x="2863557" y="2849935"/>
                  </a:lnTo>
                  <a:cubicBezTo>
                    <a:pt x="2863356" y="2863986"/>
                    <a:pt x="2851762" y="2875193"/>
                    <a:pt x="2837712" y="2874913"/>
                  </a:cubicBezTo>
                  <a:lnTo>
                    <a:pt x="24844" y="2819214"/>
                  </a:lnTo>
                  <a:cubicBezTo>
                    <a:pt x="10903" y="2818938"/>
                    <a:pt x="-197" y="2807452"/>
                    <a:pt x="3" y="2793509"/>
                  </a:cubicBezTo>
                  <a:lnTo>
                    <a:pt x="39780" y="24980"/>
                  </a:lnTo>
                  <a:cubicBezTo>
                    <a:pt x="39982" y="11015"/>
                    <a:pt x="51444" y="-156"/>
                    <a:pt x="65410" y="2"/>
                  </a:cubicBezTo>
                  <a:close/>
                </a:path>
              </a:pathLst>
            </a:custGeom>
            <a:blipFill rotWithShape="1">
              <a:blip r:embed="rId4">
                <a:alphaModFix/>
              </a:blip>
              <a:stretch>
                <a:fillRect b="-16953" l="0" r="0" t="-34609"/>
              </a:stretch>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88" name="Google Shape;188;p11"/>
          <p:cNvSpPr/>
          <p:nvPr/>
        </p:nvSpPr>
        <p:spPr>
          <a:xfrm rot="-246088">
            <a:off x="8483822" y="3032670"/>
            <a:ext cx="3758354" cy="3925174"/>
          </a:xfrm>
          <a:custGeom>
            <a:rect b="b" l="l" r="r" t="t"/>
            <a:pathLst>
              <a:path extrusionOk="0" h="3925174" w="3758354">
                <a:moveTo>
                  <a:pt x="0" y="0"/>
                </a:moveTo>
                <a:lnTo>
                  <a:pt x="3758354" y="0"/>
                </a:lnTo>
                <a:lnTo>
                  <a:pt x="3758354" y="3925174"/>
                </a:lnTo>
                <a:lnTo>
                  <a:pt x="0" y="3925174"/>
                </a:lnTo>
                <a:lnTo>
                  <a:pt x="0" y="0"/>
                </a:lnTo>
                <a:close/>
              </a:path>
            </a:pathLst>
          </a:custGeom>
          <a:blipFill rotWithShape="1">
            <a:blip r:embed="rId5">
              <a:alphaModFix/>
            </a:blip>
            <a:stretch>
              <a:fillRect b="0" l="0" r="0" t="0"/>
            </a:stretch>
          </a:blipFill>
          <a:ln>
            <a:noFill/>
          </a:ln>
        </p:spPr>
      </p:sp>
      <p:sp>
        <p:nvSpPr>
          <p:cNvPr id="189" name="Google Shape;189;p11"/>
          <p:cNvSpPr txBox="1"/>
          <p:nvPr/>
        </p:nvSpPr>
        <p:spPr>
          <a:xfrm>
            <a:off x="1028700" y="7930515"/>
            <a:ext cx="7896225" cy="1327785"/>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900"/>
              <a:buFont typeface="Arial"/>
              <a:buNone/>
            </a:pPr>
            <a:r>
              <a:rPr b="0" i="0" lang="en-US" sz="9900" u="none" cap="none" strike="noStrike">
                <a:solidFill>
                  <a:srgbClr val="1F191A"/>
                </a:solidFill>
                <a:latin typeface="Arial"/>
                <a:ea typeface="Arial"/>
                <a:cs typeface="Arial"/>
                <a:sym typeface="Arial"/>
              </a:rPr>
              <a:t>Rewards</a:t>
            </a:r>
            <a:endParaRPr b="0" i="0" sz="1400" u="none" cap="none" strike="noStrike">
              <a:solidFill>
                <a:srgbClr val="000000"/>
              </a:solidFill>
              <a:latin typeface="Arial"/>
              <a:ea typeface="Arial"/>
              <a:cs typeface="Arial"/>
              <a:sym typeface="Arial"/>
            </a:endParaRPr>
          </a:p>
        </p:txBody>
      </p:sp>
      <p:sp>
        <p:nvSpPr>
          <p:cNvPr id="190" name="Google Shape;190;p11"/>
          <p:cNvSpPr txBox="1"/>
          <p:nvPr/>
        </p:nvSpPr>
        <p:spPr>
          <a:xfrm>
            <a:off x="1247775" y="1326636"/>
            <a:ext cx="7896300" cy="3034200"/>
          </a:xfrm>
          <a:prstGeom prst="rect">
            <a:avLst/>
          </a:prstGeom>
          <a:noFill/>
          <a:ln>
            <a:noFill/>
          </a:ln>
        </p:spPr>
        <p:txBody>
          <a:bodyPr anchorCtr="0" anchor="t" bIns="0" lIns="0" spcFirstLastPara="1" rIns="0" wrap="square" tIns="0">
            <a:spAutoFit/>
          </a:bodyPr>
          <a:lstStyle/>
          <a:p>
            <a:pPr indent="0" lvl="0" marL="0" marR="0" rtl="0" algn="l">
              <a:lnSpc>
                <a:spcPct val="140009"/>
              </a:lnSpc>
              <a:spcBef>
                <a:spcPts val="0"/>
              </a:spcBef>
              <a:spcAft>
                <a:spcPts val="0"/>
              </a:spcAft>
              <a:buClr>
                <a:srgbClr val="000000"/>
              </a:buClr>
              <a:buSzPts val="2097"/>
              <a:buFont typeface="Arial"/>
              <a:buNone/>
            </a:pPr>
            <a:r>
              <a:rPr b="0" i="0" lang="en-US" sz="2097" u="none" cap="none" strike="noStrike">
                <a:solidFill>
                  <a:srgbClr val="1F191A"/>
                </a:solidFill>
                <a:latin typeface="Arial"/>
                <a:ea typeface="Arial"/>
                <a:cs typeface="Arial"/>
                <a:sym typeface="Arial"/>
              </a:rPr>
              <a:t>→ must be fair and consistent</a:t>
            </a:r>
            <a:endParaRPr b="0" i="0" sz="1300" u="none" cap="none" strike="noStrike">
              <a:solidFill>
                <a:srgbClr val="000000"/>
              </a:solidFill>
              <a:latin typeface="Arial"/>
              <a:ea typeface="Arial"/>
              <a:cs typeface="Arial"/>
              <a:sym typeface="Arial"/>
            </a:endParaRPr>
          </a:p>
          <a:p>
            <a:pPr indent="0" lvl="0" marL="0" marR="0" rtl="0" algn="l">
              <a:lnSpc>
                <a:spcPct val="140009"/>
              </a:lnSpc>
              <a:spcBef>
                <a:spcPts val="0"/>
              </a:spcBef>
              <a:spcAft>
                <a:spcPts val="0"/>
              </a:spcAft>
              <a:buClr>
                <a:srgbClr val="000000"/>
              </a:buClr>
              <a:buSzPts val="2097"/>
              <a:buFont typeface="Arial"/>
              <a:buNone/>
            </a:pPr>
            <a:r>
              <a:rPr b="0" i="0" lang="en-US" sz="2097" u="none" cap="none" strike="noStrike">
                <a:solidFill>
                  <a:srgbClr val="1F191A"/>
                </a:solidFill>
                <a:latin typeface="Arial"/>
                <a:ea typeface="Arial"/>
                <a:cs typeface="Arial"/>
                <a:sym typeface="Arial"/>
              </a:rPr>
              <a:t>→ biased or unclear can create resentment or competition within the team</a:t>
            </a:r>
            <a:endParaRPr b="0" i="0" sz="1300" u="none" cap="none" strike="noStrike">
              <a:solidFill>
                <a:srgbClr val="000000"/>
              </a:solidFill>
              <a:latin typeface="Arial"/>
              <a:ea typeface="Arial"/>
              <a:cs typeface="Arial"/>
              <a:sym typeface="Arial"/>
            </a:endParaRPr>
          </a:p>
          <a:p>
            <a:pPr indent="0" lvl="0" marL="0" marR="0" rtl="0" algn="l">
              <a:lnSpc>
                <a:spcPct val="140009"/>
              </a:lnSpc>
              <a:spcBef>
                <a:spcPts val="0"/>
              </a:spcBef>
              <a:spcAft>
                <a:spcPts val="0"/>
              </a:spcAft>
              <a:buClr>
                <a:srgbClr val="000000"/>
              </a:buClr>
              <a:buSzPts val="2097"/>
              <a:buFont typeface="Arial"/>
              <a:buNone/>
            </a:pPr>
            <a:r>
              <a:rPr b="0" i="0" lang="en-US" sz="2097" u="none" cap="none" strike="noStrike">
                <a:solidFill>
                  <a:srgbClr val="1F191A"/>
                </a:solidFill>
                <a:latin typeface="Arial"/>
                <a:ea typeface="Arial"/>
                <a:cs typeface="Arial"/>
                <a:sym typeface="Arial"/>
              </a:rPr>
              <a:t>→  should focus not only on individual performance but also on teamwork</a:t>
            </a:r>
            <a:endParaRPr b="0" i="0" sz="1300" u="none" cap="none" strike="noStrike">
              <a:solidFill>
                <a:srgbClr val="000000"/>
              </a:solidFill>
              <a:latin typeface="Arial"/>
              <a:ea typeface="Arial"/>
              <a:cs typeface="Arial"/>
              <a:sym typeface="Arial"/>
            </a:endParaRPr>
          </a:p>
          <a:p>
            <a:pPr indent="0" lvl="0" marL="0" marR="0" rtl="0" algn="l">
              <a:lnSpc>
                <a:spcPct val="140009"/>
              </a:lnSpc>
              <a:spcBef>
                <a:spcPts val="0"/>
              </a:spcBef>
              <a:spcAft>
                <a:spcPts val="0"/>
              </a:spcAft>
              <a:buClr>
                <a:srgbClr val="000000"/>
              </a:buClr>
              <a:buSzPts val="2097"/>
              <a:buFont typeface="Arial"/>
              <a:buNone/>
            </a:pPr>
            <a:r>
              <a:rPr b="0" i="0" lang="en-US" sz="2097" u="none" cap="none" strike="noStrike">
                <a:solidFill>
                  <a:srgbClr val="1F191A"/>
                </a:solidFill>
                <a:latin typeface="Arial"/>
                <a:ea typeface="Arial"/>
                <a:cs typeface="Arial"/>
                <a:sym typeface="Arial"/>
              </a:rPr>
              <a:t>→ they reinforce positive behavior and encourage continued high performance</a:t>
            </a:r>
            <a:endParaRPr b="0" i="0" sz="1300" u="none" cap="none" strike="noStrike">
              <a:solidFill>
                <a:srgbClr val="000000"/>
              </a:solidFill>
              <a:latin typeface="Arial"/>
              <a:ea typeface="Arial"/>
              <a:cs typeface="Arial"/>
              <a:sym typeface="Arial"/>
            </a:endParaRPr>
          </a:p>
        </p:txBody>
      </p:sp>
      <p:sp>
        <p:nvSpPr>
          <p:cNvPr id="191" name="Google Shape;191;p11"/>
          <p:cNvSpPr txBox="1"/>
          <p:nvPr/>
        </p:nvSpPr>
        <p:spPr>
          <a:xfrm>
            <a:off x="1028700" y="6450965"/>
            <a:ext cx="7896225" cy="1298575"/>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5000"/>
              <a:buFont typeface="Arial"/>
              <a:buNone/>
            </a:pPr>
            <a:r>
              <a:rPr b="0" i="0" lang="en-US" sz="5000" u="none" cap="none" strike="noStrike">
                <a:solidFill>
                  <a:srgbClr val="1F191A"/>
                </a:solidFill>
                <a:latin typeface="Arial"/>
                <a:ea typeface="Arial"/>
                <a:cs typeface="Arial"/>
                <a:sym typeface="Arial"/>
              </a:rPr>
              <a:t>Rewards, Recognition, Delegation</a:t>
            </a:r>
            <a:endParaRPr b="0" i="0" sz="1400" u="none" cap="none" strike="noStrike">
              <a:solidFill>
                <a:srgbClr val="000000"/>
              </a:solidFill>
              <a:latin typeface="Arial"/>
              <a:ea typeface="Arial"/>
              <a:cs typeface="Arial"/>
              <a:sym typeface="Arial"/>
            </a:endParaRPr>
          </a:p>
        </p:txBody>
      </p:sp>
      <p:sp>
        <p:nvSpPr>
          <p:cNvPr id="192" name="Google Shape;192;p11"/>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6">
              <a:alphaModFix/>
            </a:blip>
            <a:stretch>
              <a:fillRect b="0" l="0" r="0" t="0"/>
            </a:stretch>
          </a:blipFill>
          <a:ln>
            <a:noFill/>
          </a:ln>
        </p:spPr>
      </p:sp>
      <p:sp>
        <p:nvSpPr>
          <p:cNvPr id="193" name="Google Shape;193;p11"/>
          <p:cNvSpPr txBox="1"/>
          <p:nvPr/>
        </p:nvSpPr>
        <p:spPr>
          <a:xfrm>
            <a:off x="10716042" y="8165556"/>
            <a:ext cx="5656500" cy="1216500"/>
          </a:xfrm>
          <a:prstGeom prst="rect">
            <a:avLst/>
          </a:prstGeom>
          <a:noFill/>
          <a:ln>
            <a:noFill/>
          </a:ln>
        </p:spPr>
        <p:txBody>
          <a:bodyPr anchorCtr="0" anchor="t" bIns="0" lIns="0" spcFirstLastPara="1" rIns="0" wrap="square" tIns="0">
            <a:spAutoFit/>
          </a:bodyPr>
          <a:lstStyle/>
          <a:p>
            <a:pPr indent="0" lvl="0" marL="0" marR="0" rtl="0" algn="l">
              <a:lnSpc>
                <a:spcPct val="114989"/>
              </a:lnSpc>
              <a:spcBef>
                <a:spcPts val="0"/>
              </a:spcBef>
              <a:spcAft>
                <a:spcPts val="0"/>
              </a:spcAft>
              <a:buClr>
                <a:srgbClr val="000000"/>
              </a:buClr>
              <a:buSzPts val="2395"/>
              <a:buFont typeface="Arial"/>
              <a:buNone/>
            </a:pPr>
            <a:r>
              <a:rPr b="0" i="0" lang="en-US" sz="2395" u="none" cap="none" strike="noStrike">
                <a:solidFill>
                  <a:srgbClr val="000000"/>
                </a:solidFill>
                <a:latin typeface="Arial"/>
                <a:ea typeface="Arial"/>
                <a:cs typeface="Arial"/>
                <a:sym typeface="Arial"/>
              </a:rPr>
              <a:t>When team members feel that their hard work is acknowledged, they are more engaged, committed, and motivated.</a:t>
            </a:r>
            <a:endParaRPr b="0" i="0" sz="13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01" name="Shape 201"/>
        <p:cNvGrpSpPr/>
        <p:nvPr/>
      </p:nvGrpSpPr>
      <p:grpSpPr>
        <a:xfrm>
          <a:off x="0" y="0"/>
          <a:ext cx="0" cy="0"/>
          <a:chOff x="0" y="0"/>
          <a:chExt cx="0" cy="0"/>
        </a:xfrm>
      </p:grpSpPr>
      <p:sp>
        <p:nvSpPr>
          <p:cNvPr id="202" name="Google Shape;202;p12"/>
          <p:cNvSpPr txBox="1"/>
          <p:nvPr/>
        </p:nvSpPr>
        <p:spPr>
          <a:xfrm>
            <a:off x="1028700" y="1209675"/>
            <a:ext cx="8573344" cy="1327785"/>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900"/>
              <a:buFont typeface="Arial"/>
              <a:buNone/>
            </a:pPr>
            <a:r>
              <a:rPr b="0" i="0" lang="en-US" sz="9900" u="none" cap="none" strike="noStrike">
                <a:solidFill>
                  <a:srgbClr val="1F191A"/>
                </a:solidFill>
                <a:latin typeface="Arial"/>
                <a:ea typeface="Arial"/>
                <a:cs typeface="Arial"/>
                <a:sym typeface="Arial"/>
              </a:rPr>
              <a:t>Recognition</a:t>
            </a:r>
            <a:endParaRPr b="0" i="0" sz="1400" u="none" cap="none" strike="noStrike">
              <a:solidFill>
                <a:srgbClr val="000000"/>
              </a:solidFill>
              <a:latin typeface="Arial"/>
              <a:ea typeface="Arial"/>
              <a:cs typeface="Arial"/>
              <a:sym typeface="Arial"/>
            </a:endParaRPr>
          </a:p>
        </p:txBody>
      </p:sp>
      <p:grpSp>
        <p:nvGrpSpPr>
          <p:cNvPr id="203" name="Google Shape;203;p12"/>
          <p:cNvGrpSpPr/>
          <p:nvPr/>
        </p:nvGrpSpPr>
        <p:grpSpPr>
          <a:xfrm>
            <a:off x="6980897" y="4333805"/>
            <a:ext cx="3570283" cy="3570283"/>
            <a:chOff x="0" y="0"/>
            <a:chExt cx="812800" cy="812800"/>
          </a:xfrm>
        </p:grpSpPr>
        <p:sp>
          <p:nvSpPr>
            <p:cNvPr id="204" name="Google Shape;204;p1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5" name="Google Shape;205;p12"/>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06" name="Google Shape;206;p12"/>
          <p:cNvSpPr/>
          <p:nvPr/>
        </p:nvSpPr>
        <p:spPr>
          <a:xfrm flipH="1">
            <a:off x="9051788" y="4333805"/>
            <a:ext cx="7011414" cy="5097882"/>
          </a:xfrm>
          <a:custGeom>
            <a:rect b="b" l="l" r="r" t="t"/>
            <a:pathLst>
              <a:path extrusionOk="0" h="5097882" w="7011414">
                <a:moveTo>
                  <a:pt x="7011414" y="0"/>
                </a:moveTo>
                <a:lnTo>
                  <a:pt x="0" y="0"/>
                </a:lnTo>
                <a:lnTo>
                  <a:pt x="0" y="5097882"/>
                </a:lnTo>
                <a:lnTo>
                  <a:pt x="7011414" y="5097882"/>
                </a:lnTo>
                <a:lnTo>
                  <a:pt x="7011414" y="0"/>
                </a:lnTo>
                <a:close/>
              </a:path>
            </a:pathLst>
          </a:custGeom>
          <a:blipFill rotWithShape="1">
            <a:blip r:embed="rId3">
              <a:alphaModFix/>
            </a:blip>
            <a:stretch>
              <a:fillRect b="0" l="0" r="0" t="0"/>
            </a:stretch>
          </a:blipFill>
          <a:ln>
            <a:noFill/>
          </a:ln>
        </p:spPr>
      </p:sp>
      <p:sp>
        <p:nvSpPr>
          <p:cNvPr id="207" name="Google Shape;207;p12"/>
          <p:cNvSpPr txBox="1"/>
          <p:nvPr/>
        </p:nvSpPr>
        <p:spPr>
          <a:xfrm>
            <a:off x="1028700" y="7904125"/>
            <a:ext cx="6384900" cy="1286400"/>
          </a:xfrm>
          <a:prstGeom prst="rect">
            <a:avLst/>
          </a:prstGeom>
          <a:noFill/>
          <a:ln>
            <a:noFill/>
          </a:ln>
        </p:spPr>
        <p:txBody>
          <a:bodyPr anchorCtr="0" anchor="t" bIns="0" lIns="0" spcFirstLastPara="1" rIns="0" wrap="square" tIns="0">
            <a:spAutoFit/>
          </a:bodyPr>
          <a:lstStyle/>
          <a:p>
            <a:pPr indent="0" lvl="0" marL="0" marR="0" rtl="0" algn="l">
              <a:lnSpc>
                <a:spcPct val="140018"/>
              </a:lnSpc>
              <a:spcBef>
                <a:spcPts val="0"/>
              </a:spcBef>
              <a:spcAft>
                <a:spcPts val="0"/>
              </a:spcAft>
              <a:buClr>
                <a:srgbClr val="000000"/>
              </a:buClr>
              <a:buSzPts val="2199"/>
              <a:buFont typeface="Arial"/>
              <a:buNone/>
            </a:pPr>
            <a:r>
              <a:rPr b="0" i="0" lang="en-US" sz="2199" u="none" cap="none" strike="noStrike">
                <a:solidFill>
                  <a:srgbClr val="1F191A"/>
                </a:solidFill>
                <a:latin typeface="Arial"/>
                <a:ea typeface="Arial"/>
                <a:cs typeface="Arial"/>
                <a:sym typeface="Arial"/>
              </a:rPr>
              <a:t>People are naturally more motivated when they feel valued. Recognition has a powerful psychological impact</a:t>
            </a:r>
            <a:endParaRPr b="0" i="0" sz="1400" u="none" cap="none" strike="noStrike">
              <a:solidFill>
                <a:srgbClr val="000000"/>
              </a:solidFill>
              <a:latin typeface="Arial"/>
              <a:ea typeface="Arial"/>
              <a:cs typeface="Arial"/>
              <a:sym typeface="Arial"/>
            </a:endParaRPr>
          </a:p>
        </p:txBody>
      </p:sp>
      <p:sp>
        <p:nvSpPr>
          <p:cNvPr id="208" name="Google Shape;208;p12"/>
          <p:cNvSpPr txBox="1"/>
          <p:nvPr/>
        </p:nvSpPr>
        <p:spPr>
          <a:xfrm>
            <a:off x="1028700" y="5810738"/>
            <a:ext cx="4755300" cy="14547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4500"/>
              <a:buFont typeface="Arial"/>
              <a:buNone/>
            </a:pPr>
            <a:r>
              <a:rPr b="1" i="0" lang="en-US" sz="4500" u="none" cap="none" strike="noStrike">
                <a:solidFill>
                  <a:srgbClr val="EF4434"/>
                </a:solidFill>
                <a:latin typeface="Arial"/>
                <a:ea typeface="Arial"/>
                <a:cs typeface="Arial"/>
                <a:sym typeface="Arial"/>
              </a:rPr>
              <a:t>The </a:t>
            </a:r>
            <a:endParaRPr b="1" i="0" sz="4500" u="none" cap="none" strike="noStrike">
              <a:solidFill>
                <a:srgbClr val="EF4434"/>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4500"/>
              <a:buFont typeface="Arial"/>
              <a:buNone/>
            </a:pPr>
            <a:r>
              <a:rPr b="1" i="0" lang="en-US" sz="4500" u="none" cap="none" strike="noStrike">
                <a:solidFill>
                  <a:srgbClr val="EF4434"/>
                </a:solidFill>
                <a:latin typeface="Arial"/>
                <a:ea typeface="Arial"/>
                <a:cs typeface="Arial"/>
                <a:sym typeface="Arial"/>
              </a:rPr>
              <a:t>Challenges</a:t>
            </a:r>
            <a:endParaRPr b="0" i="0" sz="4500" u="none" cap="none" strike="noStrike">
              <a:solidFill>
                <a:srgbClr val="000000"/>
              </a:solidFill>
              <a:latin typeface="Arial"/>
              <a:ea typeface="Arial"/>
              <a:cs typeface="Arial"/>
              <a:sym typeface="Arial"/>
            </a:endParaRPr>
          </a:p>
        </p:txBody>
      </p:sp>
      <p:sp>
        <p:nvSpPr>
          <p:cNvPr id="209" name="Google Shape;209;p12"/>
          <p:cNvSpPr txBox="1"/>
          <p:nvPr/>
        </p:nvSpPr>
        <p:spPr>
          <a:xfrm>
            <a:off x="12099004" y="2782820"/>
            <a:ext cx="5160300" cy="2132700"/>
          </a:xfrm>
          <a:prstGeom prst="rect">
            <a:avLst/>
          </a:prstGeom>
          <a:noFill/>
          <a:ln>
            <a:noFill/>
          </a:ln>
        </p:spPr>
        <p:txBody>
          <a:bodyPr anchorCtr="0" anchor="t" bIns="0" lIns="0" spcFirstLastPara="1" rIns="0" wrap="square" tIns="0">
            <a:spAutoFit/>
          </a:bodyPr>
          <a:lstStyle/>
          <a:p>
            <a:pPr indent="0" lvl="0" marL="0" marR="0" rtl="0" algn="r">
              <a:lnSpc>
                <a:spcPct val="140018"/>
              </a:lnSpc>
              <a:spcBef>
                <a:spcPts val="0"/>
              </a:spcBef>
              <a:spcAft>
                <a:spcPts val="0"/>
              </a:spcAft>
              <a:buClr>
                <a:srgbClr val="000000"/>
              </a:buClr>
              <a:buSzPts val="2099"/>
              <a:buFont typeface="Arial"/>
              <a:buNone/>
            </a:pPr>
            <a:r>
              <a:rPr b="0" i="0" lang="en-US" sz="2099" u="none" cap="none" strike="noStrike">
                <a:solidFill>
                  <a:srgbClr val="1F191A"/>
                </a:solidFill>
                <a:latin typeface="Arial"/>
                <a:ea typeface="Arial"/>
                <a:cs typeface="Arial"/>
                <a:sym typeface="Arial"/>
              </a:rPr>
              <a:t>Team members who feel seen and appreciated are more likely to contribute actively and support others.</a:t>
            </a:r>
            <a:endParaRPr b="0" i="0" sz="1300" u="none" cap="none" strike="noStrike">
              <a:solidFill>
                <a:srgbClr val="000000"/>
              </a:solidFill>
              <a:latin typeface="Arial"/>
              <a:ea typeface="Arial"/>
              <a:cs typeface="Arial"/>
              <a:sym typeface="Arial"/>
            </a:endParaRPr>
          </a:p>
          <a:p>
            <a:pPr indent="0" lvl="0" marL="0" marR="0" rtl="0" algn="r">
              <a:lnSpc>
                <a:spcPct val="140018"/>
              </a:lnSpc>
              <a:spcBef>
                <a:spcPts val="0"/>
              </a:spcBef>
              <a:spcAft>
                <a:spcPts val="0"/>
              </a:spcAft>
              <a:buClr>
                <a:srgbClr val="000000"/>
              </a:buClr>
              <a:buSzPts val="2099"/>
              <a:buFont typeface="Arial"/>
              <a:buNone/>
            </a:pPr>
            <a:r>
              <a:rPr b="0" i="0" lang="en-US" sz="2099" u="none" cap="none" strike="noStrike">
                <a:solidFill>
                  <a:srgbClr val="1F191A"/>
                </a:solidFill>
                <a:latin typeface="Arial"/>
                <a:ea typeface="Arial"/>
                <a:cs typeface="Arial"/>
                <a:sym typeface="Arial"/>
              </a:rPr>
              <a:t>Recognition often reinforces positive behavior and boosts morale. </a:t>
            </a:r>
            <a:endParaRPr b="0" i="0" sz="1300" u="none" cap="none" strike="noStrike">
              <a:solidFill>
                <a:srgbClr val="000000"/>
              </a:solidFill>
              <a:latin typeface="Arial"/>
              <a:ea typeface="Arial"/>
              <a:cs typeface="Arial"/>
              <a:sym typeface="Arial"/>
            </a:endParaRPr>
          </a:p>
        </p:txBody>
      </p:sp>
      <p:sp>
        <p:nvSpPr>
          <p:cNvPr id="210" name="Google Shape;210;p12"/>
          <p:cNvSpPr txBox="1"/>
          <p:nvPr/>
        </p:nvSpPr>
        <p:spPr>
          <a:xfrm>
            <a:off x="12504150" y="1085850"/>
            <a:ext cx="4755300" cy="1454700"/>
          </a:xfrm>
          <a:prstGeom prst="rect">
            <a:avLst/>
          </a:prstGeom>
          <a:noFill/>
          <a:ln>
            <a:noFill/>
          </a:ln>
        </p:spPr>
        <p:txBody>
          <a:bodyPr anchorCtr="0" anchor="t" bIns="0" lIns="0" spcFirstLastPara="1" rIns="0" wrap="square" tIns="0">
            <a:spAutoFit/>
          </a:bodyPr>
          <a:lstStyle/>
          <a:p>
            <a:pPr indent="0" lvl="0" marL="0" marR="0" rtl="0" algn="r">
              <a:lnSpc>
                <a:spcPct val="110000"/>
              </a:lnSpc>
              <a:spcBef>
                <a:spcPts val="0"/>
              </a:spcBef>
              <a:spcAft>
                <a:spcPts val="0"/>
              </a:spcAft>
              <a:buClr>
                <a:srgbClr val="000000"/>
              </a:buClr>
              <a:buSzPts val="4500"/>
              <a:buFont typeface="Arial"/>
              <a:buNone/>
            </a:pPr>
            <a:r>
              <a:rPr b="1" i="0" lang="en-US" sz="4500" u="none" cap="none" strike="noStrike">
                <a:solidFill>
                  <a:srgbClr val="EF4434"/>
                </a:solidFill>
                <a:latin typeface="Arial"/>
                <a:ea typeface="Arial"/>
                <a:cs typeface="Arial"/>
                <a:sym typeface="Arial"/>
              </a:rPr>
              <a:t>The </a:t>
            </a:r>
            <a:endParaRPr b="1" i="0" sz="4500" u="none" cap="none" strike="noStrike">
              <a:solidFill>
                <a:srgbClr val="EF4434"/>
              </a:solidFill>
              <a:latin typeface="Arial"/>
              <a:ea typeface="Arial"/>
              <a:cs typeface="Arial"/>
              <a:sym typeface="Arial"/>
            </a:endParaRPr>
          </a:p>
          <a:p>
            <a:pPr indent="0" lvl="0" marL="0" marR="0" rtl="0" algn="r">
              <a:lnSpc>
                <a:spcPct val="110000"/>
              </a:lnSpc>
              <a:spcBef>
                <a:spcPts val="0"/>
              </a:spcBef>
              <a:spcAft>
                <a:spcPts val="0"/>
              </a:spcAft>
              <a:buClr>
                <a:srgbClr val="000000"/>
              </a:buClr>
              <a:buSzPts val="4500"/>
              <a:buFont typeface="Arial"/>
              <a:buNone/>
            </a:pPr>
            <a:r>
              <a:rPr b="1" i="0" lang="en-US" sz="4500" u="none" cap="none" strike="noStrike">
                <a:solidFill>
                  <a:srgbClr val="EF4434"/>
                </a:solidFill>
                <a:latin typeface="Arial"/>
                <a:ea typeface="Arial"/>
                <a:cs typeface="Arial"/>
                <a:sym typeface="Arial"/>
              </a:rPr>
              <a:t>Opportunity</a:t>
            </a:r>
            <a:endParaRPr b="0" i="0" sz="4500" u="none" cap="none" strike="noStrike">
              <a:solidFill>
                <a:srgbClr val="000000"/>
              </a:solidFill>
              <a:latin typeface="Arial"/>
              <a:ea typeface="Arial"/>
              <a:cs typeface="Arial"/>
              <a:sym typeface="Arial"/>
            </a:endParaRPr>
          </a:p>
        </p:txBody>
      </p:sp>
      <p:cxnSp>
        <p:nvCxnSpPr>
          <p:cNvPr id="211" name="Google Shape;211;p12"/>
          <p:cNvCxnSpPr/>
          <p:nvPr/>
        </p:nvCxnSpPr>
        <p:spPr>
          <a:xfrm>
            <a:off x="1028700" y="5172075"/>
            <a:ext cx="1026642" cy="0"/>
          </a:xfrm>
          <a:prstGeom prst="straightConnector1">
            <a:avLst/>
          </a:prstGeom>
          <a:noFill/>
          <a:ln cap="flat" cmpd="sng" w="28575">
            <a:solidFill>
              <a:srgbClr val="000000"/>
            </a:solidFill>
            <a:prstDash val="solid"/>
            <a:round/>
            <a:headEnd len="sm" w="sm" type="none"/>
            <a:tailEnd len="sm" w="sm" type="none"/>
          </a:ln>
        </p:spPr>
      </p:cxnSp>
      <p:cxnSp>
        <p:nvCxnSpPr>
          <p:cNvPr id="212" name="Google Shape;212;p12"/>
          <p:cNvCxnSpPr/>
          <p:nvPr/>
        </p:nvCxnSpPr>
        <p:spPr>
          <a:xfrm>
            <a:off x="16232658" y="5157787"/>
            <a:ext cx="1026642" cy="0"/>
          </a:xfrm>
          <a:prstGeom prst="straightConnector1">
            <a:avLst/>
          </a:prstGeom>
          <a:noFill/>
          <a:ln cap="flat" cmpd="sng" w="28575">
            <a:solidFill>
              <a:srgbClr val="000000"/>
            </a:solidFill>
            <a:prstDash val="solid"/>
            <a:round/>
            <a:headEnd len="sm" w="sm" type="none"/>
            <a:tailEnd len="sm" w="sm" type="none"/>
          </a:ln>
        </p:spPr>
      </p:cxn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20" name="Shape 220"/>
        <p:cNvGrpSpPr/>
        <p:nvPr/>
      </p:nvGrpSpPr>
      <p:grpSpPr>
        <a:xfrm>
          <a:off x="0" y="0"/>
          <a:ext cx="0" cy="0"/>
          <a:chOff x="0" y="0"/>
          <a:chExt cx="0" cy="0"/>
        </a:xfrm>
      </p:grpSpPr>
      <p:grpSp>
        <p:nvGrpSpPr>
          <p:cNvPr id="221" name="Google Shape;221;p13"/>
          <p:cNvGrpSpPr/>
          <p:nvPr/>
        </p:nvGrpSpPr>
        <p:grpSpPr>
          <a:xfrm>
            <a:off x="12592020" y="6037248"/>
            <a:ext cx="8499504" cy="8499504"/>
            <a:chOff x="0" y="0"/>
            <a:chExt cx="812800" cy="812800"/>
          </a:xfrm>
        </p:grpSpPr>
        <p:sp>
          <p:nvSpPr>
            <p:cNvPr id="222" name="Google Shape;222;p1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F191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13"/>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24" name="Google Shape;224;p13"/>
          <p:cNvGrpSpPr/>
          <p:nvPr/>
        </p:nvGrpSpPr>
        <p:grpSpPr>
          <a:xfrm>
            <a:off x="8938765" y="-1521772"/>
            <a:ext cx="5272395" cy="5272395"/>
            <a:chOff x="0" y="0"/>
            <a:chExt cx="812800" cy="812800"/>
          </a:xfrm>
        </p:grpSpPr>
        <p:sp>
          <p:nvSpPr>
            <p:cNvPr id="225" name="Google Shape;225;p1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F191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6" name="Google Shape;226;p13"/>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27" name="Google Shape;227;p13"/>
          <p:cNvGrpSpPr/>
          <p:nvPr/>
        </p:nvGrpSpPr>
        <p:grpSpPr>
          <a:xfrm rot="246139">
            <a:off x="10991083" y="1088691"/>
            <a:ext cx="5575907" cy="7881863"/>
            <a:chOff x="0" y="0"/>
            <a:chExt cx="3267456" cy="4618736"/>
          </a:xfrm>
        </p:grpSpPr>
        <p:sp>
          <p:nvSpPr>
            <p:cNvPr id="228" name="Google Shape;228;p13"/>
            <p:cNvSpPr/>
            <p:nvPr/>
          </p:nvSpPr>
          <p:spPr>
            <a:xfrm>
              <a:off x="0" y="0"/>
              <a:ext cx="3267456" cy="4618736"/>
            </a:xfrm>
            <a:custGeom>
              <a:rect b="b" l="l" r="r" t="t"/>
              <a:pathLst>
                <a:path extrusionOk="0" h="4618736" w="3267456">
                  <a:moveTo>
                    <a:pt x="3267456" y="4618736"/>
                  </a:moveTo>
                  <a:lnTo>
                    <a:pt x="0" y="4618736"/>
                  </a:lnTo>
                  <a:lnTo>
                    <a:pt x="0" y="0"/>
                  </a:lnTo>
                  <a:lnTo>
                    <a:pt x="3267456" y="0"/>
                  </a:lnTo>
                  <a:lnTo>
                    <a:pt x="3267456" y="4618736"/>
                  </a:lnTo>
                  <a:close/>
                </a:path>
              </a:pathLst>
            </a:custGeom>
            <a:blipFill rotWithShape="1">
              <a:blip r:embed="rId3">
                <a:alphaModFix/>
              </a:blip>
              <a:stretch>
                <a:fillRect b="0" l="-1" r="0" t="0"/>
              </a:stretch>
            </a:blipFill>
            <a:ln>
              <a:noFill/>
            </a:ln>
          </p:spPr>
        </p:sp>
        <p:sp>
          <p:nvSpPr>
            <p:cNvPr id="229" name="Google Shape;229;p13"/>
            <p:cNvSpPr/>
            <p:nvPr/>
          </p:nvSpPr>
          <p:spPr>
            <a:xfrm>
              <a:off x="144163" y="140959"/>
              <a:ext cx="2993427" cy="4317015"/>
            </a:xfrm>
            <a:custGeom>
              <a:rect b="b" l="l" r="r" t="t"/>
              <a:pathLst>
                <a:path extrusionOk="0" h="4317015" w="2993427">
                  <a:moveTo>
                    <a:pt x="2993427" y="12700"/>
                  </a:moveTo>
                  <a:lnTo>
                    <a:pt x="2935892" y="4317015"/>
                  </a:lnTo>
                  <a:lnTo>
                    <a:pt x="0" y="4275547"/>
                  </a:lnTo>
                  <a:lnTo>
                    <a:pt x="0" y="0"/>
                  </a:lnTo>
                  <a:lnTo>
                    <a:pt x="2993427" y="12700"/>
                  </a:lnTo>
                  <a:close/>
                </a:path>
              </a:pathLst>
            </a:custGeom>
            <a:blipFill rotWithShape="1">
              <a:blip r:embed="rId4">
                <a:alphaModFix/>
              </a:blip>
              <a:stretch>
                <a:fillRect b="-1999" l="0" r="0" t="-2002"/>
              </a:stretch>
            </a:blipFill>
            <a:ln>
              <a:noFill/>
            </a:ln>
          </p:spPr>
        </p:sp>
      </p:grpSp>
      <p:sp>
        <p:nvSpPr>
          <p:cNvPr id="230" name="Google Shape;230;p13"/>
          <p:cNvSpPr/>
          <p:nvPr/>
        </p:nvSpPr>
        <p:spPr>
          <a:xfrm>
            <a:off x="8646493" y="6604923"/>
            <a:ext cx="4437703" cy="2653377"/>
          </a:xfrm>
          <a:custGeom>
            <a:rect b="b" l="l" r="r" t="t"/>
            <a:pathLst>
              <a:path extrusionOk="0" h="2653377" w="4437703">
                <a:moveTo>
                  <a:pt x="0" y="0"/>
                </a:moveTo>
                <a:lnTo>
                  <a:pt x="4437703" y="0"/>
                </a:lnTo>
                <a:lnTo>
                  <a:pt x="4437703" y="2653377"/>
                </a:lnTo>
                <a:lnTo>
                  <a:pt x="0" y="2653377"/>
                </a:lnTo>
                <a:lnTo>
                  <a:pt x="0" y="0"/>
                </a:lnTo>
                <a:close/>
              </a:path>
            </a:pathLst>
          </a:custGeom>
          <a:blipFill rotWithShape="1">
            <a:blip r:embed="rId5">
              <a:alphaModFix/>
            </a:blip>
            <a:stretch>
              <a:fillRect b="0" l="0" r="0" t="0"/>
            </a:stretch>
          </a:blipFill>
          <a:ln>
            <a:noFill/>
          </a:ln>
        </p:spPr>
      </p:sp>
      <p:sp>
        <p:nvSpPr>
          <p:cNvPr id="231" name="Google Shape;231;p13"/>
          <p:cNvSpPr txBox="1"/>
          <p:nvPr/>
        </p:nvSpPr>
        <p:spPr>
          <a:xfrm>
            <a:off x="1394699" y="1209675"/>
            <a:ext cx="7749300" cy="138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000"/>
              <a:buFont typeface="Arial"/>
              <a:buNone/>
            </a:pPr>
            <a:r>
              <a:rPr b="0" i="0" lang="en-US" sz="9000" u="none" cap="none" strike="noStrike">
                <a:solidFill>
                  <a:srgbClr val="1F191A"/>
                </a:solidFill>
                <a:latin typeface="Arial"/>
                <a:ea typeface="Arial"/>
                <a:cs typeface="Arial"/>
                <a:sym typeface="Arial"/>
              </a:rPr>
              <a:t>DELEGATION</a:t>
            </a:r>
            <a:endParaRPr b="0" i="0" sz="9000" u="none" cap="none" strike="noStrike">
              <a:solidFill>
                <a:srgbClr val="000000"/>
              </a:solidFill>
              <a:latin typeface="Arial"/>
              <a:ea typeface="Arial"/>
              <a:cs typeface="Arial"/>
              <a:sym typeface="Arial"/>
            </a:endParaRPr>
          </a:p>
        </p:txBody>
      </p:sp>
      <p:sp>
        <p:nvSpPr>
          <p:cNvPr id="232" name="Google Shape;232;p13"/>
          <p:cNvSpPr txBox="1"/>
          <p:nvPr/>
        </p:nvSpPr>
        <p:spPr>
          <a:xfrm>
            <a:off x="1394700" y="4134575"/>
            <a:ext cx="7544100" cy="3328200"/>
          </a:xfrm>
          <a:prstGeom prst="rect">
            <a:avLst/>
          </a:prstGeom>
          <a:noFill/>
          <a:ln>
            <a:noFill/>
          </a:ln>
        </p:spPr>
        <p:txBody>
          <a:bodyPr anchorCtr="0" anchor="t" bIns="0" lIns="0" spcFirstLastPara="1" rIns="0" wrap="square" tIns="0">
            <a:spAutoFit/>
          </a:bodyPr>
          <a:lstStyle/>
          <a:p>
            <a:pPr indent="-252792" lvl="1" marL="518158" marR="0" rtl="0" algn="l">
              <a:lnSpc>
                <a:spcPct val="140016"/>
              </a:lnSpc>
              <a:spcBef>
                <a:spcPts val="0"/>
              </a:spcBef>
              <a:spcAft>
                <a:spcPts val="0"/>
              </a:spcAft>
              <a:buClr>
                <a:srgbClr val="1F191A"/>
              </a:buClr>
              <a:buSzPts val="2300"/>
              <a:buFont typeface="Arial"/>
              <a:buChar char="•"/>
            </a:pPr>
            <a:r>
              <a:rPr b="0" i="0" lang="en-US" sz="2300" u="none" cap="none" strike="noStrike">
                <a:solidFill>
                  <a:srgbClr val="1F191A"/>
                </a:solidFill>
                <a:latin typeface="Arial"/>
                <a:ea typeface="Arial"/>
                <a:cs typeface="Arial"/>
                <a:sym typeface="Arial"/>
              </a:rPr>
              <a:t>assigning tasks to team members based on their strengths, workload, and development needs</a:t>
            </a:r>
            <a:endParaRPr b="0" i="0" sz="2300" u="none" cap="none" strike="noStrike">
              <a:solidFill>
                <a:srgbClr val="000000"/>
              </a:solidFill>
              <a:latin typeface="Arial"/>
              <a:ea typeface="Arial"/>
              <a:cs typeface="Arial"/>
              <a:sym typeface="Arial"/>
            </a:endParaRPr>
          </a:p>
          <a:p>
            <a:pPr indent="-252792" lvl="1" marL="518158" marR="0" rtl="0" algn="l">
              <a:lnSpc>
                <a:spcPct val="140016"/>
              </a:lnSpc>
              <a:spcBef>
                <a:spcPts val="0"/>
              </a:spcBef>
              <a:spcAft>
                <a:spcPts val="0"/>
              </a:spcAft>
              <a:buClr>
                <a:srgbClr val="1F191A"/>
              </a:buClr>
              <a:buSzPts val="2300"/>
              <a:buFont typeface="Arial"/>
              <a:buChar char="•"/>
            </a:pPr>
            <a:r>
              <a:rPr b="0" i="0" lang="en-US" sz="2300" u="none" cap="none" strike="noStrike">
                <a:solidFill>
                  <a:srgbClr val="1F191A"/>
                </a:solidFill>
                <a:latin typeface="Arial"/>
                <a:ea typeface="Arial"/>
                <a:cs typeface="Arial"/>
                <a:sym typeface="Arial"/>
              </a:rPr>
              <a:t> empowers people and shows trust</a:t>
            </a:r>
            <a:endParaRPr b="0" i="0" sz="2300" u="none" cap="none" strike="noStrike">
              <a:solidFill>
                <a:srgbClr val="000000"/>
              </a:solidFill>
              <a:latin typeface="Arial"/>
              <a:ea typeface="Arial"/>
              <a:cs typeface="Arial"/>
              <a:sym typeface="Arial"/>
            </a:endParaRPr>
          </a:p>
          <a:p>
            <a:pPr indent="-252792" lvl="1" marL="518158" marR="0" rtl="0" algn="l">
              <a:lnSpc>
                <a:spcPct val="140016"/>
              </a:lnSpc>
              <a:spcBef>
                <a:spcPts val="0"/>
              </a:spcBef>
              <a:spcAft>
                <a:spcPts val="0"/>
              </a:spcAft>
              <a:buClr>
                <a:srgbClr val="1F191A"/>
              </a:buClr>
              <a:buSzPts val="2300"/>
              <a:buFont typeface="Arial"/>
              <a:buChar char="•"/>
            </a:pPr>
            <a:r>
              <a:rPr b="0" i="0" lang="en-US" sz="2300" u="none" cap="none" strike="noStrike">
                <a:solidFill>
                  <a:srgbClr val="1F191A"/>
                </a:solidFill>
                <a:latin typeface="Arial"/>
                <a:ea typeface="Arial"/>
                <a:cs typeface="Arial"/>
                <a:sym typeface="Arial"/>
              </a:rPr>
              <a:t> involves clear expectations, access to necessary resources, and an appropriate level of autonomy</a:t>
            </a:r>
            <a:endParaRPr b="0" i="0" sz="2300" u="none" cap="none" strike="noStrike">
              <a:solidFill>
                <a:srgbClr val="000000"/>
              </a:solidFill>
              <a:latin typeface="Arial"/>
              <a:ea typeface="Arial"/>
              <a:cs typeface="Arial"/>
              <a:sym typeface="Arial"/>
            </a:endParaRPr>
          </a:p>
          <a:p>
            <a:pPr indent="-252792" lvl="1" marL="518158" marR="0" rtl="0" algn="l">
              <a:lnSpc>
                <a:spcPct val="140016"/>
              </a:lnSpc>
              <a:spcBef>
                <a:spcPts val="0"/>
              </a:spcBef>
              <a:spcAft>
                <a:spcPts val="0"/>
              </a:spcAft>
              <a:buClr>
                <a:srgbClr val="1F191A"/>
              </a:buClr>
              <a:buSzPts val="2300"/>
              <a:buFont typeface="Arial"/>
              <a:buChar char="•"/>
            </a:pPr>
            <a:r>
              <a:rPr b="0" i="0" lang="en-US" sz="2300" u="none" cap="none" strike="noStrike">
                <a:solidFill>
                  <a:srgbClr val="1F191A"/>
                </a:solidFill>
                <a:latin typeface="Arial"/>
                <a:ea typeface="Arial"/>
                <a:cs typeface="Arial"/>
                <a:sym typeface="Arial"/>
              </a:rPr>
              <a:t>giving ownership and allowing to apply their strengths</a:t>
            </a:r>
            <a:endParaRPr b="0" i="0" sz="2300" u="none" cap="none" strike="noStrike">
              <a:solidFill>
                <a:srgbClr val="000000"/>
              </a:solidFill>
              <a:latin typeface="Arial"/>
              <a:ea typeface="Arial"/>
              <a:cs typeface="Arial"/>
              <a:sym typeface="Arial"/>
            </a:endParaRPr>
          </a:p>
          <a:p>
            <a:pPr indent="-252792" lvl="1" marL="518158" marR="0" rtl="0" algn="l">
              <a:lnSpc>
                <a:spcPct val="140016"/>
              </a:lnSpc>
              <a:spcBef>
                <a:spcPts val="0"/>
              </a:spcBef>
              <a:spcAft>
                <a:spcPts val="0"/>
              </a:spcAft>
              <a:buClr>
                <a:srgbClr val="1F191A"/>
              </a:buClr>
              <a:buSzPts val="2300"/>
              <a:buFont typeface="Arial"/>
              <a:buChar char="•"/>
            </a:pPr>
            <a:r>
              <a:rPr b="0" i="0" lang="en-US" sz="2300" u="none" cap="none" strike="noStrike">
                <a:solidFill>
                  <a:srgbClr val="1F191A"/>
                </a:solidFill>
                <a:latin typeface="Arial"/>
                <a:ea typeface="Arial"/>
                <a:cs typeface="Arial"/>
                <a:sym typeface="Arial"/>
              </a:rPr>
              <a:t>supports skill development</a:t>
            </a:r>
            <a:endParaRPr b="0" i="0" sz="2300" u="none" cap="none" strike="noStrike">
              <a:solidFill>
                <a:srgbClr val="000000"/>
              </a:solidFill>
              <a:latin typeface="Arial"/>
              <a:ea typeface="Arial"/>
              <a:cs typeface="Arial"/>
              <a:sym typeface="Arial"/>
            </a:endParaRPr>
          </a:p>
        </p:txBody>
      </p:sp>
      <p:sp>
        <p:nvSpPr>
          <p:cNvPr id="233" name="Google Shape;233;p13"/>
          <p:cNvSpPr/>
          <p:nvPr/>
        </p:nvSpPr>
        <p:spPr>
          <a:xfrm rot="-846066">
            <a:off x="15818030" y="621935"/>
            <a:ext cx="1761731" cy="2860728"/>
          </a:xfrm>
          <a:custGeom>
            <a:rect b="b" l="l" r="r" t="t"/>
            <a:pathLst>
              <a:path extrusionOk="0" h="2860728" w="1761731">
                <a:moveTo>
                  <a:pt x="0" y="0"/>
                </a:moveTo>
                <a:lnTo>
                  <a:pt x="1761731" y="0"/>
                </a:lnTo>
                <a:lnTo>
                  <a:pt x="1761731" y="2860728"/>
                </a:lnTo>
                <a:lnTo>
                  <a:pt x="0" y="2860728"/>
                </a:lnTo>
                <a:lnTo>
                  <a:pt x="0" y="0"/>
                </a:lnTo>
                <a:close/>
              </a:path>
            </a:pathLst>
          </a:custGeom>
          <a:blipFill rotWithShape="1">
            <a:blip r:embed="rId6">
              <a:alphaModFix/>
            </a:blip>
            <a:stretch>
              <a:fillRect b="0" l="0" r="0" t="0"/>
            </a:stretch>
          </a:blipFill>
          <a:ln>
            <a:noFill/>
          </a:ln>
        </p:spPr>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41" name="Shape 241"/>
        <p:cNvGrpSpPr/>
        <p:nvPr/>
      </p:nvGrpSpPr>
      <p:grpSpPr>
        <a:xfrm>
          <a:off x="0" y="0"/>
          <a:ext cx="0" cy="0"/>
          <a:chOff x="0" y="0"/>
          <a:chExt cx="0" cy="0"/>
        </a:xfrm>
      </p:grpSpPr>
      <p:sp>
        <p:nvSpPr>
          <p:cNvPr id="242" name="Google Shape;242;p14"/>
          <p:cNvSpPr txBox="1"/>
          <p:nvPr/>
        </p:nvSpPr>
        <p:spPr>
          <a:xfrm>
            <a:off x="6666867" y="2465135"/>
            <a:ext cx="11487600" cy="6799200"/>
          </a:xfrm>
          <a:prstGeom prst="rect">
            <a:avLst/>
          </a:prstGeom>
          <a:noFill/>
          <a:ln>
            <a:noFill/>
          </a:ln>
        </p:spPr>
        <p:txBody>
          <a:bodyPr anchorCtr="0" anchor="t" bIns="0" lIns="0" spcFirstLastPara="1" rIns="0" wrap="square" tIns="0">
            <a:spAutoFit/>
          </a:bodyPr>
          <a:lstStyle/>
          <a:p>
            <a:pPr indent="0" lvl="0" marL="0" marR="0" rtl="0" algn="l">
              <a:lnSpc>
                <a:spcPct val="139994"/>
              </a:lnSpc>
              <a:spcBef>
                <a:spcPts val="0"/>
              </a:spcBef>
              <a:spcAft>
                <a:spcPts val="0"/>
              </a:spcAft>
              <a:buClr>
                <a:srgbClr val="000000"/>
              </a:buClr>
              <a:buSzPts val="3803"/>
              <a:buFont typeface="Arial"/>
              <a:buNone/>
            </a:pPr>
            <a:r>
              <a:rPr b="1" i="0" lang="en-US" sz="3803" u="none" cap="none" strike="noStrike">
                <a:solidFill>
                  <a:srgbClr val="1F191A"/>
                </a:solidFill>
                <a:latin typeface="Arial"/>
                <a:ea typeface="Arial"/>
                <a:cs typeface="Arial"/>
                <a:sym typeface="Arial"/>
              </a:rPr>
              <a:t>Reward Examples</a:t>
            </a:r>
            <a:endParaRPr b="0" i="0" sz="1400" u="none" cap="none" strike="noStrike">
              <a:solidFill>
                <a:srgbClr val="000000"/>
              </a:solidFill>
              <a:latin typeface="Arial"/>
              <a:ea typeface="Arial"/>
              <a:cs typeface="Arial"/>
              <a:sym typeface="Arial"/>
            </a:endParaRPr>
          </a:p>
          <a:p>
            <a:pPr indent="-410547" lvl="1" marL="821097" marR="0" rtl="0" algn="l">
              <a:lnSpc>
                <a:spcPct val="139994"/>
              </a:lnSpc>
              <a:spcBef>
                <a:spcPts val="0"/>
              </a:spcBef>
              <a:spcAft>
                <a:spcPts val="0"/>
              </a:spcAft>
              <a:buClr>
                <a:srgbClr val="1F191A"/>
              </a:buClr>
              <a:buSzPts val="3803"/>
              <a:buFont typeface="Arial"/>
              <a:buChar char="•"/>
            </a:pPr>
            <a:r>
              <a:rPr b="0" i="0" lang="en-US" sz="3803" u="none" cap="none" strike="noStrike">
                <a:solidFill>
                  <a:srgbClr val="1F191A"/>
                </a:solidFill>
                <a:latin typeface="Arial"/>
                <a:ea typeface="Arial"/>
                <a:cs typeface="Arial"/>
                <a:sym typeface="Arial"/>
              </a:rPr>
              <a:t>Financial Reward</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rgbClr val="1F191A"/>
                </a:solidFill>
                <a:latin typeface="Arial"/>
                <a:ea typeface="Arial"/>
                <a:cs typeface="Arial"/>
                <a:sym typeface="Arial"/>
              </a:rPr>
              <a:t>A sales team exceeds its monthly target and receives a bonus.</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1" i="0" lang="en-US" sz="3000" u="none" cap="none" strike="noStrike">
                <a:solidFill>
                  <a:srgbClr val="1F191A"/>
                </a:solidFill>
                <a:latin typeface="Arial"/>
                <a:ea typeface="Arial"/>
                <a:cs typeface="Arial"/>
                <a:sym typeface="Arial"/>
              </a:rPr>
              <a:t>Result</a:t>
            </a:r>
            <a:r>
              <a:rPr b="0" i="0" lang="en-US" sz="3000" u="none" cap="none" strike="noStrike">
                <a:solidFill>
                  <a:srgbClr val="1F191A"/>
                </a:solidFill>
                <a:latin typeface="Arial"/>
                <a:ea typeface="Arial"/>
                <a:cs typeface="Arial"/>
                <a:sym typeface="Arial"/>
              </a:rPr>
              <a:t>: motivation increases for the next month.</a:t>
            </a:r>
            <a:endParaRPr b="0" i="0" sz="1400" u="none" cap="none" strike="noStrike">
              <a:solidFill>
                <a:srgbClr val="000000"/>
              </a:solidFill>
              <a:latin typeface="Arial"/>
              <a:ea typeface="Arial"/>
              <a:cs typeface="Arial"/>
              <a:sym typeface="Arial"/>
            </a:endParaRPr>
          </a:p>
          <a:p>
            <a:pPr indent="-410547" lvl="1" marL="821097" marR="0" rtl="0" algn="l">
              <a:lnSpc>
                <a:spcPct val="139994"/>
              </a:lnSpc>
              <a:spcBef>
                <a:spcPts val="0"/>
              </a:spcBef>
              <a:spcAft>
                <a:spcPts val="0"/>
              </a:spcAft>
              <a:buClr>
                <a:srgbClr val="1F191A"/>
              </a:buClr>
              <a:buSzPts val="3803"/>
              <a:buFont typeface="Arial"/>
              <a:buChar char="•"/>
            </a:pPr>
            <a:r>
              <a:rPr b="0" i="0" lang="en-US" sz="3803" u="none" cap="none" strike="noStrike">
                <a:solidFill>
                  <a:srgbClr val="1F191A"/>
                </a:solidFill>
                <a:latin typeface="Arial"/>
                <a:ea typeface="Arial"/>
                <a:cs typeface="Arial"/>
                <a:sym typeface="Arial"/>
              </a:rPr>
              <a:t>Non-financial Reward</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rgbClr val="1F191A"/>
                </a:solidFill>
                <a:latin typeface="Arial"/>
                <a:ea typeface="Arial"/>
                <a:cs typeface="Arial"/>
                <a:sym typeface="Arial"/>
              </a:rPr>
              <a:t>An employee who performs well gets:</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rgbClr val="1F191A"/>
                </a:solidFill>
                <a:latin typeface="Arial"/>
                <a:ea typeface="Arial"/>
                <a:cs typeface="Arial"/>
                <a:sym typeface="Arial"/>
              </a:rPr>
              <a:t>      - extra training opportunities</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rgbClr val="1F191A"/>
                </a:solidFill>
                <a:latin typeface="Arial"/>
                <a:ea typeface="Arial"/>
                <a:cs typeface="Arial"/>
                <a:sym typeface="Arial"/>
              </a:rPr>
              <a:t>      - first choice of shift pattern</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1" i="0" lang="en-US" sz="3000" u="none" cap="none" strike="noStrike">
                <a:solidFill>
                  <a:srgbClr val="1F191A"/>
                </a:solidFill>
                <a:latin typeface="Arial"/>
                <a:ea typeface="Arial"/>
                <a:cs typeface="Arial"/>
                <a:sym typeface="Arial"/>
              </a:rPr>
              <a:t>Result</a:t>
            </a:r>
            <a:r>
              <a:rPr b="0" i="0" lang="en-US" sz="3000" u="none" cap="none" strike="noStrike">
                <a:solidFill>
                  <a:srgbClr val="1F191A"/>
                </a:solidFill>
                <a:latin typeface="Arial"/>
                <a:ea typeface="Arial"/>
                <a:cs typeface="Arial"/>
                <a:sym typeface="Arial"/>
              </a:rPr>
              <a:t>: loyalty and engagement increase.</a:t>
            </a:r>
            <a:endParaRPr b="0" i="0" sz="1400" u="none" cap="none" strike="noStrike">
              <a:solidFill>
                <a:srgbClr val="000000"/>
              </a:solidFill>
              <a:latin typeface="Arial"/>
              <a:ea typeface="Arial"/>
              <a:cs typeface="Arial"/>
              <a:sym typeface="Arial"/>
            </a:endParaRPr>
          </a:p>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243" name="Google Shape;243;p14"/>
          <p:cNvSpPr txBox="1"/>
          <p:nvPr/>
        </p:nvSpPr>
        <p:spPr>
          <a:xfrm>
            <a:off x="6133525" y="1085850"/>
            <a:ext cx="11487600" cy="9231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b="0" i="0" lang="en-US" sz="5998" u="none" cap="none" strike="noStrike">
                <a:solidFill>
                  <a:srgbClr val="1F191A"/>
                </a:solidFill>
                <a:latin typeface="Arial"/>
                <a:ea typeface="Arial"/>
                <a:cs typeface="Arial"/>
                <a:sym typeface="Arial"/>
              </a:rPr>
              <a:t>Rewards/Recognition/Delegation</a:t>
            </a:r>
            <a:endParaRPr b="0" i="0" sz="1400" u="none" cap="none" strike="noStrike">
              <a:solidFill>
                <a:srgbClr val="000000"/>
              </a:solidFill>
              <a:latin typeface="Arial"/>
              <a:ea typeface="Arial"/>
              <a:cs typeface="Arial"/>
              <a:sym typeface="Arial"/>
            </a:endParaRPr>
          </a:p>
        </p:txBody>
      </p:sp>
      <p:sp>
        <p:nvSpPr>
          <p:cNvPr id="244" name="Google Shape;244;p14"/>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3">
              <a:alphaModFix/>
            </a:blip>
            <a:stretch>
              <a:fillRect b="0" l="0" r="0" t="0"/>
            </a:stretch>
          </a:blipFill>
          <a:ln>
            <a:noFill/>
          </a:ln>
        </p:spPr>
      </p:sp>
      <p:sp>
        <p:nvSpPr>
          <p:cNvPr id="245" name="Google Shape;245;p14"/>
          <p:cNvSpPr/>
          <p:nvPr/>
        </p:nvSpPr>
        <p:spPr>
          <a:xfrm>
            <a:off x="0" y="3515742"/>
            <a:ext cx="6666868" cy="6771258"/>
          </a:xfrm>
          <a:custGeom>
            <a:rect b="b" l="l" r="r" t="t"/>
            <a:pathLst>
              <a:path extrusionOk="0" h="6771258" w="6666868">
                <a:moveTo>
                  <a:pt x="0" y="0"/>
                </a:moveTo>
                <a:lnTo>
                  <a:pt x="6666868" y="0"/>
                </a:lnTo>
                <a:lnTo>
                  <a:pt x="6666868" y="6771258"/>
                </a:lnTo>
                <a:lnTo>
                  <a:pt x="0" y="6771258"/>
                </a:lnTo>
                <a:lnTo>
                  <a:pt x="0" y="0"/>
                </a:lnTo>
                <a:close/>
              </a:path>
            </a:pathLst>
          </a:custGeom>
          <a:blipFill rotWithShape="1">
            <a:blip r:embed="rId4">
              <a:alphaModFix/>
            </a:blip>
            <a:stretch>
              <a:fillRect b="0" l="0" r="0" t="0"/>
            </a:stretch>
          </a:blipFill>
          <a:ln>
            <a:noFill/>
          </a:ln>
        </p:spPr>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53" name="Shape 253"/>
        <p:cNvGrpSpPr/>
        <p:nvPr/>
      </p:nvGrpSpPr>
      <p:grpSpPr>
        <a:xfrm>
          <a:off x="0" y="0"/>
          <a:ext cx="0" cy="0"/>
          <a:chOff x="0" y="0"/>
          <a:chExt cx="0" cy="0"/>
        </a:xfrm>
      </p:grpSpPr>
      <p:sp>
        <p:nvSpPr>
          <p:cNvPr id="254" name="Google Shape;254;p15"/>
          <p:cNvSpPr txBox="1"/>
          <p:nvPr/>
        </p:nvSpPr>
        <p:spPr>
          <a:xfrm>
            <a:off x="6666867" y="2731835"/>
            <a:ext cx="11487600" cy="6156300"/>
          </a:xfrm>
          <a:prstGeom prst="rect">
            <a:avLst/>
          </a:prstGeom>
          <a:noFill/>
          <a:ln>
            <a:noFill/>
          </a:ln>
        </p:spPr>
        <p:txBody>
          <a:bodyPr anchorCtr="0" anchor="t" bIns="0" lIns="0" spcFirstLastPara="1" rIns="0" wrap="square" tIns="0">
            <a:spAutoFit/>
          </a:bodyPr>
          <a:lstStyle/>
          <a:p>
            <a:pPr indent="0" lvl="0" marL="0" marR="0" rtl="0" algn="l">
              <a:lnSpc>
                <a:spcPct val="139994"/>
              </a:lnSpc>
              <a:spcBef>
                <a:spcPts val="0"/>
              </a:spcBef>
              <a:spcAft>
                <a:spcPts val="0"/>
              </a:spcAft>
              <a:buClr>
                <a:srgbClr val="000000"/>
              </a:buClr>
              <a:buSzPts val="3803"/>
              <a:buFont typeface="Arial"/>
              <a:buNone/>
            </a:pPr>
            <a:r>
              <a:rPr b="1" i="0" lang="en-US" sz="3803" u="none" cap="none" strike="noStrike">
                <a:solidFill>
                  <a:srgbClr val="1F191A"/>
                </a:solidFill>
                <a:latin typeface="Arial"/>
                <a:ea typeface="Arial"/>
                <a:cs typeface="Arial"/>
                <a:sym typeface="Arial"/>
              </a:rPr>
              <a:t>Recognition Examples</a:t>
            </a:r>
            <a:endParaRPr b="0" i="0" sz="1400" u="none" cap="none" strike="noStrike">
              <a:solidFill>
                <a:srgbClr val="000000"/>
              </a:solidFill>
              <a:latin typeface="Arial"/>
              <a:ea typeface="Arial"/>
              <a:cs typeface="Arial"/>
              <a:sym typeface="Arial"/>
            </a:endParaRPr>
          </a:p>
          <a:p>
            <a:pPr indent="-410547" lvl="1" marL="821097" marR="0" rtl="0" algn="l">
              <a:lnSpc>
                <a:spcPct val="139994"/>
              </a:lnSpc>
              <a:spcBef>
                <a:spcPts val="0"/>
              </a:spcBef>
              <a:spcAft>
                <a:spcPts val="0"/>
              </a:spcAft>
              <a:buClr>
                <a:srgbClr val="1F191A"/>
              </a:buClr>
              <a:buSzPts val="3803"/>
              <a:buFont typeface="Arial"/>
              <a:buChar char="•"/>
            </a:pPr>
            <a:r>
              <a:rPr b="0" i="0" lang="en-US" sz="3803" u="none" cap="none" strike="noStrike">
                <a:solidFill>
                  <a:srgbClr val="1F191A"/>
                </a:solidFill>
                <a:latin typeface="Arial"/>
                <a:ea typeface="Arial"/>
                <a:cs typeface="Arial"/>
                <a:sym typeface="Arial"/>
              </a:rPr>
              <a:t>Public Praise</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0" i="0" lang="en-US" sz="3003" u="none" cap="none" strike="noStrike">
                <a:solidFill>
                  <a:srgbClr val="1F191A"/>
                </a:solidFill>
                <a:latin typeface="Arial"/>
                <a:ea typeface="Arial"/>
                <a:cs typeface="Arial"/>
                <a:sym typeface="Arial"/>
              </a:rPr>
              <a:t>A manager highlights a team member’s effort during a meeting.</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1" i="0" lang="en-US" sz="3003" u="none" cap="none" strike="noStrike">
                <a:solidFill>
                  <a:srgbClr val="1F191A"/>
                </a:solidFill>
                <a:latin typeface="Arial"/>
                <a:ea typeface="Arial"/>
                <a:cs typeface="Arial"/>
                <a:sym typeface="Arial"/>
              </a:rPr>
              <a:t>Result</a:t>
            </a:r>
            <a:r>
              <a:rPr b="0" i="0" lang="en-US" sz="3003" u="none" cap="none" strike="noStrike">
                <a:solidFill>
                  <a:srgbClr val="1F191A"/>
                </a:solidFill>
                <a:latin typeface="Arial"/>
                <a:ea typeface="Arial"/>
                <a:cs typeface="Arial"/>
                <a:sym typeface="Arial"/>
              </a:rPr>
              <a:t>: morale improves and others feel encouraged.</a:t>
            </a:r>
            <a:endParaRPr b="0" i="0" sz="1400" u="none" cap="none" strike="noStrike">
              <a:solidFill>
                <a:srgbClr val="000000"/>
              </a:solidFill>
              <a:latin typeface="Arial"/>
              <a:ea typeface="Arial"/>
              <a:cs typeface="Arial"/>
              <a:sym typeface="Arial"/>
            </a:endParaRPr>
          </a:p>
          <a:p>
            <a:pPr indent="-410547" lvl="1" marL="821097" marR="0" rtl="0" algn="l">
              <a:lnSpc>
                <a:spcPct val="139994"/>
              </a:lnSpc>
              <a:spcBef>
                <a:spcPts val="0"/>
              </a:spcBef>
              <a:spcAft>
                <a:spcPts val="0"/>
              </a:spcAft>
              <a:buClr>
                <a:srgbClr val="1F191A"/>
              </a:buClr>
              <a:buSzPts val="3803"/>
              <a:buFont typeface="Arial"/>
              <a:buChar char="•"/>
            </a:pPr>
            <a:r>
              <a:rPr b="0" i="0" lang="en-US" sz="3803" u="none" cap="none" strike="noStrike">
                <a:solidFill>
                  <a:srgbClr val="1F191A"/>
                </a:solidFill>
                <a:latin typeface="Arial"/>
                <a:ea typeface="Arial"/>
                <a:cs typeface="Arial"/>
                <a:sym typeface="Arial"/>
              </a:rPr>
              <a:t>Personal Appreciation</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0" i="0" lang="en-US" sz="3003" u="none" cap="none" strike="noStrike">
                <a:solidFill>
                  <a:srgbClr val="1F191A"/>
                </a:solidFill>
                <a:latin typeface="Arial"/>
                <a:ea typeface="Arial"/>
                <a:cs typeface="Arial"/>
                <a:sym typeface="Arial"/>
              </a:rPr>
              <a:t>An in person thank you given after someone stays late to finish a task.</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1" i="0" lang="en-US" sz="3003" u="none" cap="none" strike="noStrike">
                <a:solidFill>
                  <a:srgbClr val="1F191A"/>
                </a:solidFill>
                <a:latin typeface="Arial"/>
                <a:ea typeface="Arial"/>
                <a:cs typeface="Arial"/>
                <a:sym typeface="Arial"/>
              </a:rPr>
              <a:t>Result</a:t>
            </a:r>
            <a:r>
              <a:rPr b="0" i="0" lang="en-US" sz="3003" u="none" cap="none" strike="noStrike">
                <a:solidFill>
                  <a:srgbClr val="1F191A"/>
                </a:solidFill>
                <a:latin typeface="Arial"/>
                <a:ea typeface="Arial"/>
                <a:cs typeface="Arial"/>
                <a:sym typeface="Arial"/>
              </a:rPr>
              <a:t>: the employee feels valued and seen.</a:t>
            </a:r>
            <a:endParaRPr b="0" i="0" sz="1400" u="none" cap="none" strike="noStrike">
              <a:solidFill>
                <a:srgbClr val="000000"/>
              </a:solidFill>
              <a:latin typeface="Arial"/>
              <a:ea typeface="Arial"/>
              <a:cs typeface="Arial"/>
              <a:sym typeface="Arial"/>
            </a:endParaRPr>
          </a:p>
          <a:p>
            <a:pPr indent="0" lvl="0" marL="0" marR="0" rtl="0" algn="l">
              <a:lnSpc>
                <a:spcPct val="177289"/>
              </a:lnSpc>
              <a:spcBef>
                <a:spcPts val="0"/>
              </a:spcBef>
              <a:spcAft>
                <a:spcPts val="0"/>
              </a:spcAft>
              <a:buClr>
                <a:srgbClr val="000000"/>
              </a:buClr>
              <a:buSzPts val="3003"/>
              <a:buFont typeface="Arial"/>
              <a:buNone/>
            </a:pPr>
            <a:r>
              <a:t/>
            </a:r>
            <a:endParaRPr b="0" i="0" sz="3003" u="none" cap="none" strike="noStrike">
              <a:solidFill>
                <a:srgbClr val="1F191A"/>
              </a:solidFill>
              <a:latin typeface="Arial"/>
              <a:ea typeface="Arial"/>
              <a:cs typeface="Arial"/>
              <a:sym typeface="Arial"/>
            </a:endParaRPr>
          </a:p>
        </p:txBody>
      </p:sp>
      <p:sp>
        <p:nvSpPr>
          <p:cNvPr id="255" name="Google Shape;255;p15"/>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3">
              <a:alphaModFix/>
            </a:blip>
            <a:stretch>
              <a:fillRect b="0" l="0" r="0" t="0"/>
            </a:stretch>
          </a:blipFill>
          <a:ln>
            <a:noFill/>
          </a:ln>
        </p:spPr>
      </p:sp>
      <p:sp>
        <p:nvSpPr>
          <p:cNvPr id="256" name="Google Shape;256;p15"/>
          <p:cNvSpPr txBox="1"/>
          <p:nvPr/>
        </p:nvSpPr>
        <p:spPr>
          <a:xfrm>
            <a:off x="6133525" y="1085850"/>
            <a:ext cx="11487600" cy="9231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b="0" i="0" lang="en-US" sz="5998" u="none" cap="none" strike="noStrike">
                <a:solidFill>
                  <a:srgbClr val="1F191A"/>
                </a:solidFill>
                <a:latin typeface="Arial"/>
                <a:ea typeface="Arial"/>
                <a:cs typeface="Arial"/>
                <a:sym typeface="Arial"/>
              </a:rPr>
              <a:t>Rewards/Recognition/Delegation</a:t>
            </a:r>
            <a:endParaRPr b="0" i="0" sz="1400" u="none" cap="none" strike="noStrike">
              <a:solidFill>
                <a:srgbClr val="000000"/>
              </a:solidFill>
              <a:latin typeface="Arial"/>
              <a:ea typeface="Arial"/>
              <a:cs typeface="Arial"/>
              <a:sym typeface="Arial"/>
            </a:endParaRPr>
          </a:p>
        </p:txBody>
      </p:sp>
      <p:sp>
        <p:nvSpPr>
          <p:cNvPr id="257" name="Google Shape;257;p15"/>
          <p:cNvSpPr/>
          <p:nvPr/>
        </p:nvSpPr>
        <p:spPr>
          <a:xfrm>
            <a:off x="0" y="3515742"/>
            <a:ext cx="6666868" cy="6771258"/>
          </a:xfrm>
          <a:custGeom>
            <a:rect b="b" l="l" r="r" t="t"/>
            <a:pathLst>
              <a:path extrusionOk="0" h="6771258" w="6666868">
                <a:moveTo>
                  <a:pt x="0" y="0"/>
                </a:moveTo>
                <a:lnTo>
                  <a:pt x="6666868" y="0"/>
                </a:lnTo>
                <a:lnTo>
                  <a:pt x="6666868" y="6771258"/>
                </a:lnTo>
                <a:lnTo>
                  <a:pt x="0" y="6771258"/>
                </a:lnTo>
                <a:lnTo>
                  <a:pt x="0" y="0"/>
                </a:lnTo>
                <a:close/>
              </a:path>
            </a:pathLst>
          </a:custGeom>
          <a:blipFill rotWithShape="1">
            <a:blip r:embed="rId4">
              <a:alphaModFix/>
            </a:blip>
            <a:stretch>
              <a:fillRect b="0" l="0" r="0" t="0"/>
            </a:stretch>
          </a:blipFill>
          <a:ln>
            <a:noFill/>
          </a:ln>
        </p:spPr>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65" name="Shape 265"/>
        <p:cNvGrpSpPr/>
        <p:nvPr/>
      </p:nvGrpSpPr>
      <p:grpSpPr>
        <a:xfrm>
          <a:off x="0" y="0"/>
          <a:ext cx="0" cy="0"/>
          <a:chOff x="0" y="0"/>
          <a:chExt cx="0" cy="0"/>
        </a:xfrm>
      </p:grpSpPr>
      <p:sp>
        <p:nvSpPr>
          <p:cNvPr id="266" name="Google Shape;266;p16"/>
          <p:cNvSpPr txBox="1"/>
          <p:nvPr/>
        </p:nvSpPr>
        <p:spPr>
          <a:xfrm>
            <a:off x="6666867" y="2472668"/>
            <a:ext cx="11487600" cy="6803400"/>
          </a:xfrm>
          <a:prstGeom prst="rect">
            <a:avLst/>
          </a:prstGeom>
          <a:noFill/>
          <a:ln>
            <a:noFill/>
          </a:ln>
        </p:spPr>
        <p:txBody>
          <a:bodyPr anchorCtr="0" anchor="t" bIns="0" lIns="0" spcFirstLastPara="1" rIns="0" wrap="square" tIns="0">
            <a:spAutoFit/>
          </a:bodyPr>
          <a:lstStyle/>
          <a:p>
            <a:pPr indent="0" lvl="0" marL="0" marR="0" rtl="0" algn="l">
              <a:lnSpc>
                <a:spcPct val="139994"/>
              </a:lnSpc>
              <a:spcBef>
                <a:spcPts val="0"/>
              </a:spcBef>
              <a:spcAft>
                <a:spcPts val="0"/>
              </a:spcAft>
              <a:buClr>
                <a:srgbClr val="000000"/>
              </a:buClr>
              <a:buSzPts val="3803"/>
              <a:buFont typeface="Arial"/>
              <a:buNone/>
            </a:pPr>
            <a:r>
              <a:rPr b="1" i="0" lang="en-US" sz="3803" u="none" cap="none" strike="noStrike">
                <a:solidFill>
                  <a:srgbClr val="1F191A"/>
                </a:solidFill>
                <a:latin typeface="Arial"/>
                <a:ea typeface="Arial"/>
                <a:cs typeface="Arial"/>
                <a:sym typeface="Arial"/>
              </a:rPr>
              <a:t>Delegation Examples</a:t>
            </a:r>
            <a:endParaRPr b="0" i="0" sz="1400" u="none" cap="none" strike="noStrike">
              <a:solidFill>
                <a:srgbClr val="000000"/>
              </a:solidFill>
              <a:latin typeface="Arial"/>
              <a:ea typeface="Arial"/>
              <a:cs typeface="Arial"/>
              <a:sym typeface="Arial"/>
            </a:endParaRPr>
          </a:p>
          <a:p>
            <a:pPr indent="-410547" lvl="1" marL="821097" marR="0" rtl="0" algn="l">
              <a:lnSpc>
                <a:spcPct val="139994"/>
              </a:lnSpc>
              <a:spcBef>
                <a:spcPts val="0"/>
              </a:spcBef>
              <a:spcAft>
                <a:spcPts val="0"/>
              </a:spcAft>
              <a:buClr>
                <a:srgbClr val="1F191A"/>
              </a:buClr>
              <a:buSzPts val="3803"/>
              <a:buFont typeface="Arial"/>
              <a:buChar char="•"/>
            </a:pPr>
            <a:r>
              <a:rPr b="0" i="0" lang="en-US" sz="3803" u="none" cap="none" strike="noStrike">
                <a:solidFill>
                  <a:srgbClr val="1F191A"/>
                </a:solidFill>
                <a:latin typeface="Arial"/>
                <a:ea typeface="Arial"/>
                <a:cs typeface="Arial"/>
                <a:sym typeface="Arial"/>
              </a:rPr>
              <a:t>Strength-Based Delegation</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0" i="0" lang="en-US" sz="3003" u="none" cap="none" strike="noStrike">
                <a:solidFill>
                  <a:srgbClr val="1F191A"/>
                </a:solidFill>
                <a:latin typeface="Arial"/>
                <a:ea typeface="Arial"/>
                <a:cs typeface="Arial"/>
                <a:sym typeface="Arial"/>
              </a:rPr>
              <a:t>A team member who is confident speaking in public is asked to run a software demonstration.</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0" i="0" lang="en-US" sz="3003" u="none" cap="none" strike="noStrike">
                <a:solidFill>
                  <a:srgbClr val="1F191A"/>
                </a:solidFill>
                <a:latin typeface="Arial"/>
                <a:ea typeface="Arial"/>
                <a:cs typeface="Arial"/>
                <a:sym typeface="Arial"/>
              </a:rPr>
              <a:t> </a:t>
            </a:r>
            <a:r>
              <a:rPr b="1" i="0" lang="en-US" sz="3003" u="none" cap="none" strike="noStrike">
                <a:solidFill>
                  <a:srgbClr val="1F191A"/>
                </a:solidFill>
                <a:latin typeface="Arial"/>
                <a:ea typeface="Arial"/>
                <a:cs typeface="Arial"/>
                <a:sym typeface="Arial"/>
              </a:rPr>
              <a:t>Result</a:t>
            </a:r>
            <a:r>
              <a:rPr b="0" i="0" lang="en-US" sz="3003" u="none" cap="none" strike="noStrike">
                <a:solidFill>
                  <a:srgbClr val="1F191A"/>
                </a:solidFill>
                <a:latin typeface="Arial"/>
                <a:ea typeface="Arial"/>
                <a:cs typeface="Arial"/>
                <a:sym typeface="Arial"/>
              </a:rPr>
              <a:t>: success and confidence both grow.</a:t>
            </a:r>
            <a:endParaRPr b="0" i="0" sz="1400" u="none" cap="none" strike="noStrike">
              <a:solidFill>
                <a:srgbClr val="000000"/>
              </a:solidFill>
              <a:latin typeface="Arial"/>
              <a:ea typeface="Arial"/>
              <a:cs typeface="Arial"/>
              <a:sym typeface="Arial"/>
            </a:endParaRPr>
          </a:p>
          <a:p>
            <a:pPr indent="-410547" lvl="1" marL="821097" marR="0" rtl="0" algn="l">
              <a:lnSpc>
                <a:spcPct val="139994"/>
              </a:lnSpc>
              <a:spcBef>
                <a:spcPts val="0"/>
              </a:spcBef>
              <a:spcAft>
                <a:spcPts val="0"/>
              </a:spcAft>
              <a:buClr>
                <a:srgbClr val="1F191A"/>
              </a:buClr>
              <a:buSzPts val="3803"/>
              <a:buFont typeface="Arial"/>
              <a:buChar char="•"/>
            </a:pPr>
            <a:r>
              <a:rPr b="0" i="0" lang="en-US" sz="3803" u="none" cap="none" strike="noStrike">
                <a:solidFill>
                  <a:srgbClr val="1F191A"/>
                </a:solidFill>
                <a:latin typeface="Arial"/>
                <a:ea typeface="Arial"/>
                <a:cs typeface="Arial"/>
                <a:sym typeface="Arial"/>
              </a:rPr>
              <a:t>Development Delegation</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0" i="0" lang="en-US" sz="3003" u="none" cap="none" strike="noStrike">
                <a:solidFill>
                  <a:srgbClr val="1F191A"/>
                </a:solidFill>
                <a:latin typeface="Arial"/>
                <a:ea typeface="Arial"/>
                <a:cs typeface="Arial"/>
                <a:sym typeface="Arial"/>
              </a:rPr>
              <a:t>A junior employee is given responsibility for leading a small project with supervision.</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rPr b="0" i="0" lang="en-US" sz="3003" u="none" cap="none" strike="noStrike">
                <a:solidFill>
                  <a:srgbClr val="1F191A"/>
                </a:solidFill>
                <a:latin typeface="Arial"/>
                <a:ea typeface="Arial"/>
                <a:cs typeface="Arial"/>
                <a:sym typeface="Arial"/>
              </a:rPr>
              <a:t> </a:t>
            </a:r>
            <a:r>
              <a:rPr b="1" i="0" lang="en-US" sz="3003" u="none" cap="none" strike="noStrike">
                <a:solidFill>
                  <a:srgbClr val="1F191A"/>
                </a:solidFill>
                <a:latin typeface="Arial"/>
                <a:ea typeface="Arial"/>
                <a:cs typeface="Arial"/>
                <a:sym typeface="Arial"/>
              </a:rPr>
              <a:t>Result</a:t>
            </a:r>
            <a:r>
              <a:rPr b="0" i="0" lang="en-US" sz="3003" u="none" cap="none" strike="noStrike">
                <a:solidFill>
                  <a:srgbClr val="1F191A"/>
                </a:solidFill>
                <a:latin typeface="Arial"/>
                <a:ea typeface="Arial"/>
                <a:cs typeface="Arial"/>
                <a:sym typeface="Arial"/>
              </a:rPr>
              <a:t>: they gain skills and motivation.</a:t>
            </a:r>
            <a:endParaRPr b="0" i="0" sz="1400" u="none" cap="none" strike="noStrike">
              <a:solidFill>
                <a:srgbClr val="000000"/>
              </a:solidFill>
              <a:latin typeface="Arial"/>
              <a:ea typeface="Arial"/>
              <a:cs typeface="Arial"/>
              <a:sym typeface="Arial"/>
            </a:endParaRPr>
          </a:p>
          <a:p>
            <a:pPr indent="0" lvl="0" marL="0" marR="0" rtl="0" algn="l">
              <a:lnSpc>
                <a:spcPct val="139993"/>
              </a:lnSpc>
              <a:spcBef>
                <a:spcPts val="0"/>
              </a:spcBef>
              <a:spcAft>
                <a:spcPts val="0"/>
              </a:spcAft>
              <a:buClr>
                <a:srgbClr val="000000"/>
              </a:buClr>
              <a:buSzPts val="3003"/>
              <a:buFont typeface="Arial"/>
              <a:buNone/>
            </a:pPr>
            <a:r>
              <a:t/>
            </a:r>
            <a:endParaRPr b="0" i="0" sz="3003" u="none" cap="none" strike="noStrike">
              <a:solidFill>
                <a:srgbClr val="1F191A"/>
              </a:solidFill>
              <a:latin typeface="Arial"/>
              <a:ea typeface="Arial"/>
              <a:cs typeface="Arial"/>
              <a:sym typeface="Arial"/>
            </a:endParaRPr>
          </a:p>
        </p:txBody>
      </p:sp>
      <p:sp>
        <p:nvSpPr>
          <p:cNvPr id="267" name="Google Shape;267;p16"/>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3">
              <a:alphaModFix/>
            </a:blip>
            <a:stretch>
              <a:fillRect b="0" l="0" r="0" t="0"/>
            </a:stretch>
          </a:blipFill>
          <a:ln>
            <a:noFill/>
          </a:ln>
        </p:spPr>
      </p:sp>
      <p:sp>
        <p:nvSpPr>
          <p:cNvPr id="268" name="Google Shape;268;p16"/>
          <p:cNvSpPr txBox="1"/>
          <p:nvPr/>
        </p:nvSpPr>
        <p:spPr>
          <a:xfrm>
            <a:off x="6133526" y="1085850"/>
            <a:ext cx="11487600" cy="9231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b="0" i="0" lang="en-US" sz="5998" u="none" cap="none" strike="noStrike">
                <a:solidFill>
                  <a:srgbClr val="1F191A"/>
                </a:solidFill>
                <a:latin typeface="Arial"/>
                <a:ea typeface="Arial"/>
                <a:cs typeface="Arial"/>
                <a:sym typeface="Arial"/>
              </a:rPr>
              <a:t>Rewards/Recognition/Delegation</a:t>
            </a:r>
            <a:endParaRPr b="0" i="0" sz="1400" u="none" cap="none" strike="noStrike">
              <a:solidFill>
                <a:srgbClr val="000000"/>
              </a:solidFill>
              <a:latin typeface="Arial"/>
              <a:ea typeface="Arial"/>
              <a:cs typeface="Arial"/>
              <a:sym typeface="Arial"/>
            </a:endParaRPr>
          </a:p>
        </p:txBody>
      </p:sp>
      <p:sp>
        <p:nvSpPr>
          <p:cNvPr id="269" name="Google Shape;269;p16"/>
          <p:cNvSpPr/>
          <p:nvPr/>
        </p:nvSpPr>
        <p:spPr>
          <a:xfrm>
            <a:off x="0" y="3515742"/>
            <a:ext cx="6666868" cy="6771258"/>
          </a:xfrm>
          <a:custGeom>
            <a:rect b="b" l="l" r="r" t="t"/>
            <a:pathLst>
              <a:path extrusionOk="0" h="6771258" w="6666868">
                <a:moveTo>
                  <a:pt x="0" y="0"/>
                </a:moveTo>
                <a:lnTo>
                  <a:pt x="6666868" y="0"/>
                </a:lnTo>
                <a:lnTo>
                  <a:pt x="6666868" y="6771258"/>
                </a:lnTo>
                <a:lnTo>
                  <a:pt x="0" y="6771258"/>
                </a:lnTo>
                <a:lnTo>
                  <a:pt x="0" y="0"/>
                </a:lnTo>
                <a:close/>
              </a:path>
            </a:pathLst>
          </a:custGeom>
          <a:blipFill rotWithShape="1">
            <a:blip r:embed="rId4">
              <a:alphaModFix/>
            </a:blip>
            <a:stretch>
              <a:fillRect b="0" l="0" r="0" t="0"/>
            </a:stretch>
          </a:blipFill>
          <a:ln>
            <a:noFill/>
          </a:ln>
        </p:spPr>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77" name="Shape 277"/>
        <p:cNvGrpSpPr/>
        <p:nvPr/>
      </p:nvGrpSpPr>
      <p:grpSpPr>
        <a:xfrm>
          <a:off x="0" y="0"/>
          <a:ext cx="0" cy="0"/>
          <a:chOff x="0" y="0"/>
          <a:chExt cx="0" cy="0"/>
        </a:xfrm>
      </p:grpSpPr>
      <p:grpSp>
        <p:nvGrpSpPr>
          <p:cNvPr id="278" name="Google Shape;278;g3aa63a1d626_3_111"/>
          <p:cNvGrpSpPr/>
          <p:nvPr/>
        </p:nvGrpSpPr>
        <p:grpSpPr>
          <a:xfrm>
            <a:off x="1385847" y="8765481"/>
            <a:ext cx="3086120" cy="648419"/>
            <a:chOff x="0" y="-34885"/>
            <a:chExt cx="812800" cy="170776"/>
          </a:xfrm>
        </p:grpSpPr>
        <p:sp>
          <p:nvSpPr>
            <p:cNvPr id="279" name="Google Shape;279;g3aa63a1d626_3_111"/>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0" name="Google Shape;280;g3aa63a1d626_3_111"/>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81" name="Google Shape;281;g3aa63a1d626_3_111"/>
          <p:cNvGrpSpPr/>
          <p:nvPr/>
        </p:nvGrpSpPr>
        <p:grpSpPr>
          <a:xfrm>
            <a:off x="1772637" y="1028700"/>
            <a:ext cx="3769739" cy="8165498"/>
            <a:chOff x="0" y="0"/>
            <a:chExt cx="5026318" cy="10887330"/>
          </a:xfrm>
        </p:grpSpPr>
        <p:grpSp>
          <p:nvGrpSpPr>
            <p:cNvPr id="282" name="Google Shape;282;g3aa63a1d626_3_111"/>
            <p:cNvGrpSpPr/>
            <p:nvPr/>
          </p:nvGrpSpPr>
          <p:grpSpPr>
            <a:xfrm>
              <a:off x="2557993" y="670805"/>
              <a:ext cx="2127179" cy="2127179"/>
              <a:chOff x="0" y="0"/>
              <a:chExt cx="812800" cy="812800"/>
            </a:xfrm>
          </p:grpSpPr>
          <p:sp>
            <p:nvSpPr>
              <p:cNvPr id="283" name="Google Shape;283;g3aa63a1d626_3_111"/>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4" name="Google Shape;284;g3aa63a1d626_3_111"/>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85" name="Google Shape;285;g3aa63a1d626_3_111"/>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286" name="Google Shape;286;g3aa63a1d626_3_111"/>
          <p:cNvSpPr txBox="1"/>
          <p:nvPr/>
        </p:nvSpPr>
        <p:spPr>
          <a:xfrm>
            <a:off x="7070225" y="3118501"/>
            <a:ext cx="10626300" cy="6639300"/>
          </a:xfrm>
          <a:prstGeom prst="rect">
            <a:avLst/>
          </a:prstGeom>
          <a:noFill/>
          <a:ln>
            <a:noFill/>
          </a:ln>
        </p:spPr>
        <p:txBody>
          <a:bodyPr anchorCtr="0" anchor="t" bIns="0" lIns="0" spcFirstLastPara="1" rIns="0" wrap="square" tIns="0">
            <a:normAutofit/>
          </a:bodyPr>
          <a:lstStyle/>
          <a:p>
            <a:pPr indent="0" lvl="0" marL="0" marR="0" rtl="0" algn="l">
              <a:lnSpc>
                <a:spcPct val="140000"/>
              </a:lnSpc>
              <a:spcBef>
                <a:spcPts val="0"/>
              </a:spcBef>
              <a:spcAft>
                <a:spcPts val="0"/>
              </a:spcAft>
              <a:buClr>
                <a:schemeClr val="dk1"/>
              </a:buClr>
              <a:buSzPts val="3000"/>
              <a:buFont typeface="Arial"/>
              <a:buNone/>
            </a:pPr>
            <a:r>
              <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3000"/>
              <a:buFont typeface="Arial"/>
              <a:buNone/>
            </a:pPr>
            <a:r>
              <a:rPr b="0" i="0" lang="en-US" sz="3000" u="none" cap="none" strike="noStrike">
                <a:solidFill>
                  <a:srgbClr val="1F191A"/>
                </a:solidFill>
                <a:latin typeface="Arial"/>
                <a:ea typeface="Arial"/>
                <a:cs typeface="Arial"/>
                <a:sym typeface="Arial"/>
              </a:rPr>
              <a:t>    Motivates performance</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rgbClr val="1F191A"/>
                </a:solidFill>
                <a:latin typeface="Arial"/>
                <a:ea typeface="Arial"/>
                <a:cs typeface="Arial"/>
                <a:sym typeface="Arial"/>
              </a:rPr>
              <a:t>    Builds morale</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rPr b="0" i="0" lang="en-US" sz="3000" u="none" cap="none" strike="noStrike">
                <a:solidFill>
                  <a:srgbClr val="1F191A"/>
                </a:solidFill>
                <a:latin typeface="Arial"/>
                <a:ea typeface="Arial"/>
                <a:cs typeface="Arial"/>
                <a:sym typeface="Arial"/>
              </a:rPr>
              <a:t>    Increases engagement</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rPr b="0" i="0" lang="en-US" sz="3000" u="none" cap="none" strike="noStrike">
                <a:solidFill>
                  <a:srgbClr val="1F191A"/>
                </a:solidFill>
                <a:latin typeface="Arial"/>
                <a:ea typeface="Arial"/>
                <a:cs typeface="Arial"/>
                <a:sym typeface="Arial"/>
              </a:rPr>
              <a:t>    Reinforces teamwork behaviors </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287" name="Google Shape;287;g3aa63a1d626_3_111"/>
          <p:cNvSpPr txBox="1"/>
          <p:nvPr/>
        </p:nvSpPr>
        <p:spPr>
          <a:xfrm>
            <a:off x="6133525" y="1085850"/>
            <a:ext cx="11487600" cy="9231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b="0" i="0" lang="en-US" sz="5998" u="none" cap="none" strike="noStrike">
                <a:solidFill>
                  <a:srgbClr val="1F191A"/>
                </a:solidFill>
                <a:latin typeface="Arial"/>
                <a:ea typeface="Arial"/>
                <a:cs typeface="Arial"/>
                <a:sym typeface="Arial"/>
              </a:rPr>
              <a:t>Herzberg model</a:t>
            </a:r>
            <a:endParaRPr b="0" i="0" sz="1400" u="none" cap="none" strike="noStrike">
              <a:solidFill>
                <a:srgbClr val="000000"/>
              </a:solidFill>
              <a:latin typeface="Arial"/>
              <a:ea typeface="Arial"/>
              <a:cs typeface="Arial"/>
              <a:sym typeface="Arial"/>
            </a:endParaRPr>
          </a:p>
        </p:txBody>
      </p:sp>
      <p:sp>
        <p:nvSpPr>
          <p:cNvPr id="288" name="Google Shape;288;g3aa63a1d626_3_111"/>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
        <p:nvSpPr>
          <p:cNvPr id="289" name="Google Shape;289;g3aa63a1d626_3_111"/>
          <p:cNvSpPr/>
          <p:nvPr/>
        </p:nvSpPr>
        <p:spPr>
          <a:xfrm rot="5400000">
            <a:off x="6719706" y="3854432"/>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290" name="Google Shape;290;g3aa63a1d626_3_111"/>
          <p:cNvSpPr/>
          <p:nvPr/>
        </p:nvSpPr>
        <p:spPr>
          <a:xfrm rot="5400000">
            <a:off x="6719706" y="449730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291" name="Google Shape;291;g3aa63a1d626_3_111"/>
          <p:cNvSpPr/>
          <p:nvPr/>
        </p:nvSpPr>
        <p:spPr>
          <a:xfrm rot="5400000">
            <a:off x="6719706" y="5140182"/>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292" name="Google Shape;292;g3aa63a1d626_3_111"/>
          <p:cNvSpPr/>
          <p:nvPr/>
        </p:nvSpPr>
        <p:spPr>
          <a:xfrm rot="5400000">
            <a:off x="6719706" y="57830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00" name="Shape 300"/>
        <p:cNvGrpSpPr/>
        <p:nvPr/>
      </p:nvGrpSpPr>
      <p:grpSpPr>
        <a:xfrm>
          <a:off x="0" y="0"/>
          <a:ext cx="0" cy="0"/>
          <a:chOff x="0" y="0"/>
          <a:chExt cx="0" cy="0"/>
        </a:xfrm>
      </p:grpSpPr>
      <p:grpSp>
        <p:nvGrpSpPr>
          <p:cNvPr id="301" name="Google Shape;301;g3aa63a1d626_3_133"/>
          <p:cNvGrpSpPr/>
          <p:nvPr/>
        </p:nvGrpSpPr>
        <p:grpSpPr>
          <a:xfrm>
            <a:off x="1385847" y="8765481"/>
            <a:ext cx="3086120" cy="648419"/>
            <a:chOff x="0" y="-34885"/>
            <a:chExt cx="812800" cy="170776"/>
          </a:xfrm>
        </p:grpSpPr>
        <p:sp>
          <p:nvSpPr>
            <p:cNvPr id="302" name="Google Shape;302;g3aa63a1d626_3_133"/>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3" name="Google Shape;303;g3aa63a1d626_3_133"/>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04" name="Google Shape;304;g3aa63a1d626_3_133"/>
          <p:cNvGrpSpPr/>
          <p:nvPr/>
        </p:nvGrpSpPr>
        <p:grpSpPr>
          <a:xfrm>
            <a:off x="1772637" y="1028700"/>
            <a:ext cx="3769739" cy="8165498"/>
            <a:chOff x="0" y="0"/>
            <a:chExt cx="5026318" cy="10887330"/>
          </a:xfrm>
        </p:grpSpPr>
        <p:grpSp>
          <p:nvGrpSpPr>
            <p:cNvPr id="305" name="Google Shape;305;g3aa63a1d626_3_133"/>
            <p:cNvGrpSpPr/>
            <p:nvPr/>
          </p:nvGrpSpPr>
          <p:grpSpPr>
            <a:xfrm>
              <a:off x="2557993" y="670805"/>
              <a:ext cx="2127179" cy="2127179"/>
              <a:chOff x="0" y="0"/>
              <a:chExt cx="812800" cy="812800"/>
            </a:xfrm>
          </p:grpSpPr>
          <p:sp>
            <p:nvSpPr>
              <p:cNvPr id="306" name="Google Shape;306;g3aa63a1d626_3_13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7" name="Google Shape;307;g3aa63a1d626_3_133"/>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08" name="Google Shape;308;g3aa63a1d626_3_133"/>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09" name="Google Shape;309;g3aa63a1d626_3_133"/>
          <p:cNvSpPr txBox="1"/>
          <p:nvPr/>
        </p:nvSpPr>
        <p:spPr>
          <a:xfrm>
            <a:off x="6133517" y="2394098"/>
            <a:ext cx="11487600" cy="461700"/>
          </a:xfrm>
          <a:prstGeom prst="rect">
            <a:avLst/>
          </a:prstGeom>
          <a:noFill/>
          <a:ln>
            <a:noFill/>
          </a:ln>
        </p:spPr>
        <p:txBody>
          <a:bodyPr anchorCtr="0" anchor="t" bIns="0" lIns="0" spcFirstLastPara="1" rIns="0" wrap="square" tIns="0">
            <a:spAutoFit/>
          </a:bodyPr>
          <a:lstStyle/>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10" name="Google Shape;310;g3aa63a1d626_3_133"/>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pic>
        <p:nvPicPr>
          <p:cNvPr id="311" name="Google Shape;311;g3aa63a1d626_3_133"/>
          <p:cNvPicPr preferRelativeResize="0"/>
          <p:nvPr/>
        </p:nvPicPr>
        <p:blipFill rotWithShape="1">
          <a:blip r:embed="rId5">
            <a:alphaModFix/>
          </a:blip>
          <a:srcRect b="0" l="0" r="0" t="0"/>
          <a:stretch/>
        </p:blipFill>
        <p:spPr>
          <a:xfrm>
            <a:off x="6594450" y="1028700"/>
            <a:ext cx="8729101" cy="872910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19" name="Shape 319"/>
        <p:cNvGrpSpPr/>
        <p:nvPr/>
      </p:nvGrpSpPr>
      <p:grpSpPr>
        <a:xfrm>
          <a:off x="0" y="0"/>
          <a:ext cx="0" cy="0"/>
          <a:chOff x="0" y="0"/>
          <a:chExt cx="0" cy="0"/>
        </a:xfrm>
      </p:grpSpPr>
      <p:grpSp>
        <p:nvGrpSpPr>
          <p:cNvPr id="320" name="Google Shape;320;g3aa63a1d626_3_151"/>
          <p:cNvGrpSpPr/>
          <p:nvPr/>
        </p:nvGrpSpPr>
        <p:grpSpPr>
          <a:xfrm>
            <a:off x="1385847" y="8765481"/>
            <a:ext cx="3086120" cy="648419"/>
            <a:chOff x="0" y="-34885"/>
            <a:chExt cx="812800" cy="170776"/>
          </a:xfrm>
        </p:grpSpPr>
        <p:sp>
          <p:nvSpPr>
            <p:cNvPr id="321" name="Google Shape;321;g3aa63a1d626_3_151"/>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2" name="Google Shape;322;g3aa63a1d626_3_151"/>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23" name="Google Shape;323;g3aa63a1d626_3_151"/>
          <p:cNvGrpSpPr/>
          <p:nvPr/>
        </p:nvGrpSpPr>
        <p:grpSpPr>
          <a:xfrm>
            <a:off x="1772637" y="1028700"/>
            <a:ext cx="3769739" cy="8165498"/>
            <a:chOff x="0" y="0"/>
            <a:chExt cx="5026318" cy="10887330"/>
          </a:xfrm>
        </p:grpSpPr>
        <p:grpSp>
          <p:nvGrpSpPr>
            <p:cNvPr id="324" name="Google Shape;324;g3aa63a1d626_3_151"/>
            <p:cNvGrpSpPr/>
            <p:nvPr/>
          </p:nvGrpSpPr>
          <p:grpSpPr>
            <a:xfrm>
              <a:off x="2557993" y="670805"/>
              <a:ext cx="2127179" cy="2127179"/>
              <a:chOff x="0" y="0"/>
              <a:chExt cx="812800" cy="812800"/>
            </a:xfrm>
          </p:grpSpPr>
          <p:sp>
            <p:nvSpPr>
              <p:cNvPr id="325" name="Google Shape;325;g3aa63a1d626_3_151"/>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6" name="Google Shape;326;g3aa63a1d626_3_151"/>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27" name="Google Shape;327;g3aa63a1d626_3_151"/>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28" name="Google Shape;328;g3aa63a1d626_3_151"/>
          <p:cNvSpPr txBox="1"/>
          <p:nvPr/>
        </p:nvSpPr>
        <p:spPr>
          <a:xfrm>
            <a:off x="6133525" y="1085850"/>
            <a:ext cx="12016500" cy="9231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b="0" i="0" lang="en-US" sz="5998" u="none" cap="none" strike="noStrike">
                <a:solidFill>
                  <a:srgbClr val="1F191A"/>
                </a:solidFill>
                <a:latin typeface="Arial"/>
                <a:ea typeface="Arial"/>
                <a:cs typeface="Arial"/>
                <a:sym typeface="Arial"/>
              </a:rPr>
              <a:t>Kilmann conflict model</a:t>
            </a:r>
            <a:endParaRPr b="0" i="0" sz="1400" u="none" cap="none" strike="noStrike">
              <a:solidFill>
                <a:srgbClr val="000000"/>
              </a:solidFill>
              <a:latin typeface="Arial"/>
              <a:ea typeface="Arial"/>
              <a:cs typeface="Arial"/>
              <a:sym typeface="Arial"/>
            </a:endParaRPr>
          </a:p>
        </p:txBody>
      </p:sp>
      <p:sp>
        <p:nvSpPr>
          <p:cNvPr id="329" name="Google Shape;329;g3aa63a1d626_3_151"/>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
        <p:nvSpPr>
          <p:cNvPr id="330" name="Google Shape;330;g3aa63a1d626_3_151"/>
          <p:cNvSpPr txBox="1"/>
          <p:nvPr/>
        </p:nvSpPr>
        <p:spPr>
          <a:xfrm>
            <a:off x="7070225" y="3118501"/>
            <a:ext cx="10626300" cy="6639300"/>
          </a:xfrm>
          <a:prstGeom prst="rect">
            <a:avLst/>
          </a:prstGeom>
          <a:noFill/>
          <a:ln>
            <a:noFill/>
          </a:ln>
        </p:spPr>
        <p:txBody>
          <a:bodyPr anchorCtr="0" anchor="t" bIns="0" lIns="0" spcFirstLastPara="1" rIns="0" wrap="square" tIns="0">
            <a:normAutofit/>
          </a:bodyPr>
          <a:lstStyle/>
          <a:p>
            <a:pPr indent="0" lvl="0" marL="0" marR="0" rtl="0" algn="l">
              <a:lnSpc>
                <a:spcPct val="140000"/>
              </a:lnSpc>
              <a:spcBef>
                <a:spcPts val="0"/>
              </a:spcBef>
              <a:spcAft>
                <a:spcPts val="0"/>
              </a:spcAft>
              <a:buClr>
                <a:schemeClr val="dk1"/>
              </a:buClr>
              <a:buSzPts val="3000"/>
              <a:buFont typeface="Arial"/>
              <a:buNone/>
            </a:pPr>
            <a:r>
              <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3000"/>
              <a:buFont typeface="Arial"/>
              <a:buNone/>
            </a:pPr>
            <a:r>
              <a:rPr b="0" i="0" lang="en-US" sz="3000" u="none" cap="none" strike="noStrike">
                <a:solidFill>
                  <a:srgbClr val="1F191A"/>
                </a:solidFill>
                <a:latin typeface="Arial"/>
                <a:ea typeface="Arial"/>
                <a:cs typeface="Arial"/>
                <a:sym typeface="Arial"/>
              </a:rPr>
              <a:t>    </a:t>
            </a:r>
            <a:r>
              <a:rPr b="0" i="0" lang="en-US" sz="3000" u="none" cap="none" strike="noStrike">
                <a:solidFill>
                  <a:schemeClr val="dk1"/>
                </a:solidFill>
                <a:latin typeface="Arial"/>
                <a:ea typeface="Arial"/>
                <a:cs typeface="Arial"/>
                <a:sym typeface="Arial"/>
              </a:rPr>
              <a:t>Poor recognition → competition &amp; conflict</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rgbClr val="1F191A"/>
                </a:solidFill>
                <a:latin typeface="Arial"/>
                <a:ea typeface="Arial"/>
                <a:cs typeface="Arial"/>
                <a:sym typeface="Arial"/>
              </a:rPr>
              <a:t>    </a:t>
            </a:r>
            <a:r>
              <a:rPr b="0" i="0" lang="en-US" sz="3000" u="none" cap="none" strike="noStrike">
                <a:solidFill>
                  <a:schemeClr val="dk1"/>
                </a:solidFill>
                <a:latin typeface="Arial"/>
                <a:ea typeface="Arial"/>
                <a:cs typeface="Arial"/>
                <a:sym typeface="Arial"/>
              </a:rPr>
              <a:t>Clear delegation → reduces avoidance/competing</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rPr b="0" i="0" lang="en-US" sz="3000" u="none" cap="none" strike="noStrike">
                <a:solidFill>
                  <a:srgbClr val="1F191A"/>
                </a:solidFill>
                <a:latin typeface="Arial"/>
                <a:ea typeface="Arial"/>
                <a:cs typeface="Arial"/>
                <a:sym typeface="Arial"/>
              </a:rPr>
              <a:t>    </a:t>
            </a:r>
            <a:r>
              <a:rPr b="0" i="0" lang="en-US" sz="3000" u="none" cap="none" strike="noStrike">
                <a:solidFill>
                  <a:schemeClr val="dk1"/>
                </a:solidFill>
                <a:latin typeface="Arial"/>
                <a:ea typeface="Arial"/>
                <a:cs typeface="Arial"/>
                <a:sym typeface="Arial"/>
              </a:rPr>
              <a:t>Collaboration style grows when roles + recognition are fair</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rPr b="0" i="0" lang="en-US" sz="3000" u="none" cap="none" strike="noStrike">
                <a:solidFill>
                  <a:srgbClr val="1F191A"/>
                </a:solidFill>
                <a:latin typeface="Arial"/>
                <a:ea typeface="Arial"/>
                <a:cs typeface="Arial"/>
                <a:sym typeface="Arial"/>
              </a:rPr>
              <a:t>    </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31" name="Google Shape;331;g3aa63a1d626_3_151"/>
          <p:cNvSpPr/>
          <p:nvPr/>
        </p:nvSpPr>
        <p:spPr>
          <a:xfrm rot="5400000">
            <a:off x="6719706" y="38374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32" name="Google Shape;332;g3aa63a1d626_3_151"/>
          <p:cNvSpPr/>
          <p:nvPr/>
        </p:nvSpPr>
        <p:spPr>
          <a:xfrm rot="5400000">
            <a:off x="6719706" y="44633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33" name="Google Shape;333;g3aa63a1d626_3_151"/>
          <p:cNvSpPr/>
          <p:nvPr/>
        </p:nvSpPr>
        <p:spPr>
          <a:xfrm rot="5400000">
            <a:off x="6719706" y="50892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41" name="Shape 341"/>
        <p:cNvGrpSpPr/>
        <p:nvPr/>
      </p:nvGrpSpPr>
      <p:grpSpPr>
        <a:xfrm>
          <a:off x="0" y="0"/>
          <a:ext cx="0" cy="0"/>
          <a:chOff x="0" y="0"/>
          <a:chExt cx="0" cy="0"/>
        </a:xfrm>
      </p:grpSpPr>
      <p:grpSp>
        <p:nvGrpSpPr>
          <p:cNvPr id="342" name="Google Shape;342;g3aa63a1d626_3_172"/>
          <p:cNvGrpSpPr/>
          <p:nvPr/>
        </p:nvGrpSpPr>
        <p:grpSpPr>
          <a:xfrm>
            <a:off x="1385847" y="8765481"/>
            <a:ext cx="3086120" cy="648419"/>
            <a:chOff x="0" y="-34885"/>
            <a:chExt cx="812800" cy="170776"/>
          </a:xfrm>
        </p:grpSpPr>
        <p:sp>
          <p:nvSpPr>
            <p:cNvPr id="343" name="Google Shape;343;g3aa63a1d626_3_172"/>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4" name="Google Shape;344;g3aa63a1d626_3_172"/>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45" name="Google Shape;345;g3aa63a1d626_3_172"/>
          <p:cNvGrpSpPr/>
          <p:nvPr/>
        </p:nvGrpSpPr>
        <p:grpSpPr>
          <a:xfrm>
            <a:off x="1772637" y="1028700"/>
            <a:ext cx="3769739" cy="8165498"/>
            <a:chOff x="0" y="0"/>
            <a:chExt cx="5026318" cy="10887330"/>
          </a:xfrm>
        </p:grpSpPr>
        <p:grpSp>
          <p:nvGrpSpPr>
            <p:cNvPr id="346" name="Google Shape;346;g3aa63a1d626_3_172"/>
            <p:cNvGrpSpPr/>
            <p:nvPr/>
          </p:nvGrpSpPr>
          <p:grpSpPr>
            <a:xfrm>
              <a:off x="2557993" y="670805"/>
              <a:ext cx="2127179" cy="2127179"/>
              <a:chOff x="0" y="0"/>
              <a:chExt cx="812800" cy="812800"/>
            </a:xfrm>
          </p:grpSpPr>
          <p:sp>
            <p:nvSpPr>
              <p:cNvPr id="347" name="Google Shape;347;g3aa63a1d626_3_17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8" name="Google Shape;348;g3aa63a1d626_3_172"/>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49" name="Google Shape;349;g3aa63a1d626_3_172"/>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50" name="Google Shape;350;g3aa63a1d626_3_172"/>
          <p:cNvSpPr txBox="1"/>
          <p:nvPr/>
        </p:nvSpPr>
        <p:spPr>
          <a:xfrm>
            <a:off x="6133517" y="2394098"/>
            <a:ext cx="11487600" cy="461700"/>
          </a:xfrm>
          <a:prstGeom prst="rect">
            <a:avLst/>
          </a:prstGeom>
          <a:noFill/>
          <a:ln>
            <a:noFill/>
          </a:ln>
        </p:spPr>
        <p:txBody>
          <a:bodyPr anchorCtr="0" anchor="t" bIns="0" lIns="0" spcFirstLastPara="1" rIns="0" wrap="square" tIns="0">
            <a:spAutoFit/>
          </a:bodyPr>
          <a:lstStyle/>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51" name="Google Shape;351;g3aa63a1d626_3_172"/>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pic>
        <p:nvPicPr>
          <p:cNvPr id="352" name="Google Shape;352;g3aa63a1d626_3_172"/>
          <p:cNvPicPr preferRelativeResize="0"/>
          <p:nvPr/>
        </p:nvPicPr>
        <p:blipFill rotWithShape="1">
          <a:blip r:embed="rId5">
            <a:alphaModFix/>
          </a:blip>
          <a:srcRect b="0" l="0" r="0" t="0"/>
          <a:stretch/>
        </p:blipFill>
        <p:spPr>
          <a:xfrm>
            <a:off x="8448325" y="1"/>
            <a:ext cx="6857989" cy="1028699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60" name="Shape 360"/>
        <p:cNvGrpSpPr/>
        <p:nvPr/>
      </p:nvGrpSpPr>
      <p:grpSpPr>
        <a:xfrm>
          <a:off x="0" y="0"/>
          <a:ext cx="0" cy="0"/>
          <a:chOff x="0" y="0"/>
          <a:chExt cx="0" cy="0"/>
        </a:xfrm>
      </p:grpSpPr>
      <p:grpSp>
        <p:nvGrpSpPr>
          <p:cNvPr id="361" name="Google Shape;361;g3aa63a1d626_3_190"/>
          <p:cNvGrpSpPr/>
          <p:nvPr/>
        </p:nvGrpSpPr>
        <p:grpSpPr>
          <a:xfrm>
            <a:off x="1385847" y="8765481"/>
            <a:ext cx="3086120" cy="648419"/>
            <a:chOff x="0" y="-34885"/>
            <a:chExt cx="812800" cy="170776"/>
          </a:xfrm>
        </p:grpSpPr>
        <p:sp>
          <p:nvSpPr>
            <p:cNvPr id="362" name="Google Shape;362;g3aa63a1d626_3_190"/>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3" name="Google Shape;363;g3aa63a1d626_3_190"/>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64" name="Google Shape;364;g3aa63a1d626_3_190"/>
          <p:cNvGrpSpPr/>
          <p:nvPr/>
        </p:nvGrpSpPr>
        <p:grpSpPr>
          <a:xfrm>
            <a:off x="1772637" y="1028700"/>
            <a:ext cx="3769739" cy="8165498"/>
            <a:chOff x="0" y="0"/>
            <a:chExt cx="5026318" cy="10887330"/>
          </a:xfrm>
        </p:grpSpPr>
        <p:grpSp>
          <p:nvGrpSpPr>
            <p:cNvPr id="365" name="Google Shape;365;g3aa63a1d626_3_190"/>
            <p:cNvGrpSpPr/>
            <p:nvPr/>
          </p:nvGrpSpPr>
          <p:grpSpPr>
            <a:xfrm>
              <a:off x="2557993" y="670805"/>
              <a:ext cx="2127179" cy="2127179"/>
              <a:chOff x="0" y="0"/>
              <a:chExt cx="812800" cy="812800"/>
            </a:xfrm>
          </p:grpSpPr>
          <p:sp>
            <p:nvSpPr>
              <p:cNvPr id="366" name="Google Shape;366;g3aa63a1d626_3_190"/>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7" name="Google Shape;367;g3aa63a1d626_3_190"/>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68" name="Google Shape;368;g3aa63a1d626_3_190"/>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69" name="Google Shape;369;g3aa63a1d626_3_190"/>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
        <p:nvSpPr>
          <p:cNvPr id="370" name="Google Shape;370;g3aa63a1d626_3_190"/>
          <p:cNvSpPr txBox="1"/>
          <p:nvPr/>
        </p:nvSpPr>
        <p:spPr>
          <a:xfrm>
            <a:off x="6133525" y="1085850"/>
            <a:ext cx="12016500" cy="9231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b="0" i="0" lang="en-US" sz="5998" u="none" cap="none" strike="noStrike">
                <a:solidFill>
                  <a:srgbClr val="1F191A"/>
                </a:solidFill>
                <a:latin typeface="Arial"/>
                <a:ea typeface="Arial"/>
                <a:cs typeface="Arial"/>
                <a:sym typeface="Arial"/>
              </a:rPr>
              <a:t>Belbin’s behavioral assessment</a:t>
            </a:r>
            <a:endParaRPr b="0" i="0" sz="1400" u="none" cap="none" strike="noStrike">
              <a:solidFill>
                <a:srgbClr val="000000"/>
              </a:solidFill>
              <a:latin typeface="Arial"/>
              <a:ea typeface="Arial"/>
              <a:cs typeface="Arial"/>
              <a:sym typeface="Arial"/>
            </a:endParaRPr>
          </a:p>
        </p:txBody>
      </p:sp>
      <p:sp>
        <p:nvSpPr>
          <p:cNvPr id="371" name="Google Shape;371;g3aa63a1d626_3_190"/>
          <p:cNvSpPr txBox="1"/>
          <p:nvPr/>
        </p:nvSpPr>
        <p:spPr>
          <a:xfrm>
            <a:off x="7070225" y="3118501"/>
            <a:ext cx="10626300" cy="6639300"/>
          </a:xfrm>
          <a:prstGeom prst="rect">
            <a:avLst/>
          </a:prstGeom>
          <a:noFill/>
          <a:ln>
            <a:noFill/>
          </a:ln>
        </p:spPr>
        <p:txBody>
          <a:bodyPr anchorCtr="0" anchor="t" bIns="0" lIns="0" spcFirstLastPara="1" rIns="0" wrap="square" tIns="0">
            <a:normAutofit/>
          </a:bodyPr>
          <a:lstStyle/>
          <a:p>
            <a:pPr indent="0" lvl="0" marL="0" marR="0" rtl="0" algn="l">
              <a:lnSpc>
                <a:spcPct val="140000"/>
              </a:lnSpc>
              <a:spcBef>
                <a:spcPts val="0"/>
              </a:spcBef>
              <a:spcAft>
                <a:spcPts val="0"/>
              </a:spcAft>
              <a:buClr>
                <a:schemeClr val="dk1"/>
              </a:buClr>
              <a:buSzPts val="3000"/>
              <a:buFont typeface="Arial"/>
              <a:buNone/>
            </a:pPr>
            <a:r>
              <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3000"/>
              <a:buFont typeface="Arial"/>
              <a:buNone/>
            </a:pPr>
            <a:r>
              <a:rPr b="0" i="0" lang="en-US" sz="3000" u="none" cap="none" strike="noStrike">
                <a:solidFill>
                  <a:schemeClr val="dk1"/>
                </a:solidFill>
                <a:latin typeface="Arial"/>
                <a:ea typeface="Arial"/>
                <a:cs typeface="Arial"/>
                <a:sym typeface="Arial"/>
              </a:rPr>
              <a:t>    Assign tasks based on strengths</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rPr b="0" i="0" lang="en-US" sz="3000" u="none" cap="none" strike="noStrike">
                <a:solidFill>
                  <a:schemeClr val="dk1"/>
                </a:solidFill>
                <a:latin typeface="Arial"/>
                <a:ea typeface="Arial"/>
                <a:cs typeface="Arial"/>
                <a:sym typeface="Arial"/>
              </a:rPr>
              <a:t>    Builds ownership and confidence</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rPr b="0" i="0" lang="en-US" sz="3000" u="none" cap="none" strike="noStrike">
                <a:solidFill>
                  <a:schemeClr val="dk1"/>
                </a:solidFill>
                <a:latin typeface="Arial"/>
                <a:ea typeface="Arial"/>
                <a:cs typeface="Arial"/>
                <a:sym typeface="Arial"/>
              </a:rPr>
              <a:t>    Reduces leader overload</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rPr b="0" i="0" lang="en-US" sz="3000" u="none" cap="none" strike="noStrike">
                <a:solidFill>
                  <a:schemeClr val="dk1"/>
                </a:solidFill>
                <a:latin typeface="Arial"/>
                <a:ea typeface="Arial"/>
                <a:cs typeface="Arial"/>
                <a:sym typeface="Arial"/>
              </a:rPr>
              <a:t>    Encourages learning and development</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chemeClr val="dk1"/>
              </a:buClr>
              <a:buSzPts val="1100"/>
              <a:buFont typeface="Arial"/>
              <a:buNone/>
            </a:pPr>
            <a:r>
              <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t/>
            </a:r>
            <a:endParaRPr b="0" i="0" sz="3000" u="none" cap="none" strike="noStrike">
              <a:solidFill>
                <a:schemeClr val="dk1"/>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3000"/>
              <a:buFont typeface="Arial"/>
              <a:buNone/>
            </a:pPr>
            <a:r>
              <a:t/>
            </a:r>
            <a:endParaRPr b="0" i="0" sz="3000" u="none" cap="none" strike="noStrike">
              <a:solidFill>
                <a:schemeClr val="dk1"/>
              </a:solidFill>
              <a:latin typeface="Arial"/>
              <a:ea typeface="Arial"/>
              <a:cs typeface="Arial"/>
              <a:sym typeface="Arial"/>
            </a:endParaRPr>
          </a:p>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chemeClr val="dk1"/>
              </a:solidFill>
              <a:latin typeface="Arial"/>
              <a:ea typeface="Arial"/>
              <a:cs typeface="Arial"/>
              <a:sym typeface="Arial"/>
            </a:endParaRPr>
          </a:p>
        </p:txBody>
      </p:sp>
      <p:sp>
        <p:nvSpPr>
          <p:cNvPr id="372" name="Google Shape;372;g3aa63a1d626_3_190"/>
          <p:cNvSpPr/>
          <p:nvPr/>
        </p:nvSpPr>
        <p:spPr>
          <a:xfrm rot="5400000">
            <a:off x="6719706" y="3854432"/>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73" name="Google Shape;373;g3aa63a1d626_3_190"/>
          <p:cNvSpPr/>
          <p:nvPr/>
        </p:nvSpPr>
        <p:spPr>
          <a:xfrm rot="5400000">
            <a:off x="6719706" y="449730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74" name="Google Shape;374;g3aa63a1d626_3_190"/>
          <p:cNvSpPr/>
          <p:nvPr/>
        </p:nvSpPr>
        <p:spPr>
          <a:xfrm rot="5400000">
            <a:off x="6719706" y="5140182"/>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75" name="Google Shape;375;g3aa63a1d626_3_190"/>
          <p:cNvSpPr/>
          <p:nvPr/>
        </p:nvSpPr>
        <p:spPr>
          <a:xfrm rot="5400000">
            <a:off x="6719706" y="57830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83" name="Shape 383"/>
        <p:cNvGrpSpPr/>
        <p:nvPr/>
      </p:nvGrpSpPr>
      <p:grpSpPr>
        <a:xfrm>
          <a:off x="0" y="0"/>
          <a:ext cx="0" cy="0"/>
          <a:chOff x="0" y="0"/>
          <a:chExt cx="0" cy="0"/>
        </a:xfrm>
      </p:grpSpPr>
      <p:grpSp>
        <p:nvGrpSpPr>
          <p:cNvPr id="384" name="Google Shape;384;g3aa63a1d626_3_210"/>
          <p:cNvGrpSpPr/>
          <p:nvPr/>
        </p:nvGrpSpPr>
        <p:grpSpPr>
          <a:xfrm>
            <a:off x="1385847" y="8765481"/>
            <a:ext cx="3086120" cy="648419"/>
            <a:chOff x="0" y="-34885"/>
            <a:chExt cx="812800" cy="170776"/>
          </a:xfrm>
        </p:grpSpPr>
        <p:sp>
          <p:nvSpPr>
            <p:cNvPr id="385" name="Google Shape;385;g3aa63a1d626_3_210"/>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6" name="Google Shape;386;g3aa63a1d626_3_210"/>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87" name="Google Shape;387;g3aa63a1d626_3_210"/>
          <p:cNvGrpSpPr/>
          <p:nvPr/>
        </p:nvGrpSpPr>
        <p:grpSpPr>
          <a:xfrm>
            <a:off x="1772637" y="1028700"/>
            <a:ext cx="3769739" cy="8165498"/>
            <a:chOff x="0" y="0"/>
            <a:chExt cx="5026318" cy="10887330"/>
          </a:xfrm>
        </p:grpSpPr>
        <p:grpSp>
          <p:nvGrpSpPr>
            <p:cNvPr id="388" name="Google Shape;388;g3aa63a1d626_3_210"/>
            <p:cNvGrpSpPr/>
            <p:nvPr/>
          </p:nvGrpSpPr>
          <p:grpSpPr>
            <a:xfrm>
              <a:off x="2557993" y="670805"/>
              <a:ext cx="2127179" cy="2127179"/>
              <a:chOff x="0" y="0"/>
              <a:chExt cx="812800" cy="812800"/>
            </a:xfrm>
          </p:grpSpPr>
          <p:sp>
            <p:nvSpPr>
              <p:cNvPr id="389" name="Google Shape;389;g3aa63a1d626_3_210"/>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0" name="Google Shape;390;g3aa63a1d626_3_210"/>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91" name="Google Shape;391;g3aa63a1d626_3_210"/>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92" name="Google Shape;392;g3aa63a1d626_3_210"/>
          <p:cNvSpPr txBox="1"/>
          <p:nvPr/>
        </p:nvSpPr>
        <p:spPr>
          <a:xfrm>
            <a:off x="6133517" y="2394098"/>
            <a:ext cx="11487600" cy="461700"/>
          </a:xfrm>
          <a:prstGeom prst="rect">
            <a:avLst/>
          </a:prstGeom>
          <a:noFill/>
          <a:ln>
            <a:noFill/>
          </a:ln>
        </p:spPr>
        <p:txBody>
          <a:bodyPr anchorCtr="0" anchor="t" bIns="0" lIns="0" spcFirstLastPara="1" rIns="0" wrap="square" tIns="0">
            <a:spAutoFit/>
          </a:bodyPr>
          <a:lstStyle/>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93" name="Google Shape;393;g3aa63a1d626_3_210"/>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pic>
        <p:nvPicPr>
          <p:cNvPr id="394" name="Google Shape;394;g3aa63a1d626_3_210"/>
          <p:cNvPicPr preferRelativeResize="0"/>
          <p:nvPr/>
        </p:nvPicPr>
        <p:blipFill rotWithShape="1">
          <a:blip r:embed="rId5">
            <a:alphaModFix/>
          </a:blip>
          <a:srcRect b="0" l="0" r="0" t="0"/>
          <a:stretch/>
        </p:blipFill>
        <p:spPr>
          <a:xfrm>
            <a:off x="8448325" y="1"/>
            <a:ext cx="6857989" cy="1028699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02" name="Shape 402"/>
        <p:cNvGrpSpPr/>
        <p:nvPr/>
      </p:nvGrpSpPr>
      <p:grpSpPr>
        <a:xfrm>
          <a:off x="0" y="0"/>
          <a:ext cx="0" cy="0"/>
          <a:chOff x="0" y="0"/>
          <a:chExt cx="0" cy="0"/>
        </a:xfrm>
      </p:grpSpPr>
      <p:sp>
        <p:nvSpPr>
          <p:cNvPr id="403" name="Google Shape;403;p18"/>
          <p:cNvSpPr txBox="1"/>
          <p:nvPr/>
        </p:nvSpPr>
        <p:spPr>
          <a:xfrm>
            <a:off x="8396500" y="5624378"/>
            <a:ext cx="8862900" cy="1744517"/>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Clr>
                <a:srgbClr val="000000"/>
              </a:buClr>
              <a:buSzPts val="2699"/>
              <a:buFont typeface="Arial"/>
              <a:buNone/>
            </a:pPr>
            <a:r>
              <a:rPr b="0" i="0" lang="en-US" sz="2699" u="none" cap="none" strike="noStrike">
                <a:solidFill>
                  <a:srgbClr val="1F191A"/>
                </a:solidFill>
                <a:latin typeface="Arial"/>
                <a:ea typeface="Arial"/>
                <a:cs typeface="Arial"/>
                <a:sym typeface="Arial"/>
              </a:rPr>
              <a:t>Rewards help boost motivation, recognition helps people feel valued, and effective delegation helps distribute responsibility while building skills and confidence.</a:t>
            </a:r>
            <a:endParaRPr b="0" i="0" sz="1100" u="none" cap="none" strike="noStrike">
              <a:solidFill>
                <a:srgbClr val="000000"/>
              </a:solidFill>
              <a:latin typeface="Arial"/>
              <a:ea typeface="Arial"/>
              <a:cs typeface="Arial"/>
              <a:sym typeface="Arial"/>
            </a:endParaRPr>
          </a:p>
        </p:txBody>
      </p:sp>
      <p:sp>
        <p:nvSpPr>
          <p:cNvPr id="404" name="Google Shape;404;p18"/>
          <p:cNvSpPr txBox="1"/>
          <p:nvPr/>
        </p:nvSpPr>
        <p:spPr>
          <a:xfrm>
            <a:off x="5289689" y="1085850"/>
            <a:ext cx="11969700" cy="3554819"/>
          </a:xfrm>
          <a:prstGeom prst="rect">
            <a:avLst/>
          </a:prstGeom>
          <a:noFill/>
          <a:ln>
            <a:noFill/>
          </a:ln>
        </p:spPr>
        <p:txBody>
          <a:bodyPr anchorCtr="0" anchor="t" bIns="0" lIns="0" spcFirstLastPara="1" rIns="0" wrap="square" tIns="0">
            <a:spAutoFit/>
          </a:bodyPr>
          <a:lstStyle/>
          <a:p>
            <a:pPr indent="0" lvl="0" marL="0" marR="0" rtl="0" algn="r">
              <a:lnSpc>
                <a:spcPct val="109991"/>
              </a:lnSpc>
              <a:spcBef>
                <a:spcPts val="0"/>
              </a:spcBef>
              <a:spcAft>
                <a:spcPts val="0"/>
              </a:spcAft>
              <a:buClr>
                <a:srgbClr val="000000"/>
              </a:buClr>
              <a:buSzPts val="7000"/>
              <a:buFont typeface="Arial"/>
              <a:buNone/>
            </a:pPr>
            <a:r>
              <a:rPr b="0" i="0" lang="en-US" sz="7000" u="none" cap="none" strike="noStrike">
                <a:solidFill>
                  <a:srgbClr val="EF4434"/>
                </a:solidFill>
                <a:latin typeface="Arial"/>
                <a:ea typeface="Arial"/>
                <a:cs typeface="Arial"/>
                <a:sym typeface="Arial"/>
              </a:rPr>
              <a:t>It’s important to recognize and reward team members to improve job satisfaction.</a:t>
            </a:r>
            <a:endParaRPr b="0" i="0" sz="7000" u="none" cap="none" strike="noStrike">
              <a:solidFill>
                <a:srgbClr val="000000"/>
              </a:solidFill>
              <a:latin typeface="Arial"/>
              <a:ea typeface="Arial"/>
              <a:cs typeface="Arial"/>
              <a:sym typeface="Arial"/>
            </a:endParaRPr>
          </a:p>
        </p:txBody>
      </p:sp>
      <p:sp>
        <p:nvSpPr>
          <p:cNvPr id="405" name="Google Shape;405;p18"/>
          <p:cNvSpPr/>
          <p:nvPr/>
        </p:nvSpPr>
        <p:spPr>
          <a:xfrm>
            <a:off x="267400" y="2814217"/>
            <a:ext cx="6666868" cy="6771258"/>
          </a:xfrm>
          <a:custGeom>
            <a:rect b="b" l="l" r="r" t="t"/>
            <a:pathLst>
              <a:path extrusionOk="0" h="6771258" w="6666868">
                <a:moveTo>
                  <a:pt x="0" y="0"/>
                </a:moveTo>
                <a:lnTo>
                  <a:pt x="6666868" y="0"/>
                </a:lnTo>
                <a:lnTo>
                  <a:pt x="6666868" y="6771258"/>
                </a:lnTo>
                <a:lnTo>
                  <a:pt x="0" y="6771258"/>
                </a:lnTo>
                <a:lnTo>
                  <a:pt x="0" y="0"/>
                </a:lnTo>
                <a:close/>
              </a:path>
            </a:pathLst>
          </a:custGeom>
          <a:blipFill rotWithShape="1">
            <a:blip r:embed="rId3">
              <a:alphaModFix/>
            </a:blip>
            <a:stretch>
              <a:fillRect b="0" l="0" r="0" t="0"/>
            </a:stretch>
          </a:blipFill>
          <a:ln>
            <a:noFill/>
          </a:ln>
        </p:spPr>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09" name="Shape 409"/>
        <p:cNvGrpSpPr/>
        <p:nvPr/>
      </p:nvGrpSpPr>
      <p:grpSpPr>
        <a:xfrm>
          <a:off x="0" y="0"/>
          <a:ext cx="0" cy="0"/>
          <a:chOff x="0" y="0"/>
          <a:chExt cx="0" cy="0"/>
        </a:xfrm>
      </p:grpSpPr>
      <p:sp>
        <p:nvSpPr>
          <p:cNvPr id="410" name="Google Shape;410;p20"/>
          <p:cNvSpPr txBox="1"/>
          <p:nvPr/>
        </p:nvSpPr>
        <p:spPr>
          <a:xfrm>
            <a:off x="1028700" y="1209675"/>
            <a:ext cx="6521100" cy="15237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900"/>
              <a:buFont typeface="Arial"/>
              <a:buNone/>
            </a:pPr>
            <a:r>
              <a:rPr b="0" i="0" lang="en-US" sz="9900" u="none" cap="none" strike="noStrike">
                <a:solidFill>
                  <a:srgbClr val="1F191A"/>
                </a:solidFill>
                <a:latin typeface="Arial"/>
                <a:ea typeface="Arial"/>
                <a:cs typeface="Arial"/>
                <a:sym typeface="Arial"/>
              </a:rPr>
              <a:t>References</a:t>
            </a:r>
            <a:endParaRPr b="0" i="0" sz="1400" u="none" cap="none" strike="noStrike">
              <a:solidFill>
                <a:srgbClr val="000000"/>
              </a:solidFill>
              <a:latin typeface="Arial"/>
              <a:ea typeface="Arial"/>
              <a:cs typeface="Arial"/>
              <a:sym typeface="Arial"/>
            </a:endParaRPr>
          </a:p>
        </p:txBody>
      </p:sp>
      <p:sp>
        <p:nvSpPr>
          <p:cNvPr id="411" name="Google Shape;411;p20"/>
          <p:cNvSpPr txBox="1"/>
          <p:nvPr/>
        </p:nvSpPr>
        <p:spPr>
          <a:xfrm>
            <a:off x="1028700" y="2537439"/>
            <a:ext cx="16230600" cy="3079200"/>
          </a:xfrm>
          <a:prstGeom prst="rect">
            <a:avLst/>
          </a:prstGeom>
          <a:noFill/>
          <a:ln>
            <a:noFill/>
          </a:ln>
        </p:spPr>
        <p:txBody>
          <a:bodyPr anchorCtr="0" anchor="t" bIns="0" lIns="0" spcFirstLastPara="1" rIns="0" wrap="square" tIns="0">
            <a:spAutoFit/>
          </a:bodyPr>
          <a:lstStyle/>
          <a:p>
            <a:pPr indent="-247650" lvl="1" marL="457200" marR="0" rtl="0" algn="l">
              <a:lnSpc>
                <a:spcPct val="115000"/>
              </a:lnSpc>
              <a:spcBef>
                <a:spcPts val="1200"/>
              </a:spcBef>
              <a:spcAft>
                <a:spcPts val="0"/>
              </a:spcAft>
              <a:buClr>
                <a:srgbClr val="1F191A"/>
              </a:buClr>
              <a:buSzPts val="2100"/>
              <a:buFont typeface="Arial"/>
              <a:buChar char="•"/>
            </a:pPr>
            <a:r>
              <a:rPr b="0" i="0" lang="en-US" sz="2100" u="none" cap="none" strike="noStrike">
                <a:solidFill>
                  <a:schemeClr val="dk1"/>
                </a:solidFill>
                <a:latin typeface="Arial"/>
                <a:ea typeface="Arial"/>
                <a:cs typeface="Arial"/>
                <a:sym typeface="Arial"/>
              </a:rPr>
              <a:t>Herzberg, F. (1966) </a:t>
            </a:r>
            <a:r>
              <a:rPr b="0" i="1" lang="en-US" sz="2100" u="none" cap="none" strike="noStrike">
                <a:solidFill>
                  <a:schemeClr val="dk1"/>
                </a:solidFill>
                <a:latin typeface="Arial"/>
                <a:ea typeface="Arial"/>
                <a:cs typeface="Arial"/>
                <a:sym typeface="Arial"/>
              </a:rPr>
              <a:t>Work and the Nature of Man</a:t>
            </a:r>
            <a:r>
              <a:rPr b="0" i="0" lang="en-US" sz="2100" u="none" cap="none" strike="noStrike">
                <a:solidFill>
                  <a:schemeClr val="dk1"/>
                </a:solidFill>
                <a:latin typeface="Arial"/>
                <a:ea typeface="Arial"/>
                <a:cs typeface="Arial"/>
                <a:sym typeface="Arial"/>
              </a:rPr>
              <a:t>. Cleveland, OH: World Publishing.</a:t>
            </a:r>
            <a:endParaRPr b="1" i="0" sz="2100" u="none" cap="none" strike="noStrike">
              <a:solidFill>
                <a:schemeClr val="dk1"/>
              </a:solidFill>
              <a:latin typeface="Arial"/>
              <a:ea typeface="Arial"/>
              <a:cs typeface="Arial"/>
              <a:sym typeface="Arial"/>
            </a:endParaRPr>
          </a:p>
          <a:p>
            <a:pPr indent="-247650" lvl="1" marL="457200" marR="0" rtl="0" algn="l">
              <a:lnSpc>
                <a:spcPct val="115000"/>
              </a:lnSpc>
              <a:spcBef>
                <a:spcPts val="0"/>
              </a:spcBef>
              <a:spcAft>
                <a:spcPts val="0"/>
              </a:spcAft>
              <a:buClr>
                <a:srgbClr val="1F191A"/>
              </a:buClr>
              <a:buSzPts val="2100"/>
              <a:buFont typeface="Arial"/>
              <a:buChar char="•"/>
            </a:pPr>
            <a:r>
              <a:rPr b="0" i="0" lang="en-US" sz="2100" u="none" cap="none" strike="noStrike">
                <a:solidFill>
                  <a:schemeClr val="dk1"/>
                </a:solidFill>
                <a:latin typeface="Arial"/>
                <a:ea typeface="Arial"/>
                <a:cs typeface="Arial"/>
                <a:sym typeface="Arial"/>
              </a:rPr>
              <a:t>Belbin, R.M. (2010) </a:t>
            </a:r>
            <a:r>
              <a:rPr b="0" i="1" lang="en-US" sz="2100" u="none" cap="none" strike="noStrike">
                <a:solidFill>
                  <a:schemeClr val="dk1"/>
                </a:solidFill>
                <a:latin typeface="Arial"/>
                <a:ea typeface="Arial"/>
                <a:cs typeface="Arial"/>
                <a:sym typeface="Arial"/>
              </a:rPr>
              <a:t>Team Roles at Work</a:t>
            </a:r>
            <a:r>
              <a:rPr b="0" i="0" lang="en-US" sz="2100" u="none" cap="none" strike="noStrike">
                <a:solidFill>
                  <a:schemeClr val="dk1"/>
                </a:solidFill>
                <a:latin typeface="Arial"/>
                <a:ea typeface="Arial"/>
                <a:cs typeface="Arial"/>
                <a:sym typeface="Arial"/>
              </a:rPr>
              <a:t>. 2nd edn. Oxford: Butterworth-Heinemann.</a:t>
            </a:r>
            <a:endParaRPr b="1" i="0" sz="2100" u="none" cap="none" strike="noStrike">
              <a:solidFill>
                <a:schemeClr val="dk1"/>
              </a:solidFill>
              <a:latin typeface="Arial"/>
              <a:ea typeface="Arial"/>
              <a:cs typeface="Arial"/>
              <a:sym typeface="Arial"/>
            </a:endParaRPr>
          </a:p>
          <a:p>
            <a:pPr indent="-247650" lvl="1" marL="457200" marR="0" rtl="0" algn="l">
              <a:lnSpc>
                <a:spcPct val="115000"/>
              </a:lnSpc>
              <a:spcBef>
                <a:spcPts val="0"/>
              </a:spcBef>
              <a:spcAft>
                <a:spcPts val="0"/>
              </a:spcAft>
              <a:buClr>
                <a:srgbClr val="1F191A"/>
              </a:buClr>
              <a:buSzPts val="2100"/>
              <a:buFont typeface="Arial"/>
              <a:buChar char="•"/>
            </a:pPr>
            <a:r>
              <a:rPr b="0" i="0" lang="en-US" sz="2100" u="none" cap="none" strike="noStrike">
                <a:solidFill>
                  <a:schemeClr val="dk1"/>
                </a:solidFill>
                <a:latin typeface="Arial"/>
                <a:ea typeface="Arial"/>
                <a:cs typeface="Arial"/>
                <a:sym typeface="Arial"/>
              </a:rPr>
              <a:t>Thomas, K.W. and Kilmann, R.H. (1974) </a:t>
            </a:r>
            <a:r>
              <a:rPr b="0" i="1" lang="en-US" sz="2100" u="none" cap="none" strike="noStrike">
                <a:solidFill>
                  <a:schemeClr val="dk1"/>
                </a:solidFill>
                <a:latin typeface="Arial"/>
                <a:ea typeface="Arial"/>
                <a:cs typeface="Arial"/>
                <a:sym typeface="Arial"/>
              </a:rPr>
              <a:t>Thomas-Kilmann Conflict Mode Instrument</a:t>
            </a:r>
            <a:r>
              <a:rPr b="0" i="0" lang="en-US" sz="2100" u="none" cap="none" strike="noStrike">
                <a:solidFill>
                  <a:schemeClr val="dk1"/>
                </a:solidFill>
                <a:latin typeface="Arial"/>
                <a:ea typeface="Arial"/>
                <a:cs typeface="Arial"/>
                <a:sym typeface="Arial"/>
              </a:rPr>
              <a:t>. Tuxedo, NY</a:t>
            </a:r>
            <a:endParaRPr b="1" i="0" sz="2100" u="none" cap="none" strike="noStrike">
              <a:solidFill>
                <a:schemeClr val="dk1"/>
              </a:solidFill>
              <a:latin typeface="Arial"/>
              <a:ea typeface="Arial"/>
              <a:cs typeface="Arial"/>
              <a:sym typeface="Arial"/>
            </a:endParaRPr>
          </a:p>
          <a:p>
            <a:pPr indent="-247650" lvl="1" marL="457200" marR="0" rtl="0" algn="l">
              <a:lnSpc>
                <a:spcPct val="115000"/>
              </a:lnSpc>
              <a:spcBef>
                <a:spcPts val="0"/>
              </a:spcBef>
              <a:spcAft>
                <a:spcPts val="0"/>
              </a:spcAft>
              <a:buClr>
                <a:srgbClr val="1F191A"/>
              </a:buClr>
              <a:buSzPts val="2100"/>
              <a:buFont typeface="Arial"/>
              <a:buChar char="•"/>
            </a:pPr>
            <a:r>
              <a:rPr b="0" i="0" lang="en-US" sz="2100" u="none" cap="none" strike="noStrike">
                <a:solidFill>
                  <a:schemeClr val="dk1"/>
                </a:solidFill>
                <a:latin typeface="Arial"/>
                <a:ea typeface="Arial"/>
                <a:cs typeface="Arial"/>
                <a:sym typeface="Arial"/>
              </a:rPr>
              <a:t>Armstrong, M. (2017) </a:t>
            </a:r>
            <a:r>
              <a:rPr b="0" i="1" lang="en-US" sz="2100" u="none" cap="none" strike="noStrike">
                <a:solidFill>
                  <a:schemeClr val="dk1"/>
                </a:solidFill>
                <a:latin typeface="Arial"/>
                <a:ea typeface="Arial"/>
                <a:cs typeface="Arial"/>
                <a:sym typeface="Arial"/>
              </a:rPr>
              <a:t>Armstrong’s Handbook of Human Resource Management Practice</a:t>
            </a:r>
            <a:r>
              <a:rPr b="0" i="0" lang="en-US" sz="2100" u="none" cap="none" strike="noStrike">
                <a:solidFill>
                  <a:schemeClr val="dk1"/>
                </a:solidFill>
                <a:latin typeface="Arial"/>
                <a:ea typeface="Arial"/>
                <a:cs typeface="Arial"/>
                <a:sym typeface="Arial"/>
              </a:rPr>
              <a:t>. 14th edn. </a:t>
            </a:r>
            <a:endParaRPr b="1" i="0" sz="2100" u="none" cap="none" strike="noStrike">
              <a:solidFill>
                <a:schemeClr val="dk1"/>
              </a:solidFill>
              <a:latin typeface="Arial"/>
              <a:ea typeface="Arial"/>
              <a:cs typeface="Arial"/>
              <a:sym typeface="Arial"/>
            </a:endParaRPr>
          </a:p>
          <a:p>
            <a:pPr indent="-247650" lvl="1" marL="457200" marR="0" rtl="0" algn="l">
              <a:lnSpc>
                <a:spcPct val="115000"/>
              </a:lnSpc>
              <a:spcBef>
                <a:spcPts val="0"/>
              </a:spcBef>
              <a:spcAft>
                <a:spcPts val="0"/>
              </a:spcAft>
              <a:buClr>
                <a:srgbClr val="1F191A"/>
              </a:buClr>
              <a:buSzPts val="2100"/>
              <a:buFont typeface="Arial"/>
              <a:buChar char="•"/>
            </a:pPr>
            <a:r>
              <a:rPr b="0" i="0" lang="en-US" sz="2100" u="none" cap="none" strike="noStrike">
                <a:solidFill>
                  <a:schemeClr val="dk1"/>
                </a:solidFill>
                <a:latin typeface="Arial"/>
                <a:ea typeface="Arial"/>
                <a:cs typeface="Arial"/>
                <a:sym typeface="Arial"/>
              </a:rPr>
              <a:t>Hersey, P., Blanchard, K.H. and Johnson, D.E. (2013) </a:t>
            </a:r>
            <a:r>
              <a:rPr b="0" i="1" lang="en-US" sz="2100" u="none" cap="none" strike="noStrike">
                <a:solidFill>
                  <a:schemeClr val="dk1"/>
                </a:solidFill>
                <a:latin typeface="Arial"/>
                <a:ea typeface="Arial"/>
                <a:cs typeface="Arial"/>
                <a:sym typeface="Arial"/>
              </a:rPr>
              <a:t>Management of Organizational Behavior: Leading Human Resources</a:t>
            </a:r>
            <a:r>
              <a:rPr b="0" i="0" lang="en-US" sz="2100" u="none" cap="none" strike="noStrike">
                <a:solidFill>
                  <a:schemeClr val="dk1"/>
                </a:solidFill>
                <a:latin typeface="Arial"/>
                <a:ea typeface="Arial"/>
                <a:cs typeface="Arial"/>
                <a:sym typeface="Arial"/>
              </a:rPr>
              <a:t>. 10th edn.</a:t>
            </a:r>
            <a:endParaRPr b="1" i="0" sz="2100" u="none" cap="none" strike="noStrike">
              <a:solidFill>
                <a:schemeClr val="dk1"/>
              </a:solidFill>
              <a:latin typeface="Arial"/>
              <a:ea typeface="Arial"/>
              <a:cs typeface="Arial"/>
              <a:sym typeface="Arial"/>
            </a:endParaRPr>
          </a:p>
          <a:p>
            <a:pPr indent="-247650" lvl="1" marL="457200" marR="0" rtl="0" algn="l">
              <a:lnSpc>
                <a:spcPct val="115000"/>
              </a:lnSpc>
              <a:spcBef>
                <a:spcPts val="0"/>
              </a:spcBef>
              <a:spcAft>
                <a:spcPts val="0"/>
              </a:spcAft>
              <a:buClr>
                <a:srgbClr val="1F191A"/>
              </a:buClr>
              <a:buSzPts val="2100"/>
              <a:buFont typeface="Arial"/>
              <a:buChar char="•"/>
            </a:pPr>
            <a:r>
              <a:rPr b="0" i="0" lang="en-US" sz="2100" u="none" cap="none" strike="noStrike">
                <a:solidFill>
                  <a:schemeClr val="dk1"/>
                </a:solidFill>
                <a:latin typeface="Arial"/>
                <a:ea typeface="Arial"/>
                <a:cs typeface="Arial"/>
                <a:sym typeface="Arial"/>
              </a:rPr>
              <a:t>Robbins, S.P. and Judge, T.A. (2019) </a:t>
            </a:r>
            <a:r>
              <a:rPr b="0" i="1" lang="en-US" sz="2100" u="none" cap="none" strike="noStrike">
                <a:solidFill>
                  <a:schemeClr val="dk1"/>
                </a:solidFill>
                <a:latin typeface="Arial"/>
                <a:ea typeface="Arial"/>
                <a:cs typeface="Arial"/>
                <a:sym typeface="Arial"/>
              </a:rPr>
              <a:t>Organizational Behavior</a:t>
            </a:r>
            <a:r>
              <a:rPr b="0" i="0" lang="en-US" sz="2100" u="none" cap="none" strike="noStrike">
                <a:solidFill>
                  <a:schemeClr val="dk1"/>
                </a:solidFill>
                <a:latin typeface="Arial"/>
                <a:ea typeface="Arial"/>
                <a:cs typeface="Arial"/>
                <a:sym typeface="Arial"/>
              </a:rPr>
              <a:t>. 18th edn. </a:t>
            </a:r>
            <a:endParaRPr b="0" i="0" sz="2100" u="none" cap="none" strike="noStrike">
              <a:solidFill>
                <a:srgbClr val="1F191A"/>
              </a:solidFill>
              <a:latin typeface="Arial"/>
              <a:ea typeface="Arial"/>
              <a:cs typeface="Arial"/>
              <a:sym typeface="Arial"/>
            </a:endParaRPr>
          </a:p>
          <a:p>
            <a:pPr indent="-114300" lvl="0" marL="457200" marR="0" rtl="0" algn="l">
              <a:lnSpc>
                <a:spcPct val="140018"/>
              </a:lnSpc>
              <a:spcBef>
                <a:spcPts val="1200"/>
              </a:spcBef>
              <a:spcAft>
                <a:spcPts val="0"/>
              </a:spcAft>
              <a:buClr>
                <a:srgbClr val="000000"/>
              </a:buClr>
              <a:buSzPts val="2099"/>
              <a:buFont typeface="Arial"/>
              <a:buNone/>
            </a:pPr>
            <a:r>
              <a:t/>
            </a:r>
            <a:endParaRPr b="0" i="0" sz="2099" u="none" cap="none" strike="noStrike">
              <a:solidFill>
                <a:srgbClr val="1F191A"/>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15" name="Shape 415"/>
        <p:cNvGrpSpPr/>
        <p:nvPr/>
      </p:nvGrpSpPr>
      <p:grpSpPr>
        <a:xfrm>
          <a:off x="0" y="0"/>
          <a:ext cx="0" cy="0"/>
          <a:chOff x="0" y="0"/>
          <a:chExt cx="0" cy="0"/>
        </a:xfrm>
      </p:grpSpPr>
      <p:sp>
        <p:nvSpPr>
          <p:cNvPr id="416" name="Google Shape;416;p46"/>
          <p:cNvSpPr txBox="1"/>
          <p:nvPr/>
        </p:nvSpPr>
        <p:spPr>
          <a:xfrm>
            <a:off x="842550" y="564625"/>
            <a:ext cx="8477400" cy="15237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900"/>
              <a:buFont typeface="Arial"/>
              <a:buNone/>
            </a:pPr>
            <a:r>
              <a:rPr b="0" i="0" lang="en-US" sz="9900" u="none" cap="none" strike="noStrike">
                <a:solidFill>
                  <a:srgbClr val="1F191A"/>
                </a:solidFill>
                <a:latin typeface="Arial"/>
                <a:ea typeface="Arial"/>
                <a:cs typeface="Arial"/>
                <a:sym typeface="Arial"/>
              </a:rPr>
              <a:t>AI Statement</a:t>
            </a:r>
            <a:endParaRPr b="0" i="0" sz="1400" u="none" cap="none" strike="noStrike">
              <a:solidFill>
                <a:srgbClr val="000000"/>
              </a:solidFill>
              <a:latin typeface="Arial"/>
              <a:ea typeface="Arial"/>
              <a:cs typeface="Arial"/>
              <a:sym typeface="Arial"/>
            </a:endParaRPr>
          </a:p>
        </p:txBody>
      </p:sp>
      <p:sp>
        <p:nvSpPr>
          <p:cNvPr id="417" name="Google Shape;417;p46"/>
          <p:cNvSpPr txBox="1"/>
          <p:nvPr/>
        </p:nvSpPr>
        <p:spPr>
          <a:xfrm>
            <a:off x="1028700" y="2321139"/>
            <a:ext cx="16230600" cy="6761100"/>
          </a:xfrm>
          <a:prstGeom prst="rect">
            <a:avLst/>
          </a:prstGeom>
          <a:noFill/>
          <a:ln>
            <a:noFill/>
          </a:ln>
        </p:spPr>
        <p:txBody>
          <a:bodyPr anchorCtr="0" anchor="t" bIns="0" lIns="0" spcFirstLastPara="1" rIns="0" wrap="square" tIns="0">
            <a:spAutoFit/>
          </a:bodyPr>
          <a:lstStyle/>
          <a:p>
            <a:pPr indent="0" lvl="1" marL="243838" marR="0" rtl="0" algn="l">
              <a:lnSpc>
                <a:spcPct val="140018"/>
              </a:lnSpc>
              <a:spcBef>
                <a:spcPts val="0"/>
              </a:spcBef>
              <a:spcAft>
                <a:spcPts val="0"/>
              </a:spcAft>
              <a:buClr>
                <a:srgbClr val="000000"/>
              </a:buClr>
              <a:buSzPts val="3600"/>
              <a:buFont typeface="Arial"/>
              <a:buNone/>
            </a:pPr>
            <a:r>
              <a:rPr b="0" i="0" lang="en-US" sz="3600" u="none" cap="none" strike="noStrike">
                <a:solidFill>
                  <a:srgbClr val="000000"/>
                </a:solidFill>
                <a:latin typeface="Arial"/>
                <a:ea typeface="Arial"/>
                <a:cs typeface="Arial"/>
                <a:sym typeface="Arial"/>
              </a:rPr>
              <a:t>I’ve used third party tools which have integrated AI (Canva) to help create the structure of the presentation.</a:t>
            </a:r>
            <a:endParaRPr b="0" i="0" sz="3600" u="none" cap="none" strike="noStrike">
              <a:solidFill>
                <a:srgbClr val="000000"/>
              </a:solidFill>
              <a:latin typeface="Arial"/>
              <a:ea typeface="Arial"/>
              <a:cs typeface="Arial"/>
              <a:sym typeface="Arial"/>
            </a:endParaRPr>
          </a:p>
          <a:p>
            <a:pPr indent="0" lvl="1" marL="243838" marR="0" rtl="0" algn="l">
              <a:lnSpc>
                <a:spcPct val="140018"/>
              </a:lnSpc>
              <a:spcBef>
                <a:spcPts val="0"/>
              </a:spcBef>
              <a:spcAft>
                <a:spcPts val="0"/>
              </a:spcAft>
              <a:buClr>
                <a:srgbClr val="000000"/>
              </a:buClr>
              <a:buSzPts val="3600"/>
              <a:buFont typeface="Arial"/>
              <a:buNone/>
            </a:pPr>
            <a:r>
              <a:rPr b="0" i="0" lang="en-US" sz="3600" u="none" cap="none" strike="noStrike">
                <a:solidFill>
                  <a:srgbClr val="000000"/>
                </a:solidFill>
                <a:latin typeface="Arial"/>
                <a:ea typeface="Arial"/>
                <a:cs typeface="Arial"/>
                <a:sym typeface="Arial"/>
              </a:rPr>
              <a:t>I’ve used the integrated search engine (Google AI) for definitions</a:t>
            </a:r>
            <a:endParaRPr b="0" i="0" sz="3600" u="none" cap="none" strike="noStrike">
              <a:solidFill>
                <a:srgbClr val="000000"/>
              </a:solidFill>
              <a:latin typeface="Arial"/>
              <a:ea typeface="Arial"/>
              <a:cs typeface="Arial"/>
              <a:sym typeface="Arial"/>
            </a:endParaRPr>
          </a:p>
          <a:p>
            <a:pPr indent="0" lvl="1" marL="243838" marR="0" rtl="0" algn="l">
              <a:lnSpc>
                <a:spcPct val="140018"/>
              </a:lnSpc>
              <a:spcBef>
                <a:spcPts val="0"/>
              </a:spcBef>
              <a:spcAft>
                <a:spcPts val="0"/>
              </a:spcAft>
              <a:buClr>
                <a:srgbClr val="000000"/>
              </a:buClr>
              <a:buSzPts val="3600"/>
              <a:buFont typeface="Arial"/>
              <a:buNone/>
            </a:pPr>
            <a:r>
              <a:rPr b="0" i="0" lang="en-US" sz="3600" u="none" cap="none" strike="noStrike">
                <a:solidFill>
                  <a:schemeClr val="dk1"/>
                </a:solidFill>
                <a:latin typeface="Arial"/>
                <a:ea typeface="Arial"/>
                <a:cs typeface="Arial"/>
                <a:sym typeface="Arial"/>
              </a:rPr>
              <a:t>I’ve used AI to generate the visuals. Prompts given:</a:t>
            </a:r>
            <a:endParaRPr b="0" i="0" sz="3600" u="none" cap="none" strike="noStrike">
              <a:solidFill>
                <a:schemeClr val="dk1"/>
              </a:solidFill>
              <a:latin typeface="Arial"/>
              <a:ea typeface="Arial"/>
              <a:cs typeface="Arial"/>
              <a:sym typeface="Arial"/>
            </a:endParaRPr>
          </a:p>
          <a:p>
            <a:pPr indent="0" lvl="1" marL="243838" marR="0" rtl="0" algn="l">
              <a:lnSpc>
                <a:spcPct val="140018"/>
              </a:lnSpc>
              <a:spcBef>
                <a:spcPts val="0"/>
              </a:spcBef>
              <a:spcAft>
                <a:spcPts val="0"/>
              </a:spcAft>
              <a:buClr>
                <a:srgbClr val="000000"/>
              </a:buClr>
              <a:buSzPts val="2200"/>
              <a:buFont typeface="Arial"/>
              <a:buNone/>
            </a:pPr>
            <a:r>
              <a:rPr b="0" i="0" lang="en-US" sz="2200" u="none" cap="none" strike="noStrike">
                <a:solidFill>
                  <a:schemeClr val="dk1"/>
                </a:solidFill>
                <a:latin typeface="Arial"/>
                <a:ea typeface="Arial"/>
                <a:cs typeface="Arial"/>
                <a:sym typeface="Arial"/>
              </a:rPr>
              <a:t>	- can you generate an image depicting Herzberg model, how people are motivated when their effort is noticed and appreciated, like when receiving a bonus or a public praise. Recognition reinforces positive behavior and encourages people to maintain or exceed their current level of effort.</a:t>
            </a:r>
            <a:endParaRPr b="0" i="0" sz="2200" u="none" cap="none" strike="noStrike">
              <a:solidFill>
                <a:schemeClr val="dk1"/>
              </a:solidFill>
              <a:latin typeface="Arial"/>
              <a:ea typeface="Arial"/>
              <a:cs typeface="Arial"/>
              <a:sym typeface="Arial"/>
            </a:endParaRPr>
          </a:p>
          <a:p>
            <a:pPr indent="0" lvl="1" marL="243838" marR="0" rtl="0" algn="l">
              <a:lnSpc>
                <a:spcPct val="140018"/>
              </a:lnSpc>
              <a:spcBef>
                <a:spcPts val="0"/>
              </a:spcBef>
              <a:spcAft>
                <a:spcPts val="0"/>
              </a:spcAft>
              <a:buClr>
                <a:srgbClr val="000000"/>
              </a:buClr>
              <a:buSzPts val="2200"/>
              <a:buFont typeface="Arial"/>
              <a:buNone/>
            </a:pPr>
            <a:r>
              <a:rPr b="0" i="0" lang="en-US" sz="2200" u="none" cap="none" strike="noStrike">
                <a:solidFill>
                  <a:schemeClr val="dk1"/>
                </a:solidFill>
                <a:latin typeface="Arial"/>
                <a:ea typeface="Arial"/>
                <a:cs typeface="Arial"/>
                <a:sym typeface="Arial"/>
              </a:rPr>
              <a:t>	- can you generate an image depicting Kilmann conflict model which explains how people handle conflict and how fair rewards reduce conflict and create a collaborative climate. If rewards are not clear or unfair conflict will rise as team members may begin competing.</a:t>
            </a:r>
            <a:endParaRPr b="0" i="0" sz="2200" u="none" cap="none" strike="noStrike">
              <a:solidFill>
                <a:schemeClr val="dk1"/>
              </a:solidFill>
              <a:latin typeface="Arial"/>
              <a:ea typeface="Arial"/>
              <a:cs typeface="Arial"/>
              <a:sym typeface="Arial"/>
            </a:endParaRPr>
          </a:p>
          <a:p>
            <a:pPr indent="0" lvl="1" marL="243838" marR="0" rtl="0" algn="l">
              <a:lnSpc>
                <a:spcPct val="140018"/>
              </a:lnSpc>
              <a:spcBef>
                <a:spcPts val="0"/>
              </a:spcBef>
              <a:spcAft>
                <a:spcPts val="0"/>
              </a:spcAft>
              <a:buClr>
                <a:srgbClr val="000000"/>
              </a:buClr>
              <a:buSzPts val="2200"/>
              <a:buFont typeface="Arial"/>
              <a:buNone/>
            </a:pPr>
            <a:r>
              <a:rPr b="0" i="0" lang="en-US" sz="2200" u="none" cap="none" strike="noStrike">
                <a:solidFill>
                  <a:schemeClr val="dk1"/>
                </a:solidFill>
                <a:latin typeface="Arial"/>
                <a:ea typeface="Arial"/>
                <a:cs typeface="Arial"/>
                <a:sym typeface="Arial"/>
              </a:rPr>
              <a:t>	- can you generate an image for Belbin's model depicting how people can be rewarded according to their Belbin strengths as different roles contribute in different ways</a:t>
            </a:r>
            <a:endParaRPr b="0" i="0" sz="2200" u="none" cap="none" strike="noStrike">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25" name="Shape 425"/>
        <p:cNvGrpSpPr/>
        <p:nvPr/>
      </p:nvGrpSpPr>
      <p:grpSpPr>
        <a:xfrm>
          <a:off x="0" y="0"/>
          <a:ext cx="0" cy="0"/>
          <a:chOff x="0" y="0"/>
          <a:chExt cx="0" cy="0"/>
        </a:xfrm>
      </p:grpSpPr>
      <p:grpSp>
        <p:nvGrpSpPr>
          <p:cNvPr id="426" name="Google Shape;426;p19"/>
          <p:cNvGrpSpPr/>
          <p:nvPr/>
        </p:nvGrpSpPr>
        <p:grpSpPr>
          <a:xfrm>
            <a:off x="8306550" y="4423845"/>
            <a:ext cx="6074786" cy="6074786"/>
            <a:chOff x="0" y="0"/>
            <a:chExt cx="812800" cy="812800"/>
          </a:xfrm>
        </p:grpSpPr>
        <p:sp>
          <p:nvSpPr>
            <p:cNvPr id="427" name="Google Shape;427;p19"/>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8" name="Google Shape;428;p19"/>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429" name="Google Shape;429;p19"/>
          <p:cNvSpPr/>
          <p:nvPr/>
        </p:nvSpPr>
        <p:spPr>
          <a:xfrm>
            <a:off x="8985678" y="290792"/>
            <a:ext cx="7926153" cy="9996200"/>
          </a:xfrm>
          <a:custGeom>
            <a:rect b="b" l="l" r="r" t="t"/>
            <a:pathLst>
              <a:path extrusionOk="0" h="9996200" w="7926153">
                <a:moveTo>
                  <a:pt x="0" y="0"/>
                </a:moveTo>
                <a:lnTo>
                  <a:pt x="7926153" y="0"/>
                </a:lnTo>
                <a:lnTo>
                  <a:pt x="7926153" y="9996200"/>
                </a:lnTo>
                <a:lnTo>
                  <a:pt x="0" y="9996200"/>
                </a:lnTo>
                <a:lnTo>
                  <a:pt x="0" y="0"/>
                </a:lnTo>
                <a:close/>
              </a:path>
            </a:pathLst>
          </a:custGeom>
          <a:blipFill rotWithShape="1">
            <a:blip r:embed="rId3">
              <a:alphaModFix/>
            </a:blip>
            <a:stretch>
              <a:fillRect b="0" l="0" r="0" t="0"/>
            </a:stretch>
          </a:blipFill>
          <a:ln>
            <a:noFill/>
          </a:ln>
        </p:spPr>
      </p:sp>
      <p:sp>
        <p:nvSpPr>
          <p:cNvPr id="430" name="Google Shape;430;p19"/>
          <p:cNvSpPr txBox="1"/>
          <p:nvPr/>
        </p:nvSpPr>
        <p:spPr>
          <a:xfrm>
            <a:off x="1238250" y="1209675"/>
            <a:ext cx="7684500" cy="3031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846"/>
              <a:buFont typeface="Arial"/>
              <a:buNone/>
            </a:pPr>
            <a:r>
              <a:rPr b="0" i="0" lang="en-US" sz="9846" u="none" cap="none" strike="noStrike">
                <a:solidFill>
                  <a:srgbClr val="1F191A"/>
                </a:solidFill>
                <a:latin typeface="Arial"/>
                <a:ea typeface="Arial"/>
                <a:cs typeface="Arial"/>
                <a:sym typeface="Arial"/>
              </a:rPr>
              <a:t>Thank you for your attention</a:t>
            </a:r>
            <a:endParaRPr b="0" i="0" sz="1300" u="none" cap="none" strike="noStrike">
              <a:solidFill>
                <a:srgbClr val="000000"/>
              </a:solidFill>
              <a:latin typeface="Arial"/>
              <a:ea typeface="Arial"/>
              <a:cs typeface="Arial"/>
              <a:sym typeface="Arial"/>
            </a:endParaRPr>
          </a:p>
        </p:txBody>
      </p:sp>
      <p:sp>
        <p:nvSpPr>
          <p:cNvPr id="431" name="Google Shape;431;p19"/>
          <p:cNvSpPr txBox="1"/>
          <p:nvPr/>
        </p:nvSpPr>
        <p:spPr>
          <a:xfrm>
            <a:off x="1238250" y="5799750"/>
            <a:ext cx="7068300" cy="2320200"/>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Clr>
                <a:srgbClr val="000000"/>
              </a:buClr>
              <a:buSzPts val="2899"/>
              <a:buFont typeface="Arial"/>
              <a:buNone/>
            </a:pPr>
            <a:r>
              <a:rPr b="0" i="0" lang="en-US" sz="2899" u="none" cap="none" strike="noStrike">
                <a:solidFill>
                  <a:srgbClr val="1F191A"/>
                </a:solidFill>
                <a:latin typeface="Arial"/>
                <a:ea typeface="Arial"/>
                <a:cs typeface="Arial"/>
                <a:sym typeface="Arial"/>
              </a:rPr>
              <a:t>Understanding how teams function and what allows them to succeed can make us more effective collaborators and better contributors in any situation.</a:t>
            </a:r>
            <a:endParaRPr b="0" i="0" sz="13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