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E6C795-502E-4972-8E44-807495B2F5AB}" v="12" dt="2024-03-21T16:32:24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E4701D-1E74-4ADD-B928-EC7F0978FFD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F83317E-53B4-4DD4-AAA7-1908956E2895}">
      <dgm:prSet/>
      <dgm:spPr/>
      <dgm:t>
        <a:bodyPr/>
        <a:lstStyle/>
        <a:p>
          <a:pPr>
            <a:defRPr cap="all"/>
          </a:pPr>
          <a:r>
            <a:rPr lang="en-GB"/>
            <a:t>Request staff feedback</a:t>
          </a:r>
          <a:endParaRPr lang="en-US"/>
        </a:p>
      </dgm:t>
    </dgm:pt>
    <dgm:pt modelId="{4284D99D-5300-40E3-813D-81B7F6DA8C09}" type="parTrans" cxnId="{3280DC6F-2872-4094-9D20-1E5048C7EBB3}">
      <dgm:prSet/>
      <dgm:spPr/>
      <dgm:t>
        <a:bodyPr/>
        <a:lstStyle/>
        <a:p>
          <a:endParaRPr lang="en-US"/>
        </a:p>
      </dgm:t>
    </dgm:pt>
    <dgm:pt modelId="{D79F0CB8-53EB-4E3C-9B28-68E6C9C429FA}" type="sibTrans" cxnId="{3280DC6F-2872-4094-9D20-1E5048C7EBB3}">
      <dgm:prSet/>
      <dgm:spPr/>
      <dgm:t>
        <a:bodyPr/>
        <a:lstStyle/>
        <a:p>
          <a:endParaRPr lang="en-US"/>
        </a:p>
      </dgm:t>
    </dgm:pt>
    <dgm:pt modelId="{6A9305DA-2E2F-4850-BDEB-F7FB9AD08633}">
      <dgm:prSet/>
      <dgm:spPr/>
      <dgm:t>
        <a:bodyPr/>
        <a:lstStyle/>
        <a:p>
          <a:pPr>
            <a:defRPr cap="all"/>
          </a:pPr>
          <a:r>
            <a:rPr lang="en-GB"/>
            <a:t>Keep communication channels open</a:t>
          </a:r>
          <a:endParaRPr lang="en-US"/>
        </a:p>
      </dgm:t>
    </dgm:pt>
    <dgm:pt modelId="{8188B05D-586D-4F12-AD0B-EF7551D316E9}" type="parTrans" cxnId="{D3E9A0CE-A5BF-4EBA-A0D0-6C47E2061555}">
      <dgm:prSet/>
      <dgm:spPr/>
      <dgm:t>
        <a:bodyPr/>
        <a:lstStyle/>
        <a:p>
          <a:endParaRPr lang="en-US"/>
        </a:p>
      </dgm:t>
    </dgm:pt>
    <dgm:pt modelId="{7F468EF1-3CA6-4942-954E-D883BF6E3CBC}" type="sibTrans" cxnId="{D3E9A0CE-A5BF-4EBA-A0D0-6C47E2061555}">
      <dgm:prSet/>
      <dgm:spPr/>
      <dgm:t>
        <a:bodyPr/>
        <a:lstStyle/>
        <a:p>
          <a:endParaRPr lang="en-US"/>
        </a:p>
      </dgm:t>
    </dgm:pt>
    <dgm:pt modelId="{095EBA2D-FD39-4324-BB53-53B8CA324A8A}">
      <dgm:prSet/>
      <dgm:spPr/>
      <dgm:t>
        <a:bodyPr/>
        <a:lstStyle/>
        <a:p>
          <a:pPr>
            <a:defRPr cap="all"/>
          </a:pPr>
          <a:r>
            <a:rPr lang="en-GB"/>
            <a:t>Assure staff they are safe to have an honest opinion</a:t>
          </a:r>
          <a:endParaRPr lang="en-US"/>
        </a:p>
      </dgm:t>
    </dgm:pt>
    <dgm:pt modelId="{79FF388C-AB2B-4F47-83BE-3C52B3C3E555}" type="parTrans" cxnId="{59C2C4BC-9139-4FA0-94D5-7D084B2F6530}">
      <dgm:prSet/>
      <dgm:spPr/>
      <dgm:t>
        <a:bodyPr/>
        <a:lstStyle/>
        <a:p>
          <a:endParaRPr lang="en-US"/>
        </a:p>
      </dgm:t>
    </dgm:pt>
    <dgm:pt modelId="{15287CDE-1794-46C2-A35C-7B18C5074A31}" type="sibTrans" cxnId="{59C2C4BC-9139-4FA0-94D5-7D084B2F6530}">
      <dgm:prSet/>
      <dgm:spPr/>
      <dgm:t>
        <a:bodyPr/>
        <a:lstStyle/>
        <a:p>
          <a:endParaRPr lang="en-US"/>
        </a:p>
      </dgm:t>
    </dgm:pt>
    <dgm:pt modelId="{E8EBF61D-A3F2-4B80-AC00-2C2AF2B4D2EE}" type="pres">
      <dgm:prSet presAssocID="{58E4701D-1E74-4ADD-B928-EC7F0978FFD8}" presName="root" presStyleCnt="0">
        <dgm:presLayoutVars>
          <dgm:dir/>
          <dgm:resizeHandles val="exact"/>
        </dgm:presLayoutVars>
      </dgm:prSet>
      <dgm:spPr/>
    </dgm:pt>
    <dgm:pt modelId="{FD6EB833-F169-46E3-AC0B-7AE0A2F4C760}" type="pres">
      <dgm:prSet presAssocID="{0F83317E-53B4-4DD4-AAA7-1908956E2895}" presName="compNode" presStyleCnt="0"/>
      <dgm:spPr/>
    </dgm:pt>
    <dgm:pt modelId="{386F8B33-25EB-43E2-9E34-6724E4A43B02}" type="pres">
      <dgm:prSet presAssocID="{0F83317E-53B4-4DD4-AAA7-1908956E2895}" presName="iconBgRect" presStyleLbl="bgShp" presStyleIdx="0" presStyleCnt="3"/>
      <dgm:spPr/>
    </dgm:pt>
    <dgm:pt modelId="{A5B25C34-CA56-4370-8DCB-DC87810FB090}" type="pres">
      <dgm:prSet presAssocID="{0F83317E-53B4-4DD4-AAA7-1908956E28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89AA5DA-3E45-450C-AB79-6FCF615F4824}" type="pres">
      <dgm:prSet presAssocID="{0F83317E-53B4-4DD4-AAA7-1908956E2895}" presName="spaceRect" presStyleCnt="0"/>
      <dgm:spPr/>
    </dgm:pt>
    <dgm:pt modelId="{E93A9F1D-4AB0-4230-AE8A-F33A1B55D3F8}" type="pres">
      <dgm:prSet presAssocID="{0F83317E-53B4-4DD4-AAA7-1908956E2895}" presName="textRect" presStyleLbl="revTx" presStyleIdx="0" presStyleCnt="3">
        <dgm:presLayoutVars>
          <dgm:chMax val="1"/>
          <dgm:chPref val="1"/>
        </dgm:presLayoutVars>
      </dgm:prSet>
      <dgm:spPr/>
    </dgm:pt>
    <dgm:pt modelId="{797ADA86-9061-4D42-984B-7B7D396F9F86}" type="pres">
      <dgm:prSet presAssocID="{D79F0CB8-53EB-4E3C-9B28-68E6C9C429FA}" presName="sibTrans" presStyleCnt="0"/>
      <dgm:spPr/>
    </dgm:pt>
    <dgm:pt modelId="{BC224ECA-24E0-411F-915B-2DFC7284E38C}" type="pres">
      <dgm:prSet presAssocID="{6A9305DA-2E2F-4850-BDEB-F7FB9AD08633}" presName="compNode" presStyleCnt="0"/>
      <dgm:spPr/>
    </dgm:pt>
    <dgm:pt modelId="{19428E43-17A8-404C-B2C2-3642A298F7CE}" type="pres">
      <dgm:prSet presAssocID="{6A9305DA-2E2F-4850-BDEB-F7FB9AD08633}" presName="iconBgRect" presStyleLbl="bgShp" presStyleIdx="1" presStyleCnt="3"/>
      <dgm:spPr/>
    </dgm:pt>
    <dgm:pt modelId="{76989478-AC3C-4631-AD54-F162AC69E323}" type="pres">
      <dgm:prSet presAssocID="{6A9305DA-2E2F-4850-BDEB-F7FB9AD086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68EBE5A-E9F7-4760-8183-7912EF779356}" type="pres">
      <dgm:prSet presAssocID="{6A9305DA-2E2F-4850-BDEB-F7FB9AD08633}" presName="spaceRect" presStyleCnt="0"/>
      <dgm:spPr/>
    </dgm:pt>
    <dgm:pt modelId="{9FF6796F-DAB4-45B5-A20A-0D1DC6177AC5}" type="pres">
      <dgm:prSet presAssocID="{6A9305DA-2E2F-4850-BDEB-F7FB9AD08633}" presName="textRect" presStyleLbl="revTx" presStyleIdx="1" presStyleCnt="3">
        <dgm:presLayoutVars>
          <dgm:chMax val="1"/>
          <dgm:chPref val="1"/>
        </dgm:presLayoutVars>
      </dgm:prSet>
      <dgm:spPr/>
    </dgm:pt>
    <dgm:pt modelId="{EB01A25D-71E6-4BA2-BE43-D20EC898F1CD}" type="pres">
      <dgm:prSet presAssocID="{7F468EF1-3CA6-4942-954E-D883BF6E3CBC}" presName="sibTrans" presStyleCnt="0"/>
      <dgm:spPr/>
    </dgm:pt>
    <dgm:pt modelId="{2A18424D-C48A-401F-8315-FAB8E41A193F}" type="pres">
      <dgm:prSet presAssocID="{095EBA2D-FD39-4324-BB53-53B8CA324A8A}" presName="compNode" presStyleCnt="0"/>
      <dgm:spPr/>
    </dgm:pt>
    <dgm:pt modelId="{08C1C61C-AD8E-47B3-A539-43A2AE17233F}" type="pres">
      <dgm:prSet presAssocID="{095EBA2D-FD39-4324-BB53-53B8CA324A8A}" presName="iconBgRect" presStyleLbl="bgShp" presStyleIdx="2" presStyleCnt="3"/>
      <dgm:spPr/>
    </dgm:pt>
    <dgm:pt modelId="{4BAC13F2-2286-44E3-9F77-A24B23627E4E}" type="pres">
      <dgm:prSet presAssocID="{095EBA2D-FD39-4324-BB53-53B8CA324A8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15209F7-CC49-49B3-B05B-0147EF08E775}" type="pres">
      <dgm:prSet presAssocID="{095EBA2D-FD39-4324-BB53-53B8CA324A8A}" presName="spaceRect" presStyleCnt="0"/>
      <dgm:spPr/>
    </dgm:pt>
    <dgm:pt modelId="{783D13BC-638C-4908-834C-0982261B8A8A}" type="pres">
      <dgm:prSet presAssocID="{095EBA2D-FD39-4324-BB53-53B8CA324A8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280DC6F-2872-4094-9D20-1E5048C7EBB3}" srcId="{58E4701D-1E74-4ADD-B928-EC7F0978FFD8}" destId="{0F83317E-53B4-4DD4-AAA7-1908956E2895}" srcOrd="0" destOrd="0" parTransId="{4284D99D-5300-40E3-813D-81B7F6DA8C09}" sibTransId="{D79F0CB8-53EB-4E3C-9B28-68E6C9C429FA}"/>
    <dgm:cxn modelId="{B5B05473-C703-469F-A277-5734F22B3A65}" type="presOf" srcId="{6A9305DA-2E2F-4850-BDEB-F7FB9AD08633}" destId="{9FF6796F-DAB4-45B5-A20A-0D1DC6177AC5}" srcOrd="0" destOrd="0" presId="urn:microsoft.com/office/officeart/2018/5/layout/IconCircleLabelList"/>
    <dgm:cxn modelId="{C59244A3-9356-450E-943E-C9544BA51002}" type="presOf" srcId="{58E4701D-1E74-4ADD-B928-EC7F0978FFD8}" destId="{E8EBF61D-A3F2-4B80-AC00-2C2AF2B4D2EE}" srcOrd="0" destOrd="0" presId="urn:microsoft.com/office/officeart/2018/5/layout/IconCircleLabelList"/>
    <dgm:cxn modelId="{CF2385A9-3A20-40E8-8CF0-7438B3B54E83}" type="presOf" srcId="{0F83317E-53B4-4DD4-AAA7-1908956E2895}" destId="{E93A9F1D-4AB0-4230-AE8A-F33A1B55D3F8}" srcOrd="0" destOrd="0" presId="urn:microsoft.com/office/officeart/2018/5/layout/IconCircleLabelList"/>
    <dgm:cxn modelId="{59C2C4BC-9139-4FA0-94D5-7D084B2F6530}" srcId="{58E4701D-1E74-4ADD-B928-EC7F0978FFD8}" destId="{095EBA2D-FD39-4324-BB53-53B8CA324A8A}" srcOrd="2" destOrd="0" parTransId="{79FF388C-AB2B-4F47-83BE-3C52B3C3E555}" sibTransId="{15287CDE-1794-46C2-A35C-7B18C5074A31}"/>
    <dgm:cxn modelId="{E743CDCB-EDBB-40D8-A57A-AFA36D4E7B95}" type="presOf" srcId="{095EBA2D-FD39-4324-BB53-53B8CA324A8A}" destId="{783D13BC-638C-4908-834C-0982261B8A8A}" srcOrd="0" destOrd="0" presId="urn:microsoft.com/office/officeart/2018/5/layout/IconCircleLabelList"/>
    <dgm:cxn modelId="{D3E9A0CE-A5BF-4EBA-A0D0-6C47E2061555}" srcId="{58E4701D-1E74-4ADD-B928-EC7F0978FFD8}" destId="{6A9305DA-2E2F-4850-BDEB-F7FB9AD08633}" srcOrd="1" destOrd="0" parTransId="{8188B05D-586D-4F12-AD0B-EF7551D316E9}" sibTransId="{7F468EF1-3CA6-4942-954E-D883BF6E3CBC}"/>
    <dgm:cxn modelId="{12909030-2C60-4480-AF46-DB0ABC60D6C7}" type="presParOf" srcId="{E8EBF61D-A3F2-4B80-AC00-2C2AF2B4D2EE}" destId="{FD6EB833-F169-46E3-AC0B-7AE0A2F4C760}" srcOrd="0" destOrd="0" presId="urn:microsoft.com/office/officeart/2018/5/layout/IconCircleLabelList"/>
    <dgm:cxn modelId="{2DE534C3-F9F1-4E86-B4EA-481553D8212A}" type="presParOf" srcId="{FD6EB833-F169-46E3-AC0B-7AE0A2F4C760}" destId="{386F8B33-25EB-43E2-9E34-6724E4A43B02}" srcOrd="0" destOrd="0" presId="urn:microsoft.com/office/officeart/2018/5/layout/IconCircleLabelList"/>
    <dgm:cxn modelId="{40EE858F-417C-4085-B948-00611ABA9DA1}" type="presParOf" srcId="{FD6EB833-F169-46E3-AC0B-7AE0A2F4C760}" destId="{A5B25C34-CA56-4370-8DCB-DC87810FB090}" srcOrd="1" destOrd="0" presId="urn:microsoft.com/office/officeart/2018/5/layout/IconCircleLabelList"/>
    <dgm:cxn modelId="{59FCC820-0B73-4F44-8062-79748900E324}" type="presParOf" srcId="{FD6EB833-F169-46E3-AC0B-7AE0A2F4C760}" destId="{E89AA5DA-3E45-450C-AB79-6FCF615F4824}" srcOrd="2" destOrd="0" presId="urn:microsoft.com/office/officeart/2018/5/layout/IconCircleLabelList"/>
    <dgm:cxn modelId="{151EC1BF-FE11-4C07-84DE-3732742539AD}" type="presParOf" srcId="{FD6EB833-F169-46E3-AC0B-7AE0A2F4C760}" destId="{E93A9F1D-4AB0-4230-AE8A-F33A1B55D3F8}" srcOrd="3" destOrd="0" presId="urn:microsoft.com/office/officeart/2018/5/layout/IconCircleLabelList"/>
    <dgm:cxn modelId="{A4DDB1D9-9444-45F3-9E8D-06580B7B3F94}" type="presParOf" srcId="{E8EBF61D-A3F2-4B80-AC00-2C2AF2B4D2EE}" destId="{797ADA86-9061-4D42-984B-7B7D396F9F86}" srcOrd="1" destOrd="0" presId="urn:microsoft.com/office/officeart/2018/5/layout/IconCircleLabelList"/>
    <dgm:cxn modelId="{17851676-E3CC-4BB0-A823-9571CF8925F5}" type="presParOf" srcId="{E8EBF61D-A3F2-4B80-AC00-2C2AF2B4D2EE}" destId="{BC224ECA-24E0-411F-915B-2DFC7284E38C}" srcOrd="2" destOrd="0" presId="urn:microsoft.com/office/officeart/2018/5/layout/IconCircleLabelList"/>
    <dgm:cxn modelId="{02A4FB1B-5589-428F-B7F1-03DC246B1882}" type="presParOf" srcId="{BC224ECA-24E0-411F-915B-2DFC7284E38C}" destId="{19428E43-17A8-404C-B2C2-3642A298F7CE}" srcOrd="0" destOrd="0" presId="urn:microsoft.com/office/officeart/2018/5/layout/IconCircleLabelList"/>
    <dgm:cxn modelId="{E4DC2802-5CBA-40CD-98AC-518FF4F26EEB}" type="presParOf" srcId="{BC224ECA-24E0-411F-915B-2DFC7284E38C}" destId="{76989478-AC3C-4631-AD54-F162AC69E323}" srcOrd="1" destOrd="0" presId="urn:microsoft.com/office/officeart/2018/5/layout/IconCircleLabelList"/>
    <dgm:cxn modelId="{210ECB04-3BCC-4006-AE0C-695DEAEA54AA}" type="presParOf" srcId="{BC224ECA-24E0-411F-915B-2DFC7284E38C}" destId="{968EBE5A-E9F7-4760-8183-7912EF779356}" srcOrd="2" destOrd="0" presId="urn:microsoft.com/office/officeart/2018/5/layout/IconCircleLabelList"/>
    <dgm:cxn modelId="{59A75167-17EA-47C8-9534-B2EBC758A676}" type="presParOf" srcId="{BC224ECA-24E0-411F-915B-2DFC7284E38C}" destId="{9FF6796F-DAB4-45B5-A20A-0D1DC6177AC5}" srcOrd="3" destOrd="0" presId="urn:microsoft.com/office/officeart/2018/5/layout/IconCircleLabelList"/>
    <dgm:cxn modelId="{124BAAC7-6CA5-4DA3-AC51-8B30E101BE05}" type="presParOf" srcId="{E8EBF61D-A3F2-4B80-AC00-2C2AF2B4D2EE}" destId="{EB01A25D-71E6-4BA2-BE43-D20EC898F1CD}" srcOrd="3" destOrd="0" presId="urn:microsoft.com/office/officeart/2018/5/layout/IconCircleLabelList"/>
    <dgm:cxn modelId="{86263E11-0AEC-49AE-8831-FE9D67D94042}" type="presParOf" srcId="{E8EBF61D-A3F2-4B80-AC00-2C2AF2B4D2EE}" destId="{2A18424D-C48A-401F-8315-FAB8E41A193F}" srcOrd="4" destOrd="0" presId="urn:microsoft.com/office/officeart/2018/5/layout/IconCircleLabelList"/>
    <dgm:cxn modelId="{31BC5159-8201-4F7A-AC9C-5C51F89A05D1}" type="presParOf" srcId="{2A18424D-C48A-401F-8315-FAB8E41A193F}" destId="{08C1C61C-AD8E-47B3-A539-43A2AE17233F}" srcOrd="0" destOrd="0" presId="urn:microsoft.com/office/officeart/2018/5/layout/IconCircleLabelList"/>
    <dgm:cxn modelId="{19C4279F-1DB4-4C46-A90C-75D5E541F3C1}" type="presParOf" srcId="{2A18424D-C48A-401F-8315-FAB8E41A193F}" destId="{4BAC13F2-2286-44E3-9F77-A24B23627E4E}" srcOrd="1" destOrd="0" presId="urn:microsoft.com/office/officeart/2018/5/layout/IconCircleLabelList"/>
    <dgm:cxn modelId="{DFDA6EC4-EB22-4649-89D8-B8FAA7D608D6}" type="presParOf" srcId="{2A18424D-C48A-401F-8315-FAB8E41A193F}" destId="{515209F7-CC49-49B3-B05B-0147EF08E775}" srcOrd="2" destOrd="0" presId="urn:microsoft.com/office/officeart/2018/5/layout/IconCircleLabelList"/>
    <dgm:cxn modelId="{F7C237CE-4618-4B5B-B307-0530871C2EAA}" type="presParOf" srcId="{2A18424D-C48A-401F-8315-FAB8E41A193F}" destId="{783D13BC-638C-4908-834C-0982261B8A8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F8B33-25EB-43E2-9E34-6724E4A43B02}">
      <dsp:nvSpPr>
        <dsp:cNvPr id="0" name=""/>
        <dsp:cNvSpPr/>
      </dsp:nvSpPr>
      <dsp:spPr>
        <a:xfrm>
          <a:off x="887848" y="19941"/>
          <a:ext cx="1612687" cy="16126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B25C34-CA56-4370-8DCB-DC87810FB090}">
      <dsp:nvSpPr>
        <dsp:cNvPr id="0" name=""/>
        <dsp:cNvSpPr/>
      </dsp:nvSpPr>
      <dsp:spPr>
        <a:xfrm>
          <a:off x="1231535" y="363628"/>
          <a:ext cx="925312" cy="925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A9F1D-4AB0-4230-AE8A-F33A1B55D3F8}">
      <dsp:nvSpPr>
        <dsp:cNvPr id="0" name=""/>
        <dsp:cNvSpPr/>
      </dsp:nvSpPr>
      <dsp:spPr>
        <a:xfrm>
          <a:off x="372317" y="2134941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Request staff feedback</a:t>
          </a:r>
          <a:endParaRPr lang="en-US" sz="1800" kern="1200"/>
        </a:p>
      </dsp:txBody>
      <dsp:txXfrm>
        <a:off x="372317" y="2134941"/>
        <a:ext cx="2643750" cy="720000"/>
      </dsp:txXfrm>
    </dsp:sp>
    <dsp:sp modelId="{19428E43-17A8-404C-B2C2-3642A298F7CE}">
      <dsp:nvSpPr>
        <dsp:cNvPr id="0" name=""/>
        <dsp:cNvSpPr/>
      </dsp:nvSpPr>
      <dsp:spPr>
        <a:xfrm>
          <a:off x="3994254" y="19941"/>
          <a:ext cx="1612687" cy="16126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89478-AC3C-4631-AD54-F162AC69E323}">
      <dsp:nvSpPr>
        <dsp:cNvPr id="0" name=""/>
        <dsp:cNvSpPr/>
      </dsp:nvSpPr>
      <dsp:spPr>
        <a:xfrm>
          <a:off x="4337942" y="363628"/>
          <a:ext cx="925312" cy="925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6796F-DAB4-45B5-A20A-0D1DC6177AC5}">
      <dsp:nvSpPr>
        <dsp:cNvPr id="0" name=""/>
        <dsp:cNvSpPr/>
      </dsp:nvSpPr>
      <dsp:spPr>
        <a:xfrm>
          <a:off x="3478723" y="2134941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Keep communication channels open</a:t>
          </a:r>
          <a:endParaRPr lang="en-US" sz="1800" kern="1200"/>
        </a:p>
      </dsp:txBody>
      <dsp:txXfrm>
        <a:off x="3478723" y="2134941"/>
        <a:ext cx="2643750" cy="720000"/>
      </dsp:txXfrm>
    </dsp:sp>
    <dsp:sp modelId="{08C1C61C-AD8E-47B3-A539-43A2AE17233F}">
      <dsp:nvSpPr>
        <dsp:cNvPr id="0" name=""/>
        <dsp:cNvSpPr/>
      </dsp:nvSpPr>
      <dsp:spPr>
        <a:xfrm>
          <a:off x="7100661" y="19941"/>
          <a:ext cx="1612687" cy="16126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AC13F2-2286-44E3-9F77-A24B23627E4E}">
      <dsp:nvSpPr>
        <dsp:cNvPr id="0" name=""/>
        <dsp:cNvSpPr/>
      </dsp:nvSpPr>
      <dsp:spPr>
        <a:xfrm>
          <a:off x="7444348" y="363628"/>
          <a:ext cx="925312" cy="9253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D13BC-638C-4908-834C-0982261B8A8A}">
      <dsp:nvSpPr>
        <dsp:cNvPr id="0" name=""/>
        <dsp:cNvSpPr/>
      </dsp:nvSpPr>
      <dsp:spPr>
        <a:xfrm>
          <a:off x="6585129" y="2134941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Assure staff they are safe to have an honest opinion</a:t>
          </a:r>
          <a:endParaRPr lang="en-US" sz="1800" kern="1200"/>
        </a:p>
      </dsp:txBody>
      <dsp:txXfrm>
        <a:off x="6585129" y="2134941"/>
        <a:ext cx="264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62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74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5028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0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9918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483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140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5903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629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216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3916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24729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061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39597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5097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236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449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F01D645-4B6A-4D9B-9ED8-9EECBE408EE8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C4C3159-79D2-4E33-A96B-818AC5B9E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232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ECED3-EE81-772D-FA9B-5289B463004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B3ADCC-1358-6EDB-DDD1-6DF8295922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pPr algn="l"/>
            <a:r>
              <a:rPr lang="en-GB" dirty="0"/>
              <a:t>David-Andrei Marcu 1111111</a:t>
            </a:r>
          </a:p>
          <a:p>
            <a:pPr algn="l"/>
            <a:r>
              <a:rPr lang="en-GB" dirty="0"/>
              <a:t>Certificate of Higher Education in Business Skills for the Workplace</a:t>
            </a:r>
          </a:p>
          <a:p>
            <a:pPr algn="l"/>
            <a:r>
              <a:rPr lang="en-GB" dirty="0"/>
              <a:t>					Lecturer: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0DA9D4-4B1C-AC74-E73C-3EE367EC0C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259" y="549208"/>
            <a:ext cx="3267531" cy="96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37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1A6E3-5923-FF2E-FD21-317411C3BC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1902" y="4448263"/>
            <a:ext cx="4284417" cy="1663496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9BFDED-45D9-B464-AEED-7C114989F4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6489" y="4641145"/>
            <a:ext cx="5760295" cy="1857309"/>
          </a:xfrm>
        </p:spPr>
        <p:txBody>
          <a:bodyPr anchor="t">
            <a:normAutofit fontScale="62500" lnSpcReduction="20000"/>
          </a:bodyPr>
          <a:lstStyle/>
          <a:p>
            <a:pPr algn="l"/>
            <a:endParaRPr lang="en-GB" sz="1100" dirty="0"/>
          </a:p>
          <a:p>
            <a:pPr algn="l"/>
            <a:r>
              <a:rPr lang="en-GB" sz="2200" dirty="0"/>
              <a:t>Fello Corporate Travel Management &amp; Business Travel Agency in the UK</a:t>
            </a:r>
          </a:p>
          <a:p>
            <a:pPr algn="l"/>
            <a:r>
              <a:rPr lang="en-GB" sz="2200" dirty="0"/>
              <a:t>resulting from the union of two businesses that Danny Shahaf started and owned, World Club Travel and Sandy Row Travel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A travel management organisation that prioritises the needs of the customer in all that it does in order to help the customer comply and, in the end, benefit the business	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BFA8F1-56A2-4F18-CCDC-B6451F2C77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4841"/>
          <a:stretch/>
        </p:blipFill>
        <p:spPr>
          <a:xfrm>
            <a:off x="0" y="0"/>
            <a:ext cx="12191990" cy="4217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530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E257AC-7263-1744-5AB2-17A745A1B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688" y="1418794"/>
            <a:ext cx="2835464" cy="1254868"/>
          </a:xfrm>
        </p:spPr>
        <p:txBody>
          <a:bodyPr anchor="b">
            <a:noAutofit/>
          </a:bodyPr>
          <a:lstStyle/>
          <a:p>
            <a:r>
              <a:rPr lang="en-GB" dirty="0">
                <a:solidFill>
                  <a:srgbClr val="262626"/>
                </a:solidFill>
              </a:rPr>
              <a:t>High turnover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EE0369B-FAA6-FA7B-31C6-A9AE6766A4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8688" y="3301097"/>
            <a:ext cx="2835275" cy="1811556"/>
          </a:xfr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DF10F6-9827-1826-4389-BF66174FEFAC}"/>
              </a:ext>
            </a:extLst>
          </p:cNvPr>
          <p:cNvSpPr txBox="1"/>
          <p:nvPr/>
        </p:nvSpPr>
        <p:spPr>
          <a:xfrm>
            <a:off x="5572125" y="1030565"/>
            <a:ext cx="4867275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2020 Pandemic changed the whole dynamic of travel industry</a:t>
            </a:r>
          </a:p>
          <a:p>
            <a:endParaRPr lang="en-GB" sz="2000" dirty="0"/>
          </a:p>
          <a:p>
            <a:r>
              <a:rPr lang="en-GB" sz="2000" dirty="0"/>
              <a:t>90% of staff was laid off</a:t>
            </a:r>
          </a:p>
          <a:p>
            <a:endParaRPr lang="en-GB" sz="2000" dirty="0"/>
          </a:p>
          <a:p>
            <a:r>
              <a:rPr lang="en-GB" sz="2000" dirty="0"/>
              <a:t>Staff requalified or changed industry</a:t>
            </a:r>
          </a:p>
          <a:p>
            <a:endParaRPr lang="en-GB" sz="2000" dirty="0"/>
          </a:p>
          <a:p>
            <a:r>
              <a:rPr lang="en-GB" sz="2000" dirty="0"/>
              <a:t>Recruiting new staff to deal with the big return to normal</a:t>
            </a:r>
          </a:p>
          <a:p>
            <a:endParaRPr lang="en-GB" sz="2000" dirty="0"/>
          </a:p>
          <a:p>
            <a:r>
              <a:rPr lang="en-GB" sz="2000" dirty="0"/>
              <a:t>New staff unused with new processes in place so they resign shortly after on boarding</a:t>
            </a:r>
          </a:p>
          <a:p>
            <a:endParaRPr lang="en-GB" sz="2000" dirty="0"/>
          </a:p>
          <a:p>
            <a:r>
              <a:rPr lang="en-GB" sz="2000" dirty="0"/>
              <a:t>Result: overworked employees and decreased productivity</a:t>
            </a:r>
          </a:p>
          <a:p>
            <a:r>
              <a:rPr lang="en-GB" sz="2000" dirty="0"/>
              <a:t>Customer dissatisfaction</a:t>
            </a:r>
          </a:p>
          <a:p>
            <a:r>
              <a:rPr lang="en-GB" sz="2000" dirty="0"/>
              <a:t>Decreased employee experience</a:t>
            </a:r>
          </a:p>
          <a:p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137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0417E-5469-C500-6F64-D8D51954B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Identify problem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3D35BB12-C016-B6F0-9524-0A7957D444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7020776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86506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F9410-78D0-59BA-25AC-2D6D5012E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635575"/>
          </a:xfrm>
        </p:spPr>
        <p:txBody>
          <a:bodyPr/>
          <a:lstStyle/>
          <a:p>
            <a:r>
              <a:rPr lang="en-GB" dirty="0"/>
              <a:t>PESTLE ANALISYS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095C0B9-638E-B5D4-0027-4E44AD2478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87540" y="1828801"/>
            <a:ext cx="3461569" cy="301006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05A6DE-1EC1-F940-78FA-3AA3573A21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3811" y="2024109"/>
            <a:ext cx="3718455" cy="3445359"/>
          </a:xfrm>
        </p:spPr>
        <p:txBody>
          <a:bodyPr/>
          <a:lstStyle/>
          <a:p>
            <a:pPr marL="285750" indent="-285750" algn="l">
              <a:buFontTx/>
              <a:buChar char="-"/>
            </a:pPr>
            <a:r>
              <a:rPr lang="en-GB" dirty="0"/>
              <a:t>Unrest in Middle –East and Russia-Ukraine war affect travel industry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Country in recession and inflation 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EU employees returning to EU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Technology Innovation and development to help with remote workers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Employment law to bring staff from abroad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Homeworking to minimize CO footprint</a:t>
            </a:r>
          </a:p>
          <a:p>
            <a:pPr marL="285750" indent="-285750" algn="l">
              <a:buFontTx/>
              <a:buChar char="-"/>
            </a:pPr>
            <a:endParaRPr lang="en-GB" dirty="0"/>
          </a:p>
          <a:p>
            <a:pPr marL="285750" indent="-285750" algn="l">
              <a:buFontTx/>
              <a:buChar char="-"/>
            </a:pPr>
            <a:endParaRPr lang="en-GB" dirty="0"/>
          </a:p>
          <a:p>
            <a:pPr marL="285750" indent="-285750" algn="l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066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B5E99FF-8C6A-11C6-D3A1-D933D390A5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09252" y="728716"/>
            <a:ext cx="5139098" cy="2605033"/>
          </a:xfrm>
        </p:spPr>
        <p:txBody>
          <a:bodyPr/>
          <a:lstStyle/>
          <a:p>
            <a:r>
              <a:rPr lang="en-GB" dirty="0"/>
              <a:t>STRENGHS	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Long history in the industry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Highly valued on the market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Friendly atmosphere 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VIP customers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Highly skilled staff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BB3910EF-91DA-F8F8-425C-D9F5A6134E29}"/>
              </a:ext>
            </a:extLst>
          </p:cNvPr>
          <p:cNvSpPr txBox="1">
            <a:spLocks/>
          </p:cNvSpPr>
          <p:nvPr/>
        </p:nvSpPr>
        <p:spPr>
          <a:xfrm>
            <a:off x="6343650" y="728715"/>
            <a:ext cx="5139098" cy="2605033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OPPORTUNITIES	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Trainings sponsored by the company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Possibility of promotion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Access to learning tools</a:t>
            </a:r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90E432C-4D64-26FE-AC36-8606B3C905DE}"/>
              </a:ext>
            </a:extLst>
          </p:cNvPr>
          <p:cNvSpPr txBox="1">
            <a:spLocks/>
          </p:cNvSpPr>
          <p:nvPr/>
        </p:nvSpPr>
        <p:spPr>
          <a:xfrm>
            <a:off x="709252" y="3552825"/>
            <a:ext cx="5139098" cy="2605033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WEAKNESSES	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Most of the staff is formed of new starters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No team synergy due to not enough interaction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Remote training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DED120BF-E3D7-C22F-095C-A49F9BF7B836}"/>
              </a:ext>
            </a:extLst>
          </p:cNvPr>
          <p:cNvSpPr txBox="1">
            <a:spLocks/>
          </p:cNvSpPr>
          <p:nvPr/>
        </p:nvSpPr>
        <p:spPr>
          <a:xfrm>
            <a:off x="6343650" y="3524253"/>
            <a:ext cx="5139098" cy="2605033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THREATS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Competitors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449109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2B303-80AA-6D1B-4BE4-DF241F10D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A1277-BEF0-5D8A-8DDB-235295632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116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8537D-A7D0-1521-1BC7-AA0F9C109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retention 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E3276-832D-449A-80A9-DE5B8640D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Better money compensation (salaries)</a:t>
            </a:r>
          </a:p>
          <a:p>
            <a:r>
              <a:rPr lang="en-GB" dirty="0"/>
              <a:t>Bonus structure based on performance</a:t>
            </a:r>
          </a:p>
          <a:p>
            <a:r>
              <a:rPr lang="en-GB" dirty="0"/>
              <a:t>Team building activities</a:t>
            </a:r>
          </a:p>
          <a:p>
            <a:pPr lvl="1"/>
            <a:r>
              <a:rPr lang="en-GB" dirty="0"/>
              <a:t>Get together evenings</a:t>
            </a:r>
          </a:p>
          <a:p>
            <a:pPr lvl="1"/>
            <a:r>
              <a:rPr lang="en-GB" dirty="0"/>
              <a:t>Short breaks outside London</a:t>
            </a:r>
          </a:p>
          <a:p>
            <a:pPr lvl="1"/>
            <a:r>
              <a:rPr lang="en-GB" dirty="0"/>
              <a:t>Fun activities e.g. London guided tours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19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2E6D0D-B265-9109-4A5A-5CFBCCCF6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endParaRPr lang="en-GB">
              <a:solidFill>
                <a:srgbClr val="262626"/>
              </a:solidFill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8F1ABE-7FB3-B8E5-B887-C39FC70151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808753"/>
            <a:ext cx="5278777" cy="3061689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C380A-68E8-8887-7F48-C98CF24C3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endParaRPr lang="en-GB" sz="2200">
              <a:solidFill>
                <a:srgbClr val="262626"/>
              </a:solidFill>
            </a:endParaRPr>
          </a:p>
          <a:p>
            <a:r>
              <a:rPr lang="en-GB" sz="2200">
                <a:solidFill>
                  <a:srgbClr val="262626"/>
                </a:solidFill>
              </a:rPr>
              <a:t>Free meals when in the office</a:t>
            </a:r>
          </a:p>
          <a:p>
            <a:r>
              <a:rPr lang="en-GB" sz="2200">
                <a:solidFill>
                  <a:srgbClr val="262626"/>
                </a:solidFill>
              </a:rPr>
              <a:t>Reimburse of expenses to travel to office</a:t>
            </a:r>
          </a:p>
          <a:p>
            <a:r>
              <a:rPr lang="en-GB" sz="2200">
                <a:solidFill>
                  <a:srgbClr val="262626"/>
                </a:solidFill>
              </a:rPr>
              <a:t>Incentives added to the salary package (e.g. private health insurance, pension)</a:t>
            </a:r>
          </a:p>
        </p:txBody>
      </p:sp>
    </p:spTree>
    <p:extLst>
      <p:ext uri="{BB962C8B-B14F-4D97-AF65-F5344CB8AC3E}">
        <p14:creationId xmlns:p14="http://schemas.microsoft.com/office/powerpoint/2010/main" val="3531656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5F2174-A400-2693-2387-E67001F05C11}"/>
              </a:ext>
            </a:extLst>
          </p:cNvPr>
          <p:cNvSpPr txBox="1"/>
          <p:nvPr/>
        </p:nvSpPr>
        <p:spPr>
          <a:xfrm>
            <a:off x="742950" y="691811"/>
            <a:ext cx="107061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REFERENCES</a:t>
            </a:r>
          </a:p>
          <a:p>
            <a:pPr algn="ctr"/>
            <a:endParaRPr lang="en-GB" dirty="0"/>
          </a:p>
          <a:p>
            <a:r>
              <a:rPr lang="en-GB" dirty="0"/>
              <a:t>https://www.sciencedirect.com/science/article/pii/S0160738320301080</a:t>
            </a:r>
          </a:p>
          <a:p>
            <a:r>
              <a:rPr lang="en-GB" dirty="0"/>
              <a:t>https://www.indeed.com/hire/c/info/9-effective-employee-retention-strategies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2274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90</TotalTime>
  <Words>368</Words>
  <Application>Microsoft Office PowerPoint</Application>
  <PresentationFormat>Widescreen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Garamond</vt:lpstr>
      <vt:lpstr>Organic</vt:lpstr>
      <vt:lpstr>Problem Solving and Decision Making</vt:lpstr>
      <vt:lpstr>Introduction</vt:lpstr>
      <vt:lpstr>High turnover</vt:lpstr>
      <vt:lpstr>Identify problem</vt:lpstr>
      <vt:lpstr>PESTLE ANALISYS</vt:lpstr>
      <vt:lpstr>PowerPoint Presentation</vt:lpstr>
      <vt:lpstr>FISHBONE</vt:lpstr>
      <vt:lpstr>Employee retention possible solutions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Daniela Marcu</dc:creator>
  <cp:lastModifiedBy>Daniela Marcu</cp:lastModifiedBy>
  <cp:revision>2</cp:revision>
  <dcterms:created xsi:type="dcterms:W3CDTF">2024-03-21T14:43:49Z</dcterms:created>
  <dcterms:modified xsi:type="dcterms:W3CDTF">2024-03-21T16:34:32Z</dcterms:modified>
</cp:coreProperties>
</file>