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3" r:id="rId6"/>
    <p:sldId id="261" r:id="rId7"/>
    <p:sldId id="262" r:id="rId8"/>
    <p:sldId id="264" r:id="rId9"/>
    <p:sldId id="266"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mie.moorman28@outlook.com" initials="j" lastIdx="1" clrIdx="0">
    <p:extLst>
      <p:ext uri="{19B8F6BF-5375-455C-9EA6-DF929625EA0E}">
        <p15:presenceInfo xmlns:p15="http://schemas.microsoft.com/office/powerpoint/2012/main" userId="c6b59e2eccf05e9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5" autoAdjust="0"/>
    <p:restoredTop sz="79757" autoAdjust="0"/>
  </p:normalViewPr>
  <p:slideViewPr>
    <p:cSldViewPr snapToGrid="0">
      <p:cViewPr varScale="1">
        <p:scale>
          <a:sx n="53" d="100"/>
          <a:sy n="53" d="100"/>
        </p:scale>
        <p:origin x="456" y="44"/>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4-06T17:36:10.007"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CAD16C-BAF8-46C6-B019-543B8D06F79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470DF61-6252-4420-ACA0-165C85EC1B51}">
      <dgm:prSet/>
      <dgm:spPr/>
      <dgm:t>
        <a:bodyPr/>
        <a:lstStyle/>
        <a:p>
          <a:r>
            <a:rPr lang="en-GB"/>
            <a:t>More freedom for employees,</a:t>
          </a:r>
          <a:endParaRPr lang="en-US"/>
        </a:p>
      </dgm:t>
    </dgm:pt>
    <dgm:pt modelId="{A7A7B395-DE31-48E0-BCC6-DDC49D4D283A}" type="parTrans" cxnId="{674659BB-B13D-423B-9A35-00657218B6A1}">
      <dgm:prSet/>
      <dgm:spPr/>
      <dgm:t>
        <a:bodyPr/>
        <a:lstStyle/>
        <a:p>
          <a:endParaRPr lang="en-US"/>
        </a:p>
      </dgm:t>
    </dgm:pt>
    <dgm:pt modelId="{8D9ACFF8-0A56-4E94-AEE3-C66B25F58A54}" type="sibTrans" cxnId="{674659BB-B13D-423B-9A35-00657218B6A1}">
      <dgm:prSet/>
      <dgm:spPr/>
      <dgm:t>
        <a:bodyPr/>
        <a:lstStyle/>
        <a:p>
          <a:endParaRPr lang="en-US"/>
        </a:p>
      </dgm:t>
    </dgm:pt>
    <dgm:pt modelId="{4A709BF8-94BF-4A2E-AAF0-5ECD7F317C41}">
      <dgm:prSet/>
      <dgm:spPr/>
      <dgm:t>
        <a:bodyPr/>
        <a:lstStyle/>
        <a:p>
          <a:r>
            <a:rPr lang="en-GB"/>
            <a:t>State of the art facilities,</a:t>
          </a:r>
          <a:endParaRPr lang="en-US"/>
        </a:p>
      </dgm:t>
    </dgm:pt>
    <dgm:pt modelId="{8C08C071-26D6-4F3B-89DD-546468F73728}" type="parTrans" cxnId="{BD893C78-41CE-458A-AD27-D2A8E229E3EE}">
      <dgm:prSet/>
      <dgm:spPr/>
      <dgm:t>
        <a:bodyPr/>
        <a:lstStyle/>
        <a:p>
          <a:endParaRPr lang="en-US"/>
        </a:p>
      </dgm:t>
    </dgm:pt>
    <dgm:pt modelId="{5599CDC3-FCC5-49B4-B6CB-0884E896E95F}" type="sibTrans" cxnId="{BD893C78-41CE-458A-AD27-D2A8E229E3EE}">
      <dgm:prSet/>
      <dgm:spPr/>
      <dgm:t>
        <a:bodyPr/>
        <a:lstStyle/>
        <a:p>
          <a:endParaRPr lang="en-US"/>
        </a:p>
      </dgm:t>
    </dgm:pt>
    <dgm:pt modelId="{5C4737CC-C237-4047-AD37-EA433DFE3D51}">
      <dgm:prSet/>
      <dgm:spPr/>
      <dgm:t>
        <a:bodyPr/>
        <a:lstStyle/>
        <a:p>
          <a:r>
            <a:rPr lang="en-GB"/>
            <a:t>Gourmet food facilities,</a:t>
          </a:r>
          <a:endParaRPr lang="en-US"/>
        </a:p>
      </dgm:t>
    </dgm:pt>
    <dgm:pt modelId="{7CB5A5C0-A753-4AAF-8031-01F79B211F1A}" type="parTrans" cxnId="{011F3058-44E3-4174-A337-74055B1C2105}">
      <dgm:prSet/>
      <dgm:spPr/>
      <dgm:t>
        <a:bodyPr/>
        <a:lstStyle/>
        <a:p>
          <a:endParaRPr lang="en-US"/>
        </a:p>
      </dgm:t>
    </dgm:pt>
    <dgm:pt modelId="{1E971A89-9094-4A7D-A58E-1AFF24E6C839}" type="sibTrans" cxnId="{011F3058-44E3-4174-A337-74055B1C2105}">
      <dgm:prSet/>
      <dgm:spPr/>
      <dgm:t>
        <a:bodyPr/>
        <a:lstStyle/>
        <a:p>
          <a:endParaRPr lang="en-US"/>
        </a:p>
      </dgm:t>
    </dgm:pt>
    <dgm:pt modelId="{1EEC63F7-4E25-4667-85DE-2C5EC45E2DFB}">
      <dgm:prSet/>
      <dgm:spPr/>
      <dgm:t>
        <a:bodyPr/>
        <a:lstStyle/>
        <a:p>
          <a:r>
            <a:rPr lang="en-GB"/>
            <a:t>Gyms, volleyball courts, outdoor sports areas,</a:t>
          </a:r>
          <a:endParaRPr lang="en-US"/>
        </a:p>
      </dgm:t>
    </dgm:pt>
    <dgm:pt modelId="{B8CA50D8-853B-4B05-BCD0-08D8347F26E0}" type="parTrans" cxnId="{BCA8156C-63C2-4DC4-AF56-63D309A5EA41}">
      <dgm:prSet/>
      <dgm:spPr/>
      <dgm:t>
        <a:bodyPr/>
        <a:lstStyle/>
        <a:p>
          <a:endParaRPr lang="en-US"/>
        </a:p>
      </dgm:t>
    </dgm:pt>
    <dgm:pt modelId="{8E94B506-A98F-4BAD-9104-CB1ACB244CFE}" type="sibTrans" cxnId="{BCA8156C-63C2-4DC4-AF56-63D309A5EA41}">
      <dgm:prSet/>
      <dgm:spPr/>
      <dgm:t>
        <a:bodyPr/>
        <a:lstStyle/>
        <a:p>
          <a:endParaRPr lang="en-US"/>
        </a:p>
      </dgm:t>
    </dgm:pt>
    <dgm:pt modelId="{3B4459D0-49DC-45CB-91F8-93B914C554AD}">
      <dgm:prSet/>
      <dgm:spPr/>
      <dgm:t>
        <a:bodyPr/>
        <a:lstStyle/>
        <a:p>
          <a:r>
            <a:rPr lang="en-GB"/>
            <a:t>Increased maternity and paternity leave,</a:t>
          </a:r>
          <a:endParaRPr lang="en-US"/>
        </a:p>
      </dgm:t>
    </dgm:pt>
    <dgm:pt modelId="{47808991-32AF-4E85-BF20-C2A88CC8D015}" type="parTrans" cxnId="{5B603AE2-2F3C-4A18-99DC-47DD982508A9}">
      <dgm:prSet/>
      <dgm:spPr/>
      <dgm:t>
        <a:bodyPr/>
        <a:lstStyle/>
        <a:p>
          <a:endParaRPr lang="en-US"/>
        </a:p>
      </dgm:t>
    </dgm:pt>
    <dgm:pt modelId="{9FE73CCA-A5D7-4B4E-A60F-D198D0C0225D}" type="sibTrans" cxnId="{5B603AE2-2F3C-4A18-99DC-47DD982508A9}">
      <dgm:prSet/>
      <dgm:spPr/>
      <dgm:t>
        <a:bodyPr/>
        <a:lstStyle/>
        <a:p>
          <a:endParaRPr lang="en-US"/>
        </a:p>
      </dgm:t>
    </dgm:pt>
    <dgm:pt modelId="{1156972E-148D-4F96-9C8A-EAD6D2C14323}">
      <dgm:prSet/>
      <dgm:spPr/>
      <dgm:t>
        <a:bodyPr/>
        <a:lstStyle/>
        <a:p>
          <a:r>
            <a:rPr lang="en-GB"/>
            <a:t>Employees average wage of £120,000 p/a</a:t>
          </a:r>
          <a:endParaRPr lang="en-US"/>
        </a:p>
      </dgm:t>
    </dgm:pt>
    <dgm:pt modelId="{4AEC7CFC-22FB-45AD-A36D-37E357556C75}" type="parTrans" cxnId="{F2967D7F-9426-435C-9206-9D8A475E1156}">
      <dgm:prSet/>
      <dgm:spPr/>
      <dgm:t>
        <a:bodyPr/>
        <a:lstStyle/>
        <a:p>
          <a:endParaRPr lang="en-US"/>
        </a:p>
      </dgm:t>
    </dgm:pt>
    <dgm:pt modelId="{04A56231-CC1C-454E-BC96-910082B24C46}" type="sibTrans" cxnId="{F2967D7F-9426-435C-9206-9D8A475E1156}">
      <dgm:prSet/>
      <dgm:spPr/>
      <dgm:t>
        <a:bodyPr/>
        <a:lstStyle/>
        <a:p>
          <a:endParaRPr lang="en-US"/>
        </a:p>
      </dgm:t>
    </dgm:pt>
    <dgm:pt modelId="{190333B7-24DF-45F6-BE39-D60C9CF5CB40}">
      <dgm:prSet/>
      <dgm:spPr/>
      <dgm:t>
        <a:bodyPr/>
        <a:lstStyle/>
        <a:p>
          <a:r>
            <a:rPr lang="en-GB"/>
            <a:t>Onsite medical staff.</a:t>
          </a:r>
          <a:endParaRPr lang="en-US"/>
        </a:p>
      </dgm:t>
    </dgm:pt>
    <dgm:pt modelId="{A6B30132-7F8E-40F0-AA42-AFD0E6D6563E}" type="parTrans" cxnId="{3CABF712-2BB0-44D2-8C43-1DFB5C4A5B57}">
      <dgm:prSet/>
      <dgm:spPr/>
      <dgm:t>
        <a:bodyPr/>
        <a:lstStyle/>
        <a:p>
          <a:endParaRPr lang="en-US"/>
        </a:p>
      </dgm:t>
    </dgm:pt>
    <dgm:pt modelId="{2D5C392B-9000-4585-8EFF-FD2B02C1CAC9}" type="sibTrans" cxnId="{3CABF712-2BB0-44D2-8C43-1DFB5C4A5B57}">
      <dgm:prSet/>
      <dgm:spPr/>
      <dgm:t>
        <a:bodyPr/>
        <a:lstStyle/>
        <a:p>
          <a:endParaRPr lang="en-US"/>
        </a:p>
      </dgm:t>
    </dgm:pt>
    <dgm:pt modelId="{BE3189E0-9175-4136-A430-F5C422A19B11}" type="pres">
      <dgm:prSet presAssocID="{55CAD16C-BAF8-46C6-B019-543B8D06F799}" presName="linear" presStyleCnt="0">
        <dgm:presLayoutVars>
          <dgm:animLvl val="lvl"/>
          <dgm:resizeHandles val="exact"/>
        </dgm:presLayoutVars>
      </dgm:prSet>
      <dgm:spPr/>
    </dgm:pt>
    <dgm:pt modelId="{615EC2B9-877B-414D-854D-B808D0DF0D2D}" type="pres">
      <dgm:prSet presAssocID="{5470DF61-6252-4420-ACA0-165C85EC1B51}" presName="parentText" presStyleLbl="node1" presStyleIdx="0" presStyleCnt="5">
        <dgm:presLayoutVars>
          <dgm:chMax val="0"/>
          <dgm:bulletEnabled val="1"/>
        </dgm:presLayoutVars>
      </dgm:prSet>
      <dgm:spPr/>
    </dgm:pt>
    <dgm:pt modelId="{51888A8D-F3FB-4C8A-885D-8F7839A137C3}" type="pres">
      <dgm:prSet presAssocID="{8D9ACFF8-0A56-4E94-AEE3-C66B25F58A54}" presName="spacer" presStyleCnt="0"/>
      <dgm:spPr/>
    </dgm:pt>
    <dgm:pt modelId="{965D8D5A-ABD8-4573-9CF5-1D30F1CED1C2}" type="pres">
      <dgm:prSet presAssocID="{4A709BF8-94BF-4A2E-AAF0-5ECD7F317C41}" presName="parentText" presStyleLbl="node1" presStyleIdx="1" presStyleCnt="5">
        <dgm:presLayoutVars>
          <dgm:chMax val="0"/>
          <dgm:bulletEnabled val="1"/>
        </dgm:presLayoutVars>
      </dgm:prSet>
      <dgm:spPr/>
    </dgm:pt>
    <dgm:pt modelId="{AAB10F87-8430-4A78-96F4-4591874DA958}" type="pres">
      <dgm:prSet presAssocID="{4A709BF8-94BF-4A2E-AAF0-5ECD7F317C41}" presName="childText" presStyleLbl="revTx" presStyleIdx="0" presStyleCnt="1">
        <dgm:presLayoutVars>
          <dgm:bulletEnabled val="1"/>
        </dgm:presLayoutVars>
      </dgm:prSet>
      <dgm:spPr/>
    </dgm:pt>
    <dgm:pt modelId="{8C2AD764-B78E-40D9-AF33-6EF5AB1D48F4}" type="pres">
      <dgm:prSet presAssocID="{3B4459D0-49DC-45CB-91F8-93B914C554AD}" presName="parentText" presStyleLbl="node1" presStyleIdx="2" presStyleCnt="5">
        <dgm:presLayoutVars>
          <dgm:chMax val="0"/>
          <dgm:bulletEnabled val="1"/>
        </dgm:presLayoutVars>
      </dgm:prSet>
      <dgm:spPr/>
    </dgm:pt>
    <dgm:pt modelId="{2688C216-C884-42A1-8ED4-70CA97E300BD}" type="pres">
      <dgm:prSet presAssocID="{9FE73CCA-A5D7-4B4E-A60F-D198D0C0225D}" presName="spacer" presStyleCnt="0"/>
      <dgm:spPr/>
    </dgm:pt>
    <dgm:pt modelId="{2FEBDBD5-7351-4877-80A5-5BB89D926C32}" type="pres">
      <dgm:prSet presAssocID="{1156972E-148D-4F96-9C8A-EAD6D2C14323}" presName="parentText" presStyleLbl="node1" presStyleIdx="3" presStyleCnt="5">
        <dgm:presLayoutVars>
          <dgm:chMax val="0"/>
          <dgm:bulletEnabled val="1"/>
        </dgm:presLayoutVars>
      </dgm:prSet>
      <dgm:spPr/>
    </dgm:pt>
    <dgm:pt modelId="{1924B4D3-C76F-46C6-914E-8C5B51513947}" type="pres">
      <dgm:prSet presAssocID="{04A56231-CC1C-454E-BC96-910082B24C46}" presName="spacer" presStyleCnt="0"/>
      <dgm:spPr/>
    </dgm:pt>
    <dgm:pt modelId="{70B9537C-3C56-4E27-B3FA-B0B2BEC41A79}" type="pres">
      <dgm:prSet presAssocID="{190333B7-24DF-45F6-BE39-D60C9CF5CB40}" presName="parentText" presStyleLbl="node1" presStyleIdx="4" presStyleCnt="5">
        <dgm:presLayoutVars>
          <dgm:chMax val="0"/>
          <dgm:bulletEnabled val="1"/>
        </dgm:presLayoutVars>
      </dgm:prSet>
      <dgm:spPr/>
    </dgm:pt>
  </dgm:ptLst>
  <dgm:cxnLst>
    <dgm:cxn modelId="{EA675009-5187-4138-ABD7-64554CC191C1}" type="presOf" srcId="{190333B7-24DF-45F6-BE39-D60C9CF5CB40}" destId="{70B9537C-3C56-4E27-B3FA-B0B2BEC41A79}" srcOrd="0" destOrd="0" presId="urn:microsoft.com/office/officeart/2005/8/layout/vList2"/>
    <dgm:cxn modelId="{62BD0712-1236-4A8E-9FD4-61AB35369B74}" type="presOf" srcId="{3B4459D0-49DC-45CB-91F8-93B914C554AD}" destId="{8C2AD764-B78E-40D9-AF33-6EF5AB1D48F4}" srcOrd="0" destOrd="0" presId="urn:microsoft.com/office/officeart/2005/8/layout/vList2"/>
    <dgm:cxn modelId="{3CABF712-2BB0-44D2-8C43-1DFB5C4A5B57}" srcId="{55CAD16C-BAF8-46C6-B019-543B8D06F799}" destId="{190333B7-24DF-45F6-BE39-D60C9CF5CB40}" srcOrd="4" destOrd="0" parTransId="{A6B30132-7F8E-40F0-AA42-AFD0E6D6563E}" sibTransId="{2D5C392B-9000-4585-8EFF-FD2B02C1CAC9}"/>
    <dgm:cxn modelId="{DBE92C18-3940-49AA-99AF-C34DF5F9567D}" type="presOf" srcId="{5C4737CC-C237-4047-AD37-EA433DFE3D51}" destId="{AAB10F87-8430-4A78-96F4-4591874DA958}" srcOrd="0" destOrd="0" presId="urn:microsoft.com/office/officeart/2005/8/layout/vList2"/>
    <dgm:cxn modelId="{5D2A1A1A-20EB-43BE-89CE-9701CD0DAA38}" type="presOf" srcId="{5470DF61-6252-4420-ACA0-165C85EC1B51}" destId="{615EC2B9-877B-414D-854D-B808D0DF0D2D}" srcOrd="0" destOrd="0" presId="urn:microsoft.com/office/officeart/2005/8/layout/vList2"/>
    <dgm:cxn modelId="{D126A366-6001-4985-9251-453C371EB416}" type="presOf" srcId="{4A709BF8-94BF-4A2E-AAF0-5ECD7F317C41}" destId="{965D8D5A-ABD8-4573-9CF5-1D30F1CED1C2}" srcOrd="0" destOrd="0" presId="urn:microsoft.com/office/officeart/2005/8/layout/vList2"/>
    <dgm:cxn modelId="{7E378A6B-39F8-4997-B529-013F459054F8}" type="presOf" srcId="{1EEC63F7-4E25-4667-85DE-2C5EC45E2DFB}" destId="{AAB10F87-8430-4A78-96F4-4591874DA958}" srcOrd="0" destOrd="1" presId="urn:microsoft.com/office/officeart/2005/8/layout/vList2"/>
    <dgm:cxn modelId="{BCA8156C-63C2-4DC4-AF56-63D309A5EA41}" srcId="{4A709BF8-94BF-4A2E-AAF0-5ECD7F317C41}" destId="{1EEC63F7-4E25-4667-85DE-2C5EC45E2DFB}" srcOrd="1" destOrd="0" parTransId="{B8CA50D8-853B-4B05-BCD0-08D8347F26E0}" sibTransId="{8E94B506-A98F-4BAD-9104-CB1ACB244CFE}"/>
    <dgm:cxn modelId="{011F3058-44E3-4174-A337-74055B1C2105}" srcId="{4A709BF8-94BF-4A2E-AAF0-5ECD7F317C41}" destId="{5C4737CC-C237-4047-AD37-EA433DFE3D51}" srcOrd="0" destOrd="0" parTransId="{7CB5A5C0-A753-4AAF-8031-01F79B211F1A}" sibTransId="{1E971A89-9094-4A7D-A58E-1AFF24E6C839}"/>
    <dgm:cxn modelId="{BD893C78-41CE-458A-AD27-D2A8E229E3EE}" srcId="{55CAD16C-BAF8-46C6-B019-543B8D06F799}" destId="{4A709BF8-94BF-4A2E-AAF0-5ECD7F317C41}" srcOrd="1" destOrd="0" parTransId="{8C08C071-26D6-4F3B-89DD-546468F73728}" sibTransId="{5599CDC3-FCC5-49B4-B6CB-0884E896E95F}"/>
    <dgm:cxn modelId="{F2967D7F-9426-435C-9206-9D8A475E1156}" srcId="{55CAD16C-BAF8-46C6-B019-543B8D06F799}" destId="{1156972E-148D-4F96-9C8A-EAD6D2C14323}" srcOrd="3" destOrd="0" parTransId="{4AEC7CFC-22FB-45AD-A36D-37E357556C75}" sibTransId="{04A56231-CC1C-454E-BC96-910082B24C46}"/>
    <dgm:cxn modelId="{538B0897-5D19-467E-BB0E-A48339B6CA63}" type="presOf" srcId="{55CAD16C-BAF8-46C6-B019-543B8D06F799}" destId="{BE3189E0-9175-4136-A430-F5C422A19B11}" srcOrd="0" destOrd="0" presId="urn:microsoft.com/office/officeart/2005/8/layout/vList2"/>
    <dgm:cxn modelId="{674659BB-B13D-423B-9A35-00657218B6A1}" srcId="{55CAD16C-BAF8-46C6-B019-543B8D06F799}" destId="{5470DF61-6252-4420-ACA0-165C85EC1B51}" srcOrd="0" destOrd="0" parTransId="{A7A7B395-DE31-48E0-BCC6-DDC49D4D283A}" sibTransId="{8D9ACFF8-0A56-4E94-AEE3-C66B25F58A54}"/>
    <dgm:cxn modelId="{5B603AE2-2F3C-4A18-99DC-47DD982508A9}" srcId="{55CAD16C-BAF8-46C6-B019-543B8D06F799}" destId="{3B4459D0-49DC-45CB-91F8-93B914C554AD}" srcOrd="2" destOrd="0" parTransId="{47808991-32AF-4E85-BF20-C2A88CC8D015}" sibTransId="{9FE73CCA-A5D7-4B4E-A60F-D198D0C0225D}"/>
    <dgm:cxn modelId="{45FD97EF-DC21-491E-95F3-D8ABC7634010}" type="presOf" srcId="{1156972E-148D-4F96-9C8A-EAD6D2C14323}" destId="{2FEBDBD5-7351-4877-80A5-5BB89D926C32}" srcOrd="0" destOrd="0" presId="urn:microsoft.com/office/officeart/2005/8/layout/vList2"/>
    <dgm:cxn modelId="{3EB8C2C2-435C-45D2-B4B5-6A3CDC8B084F}" type="presParOf" srcId="{BE3189E0-9175-4136-A430-F5C422A19B11}" destId="{615EC2B9-877B-414D-854D-B808D0DF0D2D}" srcOrd="0" destOrd="0" presId="urn:microsoft.com/office/officeart/2005/8/layout/vList2"/>
    <dgm:cxn modelId="{0C51234E-C7F1-4ED9-9675-9393A5F56332}" type="presParOf" srcId="{BE3189E0-9175-4136-A430-F5C422A19B11}" destId="{51888A8D-F3FB-4C8A-885D-8F7839A137C3}" srcOrd="1" destOrd="0" presId="urn:microsoft.com/office/officeart/2005/8/layout/vList2"/>
    <dgm:cxn modelId="{C15A94F7-F34C-49D3-8DD8-484A189AE37B}" type="presParOf" srcId="{BE3189E0-9175-4136-A430-F5C422A19B11}" destId="{965D8D5A-ABD8-4573-9CF5-1D30F1CED1C2}" srcOrd="2" destOrd="0" presId="urn:microsoft.com/office/officeart/2005/8/layout/vList2"/>
    <dgm:cxn modelId="{A1824A6F-3500-4634-9622-9ECCECB3603B}" type="presParOf" srcId="{BE3189E0-9175-4136-A430-F5C422A19B11}" destId="{AAB10F87-8430-4A78-96F4-4591874DA958}" srcOrd="3" destOrd="0" presId="urn:microsoft.com/office/officeart/2005/8/layout/vList2"/>
    <dgm:cxn modelId="{4F15DAF5-E144-45F6-8B39-B1178AB8229C}" type="presParOf" srcId="{BE3189E0-9175-4136-A430-F5C422A19B11}" destId="{8C2AD764-B78E-40D9-AF33-6EF5AB1D48F4}" srcOrd="4" destOrd="0" presId="urn:microsoft.com/office/officeart/2005/8/layout/vList2"/>
    <dgm:cxn modelId="{A86F7A4C-0DF4-4C8B-B442-3ACB5BFBB8D2}" type="presParOf" srcId="{BE3189E0-9175-4136-A430-F5C422A19B11}" destId="{2688C216-C884-42A1-8ED4-70CA97E300BD}" srcOrd="5" destOrd="0" presId="urn:microsoft.com/office/officeart/2005/8/layout/vList2"/>
    <dgm:cxn modelId="{D169B976-B1F8-4E93-8EDB-9D7CCE81241A}" type="presParOf" srcId="{BE3189E0-9175-4136-A430-F5C422A19B11}" destId="{2FEBDBD5-7351-4877-80A5-5BB89D926C32}" srcOrd="6" destOrd="0" presId="urn:microsoft.com/office/officeart/2005/8/layout/vList2"/>
    <dgm:cxn modelId="{4E88918A-F0D9-4FC7-9821-88FD53128A97}" type="presParOf" srcId="{BE3189E0-9175-4136-A430-F5C422A19B11}" destId="{1924B4D3-C76F-46C6-914E-8C5B51513947}" srcOrd="7" destOrd="0" presId="urn:microsoft.com/office/officeart/2005/8/layout/vList2"/>
    <dgm:cxn modelId="{E73AE9FA-46CB-4269-82D8-88C334B315EC}" type="presParOf" srcId="{BE3189E0-9175-4136-A430-F5C422A19B11}" destId="{70B9537C-3C56-4E27-B3FA-B0B2BEC41A7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915457-C690-4BDA-9B72-5B1044A8C042}" type="doc">
      <dgm:prSet loTypeId="urn:microsoft.com/office/officeart/2005/8/layout/arrow1" loCatId="relationship" qsTypeId="urn:microsoft.com/office/officeart/2005/8/quickstyle/simple5" qsCatId="simple" csTypeId="urn:microsoft.com/office/officeart/2005/8/colors/colorful5" csCatId="colorful"/>
      <dgm:spPr/>
      <dgm:t>
        <a:bodyPr/>
        <a:lstStyle/>
        <a:p>
          <a:endParaRPr lang="en-US"/>
        </a:p>
      </dgm:t>
    </dgm:pt>
    <dgm:pt modelId="{79C2E51F-69CB-4773-8AAB-C94D326488A8}">
      <dgm:prSet/>
      <dgm:spPr/>
      <dgm:t>
        <a:bodyPr/>
        <a:lstStyle/>
        <a:p>
          <a:r>
            <a:rPr lang="en-GB"/>
            <a:t>Gender divide</a:t>
          </a:r>
          <a:endParaRPr lang="en-US"/>
        </a:p>
      </dgm:t>
    </dgm:pt>
    <dgm:pt modelId="{F19B5A0E-8478-41D1-B9B9-B89ADB3D46C4}" type="parTrans" cxnId="{3FD150EB-23FD-430B-85BD-50821BD0DD19}">
      <dgm:prSet/>
      <dgm:spPr/>
      <dgm:t>
        <a:bodyPr/>
        <a:lstStyle/>
        <a:p>
          <a:endParaRPr lang="en-US"/>
        </a:p>
      </dgm:t>
    </dgm:pt>
    <dgm:pt modelId="{E780D46D-C346-4FBC-87A3-6FF198698CE0}" type="sibTrans" cxnId="{3FD150EB-23FD-430B-85BD-50821BD0DD19}">
      <dgm:prSet/>
      <dgm:spPr/>
      <dgm:t>
        <a:bodyPr/>
        <a:lstStyle/>
        <a:p>
          <a:endParaRPr lang="en-US"/>
        </a:p>
      </dgm:t>
    </dgm:pt>
    <dgm:pt modelId="{70AEDF91-4606-4C16-9D8A-109EBB8BCF2D}">
      <dgm:prSet/>
      <dgm:spPr/>
      <dgm:t>
        <a:bodyPr/>
        <a:lstStyle/>
        <a:p>
          <a:r>
            <a:rPr lang="en-GB"/>
            <a:t>Base level employee: 30.9% female.</a:t>
          </a:r>
          <a:endParaRPr lang="en-US"/>
        </a:p>
      </dgm:t>
    </dgm:pt>
    <dgm:pt modelId="{99505E89-391A-48D4-8CB5-E929F15B8199}" type="parTrans" cxnId="{0D6EB50E-87D7-45B9-8C12-E7B3E8B22C52}">
      <dgm:prSet/>
      <dgm:spPr/>
      <dgm:t>
        <a:bodyPr/>
        <a:lstStyle/>
        <a:p>
          <a:endParaRPr lang="en-US"/>
        </a:p>
      </dgm:t>
    </dgm:pt>
    <dgm:pt modelId="{D7E43275-B47B-4363-B074-0D850429666F}" type="sibTrans" cxnId="{0D6EB50E-87D7-45B9-8C12-E7B3E8B22C52}">
      <dgm:prSet/>
      <dgm:spPr/>
      <dgm:t>
        <a:bodyPr/>
        <a:lstStyle/>
        <a:p>
          <a:endParaRPr lang="en-US"/>
        </a:p>
      </dgm:t>
    </dgm:pt>
    <dgm:pt modelId="{36C53E24-8AA8-4322-A5EC-A01998F58C41}">
      <dgm:prSet/>
      <dgm:spPr/>
      <dgm:t>
        <a:bodyPr/>
        <a:lstStyle/>
        <a:p>
          <a:r>
            <a:rPr lang="en-GB"/>
            <a:t>Leader level: 25.5% female.</a:t>
          </a:r>
          <a:endParaRPr lang="en-US"/>
        </a:p>
      </dgm:t>
    </dgm:pt>
    <dgm:pt modelId="{87C67FBD-6B1B-432E-9A5F-BA2A539E95B8}" type="parTrans" cxnId="{3444BEBA-2188-4B82-91E0-EFD7D71F25EB}">
      <dgm:prSet/>
      <dgm:spPr/>
      <dgm:t>
        <a:bodyPr/>
        <a:lstStyle/>
        <a:p>
          <a:endParaRPr lang="en-US"/>
        </a:p>
      </dgm:t>
    </dgm:pt>
    <dgm:pt modelId="{32F40A87-894B-467F-9EF6-4035ECCBDC49}" type="sibTrans" cxnId="{3444BEBA-2188-4B82-91E0-EFD7D71F25EB}">
      <dgm:prSet/>
      <dgm:spPr/>
      <dgm:t>
        <a:bodyPr/>
        <a:lstStyle/>
        <a:p>
          <a:endParaRPr lang="en-US"/>
        </a:p>
      </dgm:t>
    </dgm:pt>
    <dgm:pt modelId="{4EF4D5C9-C638-4FF5-8926-D1B13C843464}">
      <dgm:prSet/>
      <dgm:spPr/>
      <dgm:t>
        <a:bodyPr/>
        <a:lstStyle/>
        <a:p>
          <a:r>
            <a:rPr lang="en-GB"/>
            <a:t>Racial diversity</a:t>
          </a:r>
          <a:endParaRPr lang="en-US"/>
        </a:p>
      </dgm:t>
    </dgm:pt>
    <dgm:pt modelId="{BEAAC0D4-2B0F-409C-918E-91F65B612C43}" type="parTrans" cxnId="{A048B0FF-4BEA-49F9-A36A-6576A324B8DE}">
      <dgm:prSet/>
      <dgm:spPr/>
      <dgm:t>
        <a:bodyPr/>
        <a:lstStyle/>
        <a:p>
          <a:endParaRPr lang="en-US"/>
        </a:p>
      </dgm:t>
    </dgm:pt>
    <dgm:pt modelId="{A032A2F5-FCE8-4F28-9A96-6A608C6B36B9}" type="sibTrans" cxnId="{A048B0FF-4BEA-49F9-A36A-6576A324B8DE}">
      <dgm:prSet/>
      <dgm:spPr/>
      <dgm:t>
        <a:bodyPr/>
        <a:lstStyle/>
        <a:p>
          <a:endParaRPr lang="en-US"/>
        </a:p>
      </dgm:t>
    </dgm:pt>
    <dgm:pt modelId="{7CB07DB4-FAAE-40F6-A65E-99F68DF80C64}">
      <dgm:prSet/>
      <dgm:spPr/>
      <dgm:t>
        <a:bodyPr/>
        <a:lstStyle/>
        <a:p>
          <a:r>
            <a:rPr lang="en-GB"/>
            <a:t>Base level employee: 36.3% Asian, 3.65% Latin, 2.5% Black</a:t>
          </a:r>
          <a:endParaRPr lang="en-US"/>
        </a:p>
      </dgm:t>
    </dgm:pt>
    <dgm:pt modelId="{05A25723-28EA-45D6-B651-BCA7CE4A69DA}" type="parTrans" cxnId="{0A580A30-6725-46D3-93EF-D5574B4C04EC}">
      <dgm:prSet/>
      <dgm:spPr/>
      <dgm:t>
        <a:bodyPr/>
        <a:lstStyle/>
        <a:p>
          <a:endParaRPr lang="en-US"/>
        </a:p>
      </dgm:t>
    </dgm:pt>
    <dgm:pt modelId="{9D48E3B8-A22A-4F61-BA0B-214443A1A135}" type="sibTrans" cxnId="{0A580A30-6725-46D3-93EF-D5574B4C04EC}">
      <dgm:prSet/>
      <dgm:spPr/>
      <dgm:t>
        <a:bodyPr/>
        <a:lstStyle/>
        <a:p>
          <a:endParaRPr lang="en-US"/>
        </a:p>
      </dgm:t>
    </dgm:pt>
    <dgm:pt modelId="{E3C01F31-9077-401F-BA05-29C02EAA6A12}">
      <dgm:prSet/>
      <dgm:spPr/>
      <dgm:t>
        <a:bodyPr/>
        <a:lstStyle/>
        <a:p>
          <a:r>
            <a:rPr lang="en-GB"/>
            <a:t>Leader level: 26.3% Asian, 2.0% Black</a:t>
          </a:r>
          <a:endParaRPr lang="en-US"/>
        </a:p>
      </dgm:t>
    </dgm:pt>
    <dgm:pt modelId="{AACA14EE-B43D-463D-B35A-18809DC371D3}" type="parTrans" cxnId="{87A77A9F-8153-4A02-AE6F-8A5F688E88A4}">
      <dgm:prSet/>
      <dgm:spPr/>
      <dgm:t>
        <a:bodyPr/>
        <a:lstStyle/>
        <a:p>
          <a:endParaRPr lang="en-US"/>
        </a:p>
      </dgm:t>
    </dgm:pt>
    <dgm:pt modelId="{AAB1D6FE-477C-4AE2-8A4D-A5184FEFED08}" type="sibTrans" cxnId="{87A77A9F-8153-4A02-AE6F-8A5F688E88A4}">
      <dgm:prSet/>
      <dgm:spPr/>
      <dgm:t>
        <a:bodyPr/>
        <a:lstStyle/>
        <a:p>
          <a:endParaRPr lang="en-US"/>
        </a:p>
      </dgm:t>
    </dgm:pt>
    <dgm:pt modelId="{9CBEAA00-F7A1-44C4-89A6-FBAB0E74D59D}" type="pres">
      <dgm:prSet presAssocID="{3D915457-C690-4BDA-9B72-5B1044A8C042}" presName="cycle" presStyleCnt="0">
        <dgm:presLayoutVars>
          <dgm:dir/>
          <dgm:resizeHandles val="exact"/>
        </dgm:presLayoutVars>
      </dgm:prSet>
      <dgm:spPr/>
    </dgm:pt>
    <dgm:pt modelId="{48CED75E-6149-493B-AA80-1FB988B292E8}" type="pres">
      <dgm:prSet presAssocID="{79C2E51F-69CB-4773-8AAB-C94D326488A8}" presName="arrow" presStyleLbl="node1" presStyleIdx="0" presStyleCnt="2">
        <dgm:presLayoutVars>
          <dgm:bulletEnabled val="1"/>
        </dgm:presLayoutVars>
      </dgm:prSet>
      <dgm:spPr/>
    </dgm:pt>
    <dgm:pt modelId="{8DC1FE63-FA75-455C-8ED7-94AE5A24B54F}" type="pres">
      <dgm:prSet presAssocID="{4EF4D5C9-C638-4FF5-8926-D1B13C843464}" presName="arrow" presStyleLbl="node1" presStyleIdx="1" presStyleCnt="2">
        <dgm:presLayoutVars>
          <dgm:bulletEnabled val="1"/>
        </dgm:presLayoutVars>
      </dgm:prSet>
      <dgm:spPr/>
    </dgm:pt>
  </dgm:ptLst>
  <dgm:cxnLst>
    <dgm:cxn modelId="{6B859803-E32B-41DA-A913-EE9C41C97356}" type="presOf" srcId="{4EF4D5C9-C638-4FF5-8926-D1B13C843464}" destId="{8DC1FE63-FA75-455C-8ED7-94AE5A24B54F}" srcOrd="0" destOrd="0" presId="urn:microsoft.com/office/officeart/2005/8/layout/arrow1"/>
    <dgm:cxn modelId="{0D6EB50E-87D7-45B9-8C12-E7B3E8B22C52}" srcId="{79C2E51F-69CB-4773-8AAB-C94D326488A8}" destId="{70AEDF91-4606-4C16-9D8A-109EBB8BCF2D}" srcOrd="0" destOrd="0" parTransId="{99505E89-391A-48D4-8CB5-E929F15B8199}" sibTransId="{D7E43275-B47B-4363-B074-0D850429666F}"/>
    <dgm:cxn modelId="{ECD4E425-AB45-4783-98A5-BDFB68F7C9FB}" type="presOf" srcId="{E3C01F31-9077-401F-BA05-29C02EAA6A12}" destId="{8DC1FE63-FA75-455C-8ED7-94AE5A24B54F}" srcOrd="0" destOrd="2" presId="urn:microsoft.com/office/officeart/2005/8/layout/arrow1"/>
    <dgm:cxn modelId="{0A580A30-6725-46D3-93EF-D5574B4C04EC}" srcId="{4EF4D5C9-C638-4FF5-8926-D1B13C843464}" destId="{7CB07DB4-FAAE-40F6-A65E-99F68DF80C64}" srcOrd="0" destOrd="0" parTransId="{05A25723-28EA-45D6-B651-BCA7CE4A69DA}" sibTransId="{9D48E3B8-A22A-4F61-BA0B-214443A1A135}"/>
    <dgm:cxn modelId="{289B2843-408D-4E0B-A2BF-F2F850106C2F}" type="presOf" srcId="{70AEDF91-4606-4C16-9D8A-109EBB8BCF2D}" destId="{48CED75E-6149-493B-AA80-1FB988B292E8}" srcOrd="0" destOrd="1" presId="urn:microsoft.com/office/officeart/2005/8/layout/arrow1"/>
    <dgm:cxn modelId="{E3909151-2C82-4AAF-B460-57B9AB946CC4}" type="presOf" srcId="{36C53E24-8AA8-4322-A5EC-A01998F58C41}" destId="{48CED75E-6149-493B-AA80-1FB988B292E8}" srcOrd="0" destOrd="2" presId="urn:microsoft.com/office/officeart/2005/8/layout/arrow1"/>
    <dgm:cxn modelId="{4CE4CA75-3883-4A11-AD82-8D4E0389F05E}" type="presOf" srcId="{7CB07DB4-FAAE-40F6-A65E-99F68DF80C64}" destId="{8DC1FE63-FA75-455C-8ED7-94AE5A24B54F}" srcOrd="0" destOrd="1" presId="urn:microsoft.com/office/officeart/2005/8/layout/arrow1"/>
    <dgm:cxn modelId="{87A77A9F-8153-4A02-AE6F-8A5F688E88A4}" srcId="{4EF4D5C9-C638-4FF5-8926-D1B13C843464}" destId="{E3C01F31-9077-401F-BA05-29C02EAA6A12}" srcOrd="1" destOrd="0" parTransId="{AACA14EE-B43D-463D-B35A-18809DC371D3}" sibTransId="{AAB1D6FE-477C-4AE2-8A4D-A5184FEFED08}"/>
    <dgm:cxn modelId="{3D2AE1A3-5D85-4D24-8274-384D3EC907C5}" type="presOf" srcId="{79C2E51F-69CB-4773-8AAB-C94D326488A8}" destId="{48CED75E-6149-493B-AA80-1FB988B292E8}" srcOrd="0" destOrd="0" presId="urn:microsoft.com/office/officeart/2005/8/layout/arrow1"/>
    <dgm:cxn modelId="{3444BEBA-2188-4B82-91E0-EFD7D71F25EB}" srcId="{79C2E51F-69CB-4773-8AAB-C94D326488A8}" destId="{36C53E24-8AA8-4322-A5EC-A01998F58C41}" srcOrd="1" destOrd="0" parTransId="{87C67FBD-6B1B-432E-9A5F-BA2A539E95B8}" sibTransId="{32F40A87-894B-467F-9EF6-4035ECCBDC49}"/>
    <dgm:cxn modelId="{95D05CC8-EF05-4A97-9148-048F9CC3E83B}" type="presOf" srcId="{3D915457-C690-4BDA-9B72-5B1044A8C042}" destId="{9CBEAA00-F7A1-44C4-89A6-FBAB0E74D59D}" srcOrd="0" destOrd="0" presId="urn:microsoft.com/office/officeart/2005/8/layout/arrow1"/>
    <dgm:cxn modelId="{3FD150EB-23FD-430B-85BD-50821BD0DD19}" srcId="{3D915457-C690-4BDA-9B72-5B1044A8C042}" destId="{79C2E51F-69CB-4773-8AAB-C94D326488A8}" srcOrd="0" destOrd="0" parTransId="{F19B5A0E-8478-41D1-B9B9-B89ADB3D46C4}" sibTransId="{E780D46D-C346-4FBC-87A3-6FF198698CE0}"/>
    <dgm:cxn modelId="{A048B0FF-4BEA-49F9-A36A-6576A324B8DE}" srcId="{3D915457-C690-4BDA-9B72-5B1044A8C042}" destId="{4EF4D5C9-C638-4FF5-8926-D1B13C843464}" srcOrd="1" destOrd="0" parTransId="{BEAAC0D4-2B0F-409C-918E-91F65B612C43}" sibTransId="{A032A2F5-FCE8-4F28-9A96-6A608C6B36B9}"/>
    <dgm:cxn modelId="{16992626-F355-403D-A50B-A8DC3A8DD94E}" type="presParOf" srcId="{9CBEAA00-F7A1-44C4-89A6-FBAB0E74D59D}" destId="{48CED75E-6149-493B-AA80-1FB988B292E8}" srcOrd="0" destOrd="0" presId="urn:microsoft.com/office/officeart/2005/8/layout/arrow1"/>
    <dgm:cxn modelId="{7D0E50CD-4F2A-47B4-9879-8B1409044710}" type="presParOf" srcId="{9CBEAA00-F7A1-44C4-89A6-FBAB0E74D59D}" destId="{8DC1FE63-FA75-455C-8ED7-94AE5A24B54F}" srcOrd="1" destOrd="0" presId="urn:microsoft.com/office/officeart/2005/8/layout/arrow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C4FB0B-8042-4790-8642-3E5DD6B0773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C6AFA88-2222-4207-9342-5EB3E24938A6}">
      <dgm:prSet/>
      <dgm:spPr/>
      <dgm:t>
        <a:bodyPr/>
        <a:lstStyle/>
        <a:p>
          <a:r>
            <a:rPr lang="en-GB"/>
            <a:t>Transparency,</a:t>
          </a:r>
          <a:endParaRPr lang="en-US"/>
        </a:p>
      </dgm:t>
    </dgm:pt>
    <dgm:pt modelId="{1D7465D9-293B-41BE-A925-82958324467A}" type="parTrans" cxnId="{1B0AC98F-BD7D-4E2C-A7E1-486001D5202A}">
      <dgm:prSet/>
      <dgm:spPr/>
      <dgm:t>
        <a:bodyPr/>
        <a:lstStyle/>
        <a:p>
          <a:endParaRPr lang="en-US"/>
        </a:p>
      </dgm:t>
    </dgm:pt>
    <dgm:pt modelId="{73499044-5E00-4A42-9145-EFFC3AD7979E}" type="sibTrans" cxnId="{1B0AC98F-BD7D-4E2C-A7E1-486001D5202A}">
      <dgm:prSet/>
      <dgm:spPr/>
      <dgm:t>
        <a:bodyPr/>
        <a:lstStyle/>
        <a:p>
          <a:endParaRPr lang="en-US"/>
        </a:p>
      </dgm:t>
    </dgm:pt>
    <dgm:pt modelId="{CDE55273-E0DB-4437-B5F3-47C236D21E14}">
      <dgm:prSet/>
      <dgm:spPr/>
      <dgm:t>
        <a:bodyPr/>
        <a:lstStyle/>
        <a:p>
          <a:r>
            <a:rPr lang="en-GB"/>
            <a:t>Serving users,</a:t>
          </a:r>
          <a:endParaRPr lang="en-US"/>
        </a:p>
      </dgm:t>
    </dgm:pt>
    <dgm:pt modelId="{A5295FB1-151E-486A-9A3B-BC76E011E610}" type="parTrans" cxnId="{5EE3D500-59C3-476E-AB16-CE1301829084}">
      <dgm:prSet/>
      <dgm:spPr/>
      <dgm:t>
        <a:bodyPr/>
        <a:lstStyle/>
        <a:p>
          <a:endParaRPr lang="en-US"/>
        </a:p>
      </dgm:t>
    </dgm:pt>
    <dgm:pt modelId="{A4955C6A-DEEC-4249-B02C-8F397D528C4B}" type="sibTrans" cxnId="{5EE3D500-59C3-476E-AB16-CE1301829084}">
      <dgm:prSet/>
      <dgm:spPr/>
      <dgm:t>
        <a:bodyPr/>
        <a:lstStyle/>
        <a:p>
          <a:endParaRPr lang="en-US"/>
        </a:p>
      </dgm:t>
    </dgm:pt>
    <dgm:pt modelId="{41EB4741-89E2-4B98-BF3E-643CBFE1D1C9}">
      <dgm:prSet/>
      <dgm:spPr/>
      <dgm:t>
        <a:bodyPr/>
        <a:lstStyle/>
        <a:p>
          <a:r>
            <a:rPr lang="en-GB"/>
            <a:t>Support,</a:t>
          </a:r>
          <a:endParaRPr lang="en-US"/>
        </a:p>
      </dgm:t>
    </dgm:pt>
    <dgm:pt modelId="{D6831CA7-D33B-4F24-8DE8-4EFAECBDB2BC}" type="parTrans" cxnId="{3CEB5203-F676-4D2A-8C74-3C7769C25D1E}">
      <dgm:prSet/>
      <dgm:spPr/>
      <dgm:t>
        <a:bodyPr/>
        <a:lstStyle/>
        <a:p>
          <a:endParaRPr lang="en-US"/>
        </a:p>
      </dgm:t>
    </dgm:pt>
    <dgm:pt modelId="{A0913E59-57A5-402B-914E-45C7CD804391}" type="sibTrans" cxnId="{3CEB5203-F676-4D2A-8C74-3C7769C25D1E}">
      <dgm:prSet/>
      <dgm:spPr/>
      <dgm:t>
        <a:bodyPr/>
        <a:lstStyle/>
        <a:p>
          <a:endParaRPr lang="en-US"/>
        </a:p>
      </dgm:t>
    </dgm:pt>
    <dgm:pt modelId="{CA770095-75F2-4912-99C7-41A88BF35241}">
      <dgm:prSet/>
      <dgm:spPr/>
      <dgm:t>
        <a:bodyPr/>
        <a:lstStyle/>
        <a:p>
          <a:r>
            <a:rPr lang="en-GB"/>
            <a:t>Avoiding conflicts of interest,</a:t>
          </a:r>
          <a:endParaRPr lang="en-US"/>
        </a:p>
      </dgm:t>
    </dgm:pt>
    <dgm:pt modelId="{5FC12ECE-CD92-4BBA-8747-5131C96C62EE}" type="parTrans" cxnId="{F36865EA-EB8A-4C0C-A601-E584364A0953}">
      <dgm:prSet/>
      <dgm:spPr/>
      <dgm:t>
        <a:bodyPr/>
        <a:lstStyle/>
        <a:p>
          <a:endParaRPr lang="en-US"/>
        </a:p>
      </dgm:t>
    </dgm:pt>
    <dgm:pt modelId="{21AE01B5-E124-4BC7-8C92-F4DEEC7B0521}" type="sibTrans" cxnId="{F36865EA-EB8A-4C0C-A601-E584364A0953}">
      <dgm:prSet/>
      <dgm:spPr/>
      <dgm:t>
        <a:bodyPr/>
        <a:lstStyle/>
        <a:p>
          <a:endParaRPr lang="en-US"/>
        </a:p>
      </dgm:t>
    </dgm:pt>
    <dgm:pt modelId="{01494AB2-EFFE-410F-8E6A-E2FABF59C34D}">
      <dgm:prSet/>
      <dgm:spPr/>
      <dgm:t>
        <a:bodyPr/>
        <a:lstStyle/>
        <a:p>
          <a:r>
            <a:rPr lang="en-GB"/>
            <a:t>Protecting assets,</a:t>
          </a:r>
          <a:endParaRPr lang="en-US"/>
        </a:p>
      </dgm:t>
    </dgm:pt>
    <dgm:pt modelId="{0432F1AC-D458-4692-9322-3DD61075EC52}" type="parTrans" cxnId="{9B060514-4C35-439B-BDA6-8994D3FF36C1}">
      <dgm:prSet/>
      <dgm:spPr/>
      <dgm:t>
        <a:bodyPr/>
        <a:lstStyle/>
        <a:p>
          <a:endParaRPr lang="en-US"/>
        </a:p>
      </dgm:t>
    </dgm:pt>
    <dgm:pt modelId="{E8CAD29D-5D25-402C-8810-ECF002FEBAA9}" type="sibTrans" cxnId="{9B060514-4C35-439B-BDA6-8994D3FF36C1}">
      <dgm:prSet/>
      <dgm:spPr/>
      <dgm:t>
        <a:bodyPr/>
        <a:lstStyle/>
        <a:p>
          <a:endParaRPr lang="en-US"/>
        </a:p>
      </dgm:t>
    </dgm:pt>
    <dgm:pt modelId="{85EA6B29-28DC-4E11-BB25-470BFD3568B6}">
      <dgm:prSet/>
      <dgm:spPr/>
      <dgm:t>
        <a:bodyPr/>
        <a:lstStyle/>
        <a:p>
          <a:r>
            <a:rPr lang="en-GB"/>
            <a:t>Obeying the law,</a:t>
          </a:r>
          <a:endParaRPr lang="en-US"/>
        </a:p>
      </dgm:t>
    </dgm:pt>
    <dgm:pt modelId="{3532F930-50EE-4A32-B589-CFCCCAD16B68}" type="parTrans" cxnId="{07EB3AFC-69AD-4AFC-A5FE-302AEF81E0A8}">
      <dgm:prSet/>
      <dgm:spPr/>
      <dgm:t>
        <a:bodyPr/>
        <a:lstStyle/>
        <a:p>
          <a:endParaRPr lang="en-US"/>
        </a:p>
      </dgm:t>
    </dgm:pt>
    <dgm:pt modelId="{A43D2BEF-A846-4B85-9B31-987EE7E7B00E}" type="sibTrans" cxnId="{07EB3AFC-69AD-4AFC-A5FE-302AEF81E0A8}">
      <dgm:prSet/>
      <dgm:spPr/>
      <dgm:t>
        <a:bodyPr/>
        <a:lstStyle/>
        <a:p>
          <a:endParaRPr lang="en-US"/>
        </a:p>
      </dgm:t>
    </dgm:pt>
    <dgm:pt modelId="{24277D1E-FEFD-4A36-B661-DCC825ACB3EA}">
      <dgm:prSet/>
      <dgm:spPr/>
      <dgm:t>
        <a:bodyPr/>
        <a:lstStyle/>
        <a:p>
          <a:r>
            <a:rPr lang="en-GB"/>
            <a:t>Financial responsibility,</a:t>
          </a:r>
          <a:endParaRPr lang="en-US"/>
        </a:p>
      </dgm:t>
    </dgm:pt>
    <dgm:pt modelId="{21F11FCD-7B0E-4E7A-9868-111459127824}" type="parTrans" cxnId="{DC1102D5-8FDA-4610-BD2E-747D0876B7E9}">
      <dgm:prSet/>
      <dgm:spPr/>
      <dgm:t>
        <a:bodyPr/>
        <a:lstStyle/>
        <a:p>
          <a:endParaRPr lang="en-US"/>
        </a:p>
      </dgm:t>
    </dgm:pt>
    <dgm:pt modelId="{5BA3E2D4-7256-4BC1-A873-9C63F0603617}" type="sibTrans" cxnId="{DC1102D5-8FDA-4610-BD2E-747D0876B7E9}">
      <dgm:prSet/>
      <dgm:spPr/>
      <dgm:t>
        <a:bodyPr/>
        <a:lstStyle/>
        <a:p>
          <a:endParaRPr lang="en-US"/>
        </a:p>
      </dgm:t>
    </dgm:pt>
    <dgm:pt modelId="{60AD6F86-5D1C-4F8D-BECE-6027268D54B0}">
      <dgm:prSet/>
      <dgm:spPr/>
      <dgm:t>
        <a:bodyPr/>
        <a:lstStyle/>
        <a:p>
          <a:r>
            <a:rPr lang="en-GB"/>
            <a:t>Preserving confidentiality</a:t>
          </a:r>
          <a:endParaRPr lang="en-US"/>
        </a:p>
      </dgm:t>
    </dgm:pt>
    <dgm:pt modelId="{915604A3-AF8D-492F-A014-3E8508DCFB56}" type="parTrans" cxnId="{2FB6C9B2-36D7-425F-9124-34EFDB0220B1}">
      <dgm:prSet/>
      <dgm:spPr/>
      <dgm:t>
        <a:bodyPr/>
        <a:lstStyle/>
        <a:p>
          <a:endParaRPr lang="en-US"/>
        </a:p>
      </dgm:t>
    </dgm:pt>
    <dgm:pt modelId="{119DA736-5969-463B-BE91-3A19EE8ED302}" type="sibTrans" cxnId="{2FB6C9B2-36D7-425F-9124-34EFDB0220B1}">
      <dgm:prSet/>
      <dgm:spPr/>
      <dgm:t>
        <a:bodyPr/>
        <a:lstStyle/>
        <a:p>
          <a:endParaRPr lang="en-US"/>
        </a:p>
      </dgm:t>
    </dgm:pt>
    <dgm:pt modelId="{CBA0BA2A-4062-4D0A-8EEC-D7A14809171A}" type="pres">
      <dgm:prSet presAssocID="{0BC4FB0B-8042-4790-8642-3E5DD6B0773C}" presName="linear" presStyleCnt="0">
        <dgm:presLayoutVars>
          <dgm:animLvl val="lvl"/>
          <dgm:resizeHandles val="exact"/>
        </dgm:presLayoutVars>
      </dgm:prSet>
      <dgm:spPr/>
    </dgm:pt>
    <dgm:pt modelId="{8BC81B2C-2CF0-4F96-8E2F-A2333C994EF1}" type="pres">
      <dgm:prSet presAssocID="{8C6AFA88-2222-4207-9342-5EB3E24938A6}" presName="parentText" presStyleLbl="node1" presStyleIdx="0" presStyleCnt="8">
        <dgm:presLayoutVars>
          <dgm:chMax val="0"/>
          <dgm:bulletEnabled val="1"/>
        </dgm:presLayoutVars>
      </dgm:prSet>
      <dgm:spPr/>
    </dgm:pt>
    <dgm:pt modelId="{152E4ADE-A1F8-471E-8C70-5934077D1771}" type="pres">
      <dgm:prSet presAssocID="{73499044-5E00-4A42-9145-EFFC3AD7979E}" presName="spacer" presStyleCnt="0"/>
      <dgm:spPr/>
    </dgm:pt>
    <dgm:pt modelId="{72323610-8E05-432D-B7CC-2D9DB3F535FD}" type="pres">
      <dgm:prSet presAssocID="{CDE55273-E0DB-4437-B5F3-47C236D21E14}" presName="parentText" presStyleLbl="node1" presStyleIdx="1" presStyleCnt="8">
        <dgm:presLayoutVars>
          <dgm:chMax val="0"/>
          <dgm:bulletEnabled val="1"/>
        </dgm:presLayoutVars>
      </dgm:prSet>
      <dgm:spPr/>
    </dgm:pt>
    <dgm:pt modelId="{F4C77586-3742-4F1D-9991-A93CE43EE6E0}" type="pres">
      <dgm:prSet presAssocID="{A4955C6A-DEEC-4249-B02C-8F397D528C4B}" presName="spacer" presStyleCnt="0"/>
      <dgm:spPr/>
    </dgm:pt>
    <dgm:pt modelId="{D585D9DD-EA70-4AF6-A0BD-D93CB7689B97}" type="pres">
      <dgm:prSet presAssocID="{41EB4741-89E2-4B98-BF3E-643CBFE1D1C9}" presName="parentText" presStyleLbl="node1" presStyleIdx="2" presStyleCnt="8">
        <dgm:presLayoutVars>
          <dgm:chMax val="0"/>
          <dgm:bulletEnabled val="1"/>
        </dgm:presLayoutVars>
      </dgm:prSet>
      <dgm:spPr/>
    </dgm:pt>
    <dgm:pt modelId="{586C307C-BC98-45F4-8550-8A6A8A9FE6E2}" type="pres">
      <dgm:prSet presAssocID="{A0913E59-57A5-402B-914E-45C7CD804391}" presName="spacer" presStyleCnt="0"/>
      <dgm:spPr/>
    </dgm:pt>
    <dgm:pt modelId="{A866F199-0DCA-43BD-8BEA-E1C61A21239A}" type="pres">
      <dgm:prSet presAssocID="{CA770095-75F2-4912-99C7-41A88BF35241}" presName="parentText" presStyleLbl="node1" presStyleIdx="3" presStyleCnt="8">
        <dgm:presLayoutVars>
          <dgm:chMax val="0"/>
          <dgm:bulletEnabled val="1"/>
        </dgm:presLayoutVars>
      </dgm:prSet>
      <dgm:spPr/>
    </dgm:pt>
    <dgm:pt modelId="{6E0ACF3E-FEF4-4FB2-969A-6C043FAA89CA}" type="pres">
      <dgm:prSet presAssocID="{21AE01B5-E124-4BC7-8C92-F4DEEC7B0521}" presName="spacer" presStyleCnt="0"/>
      <dgm:spPr/>
    </dgm:pt>
    <dgm:pt modelId="{F3FD8569-0637-4A16-AD89-F9204A471CBB}" type="pres">
      <dgm:prSet presAssocID="{01494AB2-EFFE-410F-8E6A-E2FABF59C34D}" presName="parentText" presStyleLbl="node1" presStyleIdx="4" presStyleCnt="8">
        <dgm:presLayoutVars>
          <dgm:chMax val="0"/>
          <dgm:bulletEnabled val="1"/>
        </dgm:presLayoutVars>
      </dgm:prSet>
      <dgm:spPr/>
    </dgm:pt>
    <dgm:pt modelId="{7EE3CF8C-E1A8-447B-871E-D376870C38DD}" type="pres">
      <dgm:prSet presAssocID="{E8CAD29D-5D25-402C-8810-ECF002FEBAA9}" presName="spacer" presStyleCnt="0"/>
      <dgm:spPr/>
    </dgm:pt>
    <dgm:pt modelId="{87B7DD38-81DA-4087-96FB-A12C2A27CF65}" type="pres">
      <dgm:prSet presAssocID="{85EA6B29-28DC-4E11-BB25-470BFD3568B6}" presName="parentText" presStyleLbl="node1" presStyleIdx="5" presStyleCnt="8">
        <dgm:presLayoutVars>
          <dgm:chMax val="0"/>
          <dgm:bulletEnabled val="1"/>
        </dgm:presLayoutVars>
      </dgm:prSet>
      <dgm:spPr/>
    </dgm:pt>
    <dgm:pt modelId="{B7693303-8FBB-47FE-9846-DA52AA54C725}" type="pres">
      <dgm:prSet presAssocID="{A43D2BEF-A846-4B85-9B31-987EE7E7B00E}" presName="spacer" presStyleCnt="0"/>
      <dgm:spPr/>
    </dgm:pt>
    <dgm:pt modelId="{DDCA8CDF-0A34-42AA-BA7D-F662E12F1D89}" type="pres">
      <dgm:prSet presAssocID="{24277D1E-FEFD-4A36-B661-DCC825ACB3EA}" presName="parentText" presStyleLbl="node1" presStyleIdx="6" presStyleCnt="8">
        <dgm:presLayoutVars>
          <dgm:chMax val="0"/>
          <dgm:bulletEnabled val="1"/>
        </dgm:presLayoutVars>
      </dgm:prSet>
      <dgm:spPr/>
    </dgm:pt>
    <dgm:pt modelId="{AA6654E7-C9D4-4B7B-B1A5-CC397D7BB944}" type="pres">
      <dgm:prSet presAssocID="{5BA3E2D4-7256-4BC1-A873-9C63F0603617}" presName="spacer" presStyleCnt="0"/>
      <dgm:spPr/>
    </dgm:pt>
    <dgm:pt modelId="{6A549019-69F4-4598-8419-59271F02730A}" type="pres">
      <dgm:prSet presAssocID="{60AD6F86-5D1C-4F8D-BECE-6027268D54B0}" presName="parentText" presStyleLbl="node1" presStyleIdx="7" presStyleCnt="8">
        <dgm:presLayoutVars>
          <dgm:chMax val="0"/>
          <dgm:bulletEnabled val="1"/>
        </dgm:presLayoutVars>
      </dgm:prSet>
      <dgm:spPr/>
    </dgm:pt>
  </dgm:ptLst>
  <dgm:cxnLst>
    <dgm:cxn modelId="{5EE3D500-59C3-476E-AB16-CE1301829084}" srcId="{0BC4FB0B-8042-4790-8642-3E5DD6B0773C}" destId="{CDE55273-E0DB-4437-B5F3-47C236D21E14}" srcOrd="1" destOrd="0" parTransId="{A5295FB1-151E-486A-9A3B-BC76E011E610}" sibTransId="{A4955C6A-DEEC-4249-B02C-8F397D528C4B}"/>
    <dgm:cxn modelId="{3CEB5203-F676-4D2A-8C74-3C7769C25D1E}" srcId="{0BC4FB0B-8042-4790-8642-3E5DD6B0773C}" destId="{41EB4741-89E2-4B98-BF3E-643CBFE1D1C9}" srcOrd="2" destOrd="0" parTransId="{D6831CA7-D33B-4F24-8DE8-4EFAECBDB2BC}" sibTransId="{A0913E59-57A5-402B-914E-45C7CD804391}"/>
    <dgm:cxn modelId="{9B060514-4C35-439B-BDA6-8994D3FF36C1}" srcId="{0BC4FB0B-8042-4790-8642-3E5DD6B0773C}" destId="{01494AB2-EFFE-410F-8E6A-E2FABF59C34D}" srcOrd="4" destOrd="0" parTransId="{0432F1AC-D458-4692-9322-3DD61075EC52}" sibTransId="{E8CAD29D-5D25-402C-8810-ECF002FEBAA9}"/>
    <dgm:cxn modelId="{C43B2715-0B8A-4C9D-B293-F0405DAC22DC}" type="presOf" srcId="{85EA6B29-28DC-4E11-BB25-470BFD3568B6}" destId="{87B7DD38-81DA-4087-96FB-A12C2A27CF65}" srcOrd="0" destOrd="0" presId="urn:microsoft.com/office/officeart/2005/8/layout/vList2"/>
    <dgm:cxn modelId="{2B9A2C1C-B961-4724-9377-08BE5731EEB3}" type="presOf" srcId="{0BC4FB0B-8042-4790-8642-3E5DD6B0773C}" destId="{CBA0BA2A-4062-4D0A-8EEC-D7A14809171A}" srcOrd="0" destOrd="0" presId="urn:microsoft.com/office/officeart/2005/8/layout/vList2"/>
    <dgm:cxn modelId="{2A527F21-C051-48C4-9CC1-48A559738730}" type="presOf" srcId="{CDE55273-E0DB-4437-B5F3-47C236D21E14}" destId="{72323610-8E05-432D-B7CC-2D9DB3F535FD}" srcOrd="0" destOrd="0" presId="urn:microsoft.com/office/officeart/2005/8/layout/vList2"/>
    <dgm:cxn modelId="{55EBD424-1E92-4F79-8EBF-8E79CDC6C6BB}" type="presOf" srcId="{41EB4741-89E2-4B98-BF3E-643CBFE1D1C9}" destId="{D585D9DD-EA70-4AF6-A0BD-D93CB7689B97}" srcOrd="0" destOrd="0" presId="urn:microsoft.com/office/officeart/2005/8/layout/vList2"/>
    <dgm:cxn modelId="{4BBC7530-4B9D-4452-BA51-0AF8336AD34D}" type="presOf" srcId="{60AD6F86-5D1C-4F8D-BECE-6027268D54B0}" destId="{6A549019-69F4-4598-8419-59271F02730A}" srcOrd="0" destOrd="0" presId="urn:microsoft.com/office/officeart/2005/8/layout/vList2"/>
    <dgm:cxn modelId="{1B0AC98F-BD7D-4E2C-A7E1-486001D5202A}" srcId="{0BC4FB0B-8042-4790-8642-3E5DD6B0773C}" destId="{8C6AFA88-2222-4207-9342-5EB3E24938A6}" srcOrd="0" destOrd="0" parTransId="{1D7465D9-293B-41BE-A925-82958324467A}" sibTransId="{73499044-5E00-4A42-9145-EFFC3AD7979E}"/>
    <dgm:cxn modelId="{121F6993-18F5-47DF-97C6-43D010B15EFA}" type="presOf" srcId="{CA770095-75F2-4912-99C7-41A88BF35241}" destId="{A866F199-0DCA-43BD-8BEA-E1C61A21239A}" srcOrd="0" destOrd="0" presId="urn:microsoft.com/office/officeart/2005/8/layout/vList2"/>
    <dgm:cxn modelId="{4D43A79F-EF1F-4CEC-9794-45E60877C317}" type="presOf" srcId="{01494AB2-EFFE-410F-8E6A-E2FABF59C34D}" destId="{F3FD8569-0637-4A16-AD89-F9204A471CBB}" srcOrd="0" destOrd="0" presId="urn:microsoft.com/office/officeart/2005/8/layout/vList2"/>
    <dgm:cxn modelId="{234926AA-0592-4D3E-BA29-0042BD555A58}" type="presOf" srcId="{8C6AFA88-2222-4207-9342-5EB3E24938A6}" destId="{8BC81B2C-2CF0-4F96-8E2F-A2333C994EF1}" srcOrd="0" destOrd="0" presId="urn:microsoft.com/office/officeart/2005/8/layout/vList2"/>
    <dgm:cxn modelId="{2FB6C9B2-36D7-425F-9124-34EFDB0220B1}" srcId="{0BC4FB0B-8042-4790-8642-3E5DD6B0773C}" destId="{60AD6F86-5D1C-4F8D-BECE-6027268D54B0}" srcOrd="7" destOrd="0" parTransId="{915604A3-AF8D-492F-A014-3E8508DCFB56}" sibTransId="{119DA736-5969-463B-BE91-3A19EE8ED302}"/>
    <dgm:cxn modelId="{BA617FC8-0B4E-4515-B74A-281E30E454CC}" type="presOf" srcId="{24277D1E-FEFD-4A36-B661-DCC825ACB3EA}" destId="{DDCA8CDF-0A34-42AA-BA7D-F662E12F1D89}" srcOrd="0" destOrd="0" presId="urn:microsoft.com/office/officeart/2005/8/layout/vList2"/>
    <dgm:cxn modelId="{DC1102D5-8FDA-4610-BD2E-747D0876B7E9}" srcId="{0BC4FB0B-8042-4790-8642-3E5DD6B0773C}" destId="{24277D1E-FEFD-4A36-B661-DCC825ACB3EA}" srcOrd="6" destOrd="0" parTransId="{21F11FCD-7B0E-4E7A-9868-111459127824}" sibTransId="{5BA3E2D4-7256-4BC1-A873-9C63F0603617}"/>
    <dgm:cxn modelId="{F36865EA-EB8A-4C0C-A601-E584364A0953}" srcId="{0BC4FB0B-8042-4790-8642-3E5DD6B0773C}" destId="{CA770095-75F2-4912-99C7-41A88BF35241}" srcOrd="3" destOrd="0" parTransId="{5FC12ECE-CD92-4BBA-8747-5131C96C62EE}" sibTransId="{21AE01B5-E124-4BC7-8C92-F4DEEC7B0521}"/>
    <dgm:cxn modelId="{07EB3AFC-69AD-4AFC-A5FE-302AEF81E0A8}" srcId="{0BC4FB0B-8042-4790-8642-3E5DD6B0773C}" destId="{85EA6B29-28DC-4E11-BB25-470BFD3568B6}" srcOrd="5" destOrd="0" parTransId="{3532F930-50EE-4A32-B589-CFCCCAD16B68}" sibTransId="{A43D2BEF-A846-4B85-9B31-987EE7E7B00E}"/>
    <dgm:cxn modelId="{6EA7463E-7B6E-4F15-9E57-D34AC4E152A7}" type="presParOf" srcId="{CBA0BA2A-4062-4D0A-8EEC-D7A14809171A}" destId="{8BC81B2C-2CF0-4F96-8E2F-A2333C994EF1}" srcOrd="0" destOrd="0" presId="urn:microsoft.com/office/officeart/2005/8/layout/vList2"/>
    <dgm:cxn modelId="{FE325199-E657-4AB5-8548-9B0391DC4F0F}" type="presParOf" srcId="{CBA0BA2A-4062-4D0A-8EEC-D7A14809171A}" destId="{152E4ADE-A1F8-471E-8C70-5934077D1771}" srcOrd="1" destOrd="0" presId="urn:microsoft.com/office/officeart/2005/8/layout/vList2"/>
    <dgm:cxn modelId="{91713EDC-4D64-4809-9A42-A1005B1E4A60}" type="presParOf" srcId="{CBA0BA2A-4062-4D0A-8EEC-D7A14809171A}" destId="{72323610-8E05-432D-B7CC-2D9DB3F535FD}" srcOrd="2" destOrd="0" presId="urn:microsoft.com/office/officeart/2005/8/layout/vList2"/>
    <dgm:cxn modelId="{03D9FD9A-1F1E-415E-A0CF-AA09A6C5D320}" type="presParOf" srcId="{CBA0BA2A-4062-4D0A-8EEC-D7A14809171A}" destId="{F4C77586-3742-4F1D-9991-A93CE43EE6E0}" srcOrd="3" destOrd="0" presId="urn:microsoft.com/office/officeart/2005/8/layout/vList2"/>
    <dgm:cxn modelId="{8F1DCC6A-C6DF-4D47-8414-3A654DDD4C1C}" type="presParOf" srcId="{CBA0BA2A-4062-4D0A-8EEC-D7A14809171A}" destId="{D585D9DD-EA70-4AF6-A0BD-D93CB7689B97}" srcOrd="4" destOrd="0" presId="urn:microsoft.com/office/officeart/2005/8/layout/vList2"/>
    <dgm:cxn modelId="{B4F2DC1B-4E95-4102-8E6A-5DA9E9599E86}" type="presParOf" srcId="{CBA0BA2A-4062-4D0A-8EEC-D7A14809171A}" destId="{586C307C-BC98-45F4-8550-8A6A8A9FE6E2}" srcOrd="5" destOrd="0" presId="urn:microsoft.com/office/officeart/2005/8/layout/vList2"/>
    <dgm:cxn modelId="{6D665C4A-B954-4887-9E0E-4935D64A0EC5}" type="presParOf" srcId="{CBA0BA2A-4062-4D0A-8EEC-D7A14809171A}" destId="{A866F199-0DCA-43BD-8BEA-E1C61A21239A}" srcOrd="6" destOrd="0" presId="urn:microsoft.com/office/officeart/2005/8/layout/vList2"/>
    <dgm:cxn modelId="{46F138FE-2A6F-40E7-A4E8-FD084840886A}" type="presParOf" srcId="{CBA0BA2A-4062-4D0A-8EEC-D7A14809171A}" destId="{6E0ACF3E-FEF4-4FB2-969A-6C043FAA89CA}" srcOrd="7" destOrd="0" presId="urn:microsoft.com/office/officeart/2005/8/layout/vList2"/>
    <dgm:cxn modelId="{F1AD06FC-967F-4FFD-8636-A9BFF1F5625E}" type="presParOf" srcId="{CBA0BA2A-4062-4D0A-8EEC-D7A14809171A}" destId="{F3FD8569-0637-4A16-AD89-F9204A471CBB}" srcOrd="8" destOrd="0" presId="urn:microsoft.com/office/officeart/2005/8/layout/vList2"/>
    <dgm:cxn modelId="{EA5A1765-8DEC-40C5-9709-821E9D8999DF}" type="presParOf" srcId="{CBA0BA2A-4062-4D0A-8EEC-D7A14809171A}" destId="{7EE3CF8C-E1A8-447B-871E-D376870C38DD}" srcOrd="9" destOrd="0" presId="urn:microsoft.com/office/officeart/2005/8/layout/vList2"/>
    <dgm:cxn modelId="{AE77CA66-09A4-4FA9-B729-D98783FCF784}" type="presParOf" srcId="{CBA0BA2A-4062-4D0A-8EEC-D7A14809171A}" destId="{87B7DD38-81DA-4087-96FB-A12C2A27CF65}" srcOrd="10" destOrd="0" presId="urn:microsoft.com/office/officeart/2005/8/layout/vList2"/>
    <dgm:cxn modelId="{97C57A90-DA9A-4BD6-BF27-999880202315}" type="presParOf" srcId="{CBA0BA2A-4062-4D0A-8EEC-D7A14809171A}" destId="{B7693303-8FBB-47FE-9846-DA52AA54C725}" srcOrd="11" destOrd="0" presId="urn:microsoft.com/office/officeart/2005/8/layout/vList2"/>
    <dgm:cxn modelId="{EA77FC3B-CE05-4A9E-892B-A64042D68E1C}" type="presParOf" srcId="{CBA0BA2A-4062-4D0A-8EEC-D7A14809171A}" destId="{DDCA8CDF-0A34-42AA-BA7D-F662E12F1D89}" srcOrd="12" destOrd="0" presId="urn:microsoft.com/office/officeart/2005/8/layout/vList2"/>
    <dgm:cxn modelId="{A73C4957-D7A1-425C-8C7A-1D988AE34FFF}" type="presParOf" srcId="{CBA0BA2A-4062-4D0A-8EEC-D7A14809171A}" destId="{AA6654E7-C9D4-4B7B-B1A5-CC397D7BB944}" srcOrd="13" destOrd="0" presId="urn:microsoft.com/office/officeart/2005/8/layout/vList2"/>
    <dgm:cxn modelId="{37BE62A7-B53D-4853-A268-2A1BA13A0FEC}" type="presParOf" srcId="{CBA0BA2A-4062-4D0A-8EEC-D7A14809171A}" destId="{6A549019-69F4-4598-8419-59271F02730A}"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433E45B-F2D8-408F-B979-4B4422B7F41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A687BB0-115F-474D-BE47-7753A4A0ABEE}">
      <dgm:prSet/>
      <dgm:spPr/>
      <dgm:t>
        <a:bodyPr/>
        <a:lstStyle/>
        <a:p>
          <a:r>
            <a:rPr lang="en-GB"/>
            <a:t>Chief People Officer instead of Human Resource Manager.</a:t>
          </a:r>
          <a:endParaRPr lang="en-US"/>
        </a:p>
      </dgm:t>
    </dgm:pt>
    <dgm:pt modelId="{41264E31-4421-4B1A-A231-0516FE1F9E4C}" type="parTrans" cxnId="{A79BAB08-9980-4529-9039-032C272FBD31}">
      <dgm:prSet/>
      <dgm:spPr/>
      <dgm:t>
        <a:bodyPr/>
        <a:lstStyle/>
        <a:p>
          <a:endParaRPr lang="en-US"/>
        </a:p>
      </dgm:t>
    </dgm:pt>
    <dgm:pt modelId="{C4080F75-9A7B-4DBE-802B-0D9D99145CC9}" type="sibTrans" cxnId="{A79BAB08-9980-4529-9039-032C272FBD31}">
      <dgm:prSet/>
      <dgm:spPr/>
      <dgm:t>
        <a:bodyPr/>
        <a:lstStyle/>
        <a:p>
          <a:endParaRPr lang="en-US"/>
        </a:p>
      </dgm:t>
    </dgm:pt>
    <dgm:pt modelId="{C426E92A-42D8-4D60-AB36-748BDE7FD6EF}">
      <dgm:prSet/>
      <dgm:spPr/>
      <dgm:t>
        <a:bodyPr/>
        <a:lstStyle/>
        <a:p>
          <a:r>
            <a:rPr lang="en-GB"/>
            <a:t>70 offices in 40 countries.</a:t>
          </a:r>
          <a:endParaRPr lang="en-US"/>
        </a:p>
      </dgm:t>
    </dgm:pt>
    <dgm:pt modelId="{4F18A517-6A41-4619-BFE4-CD80D6C90397}" type="parTrans" cxnId="{24EB52EF-23C3-4547-9C10-F63AC31A998D}">
      <dgm:prSet/>
      <dgm:spPr/>
      <dgm:t>
        <a:bodyPr/>
        <a:lstStyle/>
        <a:p>
          <a:endParaRPr lang="en-US"/>
        </a:p>
      </dgm:t>
    </dgm:pt>
    <dgm:pt modelId="{F2AB3339-38D2-47D1-9084-FDF17BD9B05A}" type="sibTrans" cxnId="{24EB52EF-23C3-4547-9C10-F63AC31A998D}">
      <dgm:prSet/>
      <dgm:spPr/>
      <dgm:t>
        <a:bodyPr/>
        <a:lstStyle/>
        <a:p>
          <a:endParaRPr lang="en-US"/>
        </a:p>
      </dgm:t>
    </dgm:pt>
    <dgm:pt modelId="{351B156F-A040-4489-838B-302A0D049C65}">
      <dgm:prSet/>
      <dgm:spPr/>
      <dgm:t>
        <a:bodyPr/>
        <a:lstStyle/>
        <a:p>
          <a:r>
            <a:rPr lang="en-GB"/>
            <a:t>Employees given a lot of space and leeway.</a:t>
          </a:r>
          <a:endParaRPr lang="en-US"/>
        </a:p>
      </dgm:t>
    </dgm:pt>
    <dgm:pt modelId="{F208F6D5-0A7D-4FA2-9C49-2163DAF573C6}" type="parTrans" cxnId="{21C18148-F8EB-4B57-BD9A-703CFF29D0E5}">
      <dgm:prSet/>
      <dgm:spPr/>
      <dgm:t>
        <a:bodyPr/>
        <a:lstStyle/>
        <a:p>
          <a:endParaRPr lang="en-US"/>
        </a:p>
      </dgm:t>
    </dgm:pt>
    <dgm:pt modelId="{9622D3B1-FCBB-44DE-A86E-E6A3592D386E}" type="sibTrans" cxnId="{21C18148-F8EB-4B57-BD9A-703CFF29D0E5}">
      <dgm:prSet/>
      <dgm:spPr/>
      <dgm:t>
        <a:bodyPr/>
        <a:lstStyle/>
        <a:p>
          <a:endParaRPr lang="en-US"/>
        </a:p>
      </dgm:t>
    </dgm:pt>
    <dgm:pt modelId="{28F8376E-B315-495D-8205-10EB5C7B64C4}">
      <dgm:prSet/>
      <dgm:spPr/>
      <dgm:t>
        <a:bodyPr/>
        <a:lstStyle/>
        <a:p>
          <a:r>
            <a:rPr lang="en-GB"/>
            <a:t>Supportive atmosphere.</a:t>
          </a:r>
          <a:endParaRPr lang="en-US"/>
        </a:p>
      </dgm:t>
    </dgm:pt>
    <dgm:pt modelId="{E579AA25-BBC6-488B-9AD7-3A8267244C1F}" type="parTrans" cxnId="{BCA8AA86-849D-447E-9BFC-BAAB2BBDB789}">
      <dgm:prSet/>
      <dgm:spPr/>
      <dgm:t>
        <a:bodyPr/>
        <a:lstStyle/>
        <a:p>
          <a:endParaRPr lang="en-US"/>
        </a:p>
      </dgm:t>
    </dgm:pt>
    <dgm:pt modelId="{B7AFDEA5-FABC-4610-8784-842DFFCE6D35}" type="sibTrans" cxnId="{BCA8AA86-849D-447E-9BFC-BAAB2BBDB789}">
      <dgm:prSet/>
      <dgm:spPr/>
      <dgm:t>
        <a:bodyPr/>
        <a:lstStyle/>
        <a:p>
          <a:endParaRPr lang="en-US"/>
        </a:p>
      </dgm:t>
    </dgm:pt>
    <dgm:pt modelId="{91A6E016-3F85-47BD-9124-1F48A2BA230F}">
      <dgm:prSet/>
      <dgm:spPr/>
      <dgm:t>
        <a:bodyPr/>
        <a:lstStyle/>
        <a:p>
          <a:r>
            <a:rPr lang="en-GB"/>
            <a:t>2019 user satisfaction rate of 79% </a:t>
          </a:r>
          <a:endParaRPr lang="en-US"/>
        </a:p>
      </dgm:t>
    </dgm:pt>
    <dgm:pt modelId="{72DF6BEF-9506-44E8-83A7-EE08240AF46D}" type="parTrans" cxnId="{DE1343C5-C683-4399-8E6A-9AE3D1628978}">
      <dgm:prSet/>
      <dgm:spPr/>
      <dgm:t>
        <a:bodyPr/>
        <a:lstStyle/>
        <a:p>
          <a:endParaRPr lang="en-US"/>
        </a:p>
      </dgm:t>
    </dgm:pt>
    <dgm:pt modelId="{25208AD6-C74F-485E-B83D-3922F3627D39}" type="sibTrans" cxnId="{DE1343C5-C683-4399-8E6A-9AE3D1628978}">
      <dgm:prSet/>
      <dgm:spPr/>
      <dgm:t>
        <a:bodyPr/>
        <a:lstStyle/>
        <a:p>
          <a:endParaRPr lang="en-US"/>
        </a:p>
      </dgm:t>
    </dgm:pt>
    <dgm:pt modelId="{23C8A8DA-87E3-446C-B5D0-0BBA960FF958}" type="pres">
      <dgm:prSet presAssocID="{0433E45B-F2D8-408F-B979-4B4422B7F41B}" presName="linear" presStyleCnt="0">
        <dgm:presLayoutVars>
          <dgm:animLvl val="lvl"/>
          <dgm:resizeHandles val="exact"/>
        </dgm:presLayoutVars>
      </dgm:prSet>
      <dgm:spPr/>
    </dgm:pt>
    <dgm:pt modelId="{34C5D26A-5411-471C-8380-4719DCFC1A1B}" type="pres">
      <dgm:prSet presAssocID="{9A687BB0-115F-474D-BE47-7753A4A0ABEE}" presName="parentText" presStyleLbl="node1" presStyleIdx="0" presStyleCnt="5">
        <dgm:presLayoutVars>
          <dgm:chMax val="0"/>
          <dgm:bulletEnabled val="1"/>
        </dgm:presLayoutVars>
      </dgm:prSet>
      <dgm:spPr/>
    </dgm:pt>
    <dgm:pt modelId="{D653764C-0225-4706-B2C1-103EE168E70A}" type="pres">
      <dgm:prSet presAssocID="{C4080F75-9A7B-4DBE-802B-0D9D99145CC9}" presName="spacer" presStyleCnt="0"/>
      <dgm:spPr/>
    </dgm:pt>
    <dgm:pt modelId="{F3EC0F78-2158-45F9-9301-5D792E16D51D}" type="pres">
      <dgm:prSet presAssocID="{C426E92A-42D8-4D60-AB36-748BDE7FD6EF}" presName="parentText" presStyleLbl="node1" presStyleIdx="1" presStyleCnt="5">
        <dgm:presLayoutVars>
          <dgm:chMax val="0"/>
          <dgm:bulletEnabled val="1"/>
        </dgm:presLayoutVars>
      </dgm:prSet>
      <dgm:spPr/>
    </dgm:pt>
    <dgm:pt modelId="{66145860-FA08-409B-BBC6-F189E27FC9E1}" type="pres">
      <dgm:prSet presAssocID="{F2AB3339-38D2-47D1-9084-FDF17BD9B05A}" presName="spacer" presStyleCnt="0"/>
      <dgm:spPr/>
    </dgm:pt>
    <dgm:pt modelId="{CA4F9351-775A-4CEA-8C52-9088B3DBBB00}" type="pres">
      <dgm:prSet presAssocID="{351B156F-A040-4489-838B-302A0D049C65}" presName="parentText" presStyleLbl="node1" presStyleIdx="2" presStyleCnt="5">
        <dgm:presLayoutVars>
          <dgm:chMax val="0"/>
          <dgm:bulletEnabled val="1"/>
        </dgm:presLayoutVars>
      </dgm:prSet>
      <dgm:spPr/>
    </dgm:pt>
    <dgm:pt modelId="{9F6AB749-ED5E-4E79-AFBF-D37F405B8140}" type="pres">
      <dgm:prSet presAssocID="{9622D3B1-FCBB-44DE-A86E-E6A3592D386E}" presName="spacer" presStyleCnt="0"/>
      <dgm:spPr/>
    </dgm:pt>
    <dgm:pt modelId="{FD095981-1BDF-4590-90C9-F84967D2CA8D}" type="pres">
      <dgm:prSet presAssocID="{28F8376E-B315-495D-8205-10EB5C7B64C4}" presName="parentText" presStyleLbl="node1" presStyleIdx="3" presStyleCnt="5">
        <dgm:presLayoutVars>
          <dgm:chMax val="0"/>
          <dgm:bulletEnabled val="1"/>
        </dgm:presLayoutVars>
      </dgm:prSet>
      <dgm:spPr/>
    </dgm:pt>
    <dgm:pt modelId="{9D941025-4539-4ACE-817C-313B04321D69}" type="pres">
      <dgm:prSet presAssocID="{B7AFDEA5-FABC-4610-8784-842DFFCE6D35}" presName="spacer" presStyleCnt="0"/>
      <dgm:spPr/>
    </dgm:pt>
    <dgm:pt modelId="{0B3982F0-10E1-4479-9976-1EE7D85A8C39}" type="pres">
      <dgm:prSet presAssocID="{91A6E016-3F85-47BD-9124-1F48A2BA230F}" presName="parentText" presStyleLbl="node1" presStyleIdx="4" presStyleCnt="5">
        <dgm:presLayoutVars>
          <dgm:chMax val="0"/>
          <dgm:bulletEnabled val="1"/>
        </dgm:presLayoutVars>
      </dgm:prSet>
      <dgm:spPr/>
    </dgm:pt>
  </dgm:ptLst>
  <dgm:cxnLst>
    <dgm:cxn modelId="{3ACA6905-B033-4C14-B8CC-5A7EAA26D197}" type="presOf" srcId="{91A6E016-3F85-47BD-9124-1F48A2BA230F}" destId="{0B3982F0-10E1-4479-9976-1EE7D85A8C39}" srcOrd="0" destOrd="0" presId="urn:microsoft.com/office/officeart/2005/8/layout/vList2"/>
    <dgm:cxn modelId="{A79BAB08-9980-4529-9039-032C272FBD31}" srcId="{0433E45B-F2D8-408F-B979-4B4422B7F41B}" destId="{9A687BB0-115F-474D-BE47-7753A4A0ABEE}" srcOrd="0" destOrd="0" parTransId="{41264E31-4421-4B1A-A231-0516FE1F9E4C}" sibTransId="{C4080F75-9A7B-4DBE-802B-0D9D99145CC9}"/>
    <dgm:cxn modelId="{DF3A0612-9190-40B0-B937-E2162F573D92}" type="presOf" srcId="{28F8376E-B315-495D-8205-10EB5C7B64C4}" destId="{FD095981-1BDF-4590-90C9-F84967D2CA8D}" srcOrd="0" destOrd="0" presId="urn:microsoft.com/office/officeart/2005/8/layout/vList2"/>
    <dgm:cxn modelId="{D9A6C85E-6F67-49AC-AB35-0FD53C92A769}" type="presOf" srcId="{9A687BB0-115F-474D-BE47-7753A4A0ABEE}" destId="{34C5D26A-5411-471C-8380-4719DCFC1A1B}" srcOrd="0" destOrd="0" presId="urn:microsoft.com/office/officeart/2005/8/layout/vList2"/>
    <dgm:cxn modelId="{C21A2A5F-3D1D-44D8-8317-CFEEE5234BB8}" type="presOf" srcId="{351B156F-A040-4489-838B-302A0D049C65}" destId="{CA4F9351-775A-4CEA-8C52-9088B3DBBB00}" srcOrd="0" destOrd="0" presId="urn:microsoft.com/office/officeart/2005/8/layout/vList2"/>
    <dgm:cxn modelId="{21C18148-F8EB-4B57-BD9A-703CFF29D0E5}" srcId="{0433E45B-F2D8-408F-B979-4B4422B7F41B}" destId="{351B156F-A040-4489-838B-302A0D049C65}" srcOrd="2" destOrd="0" parTransId="{F208F6D5-0A7D-4FA2-9C49-2163DAF573C6}" sibTransId="{9622D3B1-FCBB-44DE-A86E-E6A3592D386E}"/>
    <dgm:cxn modelId="{BCA8AA86-849D-447E-9BFC-BAAB2BBDB789}" srcId="{0433E45B-F2D8-408F-B979-4B4422B7F41B}" destId="{28F8376E-B315-495D-8205-10EB5C7B64C4}" srcOrd="3" destOrd="0" parTransId="{E579AA25-BBC6-488B-9AD7-3A8267244C1F}" sibTransId="{B7AFDEA5-FABC-4610-8784-842DFFCE6D35}"/>
    <dgm:cxn modelId="{54EC9587-2016-49C1-8A2D-3F5667D1DDB9}" type="presOf" srcId="{0433E45B-F2D8-408F-B979-4B4422B7F41B}" destId="{23C8A8DA-87E3-446C-B5D0-0BBA960FF958}" srcOrd="0" destOrd="0" presId="urn:microsoft.com/office/officeart/2005/8/layout/vList2"/>
    <dgm:cxn modelId="{1C106ABE-1A28-4520-AEE7-D25B867227A3}" type="presOf" srcId="{C426E92A-42D8-4D60-AB36-748BDE7FD6EF}" destId="{F3EC0F78-2158-45F9-9301-5D792E16D51D}" srcOrd="0" destOrd="0" presId="urn:microsoft.com/office/officeart/2005/8/layout/vList2"/>
    <dgm:cxn modelId="{DE1343C5-C683-4399-8E6A-9AE3D1628978}" srcId="{0433E45B-F2D8-408F-B979-4B4422B7F41B}" destId="{91A6E016-3F85-47BD-9124-1F48A2BA230F}" srcOrd="4" destOrd="0" parTransId="{72DF6BEF-9506-44E8-83A7-EE08240AF46D}" sibTransId="{25208AD6-C74F-485E-B83D-3922F3627D39}"/>
    <dgm:cxn modelId="{24EB52EF-23C3-4547-9C10-F63AC31A998D}" srcId="{0433E45B-F2D8-408F-B979-4B4422B7F41B}" destId="{C426E92A-42D8-4D60-AB36-748BDE7FD6EF}" srcOrd="1" destOrd="0" parTransId="{4F18A517-6A41-4619-BFE4-CD80D6C90397}" sibTransId="{F2AB3339-38D2-47D1-9084-FDF17BD9B05A}"/>
    <dgm:cxn modelId="{7BB44A0E-04BC-454A-9ED8-1038F1A7428A}" type="presParOf" srcId="{23C8A8DA-87E3-446C-B5D0-0BBA960FF958}" destId="{34C5D26A-5411-471C-8380-4719DCFC1A1B}" srcOrd="0" destOrd="0" presId="urn:microsoft.com/office/officeart/2005/8/layout/vList2"/>
    <dgm:cxn modelId="{C4FF6925-0AC3-4448-8CE6-552E9219E2A7}" type="presParOf" srcId="{23C8A8DA-87E3-446C-B5D0-0BBA960FF958}" destId="{D653764C-0225-4706-B2C1-103EE168E70A}" srcOrd="1" destOrd="0" presId="urn:microsoft.com/office/officeart/2005/8/layout/vList2"/>
    <dgm:cxn modelId="{59BF15EC-5D5E-4F08-BB57-D46E30D7E308}" type="presParOf" srcId="{23C8A8DA-87E3-446C-B5D0-0BBA960FF958}" destId="{F3EC0F78-2158-45F9-9301-5D792E16D51D}" srcOrd="2" destOrd="0" presId="urn:microsoft.com/office/officeart/2005/8/layout/vList2"/>
    <dgm:cxn modelId="{8061AE6E-216D-467D-9391-8F73C2D876A5}" type="presParOf" srcId="{23C8A8DA-87E3-446C-B5D0-0BBA960FF958}" destId="{66145860-FA08-409B-BBC6-F189E27FC9E1}" srcOrd="3" destOrd="0" presId="urn:microsoft.com/office/officeart/2005/8/layout/vList2"/>
    <dgm:cxn modelId="{35309857-D646-4A98-9EBA-79C25A683BB6}" type="presParOf" srcId="{23C8A8DA-87E3-446C-B5D0-0BBA960FF958}" destId="{CA4F9351-775A-4CEA-8C52-9088B3DBBB00}" srcOrd="4" destOrd="0" presId="urn:microsoft.com/office/officeart/2005/8/layout/vList2"/>
    <dgm:cxn modelId="{36C676F2-84CB-4058-B79D-047E1C60E59C}" type="presParOf" srcId="{23C8A8DA-87E3-446C-B5D0-0BBA960FF958}" destId="{9F6AB749-ED5E-4E79-AFBF-D37F405B8140}" srcOrd="5" destOrd="0" presId="urn:microsoft.com/office/officeart/2005/8/layout/vList2"/>
    <dgm:cxn modelId="{1D5E1AB1-4D55-421C-B5A2-6F2510E00385}" type="presParOf" srcId="{23C8A8DA-87E3-446C-B5D0-0BBA960FF958}" destId="{FD095981-1BDF-4590-90C9-F84967D2CA8D}" srcOrd="6" destOrd="0" presId="urn:microsoft.com/office/officeart/2005/8/layout/vList2"/>
    <dgm:cxn modelId="{702EA083-2C8E-4386-B577-F1E8853B7131}" type="presParOf" srcId="{23C8A8DA-87E3-446C-B5D0-0BBA960FF958}" destId="{9D941025-4539-4ACE-817C-313B04321D69}" srcOrd="7" destOrd="0" presId="urn:microsoft.com/office/officeart/2005/8/layout/vList2"/>
    <dgm:cxn modelId="{29ACE9DD-4C93-4914-BFBD-8280267259AB}" type="presParOf" srcId="{23C8A8DA-87E3-446C-B5D0-0BBA960FF958}" destId="{0B3982F0-10E1-4479-9976-1EE7D85A8C3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EC2B9-877B-414D-854D-B808D0DF0D2D}">
      <dsp:nvSpPr>
        <dsp:cNvPr id="0" name=""/>
        <dsp:cNvSpPr/>
      </dsp:nvSpPr>
      <dsp:spPr>
        <a:xfrm>
          <a:off x="0" y="686620"/>
          <a:ext cx="6110962"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More freedom for employees,</a:t>
          </a:r>
          <a:endParaRPr lang="en-US" sz="2700" kern="1200"/>
        </a:p>
      </dsp:txBody>
      <dsp:txXfrm>
        <a:off x="31613" y="718233"/>
        <a:ext cx="6047736" cy="584369"/>
      </dsp:txXfrm>
    </dsp:sp>
    <dsp:sp modelId="{965D8D5A-ABD8-4573-9CF5-1D30F1CED1C2}">
      <dsp:nvSpPr>
        <dsp:cNvPr id="0" name=""/>
        <dsp:cNvSpPr/>
      </dsp:nvSpPr>
      <dsp:spPr>
        <a:xfrm>
          <a:off x="0" y="1411975"/>
          <a:ext cx="6110962"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State of the art facilities,</a:t>
          </a:r>
          <a:endParaRPr lang="en-US" sz="2700" kern="1200"/>
        </a:p>
      </dsp:txBody>
      <dsp:txXfrm>
        <a:off x="31613" y="1443588"/>
        <a:ext cx="6047736" cy="584369"/>
      </dsp:txXfrm>
    </dsp:sp>
    <dsp:sp modelId="{AAB10F87-8430-4A78-96F4-4591874DA958}">
      <dsp:nvSpPr>
        <dsp:cNvPr id="0" name=""/>
        <dsp:cNvSpPr/>
      </dsp:nvSpPr>
      <dsp:spPr>
        <a:xfrm>
          <a:off x="0" y="2059570"/>
          <a:ext cx="6110962" cy="726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02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Gourmet food facilities,</a:t>
          </a:r>
          <a:endParaRPr lang="en-US" sz="2100" kern="1200"/>
        </a:p>
        <a:p>
          <a:pPr marL="228600" lvl="1" indent="-228600" algn="l" defTabSz="933450">
            <a:lnSpc>
              <a:spcPct val="90000"/>
            </a:lnSpc>
            <a:spcBef>
              <a:spcPct val="0"/>
            </a:spcBef>
            <a:spcAft>
              <a:spcPct val="20000"/>
            </a:spcAft>
            <a:buChar char="•"/>
          </a:pPr>
          <a:r>
            <a:rPr lang="en-GB" sz="2100" kern="1200"/>
            <a:t>Gyms, volleyball courts, outdoor sports areas,</a:t>
          </a:r>
          <a:endParaRPr lang="en-US" sz="2100" kern="1200"/>
        </a:p>
      </dsp:txBody>
      <dsp:txXfrm>
        <a:off x="0" y="2059570"/>
        <a:ext cx="6110962" cy="726570"/>
      </dsp:txXfrm>
    </dsp:sp>
    <dsp:sp modelId="{8C2AD764-B78E-40D9-AF33-6EF5AB1D48F4}">
      <dsp:nvSpPr>
        <dsp:cNvPr id="0" name=""/>
        <dsp:cNvSpPr/>
      </dsp:nvSpPr>
      <dsp:spPr>
        <a:xfrm>
          <a:off x="0" y="2786140"/>
          <a:ext cx="6110962" cy="64759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Increased maternity and paternity leave,</a:t>
          </a:r>
          <a:endParaRPr lang="en-US" sz="2700" kern="1200"/>
        </a:p>
      </dsp:txBody>
      <dsp:txXfrm>
        <a:off x="31613" y="2817753"/>
        <a:ext cx="6047736" cy="584369"/>
      </dsp:txXfrm>
    </dsp:sp>
    <dsp:sp modelId="{2FEBDBD5-7351-4877-80A5-5BB89D926C32}">
      <dsp:nvSpPr>
        <dsp:cNvPr id="0" name=""/>
        <dsp:cNvSpPr/>
      </dsp:nvSpPr>
      <dsp:spPr>
        <a:xfrm>
          <a:off x="0" y="3511495"/>
          <a:ext cx="6110962" cy="6475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Employees average wage of £120,000 p/a</a:t>
          </a:r>
          <a:endParaRPr lang="en-US" sz="2700" kern="1200"/>
        </a:p>
      </dsp:txBody>
      <dsp:txXfrm>
        <a:off x="31613" y="3543108"/>
        <a:ext cx="6047736" cy="584369"/>
      </dsp:txXfrm>
    </dsp:sp>
    <dsp:sp modelId="{70B9537C-3C56-4E27-B3FA-B0B2BEC41A79}">
      <dsp:nvSpPr>
        <dsp:cNvPr id="0" name=""/>
        <dsp:cNvSpPr/>
      </dsp:nvSpPr>
      <dsp:spPr>
        <a:xfrm>
          <a:off x="0" y="4236850"/>
          <a:ext cx="6110962" cy="64759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Onsite medical staff.</a:t>
          </a:r>
          <a:endParaRPr lang="en-US" sz="2700" kern="1200"/>
        </a:p>
      </dsp:txBody>
      <dsp:txXfrm>
        <a:off x="31613" y="4268463"/>
        <a:ext cx="6047736"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ED75E-6149-493B-AA80-1FB988B292E8}">
      <dsp:nvSpPr>
        <dsp:cNvPr id="0" name=""/>
        <dsp:cNvSpPr/>
      </dsp:nvSpPr>
      <dsp:spPr>
        <a:xfrm rot="16200000">
          <a:off x="139" y="907060"/>
          <a:ext cx="1601501" cy="1601501"/>
        </a:xfrm>
        <a:prstGeom prst="upArrow">
          <a:avLst>
            <a:gd name="adj1" fmla="val 50000"/>
            <a:gd name="adj2" fmla="val 3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008" tIns="64008" rIns="64008" bIns="64008" numCol="1" spcCol="1270" anchor="t" anchorCtr="0">
          <a:noAutofit/>
        </a:bodyPr>
        <a:lstStyle/>
        <a:p>
          <a:pPr marL="0" lvl="0" indent="0" algn="l" defTabSz="400050">
            <a:lnSpc>
              <a:spcPct val="90000"/>
            </a:lnSpc>
            <a:spcBef>
              <a:spcPct val="0"/>
            </a:spcBef>
            <a:spcAft>
              <a:spcPct val="35000"/>
            </a:spcAft>
            <a:buNone/>
          </a:pPr>
          <a:r>
            <a:rPr lang="en-GB" sz="900" kern="1200"/>
            <a:t>Gender divide</a:t>
          </a:r>
          <a:endParaRPr lang="en-US" sz="900" kern="1200"/>
        </a:p>
        <a:p>
          <a:pPr marL="57150" lvl="1" indent="-57150" algn="l" defTabSz="311150">
            <a:lnSpc>
              <a:spcPct val="90000"/>
            </a:lnSpc>
            <a:spcBef>
              <a:spcPct val="0"/>
            </a:spcBef>
            <a:spcAft>
              <a:spcPct val="15000"/>
            </a:spcAft>
            <a:buChar char="•"/>
          </a:pPr>
          <a:r>
            <a:rPr lang="en-GB" sz="700" kern="1200"/>
            <a:t>Base level employee: 30.9% female.</a:t>
          </a:r>
          <a:endParaRPr lang="en-US" sz="700" kern="1200"/>
        </a:p>
        <a:p>
          <a:pPr marL="57150" lvl="1" indent="-57150" algn="l" defTabSz="311150">
            <a:lnSpc>
              <a:spcPct val="90000"/>
            </a:lnSpc>
            <a:spcBef>
              <a:spcPct val="0"/>
            </a:spcBef>
            <a:spcAft>
              <a:spcPct val="15000"/>
            </a:spcAft>
            <a:buChar char="•"/>
          </a:pPr>
          <a:r>
            <a:rPr lang="en-GB" sz="700" kern="1200"/>
            <a:t>Leader level: 25.5% female.</a:t>
          </a:r>
          <a:endParaRPr lang="en-US" sz="700" kern="1200"/>
        </a:p>
      </dsp:txBody>
      <dsp:txXfrm rot="5400000">
        <a:off x="280403" y="1307435"/>
        <a:ext cx="1321238" cy="800751"/>
      </dsp:txXfrm>
    </dsp:sp>
    <dsp:sp modelId="{8DC1FE63-FA75-455C-8ED7-94AE5A24B54F}">
      <dsp:nvSpPr>
        <dsp:cNvPr id="0" name=""/>
        <dsp:cNvSpPr/>
      </dsp:nvSpPr>
      <dsp:spPr>
        <a:xfrm rot="5400000">
          <a:off x="1762332" y="907060"/>
          <a:ext cx="1601501" cy="1601501"/>
        </a:xfrm>
        <a:prstGeom prst="upArrow">
          <a:avLst>
            <a:gd name="adj1" fmla="val 50000"/>
            <a:gd name="adj2" fmla="val 35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008" tIns="64008" rIns="64008" bIns="64008" numCol="1" spcCol="1270" anchor="t" anchorCtr="0">
          <a:noAutofit/>
        </a:bodyPr>
        <a:lstStyle/>
        <a:p>
          <a:pPr marL="0" lvl="0" indent="0" algn="l" defTabSz="400050">
            <a:lnSpc>
              <a:spcPct val="90000"/>
            </a:lnSpc>
            <a:spcBef>
              <a:spcPct val="0"/>
            </a:spcBef>
            <a:spcAft>
              <a:spcPct val="35000"/>
            </a:spcAft>
            <a:buNone/>
          </a:pPr>
          <a:r>
            <a:rPr lang="en-GB" sz="900" kern="1200"/>
            <a:t>Racial diversity</a:t>
          </a:r>
          <a:endParaRPr lang="en-US" sz="900" kern="1200"/>
        </a:p>
        <a:p>
          <a:pPr marL="57150" lvl="1" indent="-57150" algn="l" defTabSz="311150">
            <a:lnSpc>
              <a:spcPct val="90000"/>
            </a:lnSpc>
            <a:spcBef>
              <a:spcPct val="0"/>
            </a:spcBef>
            <a:spcAft>
              <a:spcPct val="15000"/>
            </a:spcAft>
            <a:buChar char="•"/>
          </a:pPr>
          <a:r>
            <a:rPr lang="en-GB" sz="700" kern="1200"/>
            <a:t>Base level employee: 36.3% Asian, 3.65% Latin, 2.5% Black</a:t>
          </a:r>
          <a:endParaRPr lang="en-US" sz="700" kern="1200"/>
        </a:p>
        <a:p>
          <a:pPr marL="57150" lvl="1" indent="-57150" algn="l" defTabSz="311150">
            <a:lnSpc>
              <a:spcPct val="90000"/>
            </a:lnSpc>
            <a:spcBef>
              <a:spcPct val="0"/>
            </a:spcBef>
            <a:spcAft>
              <a:spcPct val="15000"/>
            </a:spcAft>
            <a:buChar char="•"/>
          </a:pPr>
          <a:r>
            <a:rPr lang="en-GB" sz="700" kern="1200"/>
            <a:t>Leader level: 26.3% Asian, 2.0% Black</a:t>
          </a:r>
          <a:endParaRPr lang="en-US" sz="700" kern="1200"/>
        </a:p>
      </dsp:txBody>
      <dsp:txXfrm rot="-5400000">
        <a:off x="1762333" y="1307435"/>
        <a:ext cx="1321238" cy="8007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81B2C-2CF0-4F96-8E2F-A2333C994EF1}">
      <dsp:nvSpPr>
        <dsp:cNvPr id="0" name=""/>
        <dsp:cNvSpPr/>
      </dsp:nvSpPr>
      <dsp:spPr>
        <a:xfrm>
          <a:off x="0" y="104261"/>
          <a:ext cx="6422901"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Transparency,</a:t>
          </a:r>
          <a:endParaRPr lang="en-US" sz="2300" kern="1200"/>
        </a:p>
      </dsp:txBody>
      <dsp:txXfrm>
        <a:off x="26930" y="131191"/>
        <a:ext cx="6369041" cy="497795"/>
      </dsp:txXfrm>
    </dsp:sp>
    <dsp:sp modelId="{72323610-8E05-432D-B7CC-2D9DB3F535FD}">
      <dsp:nvSpPr>
        <dsp:cNvPr id="0" name=""/>
        <dsp:cNvSpPr/>
      </dsp:nvSpPr>
      <dsp:spPr>
        <a:xfrm>
          <a:off x="0" y="722156"/>
          <a:ext cx="6422901" cy="551655"/>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Serving users,</a:t>
          </a:r>
          <a:endParaRPr lang="en-US" sz="2300" kern="1200"/>
        </a:p>
      </dsp:txBody>
      <dsp:txXfrm>
        <a:off x="26930" y="749086"/>
        <a:ext cx="6369041" cy="497795"/>
      </dsp:txXfrm>
    </dsp:sp>
    <dsp:sp modelId="{D585D9DD-EA70-4AF6-A0BD-D93CB7689B97}">
      <dsp:nvSpPr>
        <dsp:cNvPr id="0" name=""/>
        <dsp:cNvSpPr/>
      </dsp:nvSpPr>
      <dsp:spPr>
        <a:xfrm>
          <a:off x="0" y="1340051"/>
          <a:ext cx="6422901" cy="551655"/>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Support,</a:t>
          </a:r>
          <a:endParaRPr lang="en-US" sz="2300" kern="1200"/>
        </a:p>
      </dsp:txBody>
      <dsp:txXfrm>
        <a:off x="26930" y="1366981"/>
        <a:ext cx="6369041" cy="497795"/>
      </dsp:txXfrm>
    </dsp:sp>
    <dsp:sp modelId="{A866F199-0DCA-43BD-8BEA-E1C61A21239A}">
      <dsp:nvSpPr>
        <dsp:cNvPr id="0" name=""/>
        <dsp:cNvSpPr/>
      </dsp:nvSpPr>
      <dsp:spPr>
        <a:xfrm>
          <a:off x="0" y="1957947"/>
          <a:ext cx="6422901" cy="551655"/>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Avoiding conflicts of interest,</a:t>
          </a:r>
          <a:endParaRPr lang="en-US" sz="2300" kern="1200"/>
        </a:p>
      </dsp:txBody>
      <dsp:txXfrm>
        <a:off x="26930" y="1984877"/>
        <a:ext cx="6369041" cy="497795"/>
      </dsp:txXfrm>
    </dsp:sp>
    <dsp:sp modelId="{F3FD8569-0637-4A16-AD89-F9204A471CBB}">
      <dsp:nvSpPr>
        <dsp:cNvPr id="0" name=""/>
        <dsp:cNvSpPr/>
      </dsp:nvSpPr>
      <dsp:spPr>
        <a:xfrm>
          <a:off x="0" y="2575842"/>
          <a:ext cx="6422901" cy="551655"/>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Protecting assets,</a:t>
          </a:r>
          <a:endParaRPr lang="en-US" sz="2300" kern="1200"/>
        </a:p>
      </dsp:txBody>
      <dsp:txXfrm>
        <a:off x="26930" y="2602772"/>
        <a:ext cx="6369041" cy="497795"/>
      </dsp:txXfrm>
    </dsp:sp>
    <dsp:sp modelId="{87B7DD38-81DA-4087-96FB-A12C2A27CF65}">
      <dsp:nvSpPr>
        <dsp:cNvPr id="0" name=""/>
        <dsp:cNvSpPr/>
      </dsp:nvSpPr>
      <dsp:spPr>
        <a:xfrm>
          <a:off x="0" y="3193737"/>
          <a:ext cx="6422901" cy="551655"/>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Obeying the law,</a:t>
          </a:r>
          <a:endParaRPr lang="en-US" sz="2300" kern="1200"/>
        </a:p>
      </dsp:txBody>
      <dsp:txXfrm>
        <a:off x="26930" y="3220667"/>
        <a:ext cx="6369041" cy="497795"/>
      </dsp:txXfrm>
    </dsp:sp>
    <dsp:sp modelId="{DDCA8CDF-0A34-42AA-BA7D-F662E12F1D89}">
      <dsp:nvSpPr>
        <dsp:cNvPr id="0" name=""/>
        <dsp:cNvSpPr/>
      </dsp:nvSpPr>
      <dsp:spPr>
        <a:xfrm>
          <a:off x="0" y="3811632"/>
          <a:ext cx="6422901" cy="551655"/>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Financial responsibility,</a:t>
          </a:r>
          <a:endParaRPr lang="en-US" sz="2300" kern="1200"/>
        </a:p>
      </dsp:txBody>
      <dsp:txXfrm>
        <a:off x="26930" y="3838562"/>
        <a:ext cx="6369041" cy="497795"/>
      </dsp:txXfrm>
    </dsp:sp>
    <dsp:sp modelId="{6A549019-69F4-4598-8419-59271F02730A}">
      <dsp:nvSpPr>
        <dsp:cNvPr id="0" name=""/>
        <dsp:cNvSpPr/>
      </dsp:nvSpPr>
      <dsp:spPr>
        <a:xfrm>
          <a:off x="0" y="4429527"/>
          <a:ext cx="6422901"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Preserving confidentiality</a:t>
          </a:r>
          <a:endParaRPr lang="en-US" sz="2300" kern="1200"/>
        </a:p>
      </dsp:txBody>
      <dsp:txXfrm>
        <a:off x="26930" y="4456457"/>
        <a:ext cx="6369041" cy="4977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5D26A-5411-471C-8380-4719DCFC1A1B}">
      <dsp:nvSpPr>
        <dsp:cNvPr id="0" name=""/>
        <dsp:cNvSpPr/>
      </dsp:nvSpPr>
      <dsp:spPr>
        <a:xfrm>
          <a:off x="0" y="17682"/>
          <a:ext cx="6422901" cy="9547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Chief People Officer instead of Human Resource Manager.</a:t>
          </a:r>
          <a:endParaRPr lang="en-US" sz="2400" kern="1200"/>
        </a:p>
      </dsp:txBody>
      <dsp:txXfrm>
        <a:off x="46606" y="64288"/>
        <a:ext cx="6329689" cy="861507"/>
      </dsp:txXfrm>
    </dsp:sp>
    <dsp:sp modelId="{F3EC0F78-2158-45F9-9301-5D792E16D51D}">
      <dsp:nvSpPr>
        <dsp:cNvPr id="0" name=""/>
        <dsp:cNvSpPr/>
      </dsp:nvSpPr>
      <dsp:spPr>
        <a:xfrm>
          <a:off x="0" y="1041522"/>
          <a:ext cx="6422901" cy="95471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70 offices in 40 countries.</a:t>
          </a:r>
          <a:endParaRPr lang="en-US" sz="2400" kern="1200"/>
        </a:p>
      </dsp:txBody>
      <dsp:txXfrm>
        <a:off x="46606" y="1088128"/>
        <a:ext cx="6329689" cy="861507"/>
      </dsp:txXfrm>
    </dsp:sp>
    <dsp:sp modelId="{CA4F9351-775A-4CEA-8C52-9088B3DBBB00}">
      <dsp:nvSpPr>
        <dsp:cNvPr id="0" name=""/>
        <dsp:cNvSpPr/>
      </dsp:nvSpPr>
      <dsp:spPr>
        <a:xfrm>
          <a:off x="0" y="2065362"/>
          <a:ext cx="6422901" cy="95471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Employees given a lot of space and leeway.</a:t>
          </a:r>
          <a:endParaRPr lang="en-US" sz="2400" kern="1200"/>
        </a:p>
      </dsp:txBody>
      <dsp:txXfrm>
        <a:off x="46606" y="2111968"/>
        <a:ext cx="6329689" cy="861507"/>
      </dsp:txXfrm>
    </dsp:sp>
    <dsp:sp modelId="{FD095981-1BDF-4590-90C9-F84967D2CA8D}">
      <dsp:nvSpPr>
        <dsp:cNvPr id="0" name=""/>
        <dsp:cNvSpPr/>
      </dsp:nvSpPr>
      <dsp:spPr>
        <a:xfrm>
          <a:off x="0" y="3089202"/>
          <a:ext cx="6422901" cy="95471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Supportive atmosphere.</a:t>
          </a:r>
          <a:endParaRPr lang="en-US" sz="2400" kern="1200"/>
        </a:p>
      </dsp:txBody>
      <dsp:txXfrm>
        <a:off x="46606" y="3135808"/>
        <a:ext cx="6329689" cy="861507"/>
      </dsp:txXfrm>
    </dsp:sp>
    <dsp:sp modelId="{0B3982F0-10E1-4479-9976-1EE7D85A8C39}">
      <dsp:nvSpPr>
        <dsp:cNvPr id="0" name=""/>
        <dsp:cNvSpPr/>
      </dsp:nvSpPr>
      <dsp:spPr>
        <a:xfrm>
          <a:off x="0" y="4113042"/>
          <a:ext cx="6422901" cy="95471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2019 user satisfaction rate of 79% </a:t>
          </a:r>
          <a:endParaRPr lang="en-US" sz="2400" kern="1200"/>
        </a:p>
      </dsp:txBody>
      <dsp:txXfrm>
        <a:off x="46606" y="4159648"/>
        <a:ext cx="6329689" cy="8615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E22C96-A714-4CA4-A6D8-264D1CD0C9BD}" type="datetimeFigureOut">
              <a:rPr lang="en-GB" smtClean="0"/>
              <a:t>09/04/2020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D1E5DE-CFA2-48CB-BCF4-977BAD95DDF8}" type="slidenum">
              <a:rPr lang="en-GB" smtClean="0"/>
              <a:t>‹#›</a:t>
            </a:fld>
            <a:endParaRPr lang="en-GB"/>
          </a:p>
        </p:txBody>
      </p:sp>
    </p:spTree>
    <p:extLst>
      <p:ext uri="{BB962C8B-B14F-4D97-AF65-F5344CB8AC3E}">
        <p14:creationId xmlns:p14="http://schemas.microsoft.com/office/powerpoint/2010/main" val="3812600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usinessinsider.com/google-best-things-about-working-at-2016-8?r=US&amp;IR=T"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glassdoor.co.uk/Reviews/Google-Reviews-E9079.htm"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indiatoday.in/technology/features/story/former-google-designer-explains-why-google-s-social-media-play-failed-1370662-2018-10-18"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panmore.com/google-swot-analysis-recommendations" TargetMode="External"/><Relationship Id="rId4" Type="http://schemas.openxmlformats.org/officeDocument/2006/relationships/hyperlink" Target="http://panmore.com/google-pestel-pestle-analysis-recommendation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forbes.com/sites/patriciagbarnes/2019/07/20/deja-vu-google-settles-age-discrimination-lawsuit-for-11-million/#51ae15f171f1"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about.google/commitment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E5DE-CFA2-48CB-BCF4-977BAD95DDF8}" type="slidenum">
              <a:rPr lang="en-GB" smtClean="0"/>
              <a:t>1</a:t>
            </a:fld>
            <a:endParaRPr lang="en-GB"/>
          </a:p>
        </p:txBody>
      </p:sp>
    </p:spTree>
    <p:extLst>
      <p:ext uri="{BB962C8B-B14F-4D97-AF65-F5344CB8AC3E}">
        <p14:creationId xmlns:p14="http://schemas.microsoft.com/office/powerpoint/2010/main" val="939308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Good Afternoon, Jamie Moorman here, presenting to you my findings from my research into Google LLC.</a:t>
            </a:r>
          </a:p>
          <a:p>
            <a:endParaRPr lang="en-GB" dirty="0"/>
          </a:p>
          <a:p>
            <a:endParaRPr lang="en-GB" dirty="0"/>
          </a:p>
          <a:p>
            <a:r>
              <a:rPr lang="en-GB" dirty="0"/>
              <a:t>Looking back on my analysis of Google LLC, I have seen a need to reflect on my findings. I was tasked with researching Google LLC, finding out about its workplace culture, organisational context and Human Resource Management and how these affect how Google LLC is perceived. </a:t>
            </a:r>
          </a:p>
          <a:p>
            <a:r>
              <a:rPr lang="en-GB" dirty="0"/>
              <a:t>Whilst my findings can be clearly seen in assignment 1, it does not accurately state my justifications. Today I will be giving my justifications and on what I learned. </a:t>
            </a:r>
          </a:p>
        </p:txBody>
      </p:sp>
      <p:sp>
        <p:nvSpPr>
          <p:cNvPr id="4" name="Slide Number Placeholder 3"/>
          <p:cNvSpPr>
            <a:spLocks noGrp="1"/>
          </p:cNvSpPr>
          <p:nvPr>
            <p:ph type="sldNum" sz="quarter" idx="5"/>
          </p:nvPr>
        </p:nvSpPr>
        <p:spPr/>
        <p:txBody>
          <a:bodyPr/>
          <a:lstStyle/>
          <a:p>
            <a:fld id="{06D1E5DE-CFA2-48CB-BCF4-977BAD95DDF8}" type="slidenum">
              <a:rPr lang="en-GB" smtClean="0"/>
              <a:t>2</a:t>
            </a:fld>
            <a:endParaRPr lang="en-GB"/>
          </a:p>
        </p:txBody>
      </p:sp>
    </p:spTree>
    <p:extLst>
      <p:ext uri="{BB962C8B-B14F-4D97-AF65-F5344CB8AC3E}">
        <p14:creationId xmlns:p14="http://schemas.microsoft.com/office/powerpoint/2010/main" val="795737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LLC, formerly Google Inc , was founded in 1998 by Larry Page and Sergey Brin, students at MIT. </a:t>
            </a:r>
          </a:p>
          <a:p>
            <a:r>
              <a:rPr lang="en-GB" dirty="0"/>
              <a:t>Google is known as one of the Big Four tech companies, and has an employee count of over 100,000. </a:t>
            </a:r>
          </a:p>
          <a:p>
            <a:r>
              <a:rPr lang="en-GB" dirty="0"/>
              <a:t>Google has a flat structural type, odd for an organization of its size. The reasoning behind this is to put less pressure on employees. Google’s USP is making its employees feel as if they are working from home. This approach sits well with the employees, who almost always leave good reviews, found on </a:t>
            </a:r>
            <a:r>
              <a:rPr lang="en-GB" b="1" dirty="0"/>
              <a:t>Glassdoor. </a:t>
            </a:r>
            <a:r>
              <a:rPr lang="en-GB" b="0" dirty="0"/>
              <a:t>88% of employees would recommend Google to a friend, 92% approve of the CEO and they have a 4.4/5 from over 13,000 reviews. - </a:t>
            </a:r>
            <a:r>
              <a:rPr lang="en-GB" sz="1200" b="1" kern="1200" dirty="0">
                <a:solidFill>
                  <a:schemeClr val="tx1"/>
                </a:solidFill>
                <a:effectLst/>
                <a:latin typeface="+mn-lt"/>
                <a:ea typeface="+mn-ea"/>
                <a:cs typeface="+mn-cs"/>
              </a:rPr>
              <a:t>(</a:t>
            </a:r>
            <a:r>
              <a:rPr lang="en-GB" sz="1200" b="1" u="sng" kern="1200" dirty="0" err="1">
                <a:solidFill>
                  <a:schemeClr val="tx1"/>
                </a:solidFill>
                <a:effectLst/>
                <a:latin typeface="+mn-lt"/>
                <a:ea typeface="+mn-ea"/>
                <a:cs typeface="+mn-cs"/>
                <a:hlinkClick r:id="rId3"/>
              </a:rPr>
              <a:t>Hartmans</a:t>
            </a:r>
            <a:r>
              <a:rPr lang="en-GB" sz="1200" b="1" u="sng" kern="1200" dirty="0">
                <a:solidFill>
                  <a:schemeClr val="tx1"/>
                </a:solidFill>
                <a:effectLst/>
                <a:latin typeface="+mn-lt"/>
                <a:ea typeface="+mn-ea"/>
                <a:cs typeface="+mn-cs"/>
                <a:hlinkClick r:id="rId3"/>
              </a:rPr>
              <a:t>,</a:t>
            </a:r>
            <a:r>
              <a:rPr lang="en-GB" sz="1200" b="1" kern="1200" dirty="0">
                <a:solidFill>
                  <a:schemeClr val="tx1"/>
                </a:solidFill>
                <a:effectLst/>
                <a:latin typeface="+mn-lt"/>
                <a:ea typeface="+mn-ea"/>
                <a:cs typeface="+mn-cs"/>
              </a:rPr>
              <a:t> 2017), </a:t>
            </a:r>
            <a:r>
              <a:rPr lang="en-GB" sz="1200" b="0" kern="1200" dirty="0">
                <a:solidFill>
                  <a:schemeClr val="tx1"/>
                </a:solidFill>
                <a:effectLst/>
                <a:latin typeface="+mn-lt"/>
                <a:ea typeface="+mn-ea"/>
                <a:cs typeface="+mn-cs"/>
              </a:rPr>
              <a:t>(</a:t>
            </a:r>
            <a:r>
              <a:rPr lang="en-GB" sz="1200" b="1" u="sng"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https://www.glassdoor.co.uk/Reviews/Google-Reviews-E9079.htm</a:t>
            </a:r>
            <a:r>
              <a:rPr lang="en-GB" sz="1200" b="1" u="sng" kern="1200" dirty="0">
                <a:solidFill>
                  <a:schemeClr val="tx1"/>
                </a:solidFill>
                <a:effectLst/>
                <a:latin typeface="+mn-lt"/>
                <a:ea typeface="+mn-ea"/>
                <a:cs typeface="+mn-cs"/>
              </a:rPr>
              <a:t>)</a:t>
            </a:r>
          </a:p>
          <a:p>
            <a:endParaRPr lang="en-GB" sz="1200" b="1" u="sng" kern="1200" dirty="0">
              <a:solidFill>
                <a:schemeClr val="tx1"/>
              </a:solidFill>
              <a:effectLst/>
              <a:latin typeface="+mn-lt"/>
              <a:ea typeface="+mn-ea"/>
              <a:cs typeface="+mn-cs"/>
            </a:endParaRPr>
          </a:p>
          <a:p>
            <a:r>
              <a:rPr lang="en-GB" b="1" dirty="0">
                <a:solidFill>
                  <a:schemeClr val="tx1"/>
                </a:solidFill>
              </a:rPr>
              <a:t>https://www.learnmanagement2.com/Flat%20Organisational%20Structure.jpg</a:t>
            </a:r>
          </a:p>
          <a:p>
            <a:endParaRPr lang="en-GB" b="1" dirty="0">
              <a:solidFill>
                <a:schemeClr val="tx1"/>
              </a:solidFill>
            </a:endParaRPr>
          </a:p>
        </p:txBody>
      </p:sp>
      <p:sp>
        <p:nvSpPr>
          <p:cNvPr id="4" name="Slide Number Placeholder 3"/>
          <p:cNvSpPr>
            <a:spLocks noGrp="1"/>
          </p:cNvSpPr>
          <p:nvPr>
            <p:ph type="sldNum" sz="quarter" idx="5"/>
          </p:nvPr>
        </p:nvSpPr>
        <p:spPr/>
        <p:txBody>
          <a:bodyPr/>
          <a:lstStyle/>
          <a:p>
            <a:fld id="{06D1E5DE-CFA2-48CB-BCF4-977BAD95DDF8}" type="slidenum">
              <a:rPr lang="en-GB" smtClean="0"/>
              <a:t>3</a:t>
            </a:fld>
            <a:endParaRPr lang="en-GB"/>
          </a:p>
        </p:txBody>
      </p:sp>
    </p:spTree>
    <p:extLst>
      <p:ext uri="{BB962C8B-B14F-4D97-AF65-F5344CB8AC3E}">
        <p14:creationId xmlns:p14="http://schemas.microsoft.com/office/powerpoint/2010/main" val="4035728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a SWOT and PESTLE analysis, I analysed the Strengths and weaknesses of how Google operates. The PESTLE analysis showed how Google’s strengths and weaknesses.</a:t>
            </a:r>
          </a:p>
          <a:p>
            <a:endParaRPr lang="en-GB" dirty="0"/>
          </a:p>
          <a:p>
            <a:r>
              <a:rPr lang="en-GB" dirty="0"/>
              <a:t>Political – Globalisation and a stable political climate are huge benefits for Google, as a stable political climate can mean more business.</a:t>
            </a:r>
          </a:p>
          <a:p>
            <a:endParaRPr lang="en-GB" dirty="0"/>
          </a:p>
          <a:p>
            <a:r>
              <a:rPr lang="en-GB" dirty="0"/>
              <a:t>Economic – The rapid growth of 3</a:t>
            </a:r>
            <a:r>
              <a:rPr lang="en-GB" baseline="30000" dirty="0"/>
              <a:t>rd</a:t>
            </a:r>
            <a:r>
              <a:rPr lang="en-GB" dirty="0"/>
              <a:t> world nations using the internet introduces more potential users for Google, who have an increased opportunity for growth.</a:t>
            </a:r>
          </a:p>
          <a:p>
            <a:endParaRPr lang="en-GB" dirty="0"/>
          </a:p>
          <a:p>
            <a:r>
              <a:rPr lang="en-GB" dirty="0"/>
              <a:t>Social – Whilst Google is a very social organisation, they still aren’t amazing in the social category for one reason: Social media.  Google’s foray into social media, Google+, was a disaster due to </a:t>
            </a:r>
            <a:r>
              <a:rPr lang="en-GB" sz="1200" kern="1200" dirty="0">
                <a:solidFill>
                  <a:schemeClr val="tx1"/>
                </a:solidFill>
                <a:effectLst/>
                <a:latin typeface="+mn-lt"/>
                <a:ea typeface="+mn-ea"/>
                <a:cs typeface="+mn-cs"/>
              </a:rPr>
              <a:t>Google+ being based on the fear of losing the race (and all of world’s data) to Facebook instead of creating something genuinely unique – </a:t>
            </a:r>
            <a:r>
              <a:rPr lang="en-GB" sz="1200" b="1" kern="1200" dirty="0">
                <a:solidFill>
                  <a:schemeClr val="tx1"/>
                </a:solidFill>
                <a:effectLst/>
                <a:latin typeface="+mn-lt"/>
                <a:ea typeface="+mn-ea"/>
                <a:cs typeface="+mn-cs"/>
              </a:rPr>
              <a:t>(</a:t>
            </a:r>
            <a:r>
              <a:rPr lang="en-GB" sz="1200" b="1" u="sng" kern="1200" dirty="0">
                <a:solidFill>
                  <a:schemeClr val="tx1"/>
                </a:solidFill>
                <a:effectLst/>
                <a:latin typeface="+mn-lt"/>
                <a:ea typeface="+mn-ea"/>
                <a:cs typeface="+mn-cs"/>
                <a:hlinkClick r:id="rId3"/>
              </a:rPr>
              <a:t>India</a:t>
            </a:r>
            <a:r>
              <a:rPr lang="en-GB" sz="1200" b="1" u="sng" kern="1200" dirty="0">
                <a:solidFill>
                  <a:schemeClr val="tx1"/>
                </a:solidFill>
                <a:effectLst/>
                <a:latin typeface="+mn-lt"/>
                <a:ea typeface="+mn-ea"/>
                <a:cs typeface="+mn-cs"/>
              </a:rPr>
              <a:t> Today, 2020).</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Technological - </a:t>
            </a:r>
            <a:r>
              <a:rPr lang="en-GB" sz="1200" kern="1200" dirty="0">
                <a:solidFill>
                  <a:schemeClr val="tx1"/>
                </a:solidFill>
                <a:effectLst/>
                <a:latin typeface="+mn-lt"/>
                <a:ea typeface="+mn-ea"/>
                <a:cs typeface="+mn-cs"/>
              </a:rPr>
              <a:t>Google is a frontrunner in the technological sector. The growing number of internet users, especially in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world countries poses a massive opportunity as more users means more sales. The adoption of more and more technologies of the mobile variety has many opportunities such as advertising opportunities, more mobile friendly technology, and who knows, maybe another attempt at social media.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Legal - </a:t>
            </a:r>
            <a:r>
              <a:rPr lang="en-GB" sz="1200" kern="1200" dirty="0">
                <a:solidFill>
                  <a:schemeClr val="tx1"/>
                </a:solidFill>
                <a:effectLst/>
                <a:latin typeface="+mn-lt"/>
                <a:ea typeface="+mn-ea"/>
                <a:cs typeface="+mn-cs"/>
              </a:rPr>
              <a:t>The legal factors surrounding Google LLC lie in the regulations being rolled out, such as more regulations concerning online privacy and intellectual property. Google can use these regulations to improve the way they protect user data to appear better than the competition.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Environmental - </a:t>
            </a:r>
            <a:r>
              <a:rPr lang="en-GB" sz="1200" kern="1200" dirty="0">
                <a:solidFill>
                  <a:schemeClr val="tx1"/>
                </a:solidFill>
                <a:effectLst/>
                <a:latin typeface="+mn-lt"/>
                <a:ea typeface="+mn-ea"/>
                <a:cs typeface="+mn-cs"/>
              </a:rPr>
              <a:t>Google, like any other organization, must adhere to environmental policy. Having said this, this isn’t a weakness, but more of an opportunity. Due to a worldwide emphasis on being environmentally friendly, Google has the opportunity to appear environmentally supportive, and by showing environmental support, Google appears better than its competitors.</a:t>
            </a:r>
          </a:p>
          <a:p>
            <a:endParaRPr lang="en-GB" dirty="0"/>
          </a:p>
          <a:p>
            <a:endParaRPr lang="en-GB" dirty="0"/>
          </a:p>
          <a:p>
            <a:r>
              <a:rPr lang="en-GB" b="1" dirty="0"/>
              <a:t>PESTLE</a:t>
            </a:r>
            <a:r>
              <a:rPr lang="en-GB" dirty="0"/>
              <a:t> - </a:t>
            </a:r>
            <a:r>
              <a:rPr lang="en-GB" sz="1200" b="1" u="sng" kern="1200" dirty="0">
                <a:solidFill>
                  <a:schemeClr val="tx1"/>
                </a:solidFill>
                <a:effectLst/>
                <a:latin typeface="+mn-lt"/>
                <a:ea typeface="+mn-ea"/>
                <a:cs typeface="+mn-cs"/>
                <a:hlinkClick r:id="rId4"/>
              </a:rPr>
              <a:t>http://panmore.com/google-pestel-pestle-analysis-recommendations</a:t>
            </a:r>
            <a:r>
              <a:rPr lang="en-GB" sz="1200" b="1"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SWOT - </a:t>
            </a:r>
            <a:r>
              <a:rPr lang="en-GB" sz="1200" b="1" u="sng" kern="1200" dirty="0">
                <a:solidFill>
                  <a:schemeClr val="tx1"/>
                </a:solidFill>
                <a:effectLst/>
                <a:latin typeface="+mn-lt"/>
                <a:ea typeface="+mn-ea"/>
                <a:cs typeface="+mn-cs"/>
                <a:hlinkClick r:id="rId5"/>
              </a:rPr>
              <a:t>http://panmore.com/google-swot-analysis-recommendations</a:t>
            </a:r>
            <a:r>
              <a:rPr lang="en-GB" sz="1200" b="1"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06D1E5DE-CFA2-48CB-BCF4-977BAD95DDF8}" type="slidenum">
              <a:rPr lang="en-GB" smtClean="0"/>
              <a:t>4</a:t>
            </a:fld>
            <a:endParaRPr lang="en-GB"/>
          </a:p>
        </p:txBody>
      </p:sp>
    </p:spTree>
    <p:extLst>
      <p:ext uri="{BB962C8B-B14F-4D97-AF65-F5344CB8AC3E}">
        <p14:creationId xmlns:p14="http://schemas.microsoft.com/office/powerpoint/2010/main" val="1008520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pride themselves on their commitments to users and employees. </a:t>
            </a:r>
          </a:p>
          <a:p>
            <a:pPr lvl="0"/>
            <a:r>
              <a:rPr lang="en-GB" sz="1200" kern="1200" dirty="0">
                <a:solidFill>
                  <a:schemeClr val="tx1"/>
                </a:solidFill>
                <a:effectLst/>
                <a:latin typeface="+mn-lt"/>
                <a:ea typeface="+mn-ea"/>
                <a:cs typeface="+mn-cs"/>
              </a:rPr>
              <a:t>Protecting users,</a:t>
            </a:r>
          </a:p>
          <a:p>
            <a:pPr lvl="0"/>
            <a:r>
              <a:rPr lang="en-GB" sz="1200" kern="1200" dirty="0">
                <a:solidFill>
                  <a:schemeClr val="tx1"/>
                </a:solidFill>
                <a:effectLst/>
                <a:latin typeface="+mn-lt"/>
                <a:ea typeface="+mn-ea"/>
                <a:cs typeface="+mn-cs"/>
              </a:rPr>
              <a:t>Expanding opportunity,</a:t>
            </a:r>
          </a:p>
          <a:p>
            <a:pPr lvl="0"/>
            <a:r>
              <a:rPr lang="en-GB" sz="1200" kern="1200" dirty="0">
                <a:solidFill>
                  <a:schemeClr val="tx1"/>
                </a:solidFill>
                <a:effectLst/>
                <a:latin typeface="+mn-lt"/>
                <a:ea typeface="+mn-ea"/>
                <a:cs typeface="+mn-cs"/>
              </a:rPr>
              <a:t>Including all voices,</a:t>
            </a:r>
          </a:p>
          <a:p>
            <a:pPr lvl="0"/>
            <a:r>
              <a:rPr lang="en-GB" sz="1200" kern="1200" dirty="0">
                <a:solidFill>
                  <a:schemeClr val="tx1"/>
                </a:solidFill>
                <a:effectLst/>
                <a:latin typeface="+mn-lt"/>
                <a:ea typeface="+mn-ea"/>
                <a:cs typeface="+mn-cs"/>
              </a:rPr>
              <a:t>Responding to crises,</a:t>
            </a:r>
          </a:p>
          <a:p>
            <a:pPr lvl="0"/>
            <a:r>
              <a:rPr lang="en-GB" sz="1200" kern="1200" dirty="0">
                <a:solidFill>
                  <a:schemeClr val="tx1"/>
                </a:solidFill>
                <a:effectLst/>
                <a:latin typeface="+mn-lt"/>
                <a:ea typeface="+mn-ea"/>
                <a:cs typeface="+mn-cs"/>
              </a:rPr>
              <a:t>Advancing sustainability, </a:t>
            </a:r>
            <a:r>
              <a:rPr lang="en-GB" sz="1200" b="1" kern="1200" dirty="0">
                <a:solidFill>
                  <a:schemeClr val="tx1"/>
                </a:solidFill>
                <a:effectLst/>
                <a:latin typeface="+mn-lt"/>
                <a:ea typeface="+mn-ea"/>
                <a:cs typeface="+mn-cs"/>
              </a:rPr>
              <a:t>- (Google, 2020)</a:t>
            </a:r>
          </a:p>
          <a:p>
            <a:endParaRPr lang="en-GB" dirty="0"/>
          </a:p>
          <a:p>
            <a:r>
              <a:rPr lang="en-GB" dirty="0"/>
              <a:t>Other key benefits of working for Google include their increased paternity leave of 7 weeks as opposed to the traditional 2, and 18-22 weeks paid maternity leave, as well as the primary caregiver being able to claim 12 weeks paid leave.  - </a:t>
            </a:r>
            <a:r>
              <a:rPr lang="en-GB" sz="1200" b="1" kern="1200" dirty="0">
                <a:solidFill>
                  <a:schemeClr val="tx1"/>
                </a:solidFill>
                <a:effectLst/>
                <a:latin typeface="+mn-lt"/>
                <a:ea typeface="+mn-ea"/>
                <a:cs typeface="+mn-cs"/>
              </a:rPr>
              <a:t>(Wilkinson, 2019) </a:t>
            </a:r>
            <a:endParaRPr lang="en-GB" dirty="0"/>
          </a:p>
          <a:p>
            <a:endParaRPr lang="en-GB" dirty="0"/>
          </a:p>
          <a:p>
            <a:r>
              <a:rPr lang="en-GB" dirty="0"/>
              <a:t>Google LLC also have a unique perk known as the “Death Benefit”, in which if your husband/wife worked for Google, dies, the spouse will receive 50% of the deceased’s wage for the next 10 years. Additionally, any kids will receive $1000 a month until 19 or 23 if in education. Laszlo Bock, the CPO (Chief People Officer), similar to a HR Manager, stated how this benefit, with no financial benefit to Google itself that </a:t>
            </a:r>
            <a:r>
              <a:rPr lang="en-GB" sz="1200" kern="1200" dirty="0">
                <a:solidFill>
                  <a:schemeClr val="tx1"/>
                </a:solidFill>
                <a:effectLst/>
                <a:latin typeface="+mn-lt"/>
                <a:ea typeface="+mn-ea"/>
                <a:cs typeface="+mn-cs"/>
              </a:rPr>
              <a:t>it’s important to the company to help our families through this horrific if inevitable life event.” – </a:t>
            </a:r>
            <a:r>
              <a:rPr lang="en-GB" sz="1200" b="1" kern="1200" dirty="0">
                <a:solidFill>
                  <a:schemeClr val="tx1"/>
                </a:solidFill>
                <a:effectLst/>
                <a:latin typeface="+mn-lt"/>
                <a:ea typeface="+mn-ea"/>
                <a:cs typeface="+mn-cs"/>
              </a:rPr>
              <a:t>(Bock, 2012), (Casserly, 2012).</a:t>
            </a:r>
          </a:p>
          <a:p>
            <a:endParaRPr lang="en-GB" b="1" dirty="0"/>
          </a:p>
          <a:p>
            <a:r>
              <a:rPr lang="en-GB" b="0" dirty="0"/>
              <a:t>Other benefits include:</a:t>
            </a:r>
            <a:br>
              <a:rPr lang="en-GB" b="0" dirty="0"/>
            </a:br>
            <a:r>
              <a:rPr lang="en-GB" dirty="0"/>
              <a:t>More freedom for employees,</a:t>
            </a:r>
          </a:p>
          <a:p>
            <a:r>
              <a:rPr lang="en-GB" dirty="0"/>
              <a:t>State of the art facilities,</a:t>
            </a:r>
          </a:p>
          <a:p>
            <a:pPr marL="571500" indent="-571500">
              <a:buFont typeface="+mj-lt"/>
              <a:buAutoNum type="romanLcPeriod"/>
            </a:pPr>
            <a:r>
              <a:rPr lang="en-GB" dirty="0"/>
              <a:t>Gourmet food facilities,</a:t>
            </a:r>
          </a:p>
          <a:p>
            <a:pPr marL="571500" indent="-571500">
              <a:buFont typeface="+mj-lt"/>
              <a:buAutoNum type="romanLcPeriod"/>
            </a:pPr>
            <a:r>
              <a:rPr lang="en-GB" dirty="0"/>
              <a:t>Gyms, volleyball courts, outdoor sports areas,</a:t>
            </a:r>
          </a:p>
          <a:p>
            <a:r>
              <a:rPr lang="en-GB" dirty="0"/>
              <a:t>Increased maternity and paternity leave,</a:t>
            </a:r>
          </a:p>
          <a:p>
            <a:r>
              <a:rPr lang="en-GB" dirty="0"/>
              <a:t>Employees average wage of £120,000 p/a</a:t>
            </a:r>
          </a:p>
          <a:p>
            <a:r>
              <a:rPr lang="en-GB" dirty="0"/>
              <a:t>Onsite medical staff.</a:t>
            </a:r>
          </a:p>
          <a:p>
            <a:endParaRPr lang="en-GB" dirty="0"/>
          </a:p>
          <a:p>
            <a:endParaRPr lang="en-GB" b="0" dirty="0"/>
          </a:p>
        </p:txBody>
      </p:sp>
      <p:sp>
        <p:nvSpPr>
          <p:cNvPr id="4" name="Slide Number Placeholder 3"/>
          <p:cNvSpPr>
            <a:spLocks noGrp="1"/>
          </p:cNvSpPr>
          <p:nvPr>
            <p:ph type="sldNum" sz="quarter" idx="5"/>
          </p:nvPr>
        </p:nvSpPr>
        <p:spPr/>
        <p:txBody>
          <a:bodyPr/>
          <a:lstStyle/>
          <a:p>
            <a:fld id="{06D1E5DE-CFA2-48CB-BCF4-977BAD95DDF8}" type="slidenum">
              <a:rPr lang="en-GB" smtClean="0"/>
              <a:t>5</a:t>
            </a:fld>
            <a:endParaRPr lang="en-GB"/>
          </a:p>
        </p:txBody>
      </p:sp>
    </p:spTree>
    <p:extLst>
      <p:ext uri="{BB962C8B-B14F-4D97-AF65-F5344CB8AC3E}">
        <p14:creationId xmlns:p14="http://schemas.microsoft.com/office/powerpoint/2010/main" val="2854673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Diversity is a large part of business operations these days. Google takes diversity seriously, and it shows when looking at Google’s diversity report. On all levels Google is a diverse organisation. The 2018 Diversity report stated that 30.9% of all Google employees are female, and 25.5% of all leaders are female. Racially, Google is also diverse, with 36.3% Asian employees, 3.65% of Latin origin and 2.5% employees are Black. On the leader level 26.3% are Asian and 2% are Black. - </a:t>
            </a:r>
            <a:r>
              <a:rPr lang="en-GB" sz="1200" b="1" kern="1200" dirty="0">
                <a:solidFill>
                  <a:schemeClr val="tx1"/>
                </a:solidFill>
                <a:effectLst/>
                <a:latin typeface="+mn-lt"/>
                <a:ea typeface="+mn-ea"/>
                <a:cs typeface="+mn-cs"/>
              </a:rPr>
              <a:t>(Google LLC, 2018) </a:t>
            </a:r>
          </a:p>
          <a:p>
            <a:endParaRPr lang="en-GB" sz="1200" b="1" kern="1200" dirty="0">
              <a:solidFill>
                <a:schemeClr val="tx1"/>
              </a:solidFill>
              <a:effectLst/>
              <a:latin typeface="+mn-lt"/>
              <a:ea typeface="+mn-ea"/>
              <a:cs typeface="+mn-cs"/>
            </a:endParaRPr>
          </a:p>
          <a:p>
            <a:r>
              <a:rPr lang="en-GB" dirty="0"/>
              <a:t>Google prefers to employ a younger, millennial workforce, both of which were highlighted as 2 of 7 key workplace trends for 2018. - </a:t>
            </a:r>
            <a:r>
              <a:rPr lang="en-GB" sz="1200" b="1" kern="1200" dirty="0">
                <a:solidFill>
                  <a:schemeClr val="tx1"/>
                </a:solidFill>
                <a:effectLst/>
                <a:latin typeface="+mn-lt"/>
                <a:ea typeface="+mn-ea"/>
                <a:cs typeface="+mn-cs"/>
              </a:rPr>
              <a:t>(</a:t>
            </a:r>
            <a:r>
              <a:rPr lang="en-GB" sz="1200" b="1" kern="1200" dirty="0" err="1">
                <a:solidFill>
                  <a:schemeClr val="tx1"/>
                </a:solidFill>
                <a:effectLst/>
                <a:latin typeface="+mn-lt"/>
                <a:ea typeface="+mn-ea"/>
                <a:cs typeface="+mn-cs"/>
              </a:rPr>
              <a:t>TalentLyft</a:t>
            </a:r>
            <a:r>
              <a:rPr lang="en-GB" sz="1200" b="1" kern="1200" dirty="0">
                <a:solidFill>
                  <a:schemeClr val="tx1"/>
                </a:solidFill>
                <a:effectLst/>
                <a:latin typeface="+mn-lt"/>
                <a:ea typeface="+mn-ea"/>
                <a:cs typeface="+mn-cs"/>
              </a:rPr>
              <a:t>, 2018), (Kristina </a:t>
            </a:r>
            <a:r>
              <a:rPr lang="en-GB" sz="1200" b="1" kern="1200" dirty="0" err="1">
                <a:solidFill>
                  <a:schemeClr val="tx1"/>
                </a:solidFill>
                <a:effectLst/>
                <a:latin typeface="+mn-lt"/>
                <a:ea typeface="+mn-ea"/>
                <a:cs typeface="+mn-cs"/>
              </a:rPr>
              <a:t>Martic</a:t>
            </a:r>
            <a:r>
              <a:rPr lang="en-GB" sz="1200" b="1" kern="1200" dirty="0">
                <a:solidFill>
                  <a:schemeClr val="tx1"/>
                </a:solidFill>
                <a:effectLst/>
                <a:latin typeface="+mn-lt"/>
                <a:ea typeface="+mn-ea"/>
                <a:cs typeface="+mn-cs"/>
              </a:rPr>
              <a:t>, 2018) </a:t>
            </a:r>
          </a:p>
          <a:p>
            <a:endParaRPr lang="en-GB" sz="1200" b="1"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Having said this, Google have been in trouble for this, and has been involved in a lawsuit. Google has had to pay out $11 Million to settle a lawsuit </a:t>
            </a:r>
            <a:r>
              <a:rPr lang="en-GB" sz="1200" kern="1200" dirty="0">
                <a:solidFill>
                  <a:schemeClr val="tx1"/>
                </a:solidFill>
                <a:effectLst/>
                <a:latin typeface="+mn-lt"/>
                <a:ea typeface="+mn-ea"/>
                <a:cs typeface="+mn-cs"/>
              </a:rPr>
              <a:t>accusing Google of discriminating based solely on age during the hiring stage. – </a:t>
            </a:r>
            <a:r>
              <a:rPr lang="en-GB" sz="1200" b="1" kern="1200" dirty="0">
                <a:solidFill>
                  <a:schemeClr val="tx1"/>
                </a:solidFill>
                <a:effectLst/>
                <a:latin typeface="+mn-lt"/>
                <a:ea typeface="+mn-ea"/>
                <a:cs typeface="+mn-cs"/>
              </a:rPr>
              <a:t>(</a:t>
            </a:r>
            <a:r>
              <a:rPr lang="en-GB" sz="1200" b="1" u="sng" kern="1200" dirty="0">
                <a:solidFill>
                  <a:schemeClr val="tx1"/>
                </a:solidFill>
                <a:effectLst/>
                <a:latin typeface="+mn-lt"/>
                <a:ea typeface="+mn-ea"/>
                <a:cs typeface="+mn-cs"/>
                <a:hlinkClick r:id="rId3"/>
              </a:rPr>
              <a:t>Barnes,</a:t>
            </a:r>
            <a:r>
              <a:rPr lang="en-GB" sz="1200" b="1" kern="1200" dirty="0">
                <a:solidFill>
                  <a:schemeClr val="tx1"/>
                </a:solidFill>
                <a:effectLst/>
                <a:latin typeface="+mn-lt"/>
                <a:ea typeface="+mn-ea"/>
                <a:cs typeface="+mn-cs"/>
              </a:rPr>
              <a:t> 2019) </a:t>
            </a:r>
            <a:r>
              <a:rPr lang="en-GB" sz="1200" kern="1200" dirty="0">
                <a:solidFill>
                  <a:schemeClr val="tx1"/>
                </a:solidFill>
                <a:effectLst/>
                <a:latin typeface="+mn-lt"/>
                <a:ea typeface="+mn-ea"/>
                <a:cs typeface="+mn-cs"/>
              </a:rPr>
              <a:t>The lawsuit has alleged that Google hired younger workers based on a cultural fit. </a:t>
            </a:r>
            <a:endParaRPr lang="en-GB" sz="1200" b="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6D1E5DE-CFA2-48CB-BCF4-977BAD95DDF8}" type="slidenum">
              <a:rPr lang="en-GB" smtClean="0"/>
              <a:t>6</a:t>
            </a:fld>
            <a:endParaRPr lang="en-GB"/>
          </a:p>
        </p:txBody>
      </p:sp>
    </p:spTree>
    <p:extLst>
      <p:ext uri="{BB962C8B-B14F-4D97-AF65-F5344CB8AC3E}">
        <p14:creationId xmlns:p14="http://schemas.microsoft.com/office/powerpoint/2010/main" val="137357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Google’s code of conduct is lengthy, but a the main values Google (and its parent company Alphabet) abide by. These values are stated as:</a:t>
            </a:r>
          </a:p>
          <a:p>
            <a:pPr marL="228600" indent="-228600">
              <a:buFont typeface="Arial" panose="020B0604020202020204" pitchFamily="34" charset="0"/>
              <a:buChar char="•"/>
            </a:pPr>
            <a:r>
              <a:rPr lang="en-GB" dirty="0"/>
              <a:t>Transparency,</a:t>
            </a:r>
          </a:p>
          <a:p>
            <a:pPr marL="228600" indent="-228600">
              <a:buFont typeface="Arial" panose="020B0604020202020204" pitchFamily="34" charset="0"/>
              <a:buChar char="•"/>
            </a:pPr>
            <a:r>
              <a:rPr lang="en-GB" dirty="0"/>
              <a:t>Serving the users,</a:t>
            </a:r>
          </a:p>
          <a:p>
            <a:pPr marL="228600" indent="-228600">
              <a:buFont typeface="Arial" panose="020B0604020202020204" pitchFamily="34" charset="0"/>
              <a:buChar char="•"/>
            </a:pPr>
            <a:r>
              <a:rPr lang="en-GB" dirty="0"/>
              <a:t>Supporting each other,</a:t>
            </a:r>
          </a:p>
          <a:p>
            <a:pPr marL="228600" indent="-228600">
              <a:buFont typeface="Arial" panose="020B0604020202020204" pitchFamily="34" charset="0"/>
              <a:buChar char="•"/>
            </a:pPr>
            <a:r>
              <a:rPr lang="en-GB" dirty="0"/>
              <a:t>Avoiding conflicts of interest,</a:t>
            </a:r>
          </a:p>
          <a:p>
            <a:pPr marL="228600" indent="-228600">
              <a:buFont typeface="Arial" panose="020B0604020202020204" pitchFamily="34" charset="0"/>
              <a:buChar char="•"/>
            </a:pPr>
            <a:r>
              <a:rPr lang="en-GB" dirty="0"/>
              <a:t>Preserving confidentiality,</a:t>
            </a:r>
          </a:p>
          <a:p>
            <a:pPr marL="228600" indent="-228600">
              <a:buFont typeface="Arial" panose="020B0604020202020204" pitchFamily="34" charset="0"/>
              <a:buChar char="•"/>
            </a:pPr>
            <a:r>
              <a:rPr lang="en-GB" dirty="0"/>
              <a:t>Protecting assets,</a:t>
            </a:r>
          </a:p>
          <a:p>
            <a:pPr marL="228600" indent="-228600">
              <a:buFont typeface="Arial" panose="020B0604020202020204" pitchFamily="34" charset="0"/>
              <a:buChar char="•"/>
            </a:pPr>
            <a:r>
              <a:rPr lang="en-GB" dirty="0"/>
              <a:t>Financial integrity and responsibility,</a:t>
            </a:r>
          </a:p>
          <a:p>
            <a:pPr marL="228600" indent="-228600">
              <a:buFont typeface="Arial" panose="020B0604020202020204" pitchFamily="34" charset="0"/>
              <a:buChar char="•"/>
            </a:pPr>
            <a:r>
              <a:rPr lang="en-GB" dirty="0"/>
              <a:t>Obeying the law.</a:t>
            </a:r>
          </a:p>
          <a:p>
            <a:pPr marL="228600" indent="-228600">
              <a:buFont typeface="Arial" panose="020B0604020202020204" pitchFamily="34" charset="0"/>
              <a:buChar char="•"/>
            </a:pPr>
            <a:endParaRPr lang="en-GB" dirty="0"/>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These values are focussed on protecting the customer and the employee, the two most important stakeholder groups to any organisation. Google also places a huge emphasis on security, protecting the company assets, financial responsibility from each employee, and above all, obeying the law. – </a:t>
            </a:r>
            <a:r>
              <a:rPr lang="en-GB" sz="1200" b="1" kern="1200" dirty="0">
                <a:solidFill>
                  <a:schemeClr val="tx1"/>
                </a:solidFill>
                <a:effectLst/>
                <a:latin typeface="+mn-lt"/>
                <a:ea typeface="+mn-ea"/>
                <a:cs typeface="+mn-cs"/>
              </a:rPr>
              <a:t>(Alphabet, 2018)</a:t>
            </a:r>
          </a:p>
          <a:p>
            <a:pPr marL="0" indent="0">
              <a:buFont typeface="Arial" panose="020B0604020202020204" pitchFamily="34" charset="0"/>
              <a:buNone/>
            </a:pPr>
            <a:endParaRPr lang="en-GB"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6D1E5DE-CFA2-48CB-BCF4-977BAD95DDF8}" type="slidenum">
              <a:rPr lang="en-GB" smtClean="0"/>
              <a:t>7</a:t>
            </a:fld>
            <a:endParaRPr lang="en-GB"/>
          </a:p>
        </p:txBody>
      </p:sp>
    </p:spTree>
    <p:extLst>
      <p:ext uri="{BB962C8B-B14F-4D97-AF65-F5344CB8AC3E}">
        <p14:creationId xmlns:p14="http://schemas.microsoft.com/office/powerpoint/2010/main" val="4030090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Resources is where Google LLC truly shines. The workforce are treated like family, and being treated like this is brilliant for employee retention. </a:t>
            </a:r>
          </a:p>
          <a:p>
            <a:endParaRPr lang="en-GB" dirty="0"/>
          </a:p>
          <a:p>
            <a:r>
              <a:rPr lang="en-GB" dirty="0"/>
              <a:t>Google LLC’s Chief People Officer is named thusly as opposed to Human Resource manager gives the organisation an air of closeness and familiarity. People are made to feel welcome at Google, and that’s why people stay. The gap is bridged between manager and employee, an issue many organisations suffer from. </a:t>
            </a:r>
          </a:p>
          <a:p>
            <a:endParaRPr lang="en-GB" dirty="0"/>
          </a:p>
          <a:p>
            <a:r>
              <a:rPr lang="en-GB" dirty="0"/>
              <a:t>With over 70 offices in 40 countries, Google LLC has a lot of ground to cover. Google achieves this by being allowing employees leeway, they do not keep such a harsh grip on their employees. </a:t>
            </a:r>
            <a:r>
              <a:rPr lang="en-GB" b="1" dirty="0"/>
              <a:t>(Pratap, 2019) </a:t>
            </a:r>
            <a:endParaRPr lang="en-GB" b="0" dirty="0"/>
          </a:p>
          <a:p>
            <a:endParaRPr lang="en-GB" b="0" dirty="0"/>
          </a:p>
          <a:p>
            <a:endParaRPr lang="en-GB" b="0" dirty="0"/>
          </a:p>
        </p:txBody>
      </p:sp>
      <p:sp>
        <p:nvSpPr>
          <p:cNvPr id="4" name="Slide Number Placeholder 3"/>
          <p:cNvSpPr>
            <a:spLocks noGrp="1"/>
          </p:cNvSpPr>
          <p:nvPr>
            <p:ph type="sldNum" sz="quarter" idx="5"/>
          </p:nvPr>
        </p:nvSpPr>
        <p:spPr/>
        <p:txBody>
          <a:bodyPr/>
          <a:lstStyle/>
          <a:p>
            <a:fld id="{06D1E5DE-CFA2-48CB-BCF4-977BAD95DDF8}" type="slidenum">
              <a:rPr lang="en-GB" smtClean="0"/>
              <a:t>8</a:t>
            </a:fld>
            <a:endParaRPr lang="en-GB"/>
          </a:p>
        </p:txBody>
      </p:sp>
    </p:spTree>
    <p:extLst>
      <p:ext uri="{BB962C8B-B14F-4D97-AF65-F5344CB8AC3E}">
        <p14:creationId xmlns:p14="http://schemas.microsoft.com/office/powerpoint/2010/main" val="3424654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CSR is </a:t>
            </a:r>
            <a:r>
              <a:rPr lang="en-GB" sz="1200" kern="1200" dirty="0">
                <a:solidFill>
                  <a:schemeClr val="tx1"/>
                </a:solidFill>
                <a:effectLst/>
                <a:latin typeface="+mn-lt"/>
                <a:ea typeface="+mn-ea"/>
                <a:cs typeface="+mn-cs"/>
              </a:rPr>
              <a:t>demonstrating a concern for human rights, the environment, community development and employee rights. – </a:t>
            </a:r>
            <a:r>
              <a:rPr lang="en-GB" sz="1200" b="1" kern="1200" dirty="0">
                <a:solidFill>
                  <a:schemeClr val="tx1"/>
                </a:solidFill>
                <a:effectLst/>
                <a:latin typeface="+mn-lt"/>
                <a:ea typeface="+mn-ea"/>
                <a:cs typeface="+mn-cs"/>
              </a:rPr>
              <a:t>(Allen, 2017). </a:t>
            </a:r>
          </a:p>
          <a:p>
            <a:endParaRPr lang="en-GB" sz="1200" b="1" kern="1200" dirty="0">
              <a:solidFill>
                <a:schemeClr val="tx1"/>
              </a:solidFill>
              <a:effectLst/>
              <a:latin typeface="+mn-lt"/>
              <a:ea typeface="+mn-ea"/>
              <a:cs typeface="+mn-cs"/>
            </a:endParaRPr>
          </a:p>
          <a:p>
            <a:r>
              <a:rPr lang="en-GB" dirty="0"/>
              <a:t>Google’s contribution to social responsibility focusses on:</a:t>
            </a:r>
          </a:p>
          <a:p>
            <a:pPr marL="171450" indent="-171450">
              <a:buFont typeface="Arial" panose="020B0604020202020204" pitchFamily="34" charset="0"/>
              <a:buChar char="•"/>
            </a:pPr>
            <a:r>
              <a:rPr lang="en-GB" dirty="0"/>
              <a:t>Increasing education and learning opportunities,</a:t>
            </a:r>
          </a:p>
          <a:p>
            <a:pPr marL="285750" indent="-285750">
              <a:buFont typeface="+mj-lt"/>
              <a:buAutoNum type="romanLcPeriod"/>
            </a:pPr>
            <a:r>
              <a:rPr lang="en-GB" dirty="0"/>
              <a:t>Google have pledged around $50 million to help kids in underprivileged communities.</a:t>
            </a:r>
          </a:p>
          <a:p>
            <a:pPr marL="285750" indent="-285750">
              <a:buFont typeface="+mj-lt"/>
              <a:buAutoNum type="romanLcPeriod"/>
            </a:pPr>
            <a:r>
              <a:rPr lang="en-GB" dirty="0"/>
              <a:t>Donated around £1.5 million to Code to America, helping 30,000 jobseekers.</a:t>
            </a:r>
          </a:p>
          <a:p>
            <a:pPr marL="171450" indent="-171450">
              <a:buFont typeface="Arial" panose="020B0604020202020204" pitchFamily="34" charset="0"/>
              <a:buChar char="•"/>
            </a:pPr>
            <a:r>
              <a:rPr lang="en-GB" dirty="0"/>
              <a:t>Racial justice.</a:t>
            </a:r>
          </a:p>
          <a:p>
            <a:pPr marL="285750" indent="-285750">
              <a:buFont typeface="+mj-lt"/>
              <a:buAutoNum type="romanLcPeriod"/>
            </a:pPr>
            <a:r>
              <a:rPr lang="en-GB" dirty="0"/>
              <a:t>Google invests money into organisations across the USA to help combat racism. </a:t>
            </a:r>
          </a:p>
        </p:txBody>
      </p:sp>
      <p:sp>
        <p:nvSpPr>
          <p:cNvPr id="4" name="Slide Number Placeholder 3"/>
          <p:cNvSpPr>
            <a:spLocks noGrp="1"/>
          </p:cNvSpPr>
          <p:nvPr>
            <p:ph type="sldNum" sz="quarter" idx="5"/>
          </p:nvPr>
        </p:nvSpPr>
        <p:spPr/>
        <p:txBody>
          <a:bodyPr/>
          <a:lstStyle/>
          <a:p>
            <a:fld id="{06D1E5DE-CFA2-48CB-BCF4-977BAD95DDF8}" type="slidenum">
              <a:rPr lang="en-GB" smtClean="0"/>
              <a:t>9</a:t>
            </a:fld>
            <a:endParaRPr lang="en-GB"/>
          </a:p>
        </p:txBody>
      </p:sp>
    </p:spTree>
    <p:extLst>
      <p:ext uri="{BB962C8B-B14F-4D97-AF65-F5344CB8AC3E}">
        <p14:creationId xmlns:p14="http://schemas.microsoft.com/office/powerpoint/2010/main" val="3123610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Google’s flat structure was put in place to put as little pressure on employees as possible. I believe that this method has really helped Google become a well respected organization with a high customer satisfaction rate amongst users and employees alike. </a:t>
            </a:r>
          </a:p>
          <a:p>
            <a:endParaRPr lang="en-GB" dirty="0"/>
          </a:p>
          <a:p>
            <a:r>
              <a:rPr lang="en-GB" dirty="0"/>
              <a:t>The SWOT and PESTLE analyses proved that Google LLC is an organisation with far more strengths than weaknesses, but I must say that Google has proven no good at Social Media. Google plus failed at this, as mentioned earlier. I’d recommend that Google stay away from the Social Media aspect and focus a=on what they are good at. </a:t>
            </a:r>
          </a:p>
          <a:p>
            <a:endParaRPr lang="en-GB" dirty="0"/>
          </a:p>
          <a:p>
            <a:r>
              <a:rPr lang="en-GB" dirty="0"/>
              <a:t>The organisational culture of Google is unique. Google’s commitments as mentioned above, alongside providing around $1 billion in grants and over 1 million volunteer hours - </a:t>
            </a:r>
            <a:r>
              <a:rPr lang="en-GB" sz="1200" b="1" kern="1200" dirty="0">
                <a:solidFill>
                  <a:schemeClr val="tx1"/>
                </a:solidFill>
                <a:effectLst/>
                <a:latin typeface="+mn-lt"/>
                <a:ea typeface="+mn-ea"/>
                <a:cs typeface="+mn-cs"/>
              </a:rPr>
              <a:t>(</a:t>
            </a:r>
            <a:r>
              <a:rPr lang="en-GB" sz="1200" b="1" u="sng" kern="1200" dirty="0">
                <a:solidFill>
                  <a:schemeClr val="tx1"/>
                </a:solidFill>
                <a:effectLst/>
                <a:latin typeface="+mn-lt"/>
                <a:ea typeface="+mn-ea"/>
                <a:cs typeface="+mn-cs"/>
                <a:hlinkClick r:id="rId3"/>
              </a:rPr>
              <a:t>Google,</a:t>
            </a:r>
            <a:r>
              <a:rPr lang="en-GB" sz="1200" b="1" u="sng" kern="1200" dirty="0">
                <a:solidFill>
                  <a:schemeClr val="tx1"/>
                </a:solidFill>
                <a:effectLst/>
                <a:latin typeface="+mn-lt"/>
                <a:ea typeface="+mn-ea"/>
                <a:cs typeface="+mn-cs"/>
              </a:rPr>
              <a:t> 2020</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are part of the reason why Google has a 4.4 out of 5 Glassdoor rating. Its key points, including 401K’s stock options, death benefit and gourmet cafes are unusual as most businesses do not offer all this to their employees. Google takes care of its employees and treats them like family. Their strong code of ethics, focussing on protecting users, employees internally and externally goes a long way to showing how responsible of an organisation Google LLC is.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 like that Google is a diverse workplace, it bodes well for them in a world focussing heavily on inclusion and diversity. Having said this, Google LLC still doesn’t get this spot on, after being involved in a lawsuit costing them $11 million in pay-outs for age discrimination. Sometimes, it seems people focus too much on diversity and as a result suffer in another factor.</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With an organisation like Google, their HRM needs to be spot on, and with all the freedom they give employees, I would say that their HRM and CSR adherence is second to none. They focus on serious world issues such as tackling racism and helping to educate kids in deprived areas. I think that naming their Human Resource manger the Chief People Officer is a nice touch.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Through doing this research, I now have a better understanding of what the intercultural workplace is. It is how an organisation operates. Through analysing the culture and context of the workplace alongside the Human resources, one can outline what the inter cultural workplace of any organisation is like. This module has indeed opened my eyes to a different view of the workplace. This has taught me that the workplace is far more complex than it appears to be.</a:t>
            </a: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6D1E5DE-CFA2-48CB-BCF4-977BAD95DDF8}" type="slidenum">
              <a:rPr lang="en-GB" smtClean="0"/>
              <a:t>10</a:t>
            </a:fld>
            <a:endParaRPr lang="en-GB"/>
          </a:p>
        </p:txBody>
      </p:sp>
    </p:spTree>
    <p:extLst>
      <p:ext uri="{BB962C8B-B14F-4D97-AF65-F5344CB8AC3E}">
        <p14:creationId xmlns:p14="http://schemas.microsoft.com/office/powerpoint/2010/main" val="4078240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6D1E5DE-CFA2-48CB-BCF4-977BAD95DDF8}" type="slidenum">
              <a:rPr lang="en-GB" smtClean="0"/>
              <a:t>11</a:t>
            </a:fld>
            <a:endParaRPr lang="en-GB"/>
          </a:p>
        </p:txBody>
      </p:sp>
    </p:spTree>
    <p:extLst>
      <p:ext uri="{BB962C8B-B14F-4D97-AF65-F5344CB8AC3E}">
        <p14:creationId xmlns:p14="http://schemas.microsoft.com/office/powerpoint/2010/main" val="2383527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E5DE-CFA2-48CB-BCF4-977BAD95DDF8}" type="slidenum">
              <a:rPr lang="en-GB" smtClean="0"/>
              <a:t>12</a:t>
            </a:fld>
            <a:endParaRPr lang="en-GB"/>
          </a:p>
        </p:txBody>
      </p:sp>
    </p:spTree>
    <p:extLst>
      <p:ext uri="{BB962C8B-B14F-4D97-AF65-F5344CB8AC3E}">
        <p14:creationId xmlns:p14="http://schemas.microsoft.com/office/powerpoint/2010/main" val="3042674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E5DE-CFA2-48CB-BCF4-977BAD95DDF8}" type="slidenum">
              <a:rPr lang="en-GB" smtClean="0"/>
              <a:t>13</a:t>
            </a:fld>
            <a:endParaRPr lang="en-GB"/>
          </a:p>
        </p:txBody>
      </p:sp>
    </p:spTree>
    <p:extLst>
      <p:ext uri="{BB962C8B-B14F-4D97-AF65-F5344CB8AC3E}">
        <p14:creationId xmlns:p14="http://schemas.microsoft.com/office/powerpoint/2010/main" val="2058897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4E7FC-869E-4FBC-AAB7-86F6D0B13D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0A812A-21A6-4669-A05B-9F3955C76F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74DFB9-2361-4E47-84F2-F5B069532DB9}"/>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5" name="Footer Placeholder 4">
            <a:extLst>
              <a:ext uri="{FF2B5EF4-FFF2-40B4-BE49-F238E27FC236}">
                <a16:creationId xmlns:a16="http://schemas.microsoft.com/office/drawing/2014/main" id="{112D2597-AC6D-4CF7-A803-D1A855878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AAA791-CE15-40F6-AD04-1C823F11454D}"/>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2421265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D789C-8477-4F2C-AC93-6177EE490C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B16FA8-B777-45D1-B966-F3041625BF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1E065A-3960-4CB8-9319-13C4D2AEBFB9}"/>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5" name="Footer Placeholder 4">
            <a:extLst>
              <a:ext uri="{FF2B5EF4-FFF2-40B4-BE49-F238E27FC236}">
                <a16:creationId xmlns:a16="http://schemas.microsoft.com/office/drawing/2014/main" id="{403ADDBF-A6EB-4A6A-A5EF-CDAAD9AB08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0581D-570B-4DBF-847B-4C2D996F1020}"/>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3629943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8673-CE72-47EE-BB37-90E482AC42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F8D708-3656-4015-8198-7CDEA549F1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45CB55-E111-4187-BD27-E3B33F5E8E3F}"/>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5" name="Footer Placeholder 4">
            <a:extLst>
              <a:ext uri="{FF2B5EF4-FFF2-40B4-BE49-F238E27FC236}">
                <a16:creationId xmlns:a16="http://schemas.microsoft.com/office/drawing/2014/main" id="{7ABA7940-56D4-45CC-99DD-556CF4158A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E331CD-5568-424E-AA73-846579DD5A1E}"/>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2170359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7A947-58D3-4017-8172-1FC60CFA47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72A7FE-AB72-4936-9B1D-C5D7EF9AFA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0D34D9-F7CA-4843-B214-9273E3C3F1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DF3ECE-1B20-4086-86F5-656E9E743AC8}"/>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6" name="Footer Placeholder 5">
            <a:extLst>
              <a:ext uri="{FF2B5EF4-FFF2-40B4-BE49-F238E27FC236}">
                <a16:creationId xmlns:a16="http://schemas.microsoft.com/office/drawing/2014/main" id="{70EAE9BA-0E91-495D-8204-E69A6EA878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CBE199-93B1-4856-AD77-4CBD6A78180B}"/>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3469976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FB64E-E939-49FE-81C2-4251DCC2F1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8284C2-89E4-4BB6-9E0F-E238B13F32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36903A-DDC1-4606-823C-D08101B5A9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19A989-DD4A-4946-B05F-7461632740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E1B897-2747-4C9E-B30B-7C18E68BC2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462019-B931-4BF5-BDE6-9232380876E6}"/>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8" name="Footer Placeholder 7">
            <a:extLst>
              <a:ext uri="{FF2B5EF4-FFF2-40B4-BE49-F238E27FC236}">
                <a16:creationId xmlns:a16="http://schemas.microsoft.com/office/drawing/2014/main" id="{E25DFED9-0A7A-4EAD-BA0D-2FBE0D9F49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0A7B03-5DCA-4247-A38B-3935CEEE4D70}"/>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900757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A99CE-1546-4814-8F6E-BDB3C71832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040659-61A9-4AA2-AA8B-A9040FB3A2E4}"/>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4" name="Footer Placeholder 3">
            <a:extLst>
              <a:ext uri="{FF2B5EF4-FFF2-40B4-BE49-F238E27FC236}">
                <a16:creationId xmlns:a16="http://schemas.microsoft.com/office/drawing/2014/main" id="{B0140E8A-0E5F-49AD-B88C-0DC9B8EAA7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C289F2-CF52-4BE6-BD8A-C08AB5D41DF0}"/>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3162435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1F2BCE-4797-418C-A730-DD991F8F4745}"/>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3" name="Footer Placeholder 2">
            <a:extLst>
              <a:ext uri="{FF2B5EF4-FFF2-40B4-BE49-F238E27FC236}">
                <a16:creationId xmlns:a16="http://schemas.microsoft.com/office/drawing/2014/main" id="{9E525068-5053-48F6-9F94-417F7CB25C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B08194-92DF-4BFD-91F7-136F527DC429}"/>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1438863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07266-5052-4688-A492-DC1C840FF5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0E9E16-60EC-4E7B-839D-204FCF4614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7C2442-F907-4BB3-B362-2518DDD126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A9160-49CB-49CD-AE98-ABBD714A1D85}"/>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6" name="Footer Placeholder 5">
            <a:extLst>
              <a:ext uri="{FF2B5EF4-FFF2-40B4-BE49-F238E27FC236}">
                <a16:creationId xmlns:a16="http://schemas.microsoft.com/office/drawing/2014/main" id="{D424A581-29F2-4B3C-A5AD-DA9EC0B65E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5C8E0B-E4F2-454E-942C-D1232623214F}"/>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3470493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6878F-2D7D-4784-A0D6-2E412B80A6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DD8990-6F2A-483B-9569-028852615E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380AF0-A0E0-4CC0-BF3A-754BEA2E80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AE4743-EDCF-47BA-AC70-FF5DE48F4B21}"/>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6" name="Footer Placeholder 5">
            <a:extLst>
              <a:ext uri="{FF2B5EF4-FFF2-40B4-BE49-F238E27FC236}">
                <a16:creationId xmlns:a16="http://schemas.microsoft.com/office/drawing/2014/main" id="{DD6C187D-416B-4F3A-A10C-CCF4033F72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F1C0F1-C000-41B4-A17E-ABF60432C15B}"/>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127458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B012D-AE2B-4FBC-8BBA-A3BDA8BF20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E2E3BB-0CD6-4FE6-8054-A4C87761D1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DD5F9A-0D1B-4D25-8694-901A196E1ACE}"/>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5" name="Footer Placeholder 4">
            <a:extLst>
              <a:ext uri="{FF2B5EF4-FFF2-40B4-BE49-F238E27FC236}">
                <a16:creationId xmlns:a16="http://schemas.microsoft.com/office/drawing/2014/main" id="{98F68870-8452-4FFB-9E52-B84D80F2FA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DA2520-A230-4BC0-B413-69F9CF83430B}"/>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1239608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FE5C5D-94BB-4E75-935C-29251A3CDE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9D24E5-0E11-4FA6-A60C-9D3CBFA5A3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FA1F02-E2BB-49C7-BA18-EA65ED902DDA}"/>
              </a:ext>
            </a:extLst>
          </p:cNvPr>
          <p:cNvSpPr>
            <a:spLocks noGrp="1"/>
          </p:cNvSpPr>
          <p:nvPr>
            <p:ph type="dt" sz="half" idx="10"/>
          </p:nvPr>
        </p:nvSpPr>
        <p:spPr/>
        <p:txBody>
          <a:bodyPr/>
          <a:lstStyle/>
          <a:p>
            <a:fld id="{5577823A-B2FA-4928-9A42-2084E723FBE2}" type="datetimeFigureOut">
              <a:rPr lang="en-GB" smtClean="0"/>
              <a:t>09/04/2020</a:t>
            </a:fld>
            <a:endParaRPr lang="en-GB"/>
          </a:p>
        </p:txBody>
      </p:sp>
      <p:sp>
        <p:nvSpPr>
          <p:cNvPr id="5" name="Footer Placeholder 4">
            <a:extLst>
              <a:ext uri="{FF2B5EF4-FFF2-40B4-BE49-F238E27FC236}">
                <a16:creationId xmlns:a16="http://schemas.microsoft.com/office/drawing/2014/main" id="{EC37E384-CB98-42B0-B8D0-2E17E7DFF6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895883-139C-4BDE-A654-0B134052D4BC}"/>
              </a:ext>
            </a:extLst>
          </p:cNvPr>
          <p:cNvSpPr>
            <a:spLocks noGrp="1"/>
          </p:cNvSpPr>
          <p:nvPr>
            <p:ph type="sldNum" sz="quarter" idx="12"/>
          </p:nvPr>
        </p:nvSpPr>
        <p:spPr/>
        <p:txBody>
          <a:bodyPr/>
          <a:lstStyle/>
          <a:p>
            <a:fld id="{E317C7A4-758A-44E1-A8C0-3BA13283A039}" type="slidenum">
              <a:rPr lang="en-GB" smtClean="0"/>
              <a:t>‹#›</a:t>
            </a:fld>
            <a:endParaRPr lang="en-GB"/>
          </a:p>
        </p:txBody>
      </p:sp>
    </p:spTree>
    <p:extLst>
      <p:ext uri="{BB962C8B-B14F-4D97-AF65-F5344CB8AC3E}">
        <p14:creationId xmlns:p14="http://schemas.microsoft.com/office/powerpoint/2010/main" val="305502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3B2418-526C-4B88-9B15-3CB3748DA6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8EC608-9BC1-4BC4-9888-1B82461BEA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40B1D3-3347-4824-8904-85C44772EF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77823A-B2FA-4928-9A42-2084E723FBE2}" type="datetimeFigureOut">
              <a:rPr lang="en-GB" smtClean="0"/>
              <a:t>09/04/2020</a:t>
            </a:fld>
            <a:endParaRPr lang="en-GB"/>
          </a:p>
        </p:txBody>
      </p:sp>
      <p:sp>
        <p:nvSpPr>
          <p:cNvPr id="5" name="Footer Placeholder 4">
            <a:extLst>
              <a:ext uri="{FF2B5EF4-FFF2-40B4-BE49-F238E27FC236}">
                <a16:creationId xmlns:a16="http://schemas.microsoft.com/office/drawing/2014/main" id="{F88EEC0F-56FD-4A87-BF25-6B090048C9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A47E00-879D-45F8-8257-2492955590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17C7A4-758A-44E1-A8C0-3BA13283A039}" type="slidenum">
              <a:rPr lang="en-GB" smtClean="0"/>
              <a:t>‹#›</a:t>
            </a:fld>
            <a:endParaRPr lang="en-GB"/>
          </a:p>
        </p:txBody>
      </p:sp>
    </p:spTree>
    <p:extLst>
      <p:ext uri="{BB962C8B-B14F-4D97-AF65-F5344CB8AC3E}">
        <p14:creationId xmlns:p14="http://schemas.microsoft.com/office/powerpoint/2010/main" val="22817272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usinessinsider.com/google-best-things-about-working-at-2016-8?r=US&amp;IR=T" TargetMode="External"/><Relationship Id="rId7" Type="http://schemas.openxmlformats.org/officeDocument/2006/relationships/hyperlink" Target="http://panmore.com/google-swot-analysis-recommendation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panmore.com/google-pestel-pestle-analysis-recommendations" TargetMode="External"/><Relationship Id="rId5" Type="http://schemas.openxmlformats.org/officeDocument/2006/relationships/hyperlink" Target="https://www.indiatoday.in/technology/features/story/former-google-designer-explains-why-google-s-social-media-play-failed-1370662-2018-10-18" TargetMode="External"/><Relationship Id="rId4" Type="http://schemas.openxmlformats.org/officeDocument/2006/relationships/hyperlink" Target="https://www.glassdoor.co.uk/Reviews/Google-Reviews-E9079.htm"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talentlyft.com/en/blog/article/244/top-10-benefits-of-diversity-in-the-workplace-infographic-included" TargetMode="External"/><Relationship Id="rId3" Type="http://schemas.openxmlformats.org/officeDocument/2006/relationships/hyperlink" Target="https://www.coburgbanks.co.uk/blog/friday-funnies/googles-employee-perks/" TargetMode="External"/><Relationship Id="rId7" Type="http://schemas.openxmlformats.org/officeDocument/2006/relationships/hyperlink" Target="https://adoptostaging.blob.core.windows.net/article/h9ODATKfgkKQPOiZIVUAaA.pn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static.googleusercontent.com/media/diversity.google/en/static/pdf/Google_Diversity_annual_report_2018.pdf" TargetMode="External"/><Relationship Id="rId5" Type="http://schemas.openxmlformats.org/officeDocument/2006/relationships/hyperlink" Target="https://about.google/commitments/" TargetMode="External"/><Relationship Id="rId4" Type="http://schemas.openxmlformats.org/officeDocument/2006/relationships/hyperlink" Target="https://www.forbes.com/sites/meghancasserly/2012/08/08/heres-what-happens-to-google-employees-when-they-die/#64ce4acc3926"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forbes.com/sites/patriciagbarnes/2019/07/20/deja-vu-google-settles-age-discrimination-lawsuit-for-11-million/#51ae15f171f1"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bizfluent.com/info-8516645-importance-ethics-marketing-segmentation.html" TargetMode="External"/><Relationship Id="rId5" Type="http://schemas.openxmlformats.org/officeDocument/2006/relationships/hyperlink" Target="https://notesmatic.com/2017/03/googles-human-resource-management-strategy/" TargetMode="External"/><Relationship Id="rId4" Type="http://schemas.openxmlformats.org/officeDocument/2006/relationships/hyperlink" Target="https://abc.xyz/investor/other/google-code-of-condu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3C98F-87E0-40E7-AE5F-8A0F21DDE384}"/>
              </a:ext>
            </a:extLst>
          </p:cNvPr>
          <p:cNvSpPr>
            <a:spLocks noGrp="1"/>
          </p:cNvSpPr>
          <p:nvPr>
            <p:ph type="ctrTitle"/>
          </p:nvPr>
        </p:nvSpPr>
        <p:spPr>
          <a:xfrm>
            <a:off x="1524000" y="1122362"/>
            <a:ext cx="9144000" cy="2840037"/>
          </a:xfrm>
        </p:spPr>
        <p:txBody>
          <a:bodyPr>
            <a:normAutofit/>
          </a:bodyPr>
          <a:lstStyle/>
          <a:p>
            <a:r>
              <a:rPr lang="en-GB" sz="5800"/>
              <a:t>BMSP 5008 – Inter-Cultural Workplace</a:t>
            </a:r>
          </a:p>
        </p:txBody>
      </p:sp>
      <p:sp>
        <p:nvSpPr>
          <p:cNvPr id="3" name="Subtitle 2">
            <a:extLst>
              <a:ext uri="{FF2B5EF4-FFF2-40B4-BE49-F238E27FC236}">
                <a16:creationId xmlns:a16="http://schemas.microsoft.com/office/drawing/2014/main" id="{9D9E0C09-CADF-43E4-ABF5-80B9DF6E4536}"/>
              </a:ext>
            </a:extLst>
          </p:cNvPr>
          <p:cNvSpPr>
            <a:spLocks noGrp="1"/>
          </p:cNvSpPr>
          <p:nvPr>
            <p:ph type="subTitle" idx="1"/>
          </p:nvPr>
        </p:nvSpPr>
        <p:spPr>
          <a:xfrm>
            <a:off x="1524000" y="4256436"/>
            <a:ext cx="9144000" cy="1600818"/>
          </a:xfrm>
        </p:spPr>
        <p:txBody>
          <a:bodyPr>
            <a:normAutofit/>
          </a:bodyPr>
          <a:lstStyle/>
          <a:p>
            <a:r>
              <a:rPr lang="en-GB">
                <a:solidFill>
                  <a:schemeClr val="accent1">
                    <a:lumMod val="60000"/>
                    <a:lumOff val="40000"/>
                  </a:schemeClr>
                </a:solidFill>
              </a:rPr>
              <a:t>Jamie Moorman – 1802683</a:t>
            </a:r>
          </a:p>
          <a:p>
            <a:r>
              <a:rPr lang="en-GB">
                <a:solidFill>
                  <a:schemeClr val="accent1">
                    <a:lumMod val="60000"/>
                    <a:lumOff val="40000"/>
                  </a:schemeClr>
                </a:solidFill>
              </a:rPr>
              <a:t>Tutor: Glenn Behenna</a:t>
            </a:r>
          </a:p>
        </p:txBody>
      </p:sp>
      <p:cxnSp>
        <p:nvCxnSpPr>
          <p:cNvPr id="52" name="Straight Connector 5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772741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5B32A67F-3598-4A13-8552-DA884FFCC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EFEC8-559D-4C65-B3E1-B451D377475C}"/>
              </a:ext>
            </a:extLst>
          </p:cNvPr>
          <p:cNvSpPr>
            <a:spLocks noGrp="1"/>
          </p:cNvSpPr>
          <p:nvPr>
            <p:ph type="title"/>
          </p:nvPr>
        </p:nvSpPr>
        <p:spPr>
          <a:xfrm>
            <a:off x="804673" y="3320859"/>
            <a:ext cx="4573475" cy="2076333"/>
          </a:xfrm>
        </p:spPr>
        <p:txBody>
          <a:bodyPr vert="horz" lIns="91440" tIns="45720" rIns="91440" bIns="45720" rtlCol="0" anchor="t">
            <a:normAutofit/>
          </a:bodyPr>
          <a:lstStyle/>
          <a:p>
            <a:r>
              <a:rPr lang="en-US" sz="4800" kern="1200">
                <a:solidFill>
                  <a:schemeClr val="bg1"/>
                </a:solidFill>
                <a:latin typeface="+mj-lt"/>
                <a:ea typeface="+mj-ea"/>
                <a:cs typeface="+mj-cs"/>
              </a:rPr>
              <a:t>Introduction</a:t>
            </a:r>
          </a:p>
        </p:txBody>
      </p:sp>
      <p:sp>
        <p:nvSpPr>
          <p:cNvPr id="55" name="Freeform: Shape 54">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Freeform: Shape 56">
            <a:extLst>
              <a:ext uri="{FF2B5EF4-FFF2-40B4-BE49-F238E27FC236}">
                <a16:creationId xmlns:a16="http://schemas.microsoft.com/office/drawing/2014/main" id="{598EBA13-C937-430B-9523-439FE2109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1086" y="544777"/>
            <a:ext cx="6170914"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3" name="Graphic 49" descr="Teacher">
            <a:extLst>
              <a:ext uri="{FF2B5EF4-FFF2-40B4-BE49-F238E27FC236}">
                <a16:creationId xmlns:a16="http://schemas.microsoft.com/office/drawing/2014/main" id="{2DC5CFC3-2369-4EA1-896A-0D234FBDFC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10424" y="1845770"/>
            <a:ext cx="4333875" cy="4333875"/>
          </a:xfrm>
          <a:prstGeom prst="rect">
            <a:avLst/>
          </a:prstGeom>
        </p:spPr>
      </p:pic>
    </p:spTree>
    <p:extLst>
      <p:ext uri="{BB962C8B-B14F-4D97-AF65-F5344CB8AC3E}">
        <p14:creationId xmlns:p14="http://schemas.microsoft.com/office/powerpoint/2010/main" val="230463063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EDAAB-CEA3-4DDB-A01C-F738A32E94F3}"/>
              </a:ext>
            </a:extLst>
          </p:cNvPr>
          <p:cNvSpPr>
            <a:spLocks noGrp="1"/>
          </p:cNvSpPr>
          <p:nvPr>
            <p:ph type="title"/>
          </p:nvPr>
        </p:nvSpPr>
        <p:spPr>
          <a:xfrm>
            <a:off x="838200" y="585216"/>
            <a:ext cx="10515600" cy="1325563"/>
          </a:xfrm>
        </p:spPr>
        <p:txBody>
          <a:bodyPr vert="horz" lIns="91440" tIns="45720" rIns="91440" bIns="45720" rtlCol="0">
            <a:normAutofit/>
          </a:bodyPr>
          <a:lstStyle/>
          <a:p>
            <a:r>
              <a:rPr lang="en-US">
                <a:solidFill>
                  <a:schemeClr val="bg1"/>
                </a:solidFill>
              </a:rPr>
              <a:t>Organisational context.</a:t>
            </a:r>
          </a:p>
        </p:txBody>
      </p:sp>
      <p:pic>
        <p:nvPicPr>
          <p:cNvPr id="1026" name="Picture 2" descr="Flat Structure">
            <a:extLst>
              <a:ext uri="{FF2B5EF4-FFF2-40B4-BE49-F238E27FC236}">
                <a16:creationId xmlns:a16="http://schemas.microsoft.com/office/drawing/2014/main" id="{784109BB-DA1D-4321-A2B7-9A71B9AA42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193" r="14642"/>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0296CA06-B763-48B9-8B2C-3AF07011B586}"/>
              </a:ext>
            </a:extLst>
          </p:cNvPr>
          <p:cNvSpPr>
            <a:spLocks noGrp="1"/>
          </p:cNvSpPr>
          <p:nvPr>
            <p:ph idx="1"/>
          </p:nvPr>
        </p:nvSpPr>
        <p:spPr>
          <a:xfrm>
            <a:off x="7546848" y="2516777"/>
            <a:ext cx="3803904" cy="3660185"/>
          </a:xfrm>
        </p:spPr>
        <p:txBody>
          <a:bodyPr anchor="ctr">
            <a:normAutofit/>
          </a:bodyPr>
          <a:lstStyle/>
          <a:p>
            <a:endParaRPr lang="en-US" sz="2200"/>
          </a:p>
        </p:txBody>
      </p:sp>
    </p:spTree>
    <p:extLst>
      <p:ext uri="{BB962C8B-B14F-4D97-AF65-F5344CB8AC3E}">
        <p14:creationId xmlns:p14="http://schemas.microsoft.com/office/powerpoint/2010/main" val="184653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DF54DE-D4EC-4C4F-86B2-458F965FADBC}"/>
              </a:ext>
            </a:extLst>
          </p:cNvPr>
          <p:cNvSpPr>
            <a:spLocks noGrp="1"/>
          </p:cNvSpPr>
          <p:nvPr>
            <p:ph type="title"/>
          </p:nvPr>
        </p:nvSpPr>
        <p:spPr>
          <a:xfrm>
            <a:off x="594360" y="640263"/>
            <a:ext cx="3822192" cy="1344975"/>
          </a:xfrm>
        </p:spPr>
        <p:txBody>
          <a:bodyPr>
            <a:normAutofit/>
          </a:bodyPr>
          <a:lstStyle/>
          <a:p>
            <a:r>
              <a:rPr lang="en-GB" sz="3600">
                <a:solidFill>
                  <a:schemeClr val="bg1"/>
                </a:solidFill>
              </a:rPr>
              <a:t>Strengths &amp; Weaknesses - </a:t>
            </a:r>
          </a:p>
        </p:txBody>
      </p:sp>
      <p:cxnSp>
        <p:nvCxnSpPr>
          <p:cNvPr id="51" name="Straight Connector 50">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EC187416-C2CC-4730-8FCB-06440AFE1A1E}"/>
              </a:ext>
            </a:extLst>
          </p:cNvPr>
          <p:cNvSpPr>
            <a:spLocks noGrp="1"/>
          </p:cNvSpPr>
          <p:nvPr>
            <p:ph idx="1"/>
          </p:nvPr>
        </p:nvSpPr>
        <p:spPr>
          <a:xfrm>
            <a:off x="593610" y="2121763"/>
            <a:ext cx="3822192" cy="3773010"/>
          </a:xfrm>
        </p:spPr>
        <p:txBody>
          <a:bodyPr>
            <a:normAutofit/>
          </a:bodyPr>
          <a:lstStyle/>
          <a:p>
            <a:endParaRPr lang="en-US" sz="2000">
              <a:solidFill>
                <a:schemeClr val="bg1"/>
              </a:solidFill>
            </a:endParaRPr>
          </a:p>
        </p:txBody>
      </p:sp>
      <p:graphicFrame>
        <p:nvGraphicFramePr>
          <p:cNvPr id="15" name="Content Placeholder 3">
            <a:extLst>
              <a:ext uri="{FF2B5EF4-FFF2-40B4-BE49-F238E27FC236}">
                <a16:creationId xmlns:a16="http://schemas.microsoft.com/office/drawing/2014/main" id="{A75E372F-9192-49FC-86BA-1AF8481D456A}"/>
              </a:ext>
            </a:extLst>
          </p:cNvPr>
          <p:cNvGraphicFramePr>
            <a:graphicFrameLocks/>
          </p:cNvGraphicFramePr>
          <p:nvPr>
            <p:extLst>
              <p:ext uri="{D42A27DB-BD31-4B8C-83A1-F6EECF244321}">
                <p14:modId xmlns:p14="http://schemas.microsoft.com/office/powerpoint/2010/main" val="1007483636"/>
              </p:ext>
            </p:extLst>
          </p:nvPr>
        </p:nvGraphicFramePr>
        <p:xfrm>
          <a:off x="5452775" y="484632"/>
          <a:ext cx="5912536" cy="5733287"/>
        </p:xfrm>
        <a:graphic>
          <a:graphicData uri="http://schemas.openxmlformats.org/drawingml/2006/table">
            <a:tbl>
              <a:tblPr firstRow="1" firstCol="1" bandRow="1">
                <a:noFill/>
                <a:tableStyleId>{5C22544A-7EE6-4342-B048-85BDC9FD1C3A}</a:tableStyleId>
              </a:tblPr>
              <a:tblGrid>
                <a:gridCol w="2754165">
                  <a:extLst>
                    <a:ext uri="{9D8B030D-6E8A-4147-A177-3AD203B41FA5}">
                      <a16:colId xmlns:a16="http://schemas.microsoft.com/office/drawing/2014/main" val="90293955"/>
                    </a:ext>
                  </a:extLst>
                </a:gridCol>
                <a:gridCol w="3158371">
                  <a:extLst>
                    <a:ext uri="{9D8B030D-6E8A-4147-A177-3AD203B41FA5}">
                      <a16:colId xmlns:a16="http://schemas.microsoft.com/office/drawing/2014/main" val="2439322664"/>
                    </a:ext>
                  </a:extLst>
                </a:gridCol>
              </a:tblGrid>
              <a:tr h="3222405">
                <a:tc>
                  <a:txBody>
                    <a:bodyPr/>
                    <a:lstStyle/>
                    <a:p>
                      <a:pPr algn="just">
                        <a:lnSpc>
                          <a:spcPct val="200000"/>
                        </a:lnSpc>
                        <a:spcBef>
                          <a:spcPts val="1200"/>
                        </a:spcBef>
                        <a:spcAft>
                          <a:spcPts val="0"/>
                        </a:spcAft>
                      </a:pPr>
                      <a:r>
                        <a:rPr lang="en-GB" sz="1400" b="1">
                          <a:solidFill>
                            <a:schemeClr val="tx1">
                              <a:lumMod val="75000"/>
                              <a:lumOff val="25000"/>
                            </a:schemeClr>
                          </a:solidFill>
                          <a:effectLst/>
                        </a:rPr>
                        <a:t>Strengths</a:t>
                      </a:r>
                    </a:p>
                    <a:p>
                      <a:pPr marL="342900" lvl="0" indent="-342900" algn="just">
                        <a:lnSpc>
                          <a:spcPct val="200000"/>
                        </a:lnSpc>
                        <a:spcBef>
                          <a:spcPts val="1200"/>
                        </a:spcBef>
                        <a:spcAft>
                          <a:spcPts val="0"/>
                        </a:spcAft>
                        <a:buFont typeface="Symbol" panose="05050102010706020507" pitchFamily="18" charset="2"/>
                        <a:buChar char=""/>
                      </a:pPr>
                      <a:r>
                        <a:rPr lang="en-GB" sz="1400" b="1">
                          <a:solidFill>
                            <a:schemeClr val="tx1">
                              <a:lumMod val="75000"/>
                              <a:lumOff val="25000"/>
                            </a:schemeClr>
                          </a:solidFill>
                          <a:effectLst/>
                        </a:rPr>
                        <a:t>Strong brand image.</a:t>
                      </a:r>
                    </a:p>
                    <a:p>
                      <a:pPr marL="342900" lvl="0" indent="-342900" algn="just">
                        <a:lnSpc>
                          <a:spcPct val="200000"/>
                        </a:lnSpc>
                        <a:spcBef>
                          <a:spcPts val="1200"/>
                        </a:spcBef>
                        <a:spcAft>
                          <a:spcPts val="0"/>
                        </a:spcAft>
                        <a:buFont typeface="Symbol" panose="05050102010706020507" pitchFamily="18" charset="2"/>
                        <a:buChar char=""/>
                      </a:pPr>
                      <a:r>
                        <a:rPr lang="en-GB" sz="1400" b="1">
                          <a:solidFill>
                            <a:schemeClr val="tx1">
                              <a:lumMod val="75000"/>
                              <a:lumOff val="25000"/>
                            </a:schemeClr>
                          </a:solidFill>
                          <a:effectLst/>
                        </a:rPr>
                        <a:t>Patented propriety products</a:t>
                      </a:r>
                    </a:p>
                    <a:p>
                      <a:pPr marL="342900" lvl="0" indent="-342900" algn="just">
                        <a:lnSpc>
                          <a:spcPct val="200000"/>
                        </a:lnSpc>
                        <a:spcBef>
                          <a:spcPts val="1200"/>
                        </a:spcBef>
                        <a:spcAft>
                          <a:spcPts val="0"/>
                        </a:spcAft>
                        <a:buFont typeface="Symbol" panose="05050102010706020507" pitchFamily="18" charset="2"/>
                        <a:buChar char=""/>
                      </a:pPr>
                      <a:r>
                        <a:rPr lang="en-GB" sz="1400" b="1">
                          <a:solidFill>
                            <a:schemeClr val="tx1">
                              <a:lumMod val="75000"/>
                              <a:lumOff val="25000"/>
                            </a:schemeClr>
                          </a:solidFill>
                          <a:effectLst/>
                        </a:rPr>
                        <a:t>Diversified business.</a:t>
                      </a:r>
                    </a:p>
                    <a:p>
                      <a:pPr marL="342900" lvl="0" indent="-342900" algn="just">
                        <a:lnSpc>
                          <a:spcPct val="200000"/>
                        </a:lnSpc>
                        <a:spcBef>
                          <a:spcPts val="1200"/>
                        </a:spcBef>
                        <a:spcAft>
                          <a:spcPts val="0"/>
                        </a:spcAft>
                        <a:buFont typeface="Symbol" panose="05050102010706020507" pitchFamily="18" charset="2"/>
                        <a:buChar char=""/>
                      </a:pPr>
                      <a:r>
                        <a:rPr lang="en-GB" sz="1400" b="1">
                          <a:solidFill>
                            <a:schemeClr val="tx1">
                              <a:lumMod val="75000"/>
                              <a:lumOff val="25000"/>
                            </a:schemeClr>
                          </a:solidFill>
                          <a:effectLst/>
                        </a:rPr>
                        <a:t>Large organizational size</a:t>
                      </a:r>
                      <a:endParaRPr lang="en-GB" sz="14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5787" marR="109340" marT="72894" marB="72894">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just">
                        <a:lnSpc>
                          <a:spcPct val="200000"/>
                        </a:lnSpc>
                        <a:spcBef>
                          <a:spcPts val="1200"/>
                        </a:spcBef>
                        <a:spcAft>
                          <a:spcPts val="0"/>
                        </a:spcAft>
                      </a:pPr>
                      <a:r>
                        <a:rPr lang="en-GB" sz="1400" b="1">
                          <a:solidFill>
                            <a:schemeClr val="tx1">
                              <a:lumMod val="75000"/>
                              <a:lumOff val="25000"/>
                            </a:schemeClr>
                          </a:solidFill>
                          <a:effectLst/>
                        </a:rPr>
                        <a:t>Weaknesses</a:t>
                      </a:r>
                    </a:p>
                    <a:p>
                      <a:pPr marL="342900" lvl="0" indent="-342900" algn="just">
                        <a:lnSpc>
                          <a:spcPct val="200000"/>
                        </a:lnSpc>
                        <a:spcBef>
                          <a:spcPts val="1200"/>
                        </a:spcBef>
                        <a:spcAft>
                          <a:spcPts val="0"/>
                        </a:spcAft>
                        <a:buFont typeface="Symbol" panose="05050102010706020507" pitchFamily="18" charset="2"/>
                        <a:buChar char=""/>
                      </a:pPr>
                      <a:r>
                        <a:rPr lang="en-GB" sz="1400" b="1">
                          <a:solidFill>
                            <a:schemeClr val="tx1">
                              <a:lumMod val="75000"/>
                              <a:lumOff val="25000"/>
                            </a:schemeClr>
                          </a:solidFill>
                          <a:effectLst/>
                        </a:rPr>
                        <a:t>High dependence on the internet </a:t>
                      </a:r>
                    </a:p>
                    <a:p>
                      <a:pPr marL="342900" lvl="0" indent="-342900" algn="just">
                        <a:lnSpc>
                          <a:spcPct val="200000"/>
                        </a:lnSpc>
                        <a:spcBef>
                          <a:spcPts val="1200"/>
                        </a:spcBef>
                        <a:spcAft>
                          <a:spcPts val="0"/>
                        </a:spcAft>
                        <a:buFont typeface="Symbol" panose="05050102010706020507" pitchFamily="18" charset="2"/>
                        <a:buChar char=""/>
                      </a:pPr>
                      <a:r>
                        <a:rPr lang="en-GB" sz="1400" b="1">
                          <a:solidFill>
                            <a:schemeClr val="tx1">
                              <a:lumMod val="75000"/>
                              <a:lumOff val="25000"/>
                            </a:schemeClr>
                          </a:solidFill>
                          <a:effectLst/>
                        </a:rPr>
                        <a:t>Small physical presence</a:t>
                      </a:r>
                      <a:endParaRPr lang="en-GB" sz="14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5787" marR="109340" marT="72894" marB="72894">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4173242187"/>
                  </a:ext>
                </a:extLst>
              </a:tr>
              <a:tr h="2510882">
                <a:tc>
                  <a:txBody>
                    <a:bodyPr/>
                    <a:lstStyle/>
                    <a:p>
                      <a:pPr algn="just">
                        <a:lnSpc>
                          <a:spcPct val="200000"/>
                        </a:lnSpc>
                        <a:spcBef>
                          <a:spcPts val="1200"/>
                        </a:spcBef>
                        <a:spcAft>
                          <a:spcPts val="0"/>
                        </a:spcAft>
                      </a:pPr>
                      <a:r>
                        <a:rPr lang="en-GB" sz="1000" b="1">
                          <a:solidFill>
                            <a:schemeClr val="tx1">
                              <a:lumMod val="75000"/>
                              <a:lumOff val="25000"/>
                            </a:schemeClr>
                          </a:solidFill>
                          <a:effectLst/>
                        </a:rPr>
                        <a:t>Opportunities</a:t>
                      </a:r>
                    </a:p>
                    <a:p>
                      <a:pPr marL="342900" lvl="0" indent="-342900" algn="just">
                        <a:lnSpc>
                          <a:spcPct val="200000"/>
                        </a:lnSpc>
                        <a:spcBef>
                          <a:spcPts val="1200"/>
                        </a:spcBef>
                        <a:spcAft>
                          <a:spcPts val="0"/>
                        </a:spcAft>
                        <a:buFont typeface="Symbol" panose="05050102010706020507" pitchFamily="18" charset="2"/>
                        <a:buChar char=""/>
                      </a:pPr>
                      <a:r>
                        <a:rPr lang="en-GB" sz="1000" b="1">
                          <a:solidFill>
                            <a:schemeClr val="tx1">
                              <a:lumMod val="75000"/>
                              <a:lumOff val="25000"/>
                            </a:schemeClr>
                          </a:solidFill>
                          <a:effectLst/>
                        </a:rPr>
                        <a:t>Increasing user diversity.</a:t>
                      </a:r>
                    </a:p>
                    <a:p>
                      <a:pPr marL="342900" lvl="0" indent="-342900" algn="just">
                        <a:lnSpc>
                          <a:spcPct val="200000"/>
                        </a:lnSpc>
                        <a:spcBef>
                          <a:spcPts val="1200"/>
                        </a:spcBef>
                        <a:spcAft>
                          <a:spcPts val="0"/>
                        </a:spcAft>
                        <a:buFont typeface="Symbol" panose="05050102010706020507" pitchFamily="18" charset="2"/>
                        <a:buChar char=""/>
                      </a:pPr>
                      <a:r>
                        <a:rPr lang="en-GB" sz="1000" b="1">
                          <a:solidFill>
                            <a:schemeClr val="tx1">
                              <a:lumMod val="75000"/>
                              <a:lumOff val="25000"/>
                            </a:schemeClr>
                          </a:solidFill>
                          <a:effectLst/>
                        </a:rPr>
                        <a:t>Economic stability.</a:t>
                      </a:r>
                    </a:p>
                    <a:p>
                      <a:pPr marL="342900" lvl="0" indent="-342900" algn="just">
                        <a:lnSpc>
                          <a:spcPct val="200000"/>
                        </a:lnSpc>
                        <a:spcBef>
                          <a:spcPts val="1200"/>
                        </a:spcBef>
                        <a:spcAft>
                          <a:spcPts val="0"/>
                        </a:spcAft>
                        <a:buFont typeface="Symbol" panose="05050102010706020507" pitchFamily="18" charset="2"/>
                        <a:buChar char=""/>
                      </a:pPr>
                      <a:r>
                        <a:rPr lang="en-GB" sz="1000" b="1">
                          <a:solidFill>
                            <a:schemeClr val="tx1">
                              <a:lumMod val="75000"/>
                              <a:lumOff val="25000"/>
                            </a:schemeClr>
                          </a:solidFill>
                          <a:effectLst/>
                        </a:rPr>
                        <a:t>Economic growth of 3</a:t>
                      </a:r>
                      <a:r>
                        <a:rPr lang="en-GB" sz="1000" b="1" baseline="30000">
                          <a:solidFill>
                            <a:schemeClr val="tx1">
                              <a:lumMod val="75000"/>
                              <a:lumOff val="25000"/>
                            </a:schemeClr>
                          </a:solidFill>
                          <a:effectLst/>
                        </a:rPr>
                        <a:t>rd</a:t>
                      </a:r>
                      <a:r>
                        <a:rPr lang="en-GB" sz="1000" b="1">
                          <a:solidFill>
                            <a:schemeClr val="tx1">
                              <a:lumMod val="75000"/>
                              <a:lumOff val="25000"/>
                            </a:schemeClr>
                          </a:solidFill>
                          <a:effectLst/>
                        </a:rPr>
                        <a:t> world countrie</a:t>
                      </a:r>
                    </a:p>
                    <a:p>
                      <a:pPr marL="342900" lvl="0" indent="-342900" algn="just">
                        <a:lnSpc>
                          <a:spcPct val="200000"/>
                        </a:lnSpc>
                        <a:spcBef>
                          <a:spcPts val="1200"/>
                        </a:spcBef>
                        <a:spcAft>
                          <a:spcPts val="0"/>
                        </a:spcAft>
                        <a:buFont typeface="Symbol" panose="05050102010706020507" pitchFamily="18" charset="2"/>
                        <a:buChar char=""/>
                      </a:pPr>
                      <a:r>
                        <a:rPr lang="en-GB" sz="1000" b="1">
                          <a:solidFill>
                            <a:schemeClr val="tx1">
                              <a:lumMod val="75000"/>
                              <a:lumOff val="25000"/>
                            </a:schemeClr>
                          </a:solidFill>
                          <a:effectLst/>
                        </a:rPr>
                        <a:t>Regulations on privacy and GDPR</a:t>
                      </a:r>
                      <a:endParaRPr lang="en-GB" sz="10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5787" marR="109340" marT="72894" marB="72894">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gn="just">
                        <a:lnSpc>
                          <a:spcPct val="200000"/>
                        </a:lnSpc>
                        <a:spcBef>
                          <a:spcPts val="1200"/>
                        </a:spcBef>
                        <a:spcAft>
                          <a:spcPts val="0"/>
                        </a:spcAft>
                      </a:pPr>
                      <a:r>
                        <a:rPr lang="en-GB" sz="1000" b="1">
                          <a:solidFill>
                            <a:schemeClr val="tx1">
                              <a:lumMod val="75000"/>
                              <a:lumOff val="25000"/>
                            </a:schemeClr>
                          </a:solidFill>
                          <a:effectLst/>
                        </a:rPr>
                        <a:t>Threats</a:t>
                      </a:r>
                      <a:endParaRPr lang="en-GB" sz="1000">
                        <a:solidFill>
                          <a:schemeClr val="tx1">
                            <a:lumMod val="75000"/>
                            <a:lumOff val="25000"/>
                          </a:schemeClr>
                        </a:solidFill>
                        <a:effectLst/>
                      </a:endParaRPr>
                    </a:p>
                    <a:p>
                      <a:pPr marL="342900" lvl="0" indent="-342900" algn="just">
                        <a:lnSpc>
                          <a:spcPct val="200000"/>
                        </a:lnSpc>
                        <a:spcBef>
                          <a:spcPts val="1200"/>
                        </a:spcBef>
                        <a:spcAft>
                          <a:spcPts val="0"/>
                        </a:spcAft>
                        <a:buFont typeface="Symbol" panose="05050102010706020507" pitchFamily="18" charset="2"/>
                        <a:buChar char=""/>
                      </a:pPr>
                      <a:r>
                        <a:rPr lang="en-GB" sz="1000">
                          <a:solidFill>
                            <a:schemeClr val="tx1">
                              <a:lumMod val="75000"/>
                              <a:lumOff val="25000"/>
                            </a:schemeClr>
                          </a:solidFill>
                          <a:effectLst/>
                        </a:rPr>
                        <a:t>Use of social media.</a:t>
                      </a:r>
                    </a:p>
                    <a:p>
                      <a:pPr marL="342900" lvl="0" indent="-342900" algn="just">
                        <a:lnSpc>
                          <a:spcPct val="200000"/>
                        </a:lnSpc>
                        <a:spcBef>
                          <a:spcPts val="1200"/>
                        </a:spcBef>
                        <a:spcAft>
                          <a:spcPts val="0"/>
                        </a:spcAft>
                        <a:buFont typeface="Symbol" panose="05050102010706020507" pitchFamily="18" charset="2"/>
                        <a:buChar char=""/>
                      </a:pPr>
                      <a:r>
                        <a:rPr lang="en-GB" sz="1000">
                          <a:solidFill>
                            <a:schemeClr val="tx1">
                              <a:lumMod val="75000"/>
                              <a:lumOff val="25000"/>
                            </a:schemeClr>
                          </a:solidFill>
                          <a:effectLst/>
                        </a:rPr>
                        <a:t>State led online companies.</a:t>
                      </a:r>
                    </a:p>
                    <a:p>
                      <a:pPr marL="228600" algn="just">
                        <a:lnSpc>
                          <a:spcPct val="200000"/>
                        </a:lnSpc>
                        <a:spcBef>
                          <a:spcPts val="1200"/>
                        </a:spcBef>
                        <a:spcAft>
                          <a:spcPts val="0"/>
                        </a:spcAft>
                      </a:pPr>
                      <a:r>
                        <a:rPr lang="en-GB" sz="1000">
                          <a:solidFill>
                            <a:schemeClr val="tx1">
                              <a:lumMod val="75000"/>
                              <a:lumOff val="25000"/>
                            </a:schemeClr>
                          </a:solidFill>
                          <a:effectLst/>
                        </a:rPr>
                        <a:t> </a:t>
                      </a:r>
                    </a:p>
                    <a:p>
                      <a:pPr marL="457200" algn="just">
                        <a:lnSpc>
                          <a:spcPct val="200000"/>
                        </a:lnSpc>
                        <a:spcBef>
                          <a:spcPts val="1200"/>
                        </a:spcBef>
                        <a:spcAft>
                          <a:spcPts val="0"/>
                        </a:spcAft>
                      </a:pPr>
                      <a:r>
                        <a:rPr lang="en-GB" sz="1000">
                          <a:solidFill>
                            <a:schemeClr val="tx1">
                              <a:lumMod val="75000"/>
                              <a:lumOff val="25000"/>
                            </a:schemeClr>
                          </a:solidFill>
                          <a:effectLst/>
                        </a:rPr>
                        <a:t> </a:t>
                      </a:r>
                      <a:endParaRPr lang="en-GB" sz="10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5787" marR="109340" marT="72894" marB="72894">
                    <a:lnL w="9525" cap="flat" cmpd="sng" algn="ctr">
                      <a:solidFill>
                        <a:srgbClr val="C7C6C1"/>
                      </a:solidFill>
                      <a:prstDash val="solid"/>
                    </a:lnL>
                    <a:lnR w="12700" cmpd="sng">
                      <a:noFill/>
                      <a:prstDash val="solid"/>
                    </a:lnR>
                    <a:lnT w="9525" cap="flat" cmpd="sng" algn="ctr">
                      <a:solidFill>
                        <a:srgbClr val="C7C6C1"/>
                      </a:solidFill>
                      <a:prstDash val="solid"/>
                    </a:lnT>
                    <a:lnB w="12700" cmpd="sng">
                      <a:noFill/>
                      <a:prstDash val="solid"/>
                    </a:lnB>
                    <a:noFill/>
                  </a:tcPr>
                </a:tc>
                <a:extLst>
                  <a:ext uri="{0D108BD9-81ED-4DB2-BD59-A6C34878D82A}">
                    <a16:rowId xmlns:a16="http://schemas.microsoft.com/office/drawing/2014/main" val="3777739747"/>
                  </a:ext>
                </a:extLst>
              </a:tr>
            </a:tbl>
          </a:graphicData>
        </a:graphic>
      </p:graphicFrame>
    </p:spTree>
    <p:extLst>
      <p:ext uri="{BB962C8B-B14F-4D97-AF65-F5344CB8AC3E}">
        <p14:creationId xmlns:p14="http://schemas.microsoft.com/office/powerpoint/2010/main" val="3271295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A792DF6-CC34-4DC4-9334-D43BB7836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34376" cy="6858000"/>
          </a:xfrm>
          <a:prstGeom prst="rect">
            <a:avLst/>
          </a:prstGeom>
          <a:ln>
            <a:noFill/>
          </a:ln>
          <a:effectLst/>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2B83B-324B-4103-9722-14E95524625B}"/>
              </a:ext>
            </a:extLst>
          </p:cNvPr>
          <p:cNvSpPr>
            <a:spLocks noGrp="1"/>
          </p:cNvSpPr>
          <p:nvPr>
            <p:ph type="title"/>
          </p:nvPr>
        </p:nvSpPr>
        <p:spPr>
          <a:xfrm>
            <a:off x="982980" y="891539"/>
            <a:ext cx="3134807" cy="5071110"/>
          </a:xfrm>
        </p:spPr>
        <p:txBody>
          <a:bodyPr>
            <a:normAutofit/>
          </a:bodyPr>
          <a:lstStyle/>
          <a:p>
            <a:r>
              <a:rPr lang="en-GB" sz="4000">
                <a:solidFill>
                  <a:srgbClr val="FFFFFF"/>
                </a:solidFill>
              </a:rPr>
              <a:t>Organisational Culture</a:t>
            </a:r>
          </a:p>
        </p:txBody>
      </p:sp>
      <p:sp>
        <p:nvSpPr>
          <p:cNvPr id="23" name="Rectangle 22">
            <a:extLst>
              <a:ext uri="{FF2B5EF4-FFF2-40B4-BE49-F238E27FC236}">
                <a16:creationId xmlns:a16="http://schemas.microsoft.com/office/drawing/2014/main" id="{8B660204-C393-4F3C-8ACC-5771824A2D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A1002EBC-236F-4D88-8FFA-AD6119FFA113}"/>
              </a:ext>
            </a:extLst>
          </p:cNvPr>
          <p:cNvGraphicFramePr>
            <a:graphicFrameLocks noGrp="1"/>
          </p:cNvGraphicFramePr>
          <p:nvPr>
            <p:ph idx="1"/>
            <p:extLst>
              <p:ext uri="{D42A27DB-BD31-4B8C-83A1-F6EECF244321}">
                <p14:modId xmlns:p14="http://schemas.microsoft.com/office/powerpoint/2010/main" val="1271324352"/>
              </p:ext>
            </p:extLst>
          </p:nvPr>
        </p:nvGraphicFramePr>
        <p:xfrm>
          <a:off x="5261530" y="643467"/>
          <a:ext cx="6110962" cy="5571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8426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116D79-F584-444E-ABAF-B2482CDCBF20}"/>
              </a:ext>
            </a:extLst>
          </p:cNvPr>
          <p:cNvSpPr>
            <a:spLocks noGrp="1"/>
          </p:cNvSpPr>
          <p:nvPr>
            <p:ph type="title"/>
          </p:nvPr>
        </p:nvSpPr>
        <p:spPr>
          <a:xfrm>
            <a:off x="643468" y="623392"/>
            <a:ext cx="3363974" cy="1607060"/>
          </a:xfrm>
          <a:prstGeom prst="ellipse">
            <a:avLst/>
          </a:prstGeom>
          <a:noFill/>
          <a:ln w="19050">
            <a:solidFill>
              <a:schemeClr val="tx1"/>
            </a:solidFill>
          </a:ln>
        </p:spPr>
        <p:txBody>
          <a:bodyPr wrap="square" anchor="ctr">
            <a:normAutofit/>
          </a:bodyPr>
          <a:lstStyle/>
          <a:p>
            <a:pPr algn="ctr"/>
            <a:r>
              <a:rPr lang="en-GB" sz="2800"/>
              <a:t>Diversity</a:t>
            </a:r>
          </a:p>
        </p:txBody>
      </p:sp>
      <p:pic>
        <p:nvPicPr>
          <p:cNvPr id="7" name="Picture 6" descr="A close up of a logo&#10;&#10;Description automatically generated">
            <a:extLst>
              <a:ext uri="{FF2B5EF4-FFF2-40B4-BE49-F238E27FC236}">
                <a16:creationId xmlns:a16="http://schemas.microsoft.com/office/drawing/2014/main" id="{D0F27F03-1F96-4E39-BC35-A6A4267F03D5}"/>
              </a:ext>
            </a:extLst>
          </p:cNvPr>
          <p:cNvPicPr>
            <a:picLocks noChangeAspect="1"/>
          </p:cNvPicPr>
          <p:nvPr/>
        </p:nvPicPr>
        <p:blipFill>
          <a:blip r:embed="rId3"/>
          <a:stretch>
            <a:fillRect/>
          </a:stretch>
        </p:blipFill>
        <p:spPr>
          <a:xfrm>
            <a:off x="5297763" y="1582725"/>
            <a:ext cx="6250769" cy="3531683"/>
          </a:xfrm>
          <a:prstGeom prst="rect">
            <a:avLst/>
          </a:prstGeom>
        </p:spPr>
      </p:pic>
      <p:graphicFrame>
        <p:nvGraphicFramePr>
          <p:cNvPr id="8" name="Content Placeholder 5">
            <a:extLst>
              <a:ext uri="{FF2B5EF4-FFF2-40B4-BE49-F238E27FC236}">
                <a16:creationId xmlns:a16="http://schemas.microsoft.com/office/drawing/2014/main" id="{EA6D8900-9D8A-48CC-956A-66F101C79A88}"/>
              </a:ext>
            </a:extLst>
          </p:cNvPr>
          <p:cNvGraphicFramePr>
            <a:graphicFrameLocks noGrp="1"/>
          </p:cNvGraphicFramePr>
          <p:nvPr>
            <p:ph idx="1"/>
            <p:extLst>
              <p:ext uri="{D42A27DB-BD31-4B8C-83A1-F6EECF244321}">
                <p14:modId xmlns:p14="http://schemas.microsoft.com/office/powerpoint/2010/main" val="924194800"/>
              </p:ext>
            </p:extLst>
          </p:nvPr>
        </p:nvGraphicFramePr>
        <p:xfrm>
          <a:off x="643468" y="2638043"/>
          <a:ext cx="3363974" cy="34156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32217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0B503-5B76-45F0-8432-359F1646A4FB}"/>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rPr>
              <a:t>Values</a:t>
            </a:r>
          </a:p>
        </p:txBody>
      </p:sp>
      <p:sp>
        <p:nvSpPr>
          <p:cNvPr id="25" name="Rectangle 24">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2">
            <a:extLst>
              <a:ext uri="{FF2B5EF4-FFF2-40B4-BE49-F238E27FC236}">
                <a16:creationId xmlns:a16="http://schemas.microsoft.com/office/drawing/2014/main" id="{D63BF320-F73C-4BBC-BD57-7C41DA5DBADE}"/>
              </a:ext>
            </a:extLst>
          </p:cNvPr>
          <p:cNvGraphicFramePr>
            <a:graphicFrameLocks noGrp="1"/>
          </p:cNvGraphicFramePr>
          <p:nvPr>
            <p:ph idx="1"/>
            <p:extLst>
              <p:ext uri="{D42A27DB-BD31-4B8C-83A1-F6EECF244321}">
                <p14:modId xmlns:p14="http://schemas.microsoft.com/office/powerpoint/2010/main" val="115020193"/>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4072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E1006-7EE9-4876-9ED5-37CB01B833B6}"/>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rPr>
              <a:t>Human Resource Management</a:t>
            </a:r>
          </a:p>
        </p:txBody>
      </p:sp>
      <p:sp>
        <p:nvSpPr>
          <p:cNvPr id="20" name="Rectangle 19">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2">
            <a:extLst>
              <a:ext uri="{FF2B5EF4-FFF2-40B4-BE49-F238E27FC236}">
                <a16:creationId xmlns:a16="http://schemas.microsoft.com/office/drawing/2014/main" id="{293AEF6C-FB9C-4FFF-962A-CD507FBC991D}"/>
              </a:ext>
            </a:extLst>
          </p:cNvPr>
          <p:cNvGraphicFramePr>
            <a:graphicFrameLocks noGrp="1"/>
          </p:cNvGraphicFramePr>
          <p:nvPr>
            <p:ph idx="1"/>
            <p:extLst>
              <p:ext uri="{D42A27DB-BD31-4B8C-83A1-F6EECF244321}">
                <p14:modId xmlns:p14="http://schemas.microsoft.com/office/powerpoint/2010/main" val="1915722213"/>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7378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2E833CE5-4546-483D-8098-A89951C88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245032E-DE47-4128-96DE-4847651BE9EF}"/>
              </a:ext>
            </a:extLst>
          </p:cNvPr>
          <p:cNvSpPr>
            <a:spLocks noGrp="1"/>
          </p:cNvSpPr>
          <p:nvPr>
            <p:ph type="title"/>
          </p:nvPr>
        </p:nvSpPr>
        <p:spPr>
          <a:xfrm>
            <a:off x="5229509" y="552160"/>
            <a:ext cx="5847781" cy="1046671"/>
          </a:xfrm>
        </p:spPr>
        <p:txBody>
          <a:bodyPr>
            <a:normAutofit/>
          </a:bodyPr>
          <a:lstStyle/>
          <a:p>
            <a:r>
              <a:rPr lang="en-GB" sz="2800"/>
              <a:t>Corporate Social Responsibility</a:t>
            </a:r>
          </a:p>
        </p:txBody>
      </p:sp>
      <p:sp>
        <p:nvSpPr>
          <p:cNvPr id="16" name="Rectangle 11">
            <a:extLst>
              <a:ext uri="{FF2B5EF4-FFF2-40B4-BE49-F238E27FC236}">
                <a16:creationId xmlns:a16="http://schemas.microsoft.com/office/drawing/2014/main" id="{8587DE20-364E-4BE1-B603-E62BB8A6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4355787" cy="6858002"/>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6" descr="Dollar">
            <a:extLst>
              <a:ext uri="{FF2B5EF4-FFF2-40B4-BE49-F238E27FC236}">
                <a16:creationId xmlns:a16="http://schemas.microsoft.com/office/drawing/2014/main" id="{6B687059-2542-4571-8CEA-35A9F633E3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8559" y="1539666"/>
            <a:ext cx="3778666" cy="3778666"/>
          </a:xfrm>
          <a:prstGeom prst="rect">
            <a:avLst/>
          </a:prstGeom>
        </p:spPr>
      </p:pic>
      <p:sp>
        <p:nvSpPr>
          <p:cNvPr id="14" name="Rectangle 13">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46485"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71EB299A-8431-456C-A7D2-44B8F7A43021}"/>
              </a:ext>
            </a:extLst>
          </p:cNvPr>
          <p:cNvSpPr>
            <a:spLocks noGrp="1"/>
          </p:cNvSpPr>
          <p:nvPr>
            <p:ph idx="1"/>
          </p:nvPr>
        </p:nvSpPr>
        <p:spPr>
          <a:xfrm>
            <a:off x="5229510" y="2551558"/>
            <a:ext cx="5847780" cy="3347879"/>
          </a:xfrm>
        </p:spPr>
        <p:txBody>
          <a:bodyPr anchor="ctr">
            <a:normAutofit/>
          </a:bodyPr>
          <a:lstStyle/>
          <a:p>
            <a:r>
              <a:rPr lang="en-GB" sz="2000" dirty="0"/>
              <a:t>$50 million to underprivileged kids,</a:t>
            </a:r>
          </a:p>
          <a:p>
            <a:r>
              <a:rPr lang="en-GB" sz="2000" dirty="0"/>
              <a:t>$1.5 million to Code to America,</a:t>
            </a:r>
          </a:p>
          <a:p>
            <a:r>
              <a:rPr lang="en-GB" sz="2000" dirty="0"/>
              <a:t>Google invests money into organisations across the USA to combat racism. </a:t>
            </a:r>
          </a:p>
        </p:txBody>
      </p:sp>
    </p:spTree>
    <p:extLst>
      <p:ext uri="{BB962C8B-B14F-4D97-AF65-F5344CB8AC3E}">
        <p14:creationId xmlns:p14="http://schemas.microsoft.com/office/powerpoint/2010/main" val="2912133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7A709A-5FD2-45B7-882F-0E0F8E948AF2}"/>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Reflections</a:t>
            </a:r>
          </a:p>
        </p:txBody>
      </p:sp>
      <p:sp>
        <p:nvSpPr>
          <p:cNvPr id="3" name="Content Placeholder 2">
            <a:extLst>
              <a:ext uri="{FF2B5EF4-FFF2-40B4-BE49-F238E27FC236}">
                <a16:creationId xmlns:a16="http://schemas.microsoft.com/office/drawing/2014/main" id="{8D254D93-4DFC-4615-A7F2-C81483786310}"/>
              </a:ext>
            </a:extLst>
          </p:cNvPr>
          <p:cNvSpPr>
            <a:spLocks noGrp="1"/>
          </p:cNvSpPr>
          <p:nvPr>
            <p:ph idx="1"/>
          </p:nvPr>
        </p:nvSpPr>
        <p:spPr>
          <a:xfrm>
            <a:off x="4380855" y="1412489"/>
            <a:ext cx="3427283" cy="4363844"/>
          </a:xfrm>
        </p:spPr>
        <p:txBody>
          <a:bodyPr vert="horz" lIns="91440" tIns="45720" rIns="91440" bIns="45720" rtlCol="0">
            <a:normAutofit/>
          </a:bodyPr>
          <a:lstStyle/>
          <a:p>
            <a:pPr marL="514350"/>
            <a:r>
              <a:rPr lang="en-US" sz="1900"/>
              <a:t>Positives</a:t>
            </a:r>
          </a:p>
          <a:p>
            <a:r>
              <a:rPr lang="en-US" sz="1900"/>
              <a:t>Inclusive community workplace,</a:t>
            </a:r>
          </a:p>
          <a:p>
            <a:r>
              <a:rPr lang="en-US" sz="1900"/>
              <a:t>More strengths than weaknesses,</a:t>
            </a:r>
          </a:p>
          <a:p>
            <a:r>
              <a:rPr lang="en-US" sz="1900"/>
              <a:t>The death benefit and increased maternity/paternity leave,</a:t>
            </a:r>
          </a:p>
          <a:p>
            <a:r>
              <a:rPr lang="en-US" sz="1900"/>
              <a:t>Human resource manager known as Chief People Officer,</a:t>
            </a:r>
          </a:p>
          <a:p>
            <a:r>
              <a:rPr lang="en-US" sz="1900"/>
              <a:t>Commitments include aiding in world crises.</a:t>
            </a:r>
          </a:p>
          <a:p>
            <a:r>
              <a:rPr lang="en-US" sz="1900"/>
              <a:t>Strong code of Ethics</a:t>
            </a:r>
          </a:p>
          <a:p>
            <a:endParaRPr lang="en-US" sz="1900"/>
          </a:p>
          <a:p>
            <a:endParaRPr lang="en-US" sz="1900" dirty="0"/>
          </a:p>
        </p:txBody>
      </p:sp>
      <p:cxnSp>
        <p:nvCxnSpPr>
          <p:cNvPr id="18" name="Straight Connector 1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5844B9B-1644-4B32-B717-CEA71F31CD73}"/>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2.   Negatives</a:t>
            </a:r>
          </a:p>
          <a:p>
            <a:pPr indent="-228600">
              <a:lnSpc>
                <a:spcPct val="90000"/>
              </a:lnSpc>
              <a:spcAft>
                <a:spcPts val="600"/>
              </a:spcAft>
              <a:buFont typeface="Arial" panose="020B0604020202020204" pitchFamily="34" charset="0"/>
              <a:buChar char="•"/>
            </a:pPr>
            <a:r>
              <a:rPr lang="en-US" sz="2000" dirty="0"/>
              <a:t>Failed to break into the  social media world,</a:t>
            </a:r>
          </a:p>
          <a:p>
            <a:pPr indent="-228600">
              <a:lnSpc>
                <a:spcPct val="90000"/>
              </a:lnSpc>
              <a:spcAft>
                <a:spcPts val="600"/>
              </a:spcAft>
              <a:buFont typeface="Arial" panose="020B0604020202020204" pitchFamily="34" charset="0"/>
              <a:buChar char="•"/>
            </a:pPr>
            <a:r>
              <a:rPr lang="en-US" sz="2000" dirty="0"/>
              <a:t>Have been involved in an $11 million lawsuit over age discrimination,</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539932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29F264-721C-43A0-8C84-C2910BBA46DD}"/>
              </a:ext>
            </a:extLst>
          </p:cNvPr>
          <p:cNvSpPr>
            <a:spLocks noGrp="1"/>
          </p:cNvSpPr>
          <p:nvPr>
            <p:ph type="title"/>
          </p:nvPr>
        </p:nvSpPr>
        <p:spPr>
          <a:xfrm>
            <a:off x="2311147" y="365760"/>
            <a:ext cx="7569706" cy="1288238"/>
          </a:xfrm>
        </p:spPr>
        <p:txBody>
          <a:bodyPr anchor="ctr">
            <a:normAutofit/>
          </a:bodyPr>
          <a:lstStyle/>
          <a:p>
            <a:pPr algn="ctr"/>
            <a:r>
              <a:rPr lang="en-GB"/>
              <a:t>References</a:t>
            </a:r>
          </a:p>
        </p:txBody>
      </p:sp>
      <p:sp>
        <p:nvSpPr>
          <p:cNvPr id="3" name="Content Placeholder 2">
            <a:extLst>
              <a:ext uri="{FF2B5EF4-FFF2-40B4-BE49-F238E27FC236}">
                <a16:creationId xmlns:a16="http://schemas.microsoft.com/office/drawing/2014/main" id="{799AAD20-78E1-4B5C-ADD9-029446C38B01}"/>
              </a:ext>
            </a:extLst>
          </p:cNvPr>
          <p:cNvSpPr>
            <a:spLocks noGrp="1"/>
          </p:cNvSpPr>
          <p:nvPr>
            <p:ph idx="1"/>
          </p:nvPr>
        </p:nvSpPr>
        <p:spPr>
          <a:xfrm>
            <a:off x="2165569" y="1956816"/>
            <a:ext cx="7860863" cy="4024884"/>
          </a:xfrm>
        </p:spPr>
        <p:txBody>
          <a:bodyPr anchor="t">
            <a:normAutofit/>
          </a:bodyPr>
          <a:lstStyle/>
          <a:p>
            <a:pPr marL="514350" lvl="0" indent="-514350">
              <a:spcBef>
                <a:spcPts val="0"/>
              </a:spcBef>
              <a:buFont typeface="+mj-lt"/>
              <a:buAutoNum type="arabicPeriod"/>
              <a:defRPr/>
            </a:pPr>
            <a:r>
              <a:rPr lang="en-GB" sz="1100"/>
              <a:t>Hartmans, A. (2017). The best things about working for Google, according to employees. Retrieved 25 March 2020, from </a:t>
            </a:r>
            <a:r>
              <a:rPr lang="en-GB" sz="1100" u="sng">
                <a:hlinkClick r:id="rId3"/>
              </a:rPr>
              <a:t>https://www.businessinsider.com/google-best-things-about-working-at-2016-8?r=US&amp;IR=T</a:t>
            </a:r>
            <a:endParaRPr lang="en-GB" sz="1100"/>
          </a:p>
          <a:p>
            <a:pPr marL="514350" indent="-514350">
              <a:buFont typeface="+mj-lt"/>
              <a:buAutoNum type="arabicPeriod"/>
            </a:pPr>
            <a:endParaRPr lang="en-GB" sz="1100"/>
          </a:p>
          <a:p>
            <a:pPr marL="514350" indent="-514350">
              <a:buFont typeface="+mj-lt"/>
              <a:buAutoNum type="arabicPeriod"/>
            </a:pPr>
            <a:r>
              <a:rPr lang="en-US" sz="1100"/>
              <a:t>Learningmanagement2.com. (2018). </a:t>
            </a:r>
            <a:r>
              <a:rPr lang="en-US" sz="1100" i="1"/>
              <a:t>Image of Flat Structure</a:t>
            </a:r>
            <a:r>
              <a:rPr lang="en-US" sz="1100"/>
              <a:t> [Image]. Retrieved from https://www.learnmanagement2.com/Flat%20Organisational%20Structure.jpg</a:t>
            </a:r>
          </a:p>
          <a:p>
            <a:pPr marL="514350" indent="-514350">
              <a:buFont typeface="+mj-lt"/>
              <a:buAutoNum type="arabicPeriod"/>
            </a:pPr>
            <a:endParaRPr lang="en-US" sz="1100"/>
          </a:p>
          <a:p>
            <a:pPr marL="514350" lvl="0" indent="-514350">
              <a:spcBef>
                <a:spcPts val="0"/>
              </a:spcBef>
              <a:buFont typeface="+mj-lt"/>
              <a:buAutoNum type="arabicPeriod"/>
              <a:defRPr/>
            </a:pPr>
            <a:r>
              <a:rPr lang="en-GB" sz="1100"/>
              <a:t>Glassdoor. (2020). Google Reviews. Retrieved 25 March 2020, from </a:t>
            </a:r>
            <a:r>
              <a:rPr lang="en-GB" sz="1100" u="sng">
                <a:hlinkClick r:id="rId4"/>
              </a:rPr>
              <a:t>https://www.glassdoor.co.uk/Reviews/Google-Reviews-E9079.htm</a:t>
            </a:r>
            <a:endParaRPr lang="en-GB" sz="1100"/>
          </a:p>
          <a:p>
            <a:pPr marL="514350" indent="-514350">
              <a:buFont typeface="+mj-lt"/>
              <a:buAutoNum type="arabicPeriod"/>
            </a:pPr>
            <a:endParaRPr lang="en-US" sz="1100"/>
          </a:p>
          <a:p>
            <a:pPr marL="514350" lvl="0" indent="-514350">
              <a:spcBef>
                <a:spcPts val="0"/>
              </a:spcBef>
              <a:buFont typeface="+mj-lt"/>
              <a:buAutoNum type="arabicPeriod"/>
              <a:defRPr/>
            </a:pPr>
            <a:r>
              <a:rPr lang="en-GB" sz="1100"/>
              <a:t>India Today. (2020). Former Google+ designer explains why Google's social media play failed: it was mostly office politics. Retrieved 25 March 2020, from </a:t>
            </a:r>
            <a:r>
              <a:rPr lang="en-GB" sz="1100" u="sng">
                <a:hlinkClick r:id="rId5"/>
              </a:rPr>
              <a:t>https://www.indiatoday.in/technology/features/story/former-google-designer-explains-why-google-s-social-media-play-failed-1370662-2018-10-18</a:t>
            </a:r>
            <a:r>
              <a:rPr lang="en-GB" sz="1100"/>
              <a:t> </a:t>
            </a:r>
          </a:p>
          <a:p>
            <a:pPr marL="514350" indent="-514350">
              <a:buFont typeface="+mj-lt"/>
              <a:buAutoNum type="arabicPeriod"/>
            </a:pPr>
            <a:endParaRPr lang="en-US" sz="1100"/>
          </a:p>
          <a:p>
            <a:pPr marL="514350" lvl="0" indent="-514350">
              <a:spcBef>
                <a:spcPts val="0"/>
              </a:spcBef>
              <a:buFont typeface="+mj-lt"/>
              <a:buAutoNum type="arabicPeriod"/>
              <a:defRPr/>
            </a:pPr>
            <a:r>
              <a:rPr lang="en-GB" sz="1100"/>
              <a:t>Rowlands, C. (2017). Google PESTEL/PESTLE Analysis &amp; Recommendations - Panmore Institute. Retrieved 25 March 2020, from </a:t>
            </a:r>
            <a:r>
              <a:rPr lang="en-GB" sz="1100" u="sng">
                <a:hlinkClick r:id="rId6"/>
              </a:rPr>
              <a:t>http://panmore.com/google-pestel-pestle-analysis-recommendations</a:t>
            </a:r>
            <a:r>
              <a:rPr lang="en-GB" sz="1100"/>
              <a:t> </a:t>
            </a:r>
          </a:p>
          <a:p>
            <a:pPr marL="514350" indent="-514350">
              <a:buFont typeface="+mj-lt"/>
              <a:buAutoNum type="arabicPeriod"/>
            </a:pPr>
            <a:endParaRPr lang="en-US" sz="1100"/>
          </a:p>
          <a:p>
            <a:pPr marL="514350" lvl="0" indent="-514350">
              <a:spcBef>
                <a:spcPts val="0"/>
              </a:spcBef>
              <a:buFont typeface="+mj-lt"/>
              <a:buAutoNum type="arabicPeriod"/>
              <a:defRPr/>
            </a:pPr>
            <a:r>
              <a:rPr lang="en-GB" sz="1100"/>
              <a:t>Thompson, A. (2017). Google's SWOT Analysis &amp; Recommendations - Panmore Institute. Retrieved 25 March 2020, from </a:t>
            </a:r>
            <a:r>
              <a:rPr lang="en-GB" sz="1100" u="sng">
                <a:hlinkClick r:id="rId7"/>
              </a:rPr>
              <a:t>http://panmore.com/google-swot-analysis-recommendations</a:t>
            </a:r>
            <a:endParaRPr lang="en-GB" sz="1100"/>
          </a:p>
          <a:p>
            <a:pPr marL="514350" indent="-514350">
              <a:buFont typeface="+mj-lt"/>
              <a:buAutoNum type="arabicPeriod"/>
            </a:pPr>
            <a:endParaRPr lang="en-GB" sz="1100"/>
          </a:p>
        </p:txBody>
      </p:sp>
    </p:spTree>
    <p:extLst>
      <p:ext uri="{BB962C8B-B14F-4D97-AF65-F5344CB8AC3E}">
        <p14:creationId xmlns:p14="http://schemas.microsoft.com/office/powerpoint/2010/main" val="394054005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D7CA24-2DD0-42C7-83CC-8AA8C2F40BBA}"/>
              </a:ext>
            </a:extLst>
          </p:cNvPr>
          <p:cNvSpPr>
            <a:spLocks noGrp="1"/>
          </p:cNvSpPr>
          <p:nvPr>
            <p:ph type="title"/>
          </p:nvPr>
        </p:nvSpPr>
        <p:spPr>
          <a:xfrm>
            <a:off x="2311147" y="365760"/>
            <a:ext cx="7569706" cy="1288238"/>
          </a:xfrm>
        </p:spPr>
        <p:txBody>
          <a:bodyPr anchor="ctr">
            <a:normAutofit/>
          </a:bodyPr>
          <a:lstStyle/>
          <a:p>
            <a:pPr algn="ctr"/>
            <a:r>
              <a:rPr lang="en-GB" dirty="0"/>
              <a:t>References - Continued</a:t>
            </a:r>
            <a:endParaRPr lang="en-GB"/>
          </a:p>
        </p:txBody>
      </p:sp>
      <p:sp>
        <p:nvSpPr>
          <p:cNvPr id="3" name="Content Placeholder 2">
            <a:extLst>
              <a:ext uri="{FF2B5EF4-FFF2-40B4-BE49-F238E27FC236}">
                <a16:creationId xmlns:a16="http://schemas.microsoft.com/office/drawing/2014/main" id="{2DF11720-8D27-469C-B8E3-E2A2A2370596}"/>
              </a:ext>
            </a:extLst>
          </p:cNvPr>
          <p:cNvSpPr>
            <a:spLocks noGrp="1"/>
          </p:cNvSpPr>
          <p:nvPr>
            <p:ph idx="1"/>
          </p:nvPr>
        </p:nvSpPr>
        <p:spPr>
          <a:xfrm>
            <a:off x="2165569" y="1956816"/>
            <a:ext cx="7860863" cy="4024884"/>
          </a:xfrm>
        </p:spPr>
        <p:txBody>
          <a:bodyPr anchor="t">
            <a:normAutofit/>
          </a:bodyPr>
          <a:lstStyle/>
          <a:p>
            <a:pPr marL="514350" lvl="0" indent="-514350">
              <a:spcBef>
                <a:spcPts val="0"/>
              </a:spcBef>
              <a:buFont typeface="+mj-lt"/>
              <a:buAutoNum type="arabicPeriod"/>
              <a:defRPr/>
            </a:pPr>
            <a:r>
              <a:rPr lang="en-GB" sz="1100"/>
              <a:t>Wilkinson, M. (2019). 18 of Google's Employee Perks You're Missing Out On. Retrieved 25 March 2020, from </a:t>
            </a:r>
            <a:r>
              <a:rPr lang="en-GB" sz="1100" u="sng">
                <a:hlinkClick r:id="rId3"/>
              </a:rPr>
              <a:t>https://www.coburgbanks.co.uk/blog/friday-funnies/googles-employee-perks/</a:t>
            </a:r>
            <a:endParaRPr lang="en-GB" sz="1100"/>
          </a:p>
          <a:p>
            <a:pPr marL="514350" indent="-514350">
              <a:buFont typeface="+mj-lt"/>
              <a:buAutoNum type="arabicPeriod"/>
            </a:pPr>
            <a:endParaRPr lang="en-US" sz="1100"/>
          </a:p>
          <a:p>
            <a:pPr marL="514350" lvl="0" indent="-514350">
              <a:spcBef>
                <a:spcPts val="0"/>
              </a:spcBef>
              <a:buFont typeface="+mj-lt"/>
              <a:buAutoNum type="arabicPeriod"/>
              <a:defRPr/>
            </a:pPr>
            <a:r>
              <a:rPr lang="en-GB" sz="1100"/>
              <a:t>Casserly, M. (2020). Here's What Happens To Google Employees When They Die. Retrieved 25 March 2020, from </a:t>
            </a:r>
            <a:r>
              <a:rPr lang="en-GB" sz="1100" u="sng">
                <a:hlinkClick r:id="rId4"/>
              </a:rPr>
              <a:t>https://www.forbes.com/sites/meghancasserly/2012/08/08/heres-what-happens-to-google-employees-when-they-die/#64ce4acc3926</a:t>
            </a:r>
            <a:r>
              <a:rPr lang="en-GB" sz="1100"/>
              <a:t> </a:t>
            </a:r>
          </a:p>
          <a:p>
            <a:pPr marL="514350" indent="-514350">
              <a:buFont typeface="+mj-lt"/>
              <a:buAutoNum type="arabicPeriod"/>
            </a:pPr>
            <a:endParaRPr lang="en-US" sz="1100"/>
          </a:p>
          <a:p>
            <a:pPr marL="514350" lvl="0" indent="-514350">
              <a:spcBef>
                <a:spcPts val="0"/>
              </a:spcBef>
              <a:buFont typeface="+mj-lt"/>
              <a:buAutoNum type="arabicPeriod"/>
              <a:defRPr/>
            </a:pPr>
            <a:r>
              <a:rPr lang="en-GB" sz="1100"/>
              <a:t>Google. (2020). Our commitments - Google. Retrieved 25 March 2020, from </a:t>
            </a:r>
            <a:r>
              <a:rPr lang="en-GB" sz="1100" u="sng">
                <a:hlinkClick r:id="rId5"/>
              </a:rPr>
              <a:t>https://about.google/commitments/</a:t>
            </a:r>
            <a:r>
              <a:rPr lang="en-GB" sz="1100"/>
              <a:t> </a:t>
            </a:r>
          </a:p>
          <a:p>
            <a:pPr marL="514350" indent="-514350">
              <a:buFont typeface="+mj-lt"/>
              <a:buAutoNum type="arabicPeriod"/>
            </a:pPr>
            <a:endParaRPr lang="en-US" sz="1100"/>
          </a:p>
          <a:p>
            <a:pPr marL="514350" indent="-514350">
              <a:buFont typeface="+mj-lt"/>
              <a:buAutoNum type="arabicPeriod"/>
            </a:pPr>
            <a:r>
              <a:rPr lang="en-GB" sz="1100"/>
              <a:t>Google LLC. (2018). </a:t>
            </a:r>
            <a:r>
              <a:rPr lang="en-GB" sz="1100" i="1"/>
              <a:t>Google Diversity Annual Report 2018</a:t>
            </a:r>
            <a:r>
              <a:rPr lang="en-GB" sz="1100"/>
              <a:t> (pp. 2-15). Mountain View, California: Google LLC. Retrieved from </a:t>
            </a:r>
            <a:r>
              <a:rPr lang="en-GB" sz="1100" u="sng">
                <a:hlinkClick r:id="rId6"/>
              </a:rPr>
              <a:t>https://static.googleusercontent.com/media/diversity.google/en//static/pdf/Google_Diversity_annual_report_2018.pdf</a:t>
            </a:r>
            <a:r>
              <a:rPr lang="en-GB" sz="1100"/>
              <a:t> </a:t>
            </a:r>
          </a:p>
          <a:p>
            <a:pPr marL="514350" indent="-514350">
              <a:buFont typeface="+mj-lt"/>
              <a:buAutoNum type="arabicPeriod"/>
            </a:pPr>
            <a:endParaRPr lang="en-GB" sz="1100"/>
          </a:p>
          <a:p>
            <a:pPr marL="514350" indent="-514350">
              <a:buFont typeface="+mj-lt"/>
              <a:buAutoNum type="arabicPeriod"/>
            </a:pPr>
            <a:r>
              <a:rPr lang="en-GB" sz="1100"/>
              <a:t>TalentLyft. (2018). </a:t>
            </a:r>
            <a:r>
              <a:rPr lang="en-GB" sz="1100" i="1"/>
              <a:t>7 key workplace trends in 2018</a:t>
            </a:r>
            <a:r>
              <a:rPr lang="en-GB" sz="1100"/>
              <a:t> [Image]. Retrieved from </a:t>
            </a:r>
            <a:r>
              <a:rPr lang="en-GB" sz="1100" u="sng">
                <a:hlinkClick r:id="rId7"/>
              </a:rPr>
              <a:t>https://adoptostaging.blob.core.windows.net/article/h9ODATKfgkKQPOiZIVUAaA.png</a:t>
            </a:r>
            <a:endParaRPr lang="en-GB" sz="1100" u="sng"/>
          </a:p>
          <a:p>
            <a:pPr marL="514350" indent="-514350">
              <a:buFont typeface="+mj-lt"/>
              <a:buAutoNum type="arabicPeriod"/>
            </a:pPr>
            <a:endParaRPr lang="en-GB" sz="1100" u="sng"/>
          </a:p>
          <a:p>
            <a:pPr marL="514350" lvl="0" indent="-514350">
              <a:spcBef>
                <a:spcPts val="0"/>
              </a:spcBef>
              <a:buFont typeface="+mj-lt"/>
              <a:buAutoNum type="arabicPeriod"/>
              <a:defRPr/>
            </a:pPr>
            <a:r>
              <a:rPr lang="en-GB" sz="1100"/>
              <a:t>Martic, K. (2020). Top 10 Benefits of Diversity in the Workplace [INFOGRAPHIC INCLUDED]. Retrieved 25 March 2020, from </a:t>
            </a:r>
            <a:r>
              <a:rPr lang="en-GB" sz="1100" u="sng">
                <a:hlinkClick r:id="rId8"/>
              </a:rPr>
              <a:t>https://www.talentlyft.com/en/blog/article/244/top-10-benefits-of-diversity-in-the-workplace-infographic-included</a:t>
            </a:r>
            <a:endParaRPr lang="en-GB" sz="1100"/>
          </a:p>
          <a:p>
            <a:endParaRPr lang="en-GB" sz="1100"/>
          </a:p>
        </p:txBody>
      </p:sp>
    </p:spTree>
    <p:extLst>
      <p:ext uri="{BB962C8B-B14F-4D97-AF65-F5344CB8AC3E}">
        <p14:creationId xmlns:p14="http://schemas.microsoft.com/office/powerpoint/2010/main" val="384586304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72F397-C1E6-498E-95FC-BE83E5DB5164}"/>
              </a:ext>
            </a:extLst>
          </p:cNvPr>
          <p:cNvSpPr>
            <a:spLocks noGrp="1"/>
          </p:cNvSpPr>
          <p:nvPr>
            <p:ph type="title"/>
          </p:nvPr>
        </p:nvSpPr>
        <p:spPr>
          <a:xfrm>
            <a:off x="2311147" y="365760"/>
            <a:ext cx="7569706" cy="1288238"/>
          </a:xfrm>
        </p:spPr>
        <p:txBody>
          <a:bodyPr anchor="ctr">
            <a:normAutofit/>
          </a:bodyPr>
          <a:lstStyle/>
          <a:p>
            <a:pPr algn="ctr"/>
            <a:r>
              <a:rPr lang="en-GB" dirty="0"/>
              <a:t>References - Continued</a:t>
            </a:r>
            <a:endParaRPr lang="en-GB"/>
          </a:p>
        </p:txBody>
      </p:sp>
      <p:sp>
        <p:nvSpPr>
          <p:cNvPr id="3" name="Content Placeholder 2">
            <a:extLst>
              <a:ext uri="{FF2B5EF4-FFF2-40B4-BE49-F238E27FC236}">
                <a16:creationId xmlns:a16="http://schemas.microsoft.com/office/drawing/2014/main" id="{9B301712-4B72-4C52-8A72-08202C576F27}"/>
              </a:ext>
            </a:extLst>
          </p:cNvPr>
          <p:cNvSpPr>
            <a:spLocks noGrp="1"/>
          </p:cNvSpPr>
          <p:nvPr>
            <p:ph idx="1"/>
          </p:nvPr>
        </p:nvSpPr>
        <p:spPr>
          <a:xfrm>
            <a:off x="2165569" y="1956816"/>
            <a:ext cx="7860863" cy="4024884"/>
          </a:xfrm>
        </p:spPr>
        <p:txBody>
          <a:bodyPr anchor="t">
            <a:normAutofit/>
          </a:bodyPr>
          <a:lstStyle/>
          <a:p>
            <a:pPr marL="514350" indent="-514350">
              <a:buFont typeface="+mj-lt"/>
              <a:buAutoNum type="arabicPeriod"/>
            </a:pPr>
            <a:r>
              <a:rPr lang="en-GB" sz="1700"/>
              <a:t>Barnes, P. (2020). Deja Vu: Google Settles Age Discrimination Lawsuit For $11 Million. Retrieved 25 March 2020, from </a:t>
            </a:r>
            <a:r>
              <a:rPr lang="en-GB" sz="1700" u="sng">
                <a:hlinkClick r:id="rId3"/>
              </a:rPr>
              <a:t>https://www.forbes.com/sites/patriciagbarnes/2019/07/20/deja-vu-google-settles-age-discrimination-lawsuit-for-11-million/#51ae15f171f1</a:t>
            </a:r>
            <a:endParaRPr lang="en-GB" sz="1700" u="sng"/>
          </a:p>
          <a:p>
            <a:pPr marL="514350" indent="-514350">
              <a:buFont typeface="+mj-lt"/>
              <a:buAutoNum type="arabicPeriod"/>
            </a:pPr>
            <a:endParaRPr lang="en-US" sz="1700"/>
          </a:p>
          <a:p>
            <a:pPr marL="514350" lvl="0" indent="-514350">
              <a:spcBef>
                <a:spcPts val="0"/>
              </a:spcBef>
              <a:buFont typeface="+mj-lt"/>
              <a:buAutoNum type="arabicPeriod"/>
              <a:defRPr/>
            </a:pPr>
            <a:r>
              <a:rPr lang="en-GB" sz="1700"/>
              <a:t>Alphabet. (2018). Alphabet Investor Relations. Retrieved 25 March 2020, from </a:t>
            </a:r>
            <a:r>
              <a:rPr lang="en-GB" sz="1700" u="sng">
                <a:hlinkClick r:id="rId4"/>
              </a:rPr>
              <a:t>https://abc.xyz/investor/other/google-code-of-conduct/</a:t>
            </a:r>
            <a:endParaRPr lang="en-GB" sz="1700" u="sng"/>
          </a:p>
          <a:p>
            <a:pPr marL="514350" lvl="0" indent="-514350">
              <a:spcBef>
                <a:spcPts val="0"/>
              </a:spcBef>
              <a:buFont typeface="+mj-lt"/>
              <a:buAutoNum type="arabicPeriod"/>
              <a:defRPr/>
            </a:pPr>
            <a:endParaRPr lang="en-GB" sz="1700" u="sng"/>
          </a:p>
          <a:p>
            <a:pPr marL="514350" lvl="0" indent="-514350">
              <a:spcBef>
                <a:spcPts val="0"/>
              </a:spcBef>
              <a:buFont typeface="+mj-lt"/>
              <a:buAutoNum type="arabicPeriod"/>
              <a:defRPr/>
            </a:pPr>
            <a:r>
              <a:rPr lang="en-GB" sz="1700"/>
              <a:t>Pratap, A. (2019). Human Resource Management at Google: A Case study. Retrieved 25 March 2020, from </a:t>
            </a:r>
            <a:r>
              <a:rPr lang="en-GB" sz="1700" u="sng">
                <a:hlinkClick r:id="rId5"/>
              </a:rPr>
              <a:t>https://notesmatic.com/2017/03/googles-human-resource-management-strategy/</a:t>
            </a:r>
            <a:endParaRPr lang="en-GB" sz="1700"/>
          </a:p>
          <a:p>
            <a:pPr marL="514350" lvl="0" indent="-514350">
              <a:spcBef>
                <a:spcPts val="0"/>
              </a:spcBef>
              <a:buFont typeface="+mj-lt"/>
              <a:buAutoNum type="arabicPeriod"/>
              <a:defRPr/>
            </a:pPr>
            <a:endParaRPr lang="en-GB" sz="1700"/>
          </a:p>
          <a:p>
            <a:pPr marL="514350" lvl="0" indent="-514350">
              <a:spcBef>
                <a:spcPts val="0"/>
              </a:spcBef>
              <a:buFont typeface="+mj-lt"/>
              <a:buAutoNum type="arabicPeriod"/>
              <a:defRPr/>
            </a:pPr>
            <a:r>
              <a:rPr lang="en-GB" sz="1700"/>
              <a:t>Allen, K. (2017). The Importance of Ethics &amp; Marketing Segmentation. Retrieved 8 January 2020, from </a:t>
            </a:r>
            <a:r>
              <a:rPr lang="en-GB" sz="1700" u="sng">
                <a:hlinkClick r:id="rId6"/>
              </a:rPr>
              <a:t>https://bizfluent.com/info-8516645-importance-ethics-marketing-segmentation.html</a:t>
            </a:r>
            <a:r>
              <a:rPr lang="en-GB" sz="1700"/>
              <a:t> </a:t>
            </a:r>
          </a:p>
          <a:p>
            <a:pPr marL="0" lvl="0" indent="0">
              <a:spcBef>
                <a:spcPts val="0"/>
              </a:spcBef>
              <a:buNone/>
              <a:defRPr/>
            </a:pPr>
            <a:endParaRPr lang="en-GB" sz="1700"/>
          </a:p>
          <a:p>
            <a:endParaRPr lang="en-US" sz="1700"/>
          </a:p>
          <a:p>
            <a:pPr marL="514350" indent="-514350">
              <a:buFont typeface="+mj-lt"/>
              <a:buAutoNum type="arabicPeriod"/>
            </a:pPr>
            <a:endParaRPr lang="en-GB" sz="1700"/>
          </a:p>
        </p:txBody>
      </p:sp>
    </p:spTree>
    <p:extLst>
      <p:ext uri="{BB962C8B-B14F-4D97-AF65-F5344CB8AC3E}">
        <p14:creationId xmlns:p14="http://schemas.microsoft.com/office/powerpoint/2010/main" val="33512647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2779</Words>
  <Application>Microsoft Office PowerPoint</Application>
  <PresentationFormat>Widescreen</PresentationFormat>
  <Paragraphs>202</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Symbol</vt:lpstr>
      <vt:lpstr>Office Theme</vt:lpstr>
      <vt:lpstr>BMSP 5008 – Inter-Cultural Workplace</vt:lpstr>
      <vt:lpstr>Introduction</vt:lpstr>
      <vt:lpstr>Organisational context.</vt:lpstr>
      <vt:lpstr>Strengths &amp; Weaknesses - </vt:lpstr>
      <vt:lpstr>Organisational Culture</vt:lpstr>
      <vt:lpstr>Diversity</vt:lpstr>
      <vt:lpstr>Values</vt:lpstr>
      <vt:lpstr>Human Resource Management</vt:lpstr>
      <vt:lpstr>Corporate Social Responsibility</vt:lpstr>
      <vt:lpstr>Reflections</vt:lpstr>
      <vt:lpstr>References</vt:lpstr>
      <vt:lpstr>References - Continued</vt:lpstr>
      <vt:lpstr>References -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 5008 – Inter-Cultural Workplace</dc:title>
  <dc:creator>jamie.moorman28@outlook.com</dc:creator>
  <cp:lastModifiedBy>jamie.moorman28@outlook.com</cp:lastModifiedBy>
  <cp:revision>1</cp:revision>
  <dcterms:created xsi:type="dcterms:W3CDTF">2020-04-09T16:20:01Z</dcterms:created>
  <dcterms:modified xsi:type="dcterms:W3CDTF">2020-04-09T16:20:27Z</dcterms:modified>
</cp:coreProperties>
</file>