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oboto Slab"/>
      <p:regular r:id="rId16"/>
      <p:bold r:id="rId17"/>
    </p:embeddedFont>
    <p:embeddedFont>
      <p:font typeface="Roboto"/>
      <p:regular r:id="rId18"/>
      <p:bold r:id="rId19"/>
      <p:italic r:id="rId20"/>
      <p:boldItalic r:id="rId21"/>
    </p:embeddedFont>
    <p:embeddedFont>
      <p:font typeface="Comfortaa"/>
      <p:regular r:id="rId22"/>
      <p:bold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italic.fntdata"/><Relationship Id="rId11" Type="http://schemas.openxmlformats.org/officeDocument/2006/relationships/slide" Target="slides/slide6.xml"/><Relationship Id="rId22" Type="http://schemas.openxmlformats.org/officeDocument/2006/relationships/font" Target="fonts/Comfortaa-regular.fntdata"/><Relationship Id="rId10" Type="http://schemas.openxmlformats.org/officeDocument/2006/relationships/slide" Target="slides/slide5.xml"/><Relationship Id="rId21" Type="http://schemas.openxmlformats.org/officeDocument/2006/relationships/font" Target="fonts/Roboto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Comfortaa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obotoSlab-bold.fntdata"/><Relationship Id="rId16" Type="http://schemas.openxmlformats.org/officeDocument/2006/relationships/font" Target="fonts/RobotoSlab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oboto-bold.fntdata"/><Relationship Id="rId6" Type="http://schemas.openxmlformats.org/officeDocument/2006/relationships/slide" Target="slides/slide1.xml"/><Relationship Id="rId18" Type="http://schemas.openxmlformats.org/officeDocument/2006/relationships/font" Target="fonts/Roboto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91dae889a0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91dae889a0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91dae889a0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91dae889a0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c69be91473005fd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c69be91473005fd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7c69be91473005fd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7c69be91473005fd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91dae889a0_0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91dae889a0_0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91f695cd4d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91f695cd4d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91f695cd4d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91f695cd4d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7c69be91473005fd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7c69be91473005fd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91f695cd4d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91f695cd4d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1680302" y="1018800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p3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" name="Google Shape;22;p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" name="Google Shape;27;p5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" name="Google Shape;36;p7"/>
          <p:cNvSpPr txBox="1"/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7" name="Google Shape;37;p7"/>
          <p:cNvSpPr txBox="1"/>
          <p:nvPr>
            <p:ph idx="1" type="body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8" name="Google Shape;3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1" name="Google Shape;41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" name="Google Shape;45;p9"/>
          <p:cNvSpPr txBox="1"/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6" name="Google Shape;46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/>
        </p:txBody>
      </p:sp>
      <p:sp>
        <p:nvSpPr>
          <p:cNvPr id="51" name="Google Shape;51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1"/>
          <p:cNvSpPr txBox="1"/>
          <p:nvPr>
            <p:ph hasCustomPrompt="1" type="title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/>
          <p:nvPr>
            <p:ph idx="1" type="body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rina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/>
          <p:nvPr>
            <p:ph type="ctrTitle"/>
          </p:nvPr>
        </p:nvSpPr>
        <p:spPr>
          <a:xfrm>
            <a:off x="1680302" y="1018800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The Power of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Sugar Cane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4" name="Google Shape;64;p13"/>
          <p:cNvSpPr txBox="1"/>
          <p:nvPr>
            <p:ph idx="1" type="subTitle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rPr lang="pt-BR" sz="136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Materialities in Anthropology</a:t>
            </a:r>
            <a:endParaRPr sz="136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rPr lang="pt-BR" sz="136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Letícia M da S Pontes</a:t>
            </a:r>
            <a:endParaRPr sz="136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rPr lang="pt-BR" sz="136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10/22/2023</a:t>
            </a:r>
            <a:endParaRPr sz="136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448275" y="168250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100">
                <a:latin typeface="Comfortaa"/>
                <a:ea typeface="Comfortaa"/>
                <a:cs typeface="Comfortaa"/>
                <a:sym typeface="Comfortaa"/>
              </a:rPr>
              <a:t>Introduction</a:t>
            </a:r>
            <a:endParaRPr sz="31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>
            <a:off x="132825" y="1823175"/>
            <a:ext cx="8886300" cy="332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omfortaa"/>
              <a:buChar char="●"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The power of Sugar Cane during the period of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Modern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history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explained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by the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Marxist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theory.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>
            <a:off x="387900" y="320734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Marxist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Theory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76" name="Google Shape;76;p15"/>
          <p:cNvSpPr txBox="1"/>
          <p:nvPr>
            <p:ph idx="1" type="body"/>
          </p:nvPr>
        </p:nvSpPr>
        <p:spPr>
          <a:xfrm>
            <a:off x="3240850" y="1006825"/>
            <a:ext cx="5903100" cy="43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607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50"/>
              <a:buFont typeface="Comfortaa"/>
              <a:buChar char="●"/>
            </a:pPr>
            <a:r>
              <a:rPr lang="pt-BR" sz="1850">
                <a:latin typeface="Comfortaa"/>
                <a:ea typeface="Comfortaa"/>
                <a:cs typeface="Comfortaa"/>
                <a:sym typeface="Comfortaa"/>
              </a:rPr>
              <a:t>Political economy</a:t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  <a:p>
            <a:pPr indent="-34607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50"/>
              <a:buFont typeface="Comfortaa"/>
              <a:buChar char="●"/>
            </a:pPr>
            <a:r>
              <a:rPr lang="pt-BR" sz="1850">
                <a:latin typeface="Comfortaa"/>
                <a:ea typeface="Comfortaa"/>
                <a:cs typeface="Comfortaa"/>
                <a:sym typeface="Comfortaa"/>
              </a:rPr>
              <a:t>Power dynamics between the </a:t>
            </a:r>
            <a:r>
              <a:rPr lang="pt-BR" sz="1850">
                <a:latin typeface="Comfortaa"/>
                <a:ea typeface="Comfortaa"/>
                <a:cs typeface="Comfortaa"/>
                <a:sym typeface="Comfortaa"/>
              </a:rPr>
              <a:t>bourgeoisie and the workers.</a:t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  <a:p>
            <a:pPr indent="-34607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50"/>
              <a:buFont typeface="Comfortaa"/>
              <a:buChar char="●"/>
            </a:pPr>
            <a:r>
              <a:rPr lang="pt-BR" sz="1850">
                <a:latin typeface="Comfortaa"/>
                <a:ea typeface="Comfortaa"/>
                <a:cs typeface="Comfortaa"/>
                <a:sym typeface="Comfortaa"/>
              </a:rPr>
              <a:t>False Consciousness </a:t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  <a:p>
            <a:pPr indent="-34607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50"/>
              <a:buFont typeface="Comfortaa"/>
              <a:buChar char="●"/>
            </a:pPr>
            <a:r>
              <a:rPr lang="pt-BR" sz="1850">
                <a:latin typeface="Comfortaa"/>
                <a:ea typeface="Comfortaa"/>
                <a:cs typeface="Comfortaa"/>
                <a:sym typeface="Comfortaa"/>
              </a:rPr>
              <a:t>Anti - Religion </a:t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  <a:p>
            <a:pPr indent="-346075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50"/>
              <a:buFont typeface="Comfortaa"/>
              <a:buChar char="●"/>
            </a:pPr>
            <a:r>
              <a:rPr lang="pt-BR" sz="1850">
                <a:latin typeface="Comfortaa"/>
                <a:ea typeface="Comfortaa"/>
                <a:cs typeface="Comfortaa"/>
                <a:sym typeface="Comfortaa"/>
              </a:rPr>
              <a:t>Argues that the only change comes through Revolution.</a:t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5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900" y="1223100"/>
            <a:ext cx="2852944" cy="36156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/>
          <p:nvPr>
            <p:ph type="title"/>
          </p:nvPr>
        </p:nvSpPr>
        <p:spPr>
          <a:xfrm>
            <a:off x="4188975" y="675350"/>
            <a:ext cx="3613200" cy="2620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-3492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900"/>
              <a:buFont typeface="Comfortaa"/>
              <a:buChar char="●"/>
            </a:pPr>
            <a:r>
              <a:rPr lang="pt-BR" sz="1900">
                <a:latin typeface="Comfortaa"/>
                <a:ea typeface="Comfortaa"/>
                <a:cs typeface="Comfortaa"/>
                <a:sym typeface="Comfortaa"/>
              </a:rPr>
              <a:t>Modes of Production </a:t>
            </a:r>
            <a:endParaRPr sz="19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900">
                <a:latin typeface="Comfortaa"/>
                <a:ea typeface="Comfortaa"/>
                <a:cs typeface="Comfortaa"/>
                <a:sym typeface="Comfortaa"/>
              </a:rPr>
              <a:t>      1. Hunting Stage</a:t>
            </a:r>
            <a:endParaRPr sz="19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900">
                <a:latin typeface="Comfortaa"/>
                <a:ea typeface="Comfortaa"/>
                <a:cs typeface="Comfortaa"/>
                <a:sym typeface="Comfortaa"/>
              </a:rPr>
              <a:t>     2. Domestic Stage</a:t>
            </a:r>
            <a:endParaRPr sz="19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900">
                <a:latin typeface="Comfortaa"/>
                <a:ea typeface="Comfortaa"/>
                <a:cs typeface="Comfortaa"/>
                <a:sym typeface="Comfortaa"/>
              </a:rPr>
              <a:t>      3. Feudalism </a:t>
            </a:r>
            <a:endParaRPr sz="19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900">
                <a:latin typeface="Comfortaa"/>
                <a:ea typeface="Comfortaa"/>
                <a:cs typeface="Comfortaa"/>
                <a:sym typeface="Comfortaa"/>
              </a:rPr>
              <a:t>      4. Capitalism</a:t>
            </a:r>
            <a:endParaRPr sz="19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3" name="Google Shape;8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8923" y="247650"/>
            <a:ext cx="3486150" cy="46482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7"/>
          <p:cNvSpPr txBox="1"/>
          <p:nvPr/>
        </p:nvSpPr>
        <p:spPr>
          <a:xfrm>
            <a:off x="387900" y="1144125"/>
            <a:ext cx="8368200" cy="353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fortaa"/>
              <a:buChar char="●"/>
            </a:pPr>
            <a:r>
              <a:rPr lang="pt-BR" sz="18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“[…] (For Marx) opened the door to a solidification, as it were, of materiality itself as irreducibly real regardless of any human effort to conceptualize it as autonomous; and as determinative, in the last instance, of everything else.” - The Handbook o Material Culture, p 14.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387900" y="-7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Sugar Cane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Plantations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in the Americas 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2960400" y="801250"/>
            <a:ext cx="5795700" cy="422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6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Comfortaa"/>
              <a:buChar char="●"/>
            </a:pP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Sugar cane had its origin in the regions of Southeast Asia.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-3365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700"/>
              <a:buFont typeface="Comfortaa"/>
              <a:buChar char="●"/>
            </a:pP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Could produce: sucrose (sugar), Rum, syrups, Molasses, Cachaça (</a:t>
            </a: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alcoholic</a:t>
            </a: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 drink) and ect.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-3365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700"/>
              <a:buFont typeface="Comfortaa"/>
              <a:buChar char="●"/>
            </a:pP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Biggest plantations in Colonial Brazil </a:t>
            </a: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during the</a:t>
            </a: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 16th Century.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-3365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700"/>
              <a:buFont typeface="Comfortaa"/>
              <a:buChar char="●"/>
            </a:pP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Also big plantations in the Antilles.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900" y="801250"/>
            <a:ext cx="2248425" cy="3995799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/>
          <p:nvPr>
            <p:ph type="title"/>
          </p:nvPr>
        </p:nvSpPr>
        <p:spPr>
          <a:xfrm>
            <a:off x="387900" y="169025"/>
            <a:ext cx="8368200" cy="772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Sugar Cane Plantations in the Americas 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02" name="Google Shape;102;p19"/>
          <p:cNvSpPr txBox="1"/>
          <p:nvPr>
            <p:ph idx="1" type="body"/>
          </p:nvPr>
        </p:nvSpPr>
        <p:spPr>
          <a:xfrm>
            <a:off x="156950" y="1134950"/>
            <a:ext cx="8814000" cy="390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mfortaa"/>
              <a:buChar char="●"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The biggest the Plantation the more Power the Colonizer held (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Portuguese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, Spaniards, Dutch, French)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mfortaa"/>
              <a:buChar char="●"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Helped in the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influenced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of European culture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around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the Americas, through Assimilation and Syncretism.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mfortaa"/>
              <a:buChar char="●"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Was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responsible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for incriseaignthe slave labour in the Americas, a very profitable commerce between Europe, African 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and the American Colonies.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indent="-334327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mfortaa"/>
              <a:buChar char="●"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“Around the 1580s in the Northeast region of  Brazil, there were around 2,000 enslaved people working in the sugar cane plantations of the Portuguese Colony.” - Sugar Cane Plantation in the Formation of Brazilian Society: Bahia 1550 - 1835.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20"/>
          <p:cNvSpPr txBox="1"/>
          <p:nvPr>
            <p:ph idx="1" type="body"/>
          </p:nvPr>
        </p:nvSpPr>
        <p:spPr>
          <a:xfrm>
            <a:off x="387900" y="4226450"/>
            <a:ext cx="8368200" cy="91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"Sugar Plantation Barbados, Carting Sugar Canes To The Mill"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pt-BR" sz="1700">
                <a:latin typeface="Comfortaa"/>
                <a:ea typeface="Comfortaa"/>
                <a:cs typeface="Comfortaa"/>
                <a:sym typeface="Comfortaa"/>
              </a:rPr>
              <a:t> W. L. Johnson &amp; Co. Ltd., Barbados. No. 15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09" name="Google Shape;10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0050" y="458025"/>
            <a:ext cx="8103899" cy="3616025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5" name="Google Shape;11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1561" y="254075"/>
            <a:ext cx="6180475" cy="463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/>
          <p:nvPr>
            <p:ph type="title"/>
          </p:nvPr>
        </p:nvSpPr>
        <p:spPr>
          <a:xfrm>
            <a:off x="387900" y="224122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Bibliography</a:t>
            </a:r>
            <a:r>
              <a:rPr lang="pt-BR"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21" name="Google Shape;121;p22"/>
          <p:cNvSpPr txBox="1"/>
          <p:nvPr>
            <p:ph idx="1" type="body"/>
          </p:nvPr>
        </p:nvSpPr>
        <p:spPr>
          <a:xfrm>
            <a:off x="3184400" y="910225"/>
            <a:ext cx="5822700" cy="411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7101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709"/>
              <a:buFont typeface="Comfortaa"/>
              <a:buChar char="●"/>
            </a:pPr>
            <a:r>
              <a:rPr lang="pt-BR" sz="1708">
                <a:latin typeface="Comfortaa"/>
                <a:ea typeface="Comfortaa"/>
                <a:cs typeface="Comfortaa"/>
                <a:sym typeface="Comfortaa"/>
              </a:rPr>
              <a:t>C. Tilley, W. Keane, S. Kulcher et al. “The Handbook of Material Culture” (Sage: London), (eds), p 13–28.</a:t>
            </a:r>
            <a:endParaRPr sz="1708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t/>
            </a:r>
            <a:endParaRPr sz="1708">
              <a:latin typeface="Comfortaa"/>
              <a:ea typeface="Comfortaa"/>
              <a:cs typeface="Comfortaa"/>
              <a:sym typeface="Comfortaa"/>
            </a:endParaRPr>
          </a:p>
          <a:p>
            <a:pPr indent="-337101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709"/>
              <a:buFont typeface="Comfortaa"/>
              <a:buChar char="●"/>
            </a:pPr>
            <a:r>
              <a:rPr lang="pt-BR" sz="1708">
                <a:latin typeface="Comfortaa"/>
                <a:ea typeface="Comfortaa"/>
                <a:cs typeface="Comfortaa"/>
                <a:sym typeface="Comfortaa"/>
              </a:rPr>
              <a:t>Schwartz, Stuart B. </a:t>
            </a:r>
            <a:r>
              <a:rPr i="1" lang="pt-BR" sz="1708">
                <a:latin typeface="Comfortaa"/>
                <a:ea typeface="Comfortaa"/>
                <a:cs typeface="Comfortaa"/>
                <a:sym typeface="Comfortaa"/>
              </a:rPr>
              <a:t>“Sugar Cane Plantation in the Formation of Brazilian Society: Bahia 1550-1835” </a:t>
            </a:r>
            <a:r>
              <a:rPr lang="pt-BR" sz="1708">
                <a:latin typeface="Comfortaa"/>
                <a:ea typeface="Comfortaa"/>
                <a:cs typeface="Comfortaa"/>
                <a:sym typeface="Comfortaa"/>
              </a:rPr>
              <a:t>University of Cambridge Press, 1985. </a:t>
            </a:r>
            <a:endParaRPr sz="1708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t/>
            </a:r>
            <a:endParaRPr sz="1708">
              <a:latin typeface="Comfortaa"/>
              <a:ea typeface="Comfortaa"/>
              <a:cs typeface="Comfortaa"/>
              <a:sym typeface="Comfortaa"/>
            </a:endParaRPr>
          </a:p>
          <a:p>
            <a:pPr indent="-337101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709"/>
              <a:buFont typeface="Comfortaa"/>
              <a:buChar char="●"/>
            </a:pPr>
            <a:r>
              <a:rPr lang="pt-BR" sz="1708">
                <a:latin typeface="Comfortaa"/>
                <a:ea typeface="Comfortaa"/>
                <a:cs typeface="Comfortaa"/>
                <a:sym typeface="Comfortaa"/>
              </a:rPr>
              <a:t>Sidney W. Mintz </a:t>
            </a:r>
            <a:r>
              <a:rPr lang="pt-BR" sz="1708">
                <a:latin typeface="Comfortaa"/>
                <a:ea typeface="Comfortaa"/>
                <a:cs typeface="Comfortaa"/>
                <a:sym typeface="Comfortaa"/>
              </a:rPr>
              <a:t>“Sweetness and Power: The Place of Sugar in Modern History”. (Penguin Books, New York).</a:t>
            </a:r>
            <a:endParaRPr sz="1708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t/>
            </a:r>
            <a:endParaRPr sz="952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t/>
            </a:r>
            <a:endParaRPr b="1" sz="10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1200"/>
              </a:spcAft>
              <a:buSzPts val="852"/>
              <a:buNone/>
            </a:pPr>
            <a:r>
              <a:t/>
            </a:r>
            <a:endParaRPr sz="1495"/>
          </a:p>
        </p:txBody>
      </p:sp>
      <p:pic>
        <p:nvPicPr>
          <p:cNvPr id="122" name="Google Shape;12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901" y="1029575"/>
            <a:ext cx="2467622" cy="3999375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