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6"/>
  </p:notesMasterIdLst>
  <p:sldIdLst>
    <p:sldId id="394" r:id="rId2"/>
    <p:sldId id="496" r:id="rId3"/>
    <p:sldId id="1691" r:id="rId4"/>
    <p:sldId id="469" r:id="rId5"/>
    <p:sldId id="425" r:id="rId6"/>
    <p:sldId id="426" r:id="rId7"/>
    <p:sldId id="438" r:id="rId8"/>
    <p:sldId id="477" r:id="rId9"/>
    <p:sldId id="441" r:id="rId10"/>
    <p:sldId id="442" r:id="rId11"/>
    <p:sldId id="443" r:id="rId12"/>
    <p:sldId id="445" r:id="rId13"/>
    <p:sldId id="446" r:id="rId14"/>
    <p:sldId id="444" r:id="rId15"/>
    <p:sldId id="429" r:id="rId16"/>
    <p:sldId id="430" r:id="rId17"/>
    <p:sldId id="431" r:id="rId18"/>
    <p:sldId id="432" r:id="rId19"/>
    <p:sldId id="433" r:id="rId20"/>
    <p:sldId id="434" r:id="rId21"/>
    <p:sldId id="437" r:id="rId22"/>
    <p:sldId id="435" r:id="rId23"/>
    <p:sldId id="436" r:id="rId24"/>
    <p:sldId id="479" r:id="rId25"/>
    <p:sldId id="481" r:id="rId26"/>
    <p:sldId id="485" r:id="rId27"/>
    <p:sldId id="480" r:id="rId28"/>
    <p:sldId id="484" r:id="rId29"/>
    <p:sldId id="487" r:id="rId30"/>
    <p:sldId id="497" r:id="rId31"/>
    <p:sldId id="490" r:id="rId32"/>
    <p:sldId id="491" r:id="rId33"/>
    <p:sldId id="411" r:id="rId34"/>
    <p:sldId id="492" r:id="rId35"/>
    <p:sldId id="493" r:id="rId36"/>
    <p:sldId id="494" r:id="rId37"/>
    <p:sldId id="478" r:id="rId38"/>
    <p:sldId id="1712" r:id="rId39"/>
    <p:sldId id="370" r:id="rId40"/>
    <p:sldId id="1710" r:id="rId41"/>
    <p:sldId id="1711" r:id="rId42"/>
    <p:sldId id="498" r:id="rId43"/>
    <p:sldId id="407" r:id="rId44"/>
    <p:sldId id="40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1B09C"/>
    <a:srgbClr val="45BFA9"/>
    <a:srgbClr val="46D4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21E8AE-1A2E-4ACD-B629-8B02EB9FEBCA}" v="8" dt="2025-11-03T14:11:01.7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obhan Eleri" userId="2b14a7a7-c7bc-46e5-a5cd-099884c56044" providerId="ADAL" clId="{89B0BFB2-0F21-4ED1-8970-04BE531FD13F}"/>
    <pc:docChg chg="addSld delSld modSld sldOrd">
      <pc:chgData name="Siobhan Eleri" userId="2b14a7a7-c7bc-46e5-a5cd-099884c56044" providerId="ADAL" clId="{89B0BFB2-0F21-4ED1-8970-04BE531FD13F}" dt="2025-11-03T14:11:17.789" v="14"/>
      <pc:docMkLst>
        <pc:docMk/>
      </pc:docMkLst>
      <pc:sldChg chg="add">
        <pc:chgData name="Siobhan Eleri" userId="2b14a7a7-c7bc-46e5-a5cd-099884c56044" providerId="ADAL" clId="{89B0BFB2-0F21-4ED1-8970-04BE531FD13F}" dt="2025-11-03T14:09:26.698" v="8"/>
        <pc:sldMkLst>
          <pc:docMk/>
          <pc:sldMk cId="3628223164" sldId="370"/>
        </pc:sldMkLst>
      </pc:sldChg>
      <pc:sldChg chg="ord">
        <pc:chgData name="Siobhan Eleri" userId="2b14a7a7-c7bc-46e5-a5cd-099884c56044" providerId="ADAL" clId="{89B0BFB2-0F21-4ED1-8970-04BE531FD13F}" dt="2025-11-03T14:11:17.789" v="14"/>
        <pc:sldMkLst>
          <pc:docMk/>
          <pc:sldMk cId="562959213" sldId="478"/>
        </pc:sldMkLst>
      </pc:sldChg>
      <pc:sldChg chg="del">
        <pc:chgData name="Siobhan Eleri" userId="2b14a7a7-c7bc-46e5-a5cd-099884c56044" providerId="ADAL" clId="{89B0BFB2-0F21-4ED1-8970-04BE531FD13F}" dt="2025-11-03T14:06:05.738" v="5" actId="47"/>
        <pc:sldMkLst>
          <pc:docMk/>
          <pc:sldMk cId="2404460571" sldId="486"/>
        </pc:sldMkLst>
      </pc:sldChg>
      <pc:sldChg chg="del">
        <pc:chgData name="Siobhan Eleri" userId="2b14a7a7-c7bc-46e5-a5cd-099884c56044" providerId="ADAL" clId="{89B0BFB2-0F21-4ED1-8970-04BE531FD13F}" dt="2025-11-03T14:06:21.838" v="6" actId="47"/>
        <pc:sldMkLst>
          <pc:docMk/>
          <pc:sldMk cId="2339200752" sldId="488"/>
        </pc:sldMkLst>
      </pc:sldChg>
      <pc:sldChg chg="del">
        <pc:chgData name="Siobhan Eleri" userId="2b14a7a7-c7bc-46e5-a5cd-099884c56044" providerId="ADAL" clId="{89B0BFB2-0F21-4ED1-8970-04BE531FD13F}" dt="2025-11-03T14:05:45.857" v="4" actId="47"/>
        <pc:sldMkLst>
          <pc:docMk/>
          <pc:sldMk cId="2322772345" sldId="495"/>
        </pc:sldMkLst>
      </pc:sldChg>
      <pc:sldChg chg="delSp add setBg delDesignElem">
        <pc:chgData name="Siobhan Eleri" userId="2b14a7a7-c7bc-46e5-a5cd-099884c56044" providerId="ADAL" clId="{89B0BFB2-0F21-4ED1-8970-04BE531FD13F}" dt="2025-11-03T14:05:36.585" v="3"/>
        <pc:sldMkLst>
          <pc:docMk/>
          <pc:sldMk cId="119368756" sldId="497"/>
        </pc:sldMkLst>
        <pc:spChg chg="del">
          <ac:chgData name="Siobhan Eleri" userId="2b14a7a7-c7bc-46e5-a5cd-099884c56044" providerId="ADAL" clId="{89B0BFB2-0F21-4ED1-8970-04BE531FD13F}" dt="2025-11-03T14:05:36.585" v="3"/>
          <ac:spMkLst>
            <pc:docMk/>
            <pc:sldMk cId="119368756" sldId="497"/>
            <ac:spMk id="10" creationId="{47942995-B07F-4636-9A06-C6A104B260A8}"/>
          </ac:spMkLst>
        </pc:spChg>
        <pc:spChg chg="del">
          <ac:chgData name="Siobhan Eleri" userId="2b14a7a7-c7bc-46e5-a5cd-099884c56044" providerId="ADAL" clId="{89B0BFB2-0F21-4ED1-8970-04BE531FD13F}" dt="2025-11-03T14:05:36.585" v="3"/>
          <ac:spMkLst>
            <pc:docMk/>
            <pc:sldMk cId="119368756" sldId="497"/>
            <ac:spMk id="17" creationId="{B81933D1-5615-42C7-9C0B-4EB7105CCE2D}"/>
          </ac:spMkLst>
        </pc:spChg>
        <pc:spChg chg="del">
          <ac:chgData name="Siobhan Eleri" userId="2b14a7a7-c7bc-46e5-a5cd-099884c56044" providerId="ADAL" clId="{89B0BFB2-0F21-4ED1-8970-04BE531FD13F}" dt="2025-11-03T14:05:36.585" v="3"/>
          <ac:spMkLst>
            <pc:docMk/>
            <pc:sldMk cId="119368756" sldId="497"/>
            <ac:spMk id="19" creationId="{19C9EAEA-39D0-4B0E-A0EB-51E7B26740B1}"/>
          </ac:spMkLst>
        </pc:spChg>
        <pc:grpChg chg="del">
          <ac:chgData name="Siobhan Eleri" userId="2b14a7a7-c7bc-46e5-a5cd-099884c56044" providerId="ADAL" clId="{89B0BFB2-0F21-4ED1-8970-04BE531FD13F}" dt="2025-11-03T14:05:36.585" v="3"/>
          <ac:grpSpMkLst>
            <pc:docMk/>
            <pc:sldMk cId="119368756" sldId="497"/>
            <ac:grpSpMk id="12" creationId="{032D8612-31EB-44CF-A1D0-14FD4C705424}"/>
          </ac:grpSpMkLst>
        </pc:grpChg>
      </pc:sldChg>
      <pc:sldChg chg="add del">
        <pc:chgData name="Siobhan Eleri" userId="2b14a7a7-c7bc-46e5-a5cd-099884c56044" providerId="ADAL" clId="{89B0BFB2-0F21-4ED1-8970-04BE531FD13F}" dt="2025-11-03T14:00:30.501" v="1" actId="47"/>
        <pc:sldMkLst>
          <pc:docMk/>
          <pc:sldMk cId="291383447" sldId="497"/>
        </pc:sldMkLst>
      </pc:sldChg>
      <pc:sldChg chg="add">
        <pc:chgData name="Siobhan Eleri" userId="2b14a7a7-c7bc-46e5-a5cd-099884c56044" providerId="ADAL" clId="{89B0BFB2-0F21-4ED1-8970-04BE531FD13F}" dt="2025-11-03T14:07:33.678" v="7"/>
        <pc:sldMkLst>
          <pc:docMk/>
          <pc:sldMk cId="291383447" sldId="498"/>
        </pc:sldMkLst>
      </pc:sldChg>
      <pc:sldChg chg="add">
        <pc:chgData name="Siobhan Eleri" userId="2b14a7a7-c7bc-46e5-a5cd-099884c56044" providerId="ADAL" clId="{89B0BFB2-0F21-4ED1-8970-04BE531FD13F}" dt="2025-11-03T14:10:28.617" v="11"/>
        <pc:sldMkLst>
          <pc:docMk/>
          <pc:sldMk cId="877803048" sldId="1691"/>
        </pc:sldMkLst>
      </pc:sldChg>
      <pc:sldChg chg="add">
        <pc:chgData name="Siobhan Eleri" userId="2b14a7a7-c7bc-46e5-a5cd-099884c56044" providerId="ADAL" clId="{89B0BFB2-0F21-4ED1-8970-04BE531FD13F}" dt="2025-11-03T14:09:48.704" v="9"/>
        <pc:sldMkLst>
          <pc:docMk/>
          <pc:sldMk cId="0" sldId="1710"/>
        </pc:sldMkLst>
      </pc:sldChg>
      <pc:sldChg chg="add">
        <pc:chgData name="Siobhan Eleri" userId="2b14a7a7-c7bc-46e5-a5cd-099884c56044" providerId="ADAL" clId="{89B0BFB2-0F21-4ED1-8970-04BE531FD13F}" dt="2025-11-03T14:09:59.789" v="10"/>
        <pc:sldMkLst>
          <pc:docMk/>
          <pc:sldMk cId="0" sldId="1711"/>
        </pc:sldMkLst>
      </pc:sldChg>
      <pc:sldChg chg="add">
        <pc:chgData name="Siobhan Eleri" userId="2b14a7a7-c7bc-46e5-a5cd-099884c56044" providerId="ADAL" clId="{89B0BFB2-0F21-4ED1-8970-04BE531FD13F}" dt="2025-11-03T14:11:01.774" v="12"/>
        <pc:sldMkLst>
          <pc:docMk/>
          <pc:sldMk cId="3511055475" sldId="171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298A80-7848-4A32-8FC1-700405EBB04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72CF2E-7B96-4A18-82A6-5EE419E11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6554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Opsiwn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</a:t>
            </a:r>
            <a:r>
              <a:rPr lang="en-US" err="1"/>
              <a:t>ddefnyddio’r</a:t>
            </a:r>
            <a:r>
              <a:rPr lang="en-US"/>
              <a:t> </a:t>
            </a:r>
            <a:r>
              <a:rPr lang="en-US" err="1"/>
              <a:t>gêm</a:t>
            </a:r>
            <a:r>
              <a:rPr lang="en-US"/>
              <a:t> </a:t>
            </a:r>
            <a:r>
              <a:rPr lang="en-US" err="1"/>
              <a:t>paru</a:t>
            </a:r>
            <a:r>
              <a:rPr lang="en-US"/>
              <a:t> </a:t>
            </a:r>
            <a:r>
              <a:rPr lang="en-US" err="1"/>
              <a:t>cardiau</a:t>
            </a:r>
            <a:r>
              <a:rPr lang="en-US"/>
              <a:t>.(</a:t>
            </a:r>
            <a:r>
              <a:rPr lang="en-US" err="1"/>
              <a:t>Taflen</a:t>
            </a:r>
            <a:r>
              <a:rPr lang="en-US"/>
              <a:t> 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013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Welsh_Ambulance_-_Ambiwlans_Cymru.jpg" TargetMode="External"/><Relationship Id="rId7" Type="http://schemas.openxmlformats.org/officeDocument/2006/relationships/hyperlink" Target="http://pixabay.com/en/help-button-red-emergency-support-153094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.png"/><Relationship Id="rId5" Type="http://schemas.openxmlformats.org/officeDocument/2006/relationships/hyperlink" Target="https://www.publicdomainpictures.net/view-image.php?image=163856&amp;picture=doctor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2.png"/><Relationship Id="rId5" Type="http://schemas.openxmlformats.org/officeDocument/2006/relationships/image" Target="../media/image8.png"/><Relationship Id="rId10" Type="http://schemas.openxmlformats.org/officeDocument/2006/relationships/image" Target="../media/image15.png"/><Relationship Id="rId4" Type="http://schemas.openxmlformats.org/officeDocument/2006/relationships/image" Target="../media/image7.png"/><Relationship Id="rId9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.png"/><Relationship Id="rId7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2.png"/><Relationship Id="rId5" Type="http://schemas.openxmlformats.org/officeDocument/2006/relationships/image" Target="../media/image8.png"/><Relationship Id="rId10" Type="http://schemas.openxmlformats.org/officeDocument/2006/relationships/image" Target="../media/image15.png"/><Relationship Id="rId4" Type="http://schemas.openxmlformats.org/officeDocument/2006/relationships/image" Target="../media/image7.png"/><Relationship Id="rId9" Type="http://schemas.openxmlformats.org/officeDocument/2006/relationships/image" Target="../media/image1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3.png"/><Relationship Id="rId7" Type="http://schemas.openxmlformats.org/officeDocument/2006/relationships/image" Target="../media/image2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png"/><Relationship Id="rId9" Type="http://schemas.openxmlformats.org/officeDocument/2006/relationships/image" Target="../media/image2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0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0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hyperlink" Target="https://socialcare.wales/learning-modules/welsh-language-awareness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78645998-1E57-1627-1342-043541ED84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5"/>
            <a:ext cx="12214814" cy="6861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742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3907873" y="3438544"/>
            <a:ext cx="4556352" cy="101566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dirty="0" err="1">
                <a:latin typeface="Aptos"/>
                <a:ea typeface="Ayuthaya" pitchFamily="2" charset="-34"/>
                <a:cs typeface="Ayuthaya"/>
              </a:rPr>
              <a:t>Lefel</a:t>
            </a:r>
            <a:r>
              <a:rPr lang="en-US" sz="3200" b="1" dirty="0">
                <a:latin typeface="Aptos"/>
                <a:ea typeface="Ayuthaya" pitchFamily="2" charset="-34"/>
                <a:cs typeface="Ayuthaya"/>
              </a:rPr>
              <a:t> </a:t>
            </a:r>
            <a:r>
              <a:rPr lang="en-US" sz="3200" b="1" dirty="0" err="1">
                <a:latin typeface="Aptos"/>
                <a:ea typeface="Ayuthaya" pitchFamily="2" charset="-34"/>
                <a:cs typeface="Ayuthaya"/>
              </a:rPr>
              <a:t>Mynediad</a:t>
            </a:r>
            <a:endParaRPr lang="en-US" sz="3200" b="1" dirty="0">
              <a:latin typeface="Aptos"/>
              <a:ea typeface="Ayuthaya" pitchFamily="2" charset="-34"/>
              <a:cs typeface="Ayuthaya"/>
            </a:endParaRPr>
          </a:p>
          <a:p>
            <a:pPr algn="ctr"/>
            <a:r>
              <a:rPr lang="en-US" sz="2800" i="1" dirty="0">
                <a:latin typeface="Aptos"/>
                <a:ea typeface="Ayuthaya" pitchFamily="2" charset="-34"/>
                <a:cs typeface="Ayuthaya"/>
              </a:rPr>
              <a:t>Entry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DB9C10-7D89-544E-B03B-4AD3BE1D140F}"/>
              </a:ext>
            </a:extLst>
          </p:cNvPr>
          <p:cNvSpPr/>
          <p:nvPr/>
        </p:nvSpPr>
        <p:spPr>
          <a:xfrm>
            <a:off x="4782936" y="5136909"/>
            <a:ext cx="2806231" cy="510778"/>
          </a:xfrm>
          <a:prstGeom prst="roundRect">
            <a:avLst/>
          </a:prstGeom>
          <a:solidFill>
            <a:srgbClr val="FFC000"/>
          </a:solidFill>
        </p:spPr>
        <p:txBody>
          <a:bodyPr wrap="non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dirty="0" err="1">
                <a:ea typeface="Calibri"/>
                <a:cs typeface="Calibri"/>
              </a:rPr>
              <a:t>Darlith</a:t>
            </a:r>
            <a:r>
              <a:rPr lang="en-GB" sz="2400" dirty="0">
                <a:ea typeface="Calibri"/>
                <a:cs typeface="Calibri"/>
              </a:rPr>
              <a:t> 2 / Lecture 2</a:t>
            </a:r>
          </a:p>
        </p:txBody>
      </p:sp>
      <p:pic>
        <p:nvPicPr>
          <p:cNvPr id="7" name="Picture 6" descr="A blue square with white dots">
            <a:extLst>
              <a:ext uri="{FF2B5EF4-FFF2-40B4-BE49-F238E27FC236}">
                <a16:creationId xmlns:a16="http://schemas.microsoft.com/office/drawing/2014/main" id="{E8D5A866-A6A3-90EC-C3D5-B2D3A6872C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9" name="Picture 8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E82F169C-63CC-BEAD-1AEE-0958FB7354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857309" y="652808"/>
            <a:ext cx="10474601" cy="2417683"/>
          </a:xfrm>
          <a:prstGeom prst="roundRect">
            <a:avLst/>
          </a:prstGeom>
          <a:solidFill>
            <a:srgbClr val="45C0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BMNS5010: Practising Healthcare in Wales: People and Policy </a:t>
            </a:r>
          </a:p>
          <a:p>
            <a:pPr algn="ctr"/>
            <a:r>
              <a:rPr lang="en-US" sz="4000" b="1" dirty="0" err="1">
                <a:latin typeface="Aptos"/>
                <a:cs typeface="Ayuthaya"/>
              </a:rPr>
              <a:t>Cymraeg</a:t>
            </a:r>
            <a:r>
              <a:rPr lang="en-US" sz="4000" b="1" dirty="0">
                <a:latin typeface="Aptos"/>
                <a:cs typeface="Ayuthaya"/>
              </a:rPr>
              <a:t> </a:t>
            </a:r>
            <a:r>
              <a:rPr lang="en-US" sz="4000" b="1" dirty="0" err="1">
                <a:latin typeface="Aptos"/>
                <a:cs typeface="Ayuthaya"/>
              </a:rPr>
              <a:t>yn</a:t>
            </a:r>
            <a:r>
              <a:rPr lang="en-US" sz="4000" b="1" dirty="0">
                <a:latin typeface="Aptos"/>
                <a:cs typeface="Ayuthaya"/>
              </a:rPr>
              <a:t> y </a:t>
            </a:r>
            <a:r>
              <a:rPr lang="en-US" sz="4000" b="1" dirty="0" err="1">
                <a:latin typeface="Aptos"/>
                <a:cs typeface="Ayuthaya"/>
              </a:rPr>
              <a:t>Gweithle</a:t>
            </a:r>
            <a:endParaRPr lang="en-US" sz="4000" b="1" dirty="0">
              <a:latin typeface="Aptos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4000" i="1" dirty="0">
                <a:latin typeface="Aptos"/>
                <a:ea typeface="Ayuthaya" pitchFamily="2" charset="-34"/>
                <a:cs typeface="Ayuthaya"/>
              </a:rPr>
              <a:t>Welsh in the Workplace 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624648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4A4841C-15EC-21D0-C103-636F81E4FB7D}"/>
              </a:ext>
            </a:extLst>
          </p:cNvPr>
          <p:cNvSpPr txBox="1">
            <a:spLocks/>
          </p:cNvSpPr>
          <p:nvPr/>
        </p:nvSpPr>
        <p:spPr>
          <a:xfrm>
            <a:off x="527538" y="4756638"/>
            <a:ext cx="11139854" cy="9304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dirty="0" err="1">
                <a:solidFill>
                  <a:srgbClr val="FF0000"/>
                </a:solidFill>
              </a:rPr>
              <a:t>ambiwlans</a:t>
            </a:r>
            <a:r>
              <a:rPr lang="en-US" sz="5400" dirty="0">
                <a:solidFill>
                  <a:srgbClr val="FF0000"/>
                </a:solidFill>
              </a:rPr>
              <a:t>         doctor                 help</a:t>
            </a:r>
          </a:p>
        </p:txBody>
      </p:sp>
      <p:pic>
        <p:nvPicPr>
          <p:cNvPr id="6" name="Picture 5" descr="A picture containing text, green, yellow, parked&#10;&#10;Description automatically generated">
            <a:extLst>
              <a:ext uri="{FF2B5EF4-FFF2-40B4-BE49-F238E27FC236}">
                <a16:creationId xmlns:a16="http://schemas.microsoft.com/office/drawing/2014/main" id="{CF38AAE8-C99A-3EE0-9CDA-E37B3E1A09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040" y="1021946"/>
            <a:ext cx="3425609" cy="2569206"/>
          </a:xfrm>
          <a:prstGeom prst="rect">
            <a:avLst/>
          </a:prstGeom>
        </p:spPr>
      </p:pic>
      <p:pic>
        <p:nvPicPr>
          <p:cNvPr id="7" name="Picture 6" descr="A picture containing person, person, wearing, standing&#10;&#10;Description automatically generated">
            <a:extLst>
              <a:ext uri="{FF2B5EF4-FFF2-40B4-BE49-F238E27FC236}">
                <a16:creationId xmlns:a16="http://schemas.microsoft.com/office/drawing/2014/main" id="{49BE8EE3-4035-F37D-DDFF-61A03AC9F6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85729" y="1160678"/>
            <a:ext cx="3433324" cy="2291743"/>
          </a:xfrm>
          <a:prstGeom prst="rect">
            <a:avLst/>
          </a:prstGeom>
        </p:spPr>
      </p:pic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0EE24902-9F57-6D07-09EF-1EC401C5A5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449725" y="890819"/>
            <a:ext cx="3423916" cy="2876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0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7429EA-C6D2-A75E-B928-17C7CABA5620}"/>
              </a:ext>
            </a:extLst>
          </p:cNvPr>
          <p:cNvSpPr txBox="1"/>
          <p:nvPr/>
        </p:nvSpPr>
        <p:spPr>
          <a:xfrm>
            <a:off x="1944023" y="2360341"/>
            <a:ext cx="8300224" cy="1464231"/>
          </a:xfrm>
          <a:prstGeom prst="round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 err="1"/>
              <a:t>eisiau</a:t>
            </a:r>
            <a:r>
              <a:rPr lang="en-US" sz="8000"/>
              <a:t>     </a:t>
            </a:r>
            <a:r>
              <a:rPr lang="en-US" sz="8000" i="1"/>
              <a:t>to want</a:t>
            </a:r>
          </a:p>
        </p:txBody>
      </p:sp>
    </p:spTree>
    <p:extLst>
      <p:ext uri="{BB962C8B-B14F-4D97-AF65-F5344CB8AC3E}">
        <p14:creationId xmlns:p14="http://schemas.microsoft.com/office/powerpoint/2010/main" val="46617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2" name="Picture 1" descr="A cup of coffee with brown liquid&#10;&#10;Description automatically generated">
            <a:extLst>
              <a:ext uri="{FF2B5EF4-FFF2-40B4-BE49-F238E27FC236}">
                <a16:creationId xmlns:a16="http://schemas.microsoft.com/office/drawing/2014/main" id="{3B662C7E-A3BC-1D58-2E01-AFE578073A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0792" y="1766538"/>
            <a:ext cx="4665490" cy="35200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751134" y="2128024"/>
            <a:ext cx="4657492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/>
              <a:t>paned o de</a:t>
            </a:r>
            <a:endParaRPr lang="en-US" err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a cup of tea</a:t>
            </a:r>
          </a:p>
        </p:txBody>
      </p:sp>
    </p:spTree>
    <p:extLst>
      <p:ext uri="{BB962C8B-B14F-4D97-AF65-F5344CB8AC3E}">
        <p14:creationId xmlns:p14="http://schemas.microsoft.com/office/powerpoint/2010/main" val="208004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6" name="Picture 5" descr="A coffee cup with a saucer&#10;&#10;Description automatically generated">
            <a:extLst>
              <a:ext uri="{FF2B5EF4-FFF2-40B4-BE49-F238E27FC236}">
                <a16:creationId xmlns:a16="http://schemas.microsoft.com/office/drawing/2014/main" id="{CD7EEA31-9844-01D6-4B93-A56905A0C3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1984" y="1441294"/>
            <a:ext cx="4128374" cy="39707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33EC5EB-E7AB-8B07-5D1A-8BD6A66411B0}"/>
              </a:ext>
            </a:extLst>
          </p:cNvPr>
          <p:cNvSpPr txBox="1"/>
          <p:nvPr/>
        </p:nvSpPr>
        <p:spPr>
          <a:xfrm>
            <a:off x="6244683" y="2128024"/>
            <a:ext cx="5163943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/>
              <a:t>paned o </a:t>
            </a:r>
            <a:r>
              <a:rPr lang="en-US" sz="6600" b="1" err="1"/>
              <a:t>goffi</a:t>
            </a:r>
            <a:endParaRPr lang="en-US" err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a cup of coffee</a:t>
            </a:r>
          </a:p>
        </p:txBody>
      </p:sp>
    </p:spTree>
    <p:extLst>
      <p:ext uri="{BB962C8B-B14F-4D97-AF65-F5344CB8AC3E}">
        <p14:creationId xmlns:p14="http://schemas.microsoft.com/office/powerpoint/2010/main" val="332719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690731" y="2109439"/>
            <a:ext cx="3105614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diod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a drink</a:t>
            </a:r>
          </a:p>
        </p:txBody>
      </p:sp>
      <p:pic>
        <p:nvPicPr>
          <p:cNvPr id="2" name="Picture 1" descr="A glass of yellow liquid&#10;&#10;Description automatically generated">
            <a:extLst>
              <a:ext uri="{FF2B5EF4-FFF2-40B4-BE49-F238E27FC236}">
                <a16:creationId xmlns:a16="http://schemas.microsoft.com/office/drawing/2014/main" id="{2F302364-76EB-10ED-2D57-609151E6E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8837" y="1520283"/>
            <a:ext cx="2634863" cy="3975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948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690731" y="2109439"/>
            <a:ext cx="3105614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dirty="0" err="1"/>
              <a:t>dŵr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 dirty="0">
                <a:solidFill>
                  <a:schemeClr val="bg1">
                    <a:lumMod val="49000"/>
                  </a:schemeClr>
                </a:solidFill>
              </a:rPr>
              <a:t>water</a:t>
            </a:r>
          </a:p>
        </p:txBody>
      </p:sp>
      <p:pic>
        <p:nvPicPr>
          <p:cNvPr id="6" name="Picture 5" descr="A glass of water with a white cap&#10;&#10;Description automatically generated">
            <a:extLst>
              <a:ext uri="{FF2B5EF4-FFF2-40B4-BE49-F238E27FC236}">
                <a16:creationId xmlns:a16="http://schemas.microsoft.com/office/drawing/2014/main" id="{9AABDEDF-0E12-1401-CB0B-6DF06EDE0F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8306" y="1371496"/>
            <a:ext cx="271305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390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7136780" y="2109439"/>
            <a:ext cx="3412272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blanced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a blanket</a:t>
            </a:r>
          </a:p>
        </p:txBody>
      </p:sp>
      <p:pic>
        <p:nvPicPr>
          <p:cNvPr id="2" name="Picture 1" descr="A brown blanket with black dots&#10;&#10;Description automatically generated">
            <a:extLst>
              <a:ext uri="{FF2B5EF4-FFF2-40B4-BE49-F238E27FC236}">
                <a16:creationId xmlns:a16="http://schemas.microsoft.com/office/drawing/2014/main" id="{275C6D5F-CD55-CBFC-F1B6-48A1368C36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690" y="1448174"/>
            <a:ext cx="5270059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3936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549316" y="2109439"/>
            <a:ext cx="3633635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moddion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medicine</a:t>
            </a:r>
          </a:p>
        </p:txBody>
      </p:sp>
      <p:pic>
        <p:nvPicPr>
          <p:cNvPr id="2" name="Picture 1" descr="A bottle of pills with a red and white cross&#10;&#10;Description automatically generated">
            <a:extLst>
              <a:ext uri="{FF2B5EF4-FFF2-40B4-BE49-F238E27FC236}">
                <a16:creationId xmlns:a16="http://schemas.microsoft.com/office/drawing/2014/main" id="{48A8507B-2C5D-DC1C-38A9-A345892ABB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4496" y="1450043"/>
            <a:ext cx="2923504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8355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297764" y="2109439"/>
            <a:ext cx="5953690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papur</a:t>
            </a:r>
            <a:r>
              <a:rPr lang="en-US" sz="6600" b="1"/>
              <a:t> </a:t>
            </a:r>
            <a:r>
              <a:rPr lang="en-US" sz="6600" b="1" err="1"/>
              <a:t>newydd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a newspaper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0A1DDB4-AC8F-52BF-68A8-601F3407DC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2509" y="1447707"/>
            <a:ext cx="367879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6556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928420" y="2109439"/>
            <a:ext cx="5953690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brecwast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breakfast</a:t>
            </a:r>
          </a:p>
        </p:txBody>
      </p:sp>
      <p:pic>
        <p:nvPicPr>
          <p:cNvPr id="2" name="Picture 1" descr="A plate of food with eggs and sausages&#10;&#10;Description automatically generated">
            <a:extLst>
              <a:ext uri="{FF2B5EF4-FFF2-40B4-BE49-F238E27FC236}">
                <a16:creationId xmlns:a16="http://schemas.microsoft.com/office/drawing/2014/main" id="{53EF4AB2-FA3A-8339-8FE4-E82E9186B9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574" y="1627148"/>
            <a:ext cx="5308083" cy="376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0140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012054" y="2109439"/>
            <a:ext cx="5953690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cinio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lunch</a:t>
            </a:r>
          </a:p>
        </p:txBody>
      </p:sp>
      <p:pic>
        <p:nvPicPr>
          <p:cNvPr id="2" name="Picture 1" descr="A plate of food and a bowl of soup&#10;&#10;Description automatically generated">
            <a:extLst>
              <a:ext uri="{FF2B5EF4-FFF2-40B4-BE49-F238E27FC236}">
                <a16:creationId xmlns:a16="http://schemas.microsoft.com/office/drawing/2014/main" id="{27775ADF-BB71-4575-CED2-1D05857626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0682" y="1547666"/>
            <a:ext cx="5594196" cy="3762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4713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6095688" y="2030451"/>
            <a:ext cx="5953690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swper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supper</a:t>
            </a:r>
          </a:p>
        </p:txBody>
      </p:sp>
      <p:pic>
        <p:nvPicPr>
          <p:cNvPr id="2" name="Picture 1" descr="A sandwich with egg and cheese on top and a cup of coffee&#10;&#10;Description automatically generated">
            <a:extLst>
              <a:ext uri="{FF2B5EF4-FFF2-40B4-BE49-F238E27FC236}">
                <a16:creationId xmlns:a16="http://schemas.microsoft.com/office/drawing/2014/main" id="{AE8DD429-89C3-9B81-98AF-14308EA486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732" y="1668803"/>
            <a:ext cx="5733586" cy="3520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687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575610" y="2128024"/>
            <a:ext cx="611644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codi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get up</a:t>
            </a:r>
          </a:p>
        </p:txBody>
      </p:sp>
      <p:pic>
        <p:nvPicPr>
          <p:cNvPr id="2" name="Picture 1" descr="A cartoon of a child in bed&#10;&#10;Description automatically generated">
            <a:extLst>
              <a:ext uri="{FF2B5EF4-FFF2-40B4-BE49-F238E27FC236}">
                <a16:creationId xmlns:a16="http://schemas.microsoft.com/office/drawing/2014/main" id="{44122BA8-22EC-59FC-1A3C-238C53AA5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4948" y="1469173"/>
            <a:ext cx="3638006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8458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780049" y="2128024"/>
            <a:ext cx="611644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gwisgo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get dressed</a:t>
            </a:r>
          </a:p>
        </p:txBody>
      </p:sp>
      <p:pic>
        <p:nvPicPr>
          <p:cNvPr id="2" name="Picture 1" descr="A cartoon of a person and person standing next to a rack of clothes&#10;&#10;Description automatically generated">
            <a:extLst>
              <a:ext uri="{FF2B5EF4-FFF2-40B4-BE49-F238E27FC236}">
                <a16:creationId xmlns:a16="http://schemas.microsoft.com/office/drawing/2014/main" id="{72EF10C2-835C-4ACB-8803-62CEAF6AD2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8062" y="1371600"/>
            <a:ext cx="4127925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41743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649952" y="2137317"/>
            <a:ext cx="611644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eistedd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sit</a:t>
            </a:r>
          </a:p>
        </p:txBody>
      </p:sp>
      <p:pic>
        <p:nvPicPr>
          <p:cNvPr id="2" name="Picture 1" descr="A red chair with wooden legs&#10;&#10;Description automatically generated">
            <a:extLst>
              <a:ext uri="{FF2B5EF4-FFF2-40B4-BE49-F238E27FC236}">
                <a16:creationId xmlns:a16="http://schemas.microsoft.com/office/drawing/2014/main" id="{FCEE2BD1-A3FD-AE1C-CF81-4E05DFB5D6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9446" y="1641088"/>
            <a:ext cx="3514867" cy="3947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1494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752171" y="2128024"/>
            <a:ext cx="611644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mynd</a:t>
            </a:r>
            <a:r>
              <a:rPr lang="en-US" sz="6600" b="1"/>
              <a:t> </a:t>
            </a:r>
            <a:r>
              <a:rPr lang="en-US" sz="6600" b="1" err="1"/>
              <a:t>i'r</a:t>
            </a:r>
            <a:r>
              <a:rPr lang="en-US" sz="6600" b="1"/>
              <a:t> </a:t>
            </a:r>
            <a:r>
              <a:rPr lang="en-US" sz="6600" b="1" err="1"/>
              <a:t>gwely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go to bed</a:t>
            </a:r>
          </a:p>
        </p:txBody>
      </p:sp>
      <p:pic>
        <p:nvPicPr>
          <p:cNvPr id="2" name="Picture 1" descr="A bed with white sheets and pillows&#10;&#10;Description automatically generated">
            <a:extLst>
              <a:ext uri="{FF2B5EF4-FFF2-40B4-BE49-F238E27FC236}">
                <a16:creationId xmlns:a16="http://schemas.microsoft.com/office/drawing/2014/main" id="{7BDD4396-4335-52D5-C8F8-FF2940FF4B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313" y="1592883"/>
            <a:ext cx="4905375" cy="3876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91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166732" y="2128024"/>
            <a:ext cx="6906319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mynd</a:t>
            </a:r>
            <a:r>
              <a:rPr lang="en-US" sz="6600" b="1"/>
              <a:t> </a:t>
            </a:r>
            <a:r>
              <a:rPr lang="en-US" sz="6600" b="1" err="1"/>
              <a:t>i'r</a:t>
            </a:r>
            <a:r>
              <a:rPr lang="en-US" sz="6600" b="1"/>
              <a:t> </a:t>
            </a:r>
            <a:r>
              <a:rPr lang="en-US" sz="6600" b="1" err="1"/>
              <a:t>tŷ</a:t>
            </a:r>
            <a:r>
              <a:rPr lang="en-US" sz="6600" b="1"/>
              <a:t> </a:t>
            </a:r>
            <a:r>
              <a:rPr lang="en-US" sz="6600" b="1" err="1"/>
              <a:t>bach</a:t>
            </a:r>
            <a:endParaRPr lang="en-US" sz="6600" b="1"/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go to the toilet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23DBAD-F85F-6D3C-FCFB-9BA872EB21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3195" y="1469173"/>
            <a:ext cx="4566976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7094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166732" y="2128024"/>
            <a:ext cx="6906319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gorwedd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lie down</a:t>
            </a:r>
          </a:p>
        </p:txBody>
      </p:sp>
      <p:pic>
        <p:nvPicPr>
          <p:cNvPr id="2" name="Picture 1" descr="A cartoon of a person sleeping in a bed&#10;&#10;Description automatically generated">
            <a:extLst>
              <a:ext uri="{FF2B5EF4-FFF2-40B4-BE49-F238E27FC236}">
                <a16:creationId xmlns:a16="http://schemas.microsoft.com/office/drawing/2014/main" id="{23EA5DD0-378B-001A-84BC-3D02FBDCC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8855" y="1469173"/>
            <a:ext cx="4101901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4264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166732" y="2128024"/>
            <a:ext cx="6906319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ymolchi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wash / have a wash</a:t>
            </a:r>
          </a:p>
        </p:txBody>
      </p:sp>
      <p:pic>
        <p:nvPicPr>
          <p:cNvPr id="2" name="Picture 1" descr="A hand with a white towel&#10;&#10;Description automatically generated">
            <a:extLst>
              <a:ext uri="{FF2B5EF4-FFF2-40B4-BE49-F238E27FC236}">
                <a16:creationId xmlns:a16="http://schemas.microsoft.com/office/drawing/2014/main" id="{D132E839-10CE-4AB2-B1A7-F8E92037B6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669" y="1715429"/>
            <a:ext cx="4384759" cy="374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2969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166732" y="2128024"/>
            <a:ext cx="6906319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cael</a:t>
            </a:r>
            <a:r>
              <a:rPr lang="en-US" sz="6600" b="1"/>
              <a:t> bath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have a bath</a:t>
            </a:r>
          </a:p>
        </p:txBody>
      </p:sp>
      <p:pic>
        <p:nvPicPr>
          <p:cNvPr id="6" name="Picture 5" descr="A drawing of a bathtub&#10;&#10;Description automatically generated">
            <a:extLst>
              <a:ext uri="{FF2B5EF4-FFF2-40B4-BE49-F238E27FC236}">
                <a16:creationId xmlns:a16="http://schemas.microsoft.com/office/drawing/2014/main" id="{CEA1001E-6B54-BA1B-D990-EF3877BB48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873" y="1715429"/>
            <a:ext cx="4819816" cy="3798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5580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3113080" y="247030"/>
            <a:ext cx="5968098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Geirfa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Vocabulary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7023A7-A96E-3F58-4071-638964E5BACA}"/>
              </a:ext>
            </a:extLst>
          </p:cNvPr>
          <p:cNvSpPr txBox="1"/>
          <p:nvPr/>
        </p:nvSpPr>
        <p:spPr>
          <a:xfrm>
            <a:off x="5166732" y="2128024"/>
            <a:ext cx="6906319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err="1"/>
              <a:t>cael</a:t>
            </a:r>
            <a:r>
              <a:rPr lang="en-US" sz="6600" b="1"/>
              <a:t> </a:t>
            </a:r>
            <a:r>
              <a:rPr lang="en-US" sz="6600" b="1" err="1"/>
              <a:t>cawod</a:t>
            </a:r>
          </a:p>
          <a:p>
            <a:pPr algn="ctr"/>
            <a:endParaRPr lang="en-US" sz="6600" b="1"/>
          </a:p>
          <a:p>
            <a:pPr algn="ctr"/>
            <a:r>
              <a:rPr lang="en-US" sz="4400" i="1">
                <a:solidFill>
                  <a:schemeClr val="bg1">
                    <a:lumMod val="49000"/>
                  </a:schemeClr>
                </a:solidFill>
              </a:rPr>
              <a:t>to have a shower</a:t>
            </a:r>
          </a:p>
        </p:txBody>
      </p:sp>
      <p:pic>
        <p:nvPicPr>
          <p:cNvPr id="2" name="Picture 1" descr="A cartoon of a shower head&#10;&#10;Description automatically generated">
            <a:extLst>
              <a:ext uri="{FF2B5EF4-FFF2-40B4-BE49-F238E27FC236}">
                <a16:creationId xmlns:a16="http://schemas.microsoft.com/office/drawing/2014/main" id="{4DDBAF83-D03C-3A84-A9C3-8F6253529A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0643" y="1469173"/>
            <a:ext cx="3704811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0511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2606597" y="320597"/>
            <a:ext cx="6985307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 dirty="0"/>
              <a:t>Dw </a:t>
            </a:r>
            <a:r>
              <a:rPr lang="en-US" sz="8000" b="1" dirty="0" err="1"/>
              <a:t>i</a:t>
            </a:r>
            <a:r>
              <a:rPr lang="en-US" sz="8000" b="1" dirty="0"/>
              <a:t> </a:t>
            </a:r>
            <a:r>
              <a:rPr lang="en-US" sz="8000" b="1" dirty="0" err="1"/>
              <a:t>eisiau</a:t>
            </a:r>
            <a:r>
              <a:rPr lang="en-US" sz="8000" b="1" dirty="0"/>
              <a:t> ...</a:t>
            </a:r>
          </a:p>
          <a:p>
            <a:pPr algn="ctr"/>
            <a:r>
              <a:rPr lang="en-US" sz="4400" i="1" dirty="0">
                <a:solidFill>
                  <a:schemeClr val="bg1">
                    <a:lumMod val="49000"/>
                  </a:schemeClr>
                </a:solidFill>
              </a:rPr>
              <a:t>I want ...</a:t>
            </a:r>
            <a:endParaRPr lang="en-US" sz="6600" b="1" dirty="0">
              <a:solidFill>
                <a:schemeClr val="bg1">
                  <a:lumMod val="49000"/>
                </a:schemeClr>
              </a:solidFill>
            </a:endParaRPr>
          </a:p>
        </p:txBody>
      </p:sp>
      <p:pic>
        <p:nvPicPr>
          <p:cNvPr id="6" name="Graphic 1" descr="Badge Tick1 with solid fill">
            <a:extLst>
              <a:ext uri="{FF2B5EF4-FFF2-40B4-BE49-F238E27FC236}">
                <a16:creationId xmlns:a16="http://schemas.microsoft.com/office/drawing/2014/main" id="{D370334F-EE2E-38D8-E92D-1385A82998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42056" y="2637263"/>
            <a:ext cx="2712533" cy="2717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877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3038707" y="0"/>
            <a:ext cx="611644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/>
              <a:t>Dw </a:t>
            </a:r>
            <a:r>
              <a:rPr lang="en-US" sz="6000" b="1" dirty="0" err="1"/>
              <a:t>i</a:t>
            </a:r>
            <a:r>
              <a:rPr lang="en-US" sz="6000" b="1" dirty="0"/>
              <a:t> </a:t>
            </a:r>
            <a:r>
              <a:rPr lang="en-US" sz="6000" b="1" dirty="0" err="1"/>
              <a:t>eisiau</a:t>
            </a:r>
            <a:r>
              <a:rPr lang="en-US" sz="6000" b="1" dirty="0"/>
              <a:t> ...</a:t>
            </a:r>
          </a:p>
        </p:txBody>
      </p:sp>
      <p:pic>
        <p:nvPicPr>
          <p:cNvPr id="4" name="Picture 3" descr="A cup of coffee with brown liquid&#10;&#10;Description automatically generated">
            <a:extLst>
              <a:ext uri="{FF2B5EF4-FFF2-40B4-BE49-F238E27FC236}">
                <a16:creationId xmlns:a16="http://schemas.microsoft.com/office/drawing/2014/main" id="{032E9746-FA14-3EDF-9EBD-02FB6790CC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158" y="1232209"/>
            <a:ext cx="1933442" cy="1457094"/>
          </a:xfrm>
          <a:prstGeom prst="rect">
            <a:avLst/>
          </a:prstGeom>
        </p:spPr>
      </p:pic>
      <p:pic>
        <p:nvPicPr>
          <p:cNvPr id="14" name="Picture 13" descr="A coffee cup with a saucer&#10;&#10;Description automatically generated">
            <a:extLst>
              <a:ext uri="{FF2B5EF4-FFF2-40B4-BE49-F238E27FC236}">
                <a16:creationId xmlns:a16="http://schemas.microsoft.com/office/drawing/2014/main" id="{33C6B0F1-877D-28E4-8EB5-6BC0F62A48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7448" y="3680830"/>
            <a:ext cx="1642583" cy="157789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E636558C-2513-C635-9C17-784961CAA00D}"/>
              </a:ext>
            </a:extLst>
          </p:cNvPr>
          <p:cNvSpPr txBox="1"/>
          <p:nvPr/>
        </p:nvSpPr>
        <p:spPr>
          <a:xfrm>
            <a:off x="966438" y="2690230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/>
              <a:t>paned o 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36CE88-5FC8-12EF-EC16-FC5A9E98DAD5}"/>
              </a:ext>
            </a:extLst>
          </p:cNvPr>
          <p:cNvSpPr txBox="1"/>
          <p:nvPr/>
        </p:nvSpPr>
        <p:spPr>
          <a:xfrm>
            <a:off x="872583" y="5258727"/>
            <a:ext cx="202766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/>
              <a:t>paned o </a:t>
            </a:r>
            <a:r>
              <a:rPr lang="en-US" sz="2400" dirty="0" err="1"/>
              <a:t>goffi</a:t>
            </a:r>
          </a:p>
        </p:txBody>
      </p:sp>
      <p:pic>
        <p:nvPicPr>
          <p:cNvPr id="11" name="Picture 10" descr="A glass of yellow liquid&#10;&#10;Description automatically generated">
            <a:extLst>
              <a:ext uri="{FF2B5EF4-FFF2-40B4-BE49-F238E27FC236}">
                <a16:creationId xmlns:a16="http://schemas.microsoft.com/office/drawing/2014/main" id="{92FA2853-FEA4-514B-FB2C-9230C7AB25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0007" y="1111405"/>
            <a:ext cx="1222376" cy="187526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F46C9E6-20B7-7407-8FF5-9F5385851A54}"/>
              </a:ext>
            </a:extLst>
          </p:cNvPr>
          <p:cNvSpPr txBox="1"/>
          <p:nvPr/>
        </p:nvSpPr>
        <p:spPr>
          <a:xfrm>
            <a:off x="3576753" y="2921618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diod</a:t>
            </a:r>
          </a:p>
        </p:txBody>
      </p:sp>
      <p:pic>
        <p:nvPicPr>
          <p:cNvPr id="19" name="Picture 18" descr="A glass of water with a white cap&#10;&#10;Description automatically generated">
            <a:extLst>
              <a:ext uri="{FF2B5EF4-FFF2-40B4-BE49-F238E27FC236}">
                <a16:creationId xmlns:a16="http://schemas.microsoft.com/office/drawing/2014/main" id="{C9E4C493-BFB5-A041-8D11-D1C299446D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2001" y="3564569"/>
            <a:ext cx="1207641" cy="181486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ACBF93D2-681A-6FAE-FB57-57969853C1AD}"/>
              </a:ext>
            </a:extLst>
          </p:cNvPr>
          <p:cNvSpPr txBox="1"/>
          <p:nvPr/>
        </p:nvSpPr>
        <p:spPr>
          <a:xfrm>
            <a:off x="3566531" y="5383250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dŵr</a:t>
            </a:r>
          </a:p>
        </p:txBody>
      </p:sp>
      <p:pic>
        <p:nvPicPr>
          <p:cNvPr id="34" name="Picture 33" descr="A brown blanket with black dots&#10;&#10;Description automatically generated">
            <a:extLst>
              <a:ext uri="{FF2B5EF4-FFF2-40B4-BE49-F238E27FC236}">
                <a16:creationId xmlns:a16="http://schemas.microsoft.com/office/drawing/2014/main" id="{9696E15E-6FFD-3601-3932-203DFFA4228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4642" y="1113637"/>
            <a:ext cx="2482254" cy="1917081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042EC6BE-1241-6C45-B6EB-356A0DC391A3}"/>
              </a:ext>
            </a:extLst>
          </p:cNvPr>
          <p:cNvSpPr txBox="1"/>
          <p:nvPr/>
        </p:nvSpPr>
        <p:spPr>
          <a:xfrm>
            <a:off x="6223309" y="2915114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blanced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23320424-9322-9217-3D89-0CCCF59C8FC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22192" y="913377"/>
            <a:ext cx="1778442" cy="2098288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FBB084DC-D799-4DDF-DE01-FADAE7B99F43}"/>
              </a:ext>
            </a:extLst>
          </p:cNvPr>
          <p:cNvSpPr txBox="1"/>
          <p:nvPr/>
        </p:nvSpPr>
        <p:spPr>
          <a:xfrm>
            <a:off x="9075233" y="3007112"/>
            <a:ext cx="24737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papur</a:t>
            </a:r>
            <a:r>
              <a:rPr lang="en-US" sz="2400" dirty="0"/>
              <a:t> </a:t>
            </a:r>
            <a:r>
              <a:rPr lang="en-US" sz="2400" dirty="0" err="1"/>
              <a:t>newydd</a:t>
            </a:r>
            <a:endParaRPr lang="en-US" sz="2400" dirty="0"/>
          </a:p>
        </p:txBody>
      </p:sp>
      <p:pic>
        <p:nvPicPr>
          <p:cNvPr id="42" name="Picture 41" descr="A plate of food and a bowl of soup&#10;&#10;Description automatically generated">
            <a:extLst>
              <a:ext uri="{FF2B5EF4-FFF2-40B4-BE49-F238E27FC236}">
                <a16:creationId xmlns:a16="http://schemas.microsoft.com/office/drawing/2014/main" id="{336BE7AA-8C3B-F006-558B-1E0338A842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09938" y="3661751"/>
            <a:ext cx="2453269" cy="1597473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5D1EF767-0136-9E26-3C1A-4D81804178B8}"/>
              </a:ext>
            </a:extLst>
          </p:cNvPr>
          <p:cNvSpPr txBox="1"/>
          <p:nvPr/>
        </p:nvSpPr>
        <p:spPr>
          <a:xfrm>
            <a:off x="6454697" y="5255941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cinio</a:t>
            </a:r>
          </a:p>
        </p:txBody>
      </p:sp>
      <p:pic>
        <p:nvPicPr>
          <p:cNvPr id="46" name="Picture 45" descr="A bottle of pills with a red and white cross&#10;&#10;Description automatically generated">
            <a:extLst>
              <a:ext uri="{FF2B5EF4-FFF2-40B4-BE49-F238E27FC236}">
                <a16:creationId xmlns:a16="http://schemas.microsoft.com/office/drawing/2014/main" id="{453B1D24-E5FD-50A1-C5E9-CEE864A1E22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41459" y="3680286"/>
            <a:ext cx="1143956" cy="1596483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2555B015-9A10-1362-F101-88CD50149DCE}"/>
              </a:ext>
            </a:extLst>
          </p:cNvPr>
          <p:cNvSpPr txBox="1"/>
          <p:nvPr/>
        </p:nvSpPr>
        <p:spPr>
          <a:xfrm>
            <a:off x="9446012" y="5259658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moddion</a:t>
            </a:r>
          </a:p>
        </p:txBody>
      </p:sp>
    </p:spTree>
    <p:extLst>
      <p:ext uri="{BB962C8B-B14F-4D97-AF65-F5344CB8AC3E}">
        <p14:creationId xmlns:p14="http://schemas.microsoft.com/office/powerpoint/2010/main" val="377340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6" grpId="0"/>
      <p:bldP spid="15" grpId="0"/>
      <p:bldP spid="32" grpId="0"/>
      <p:bldP spid="36" grpId="0"/>
      <p:bldP spid="40" grpId="0"/>
      <p:bldP spid="44" grpId="0"/>
      <p:bldP spid="4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7429EA-C6D2-A75E-B928-17C7CABA5620}"/>
              </a:ext>
            </a:extLst>
          </p:cNvPr>
          <p:cNvSpPr txBox="1"/>
          <p:nvPr/>
        </p:nvSpPr>
        <p:spPr>
          <a:xfrm>
            <a:off x="1944023" y="357769"/>
            <a:ext cx="8300224" cy="2145268"/>
          </a:xfrm>
          <a:prstGeom prst="roundRect">
            <a:avLst/>
          </a:prstGeom>
          <a:solidFill>
            <a:srgbClr val="45BFA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7200" b="1">
                <a:solidFill>
                  <a:schemeClr val="bg1"/>
                </a:solidFill>
              </a:rPr>
              <a:t>Amser </a:t>
            </a:r>
            <a:r>
              <a:rPr lang="en-US" sz="7200" b="1" err="1">
                <a:solidFill>
                  <a:schemeClr val="bg1"/>
                </a:solidFill>
              </a:rPr>
              <a:t>Ymarfer</a:t>
            </a:r>
            <a:r>
              <a:rPr lang="en-US" sz="7200" b="1">
                <a:solidFill>
                  <a:schemeClr val="bg1"/>
                </a:solidFill>
              </a:rPr>
              <a:t>!</a:t>
            </a:r>
          </a:p>
          <a:p>
            <a:pPr algn="ctr"/>
            <a:r>
              <a:rPr lang="en-US" sz="4800" i="1">
                <a:solidFill>
                  <a:schemeClr val="bg1"/>
                </a:solidFill>
              </a:rPr>
              <a:t>Time to </a:t>
            </a:r>
            <a:r>
              <a:rPr lang="en-US" sz="4800" i="1" err="1">
                <a:solidFill>
                  <a:schemeClr val="bg1"/>
                </a:solidFill>
              </a:rPr>
              <a:t>practise</a:t>
            </a:r>
            <a:r>
              <a:rPr lang="en-US" sz="4800" i="1">
                <a:solidFill>
                  <a:schemeClr val="bg1"/>
                </a:solidFill>
              </a:rPr>
              <a:t>!</a:t>
            </a:r>
          </a:p>
        </p:txBody>
      </p:sp>
      <p:pic>
        <p:nvPicPr>
          <p:cNvPr id="3" name="Picture 2" descr="A light bulb with a glowing light&#10;&#10;Description automatically generated">
            <a:extLst>
              <a:ext uri="{FF2B5EF4-FFF2-40B4-BE49-F238E27FC236}">
                <a16:creationId xmlns:a16="http://schemas.microsoft.com/office/drawing/2014/main" id="{0E50F5F1-CBBC-D21E-161B-4ABCBA350B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3215" y="2844490"/>
            <a:ext cx="1880923" cy="2753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5869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1208048" y="348475"/>
            <a:ext cx="9782404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 dirty="0"/>
              <a:t>Dw </a:t>
            </a:r>
            <a:r>
              <a:rPr lang="en-US" sz="8000" b="1" dirty="0" err="1"/>
              <a:t>i</a:t>
            </a:r>
            <a:r>
              <a:rPr lang="en-US" sz="8000" b="1" dirty="0"/>
              <a:t> </a:t>
            </a:r>
            <a:r>
              <a:rPr lang="en-US" sz="8000" b="1" dirty="0" err="1"/>
              <a:t>ddim</a:t>
            </a:r>
            <a:r>
              <a:rPr lang="en-US" sz="8000" b="1" dirty="0"/>
              <a:t> </a:t>
            </a:r>
            <a:r>
              <a:rPr lang="en-US" sz="8000" b="1" dirty="0" err="1"/>
              <a:t>eisiau</a:t>
            </a:r>
            <a:r>
              <a:rPr lang="en-US" sz="8000" b="1" dirty="0"/>
              <a:t> ...</a:t>
            </a:r>
          </a:p>
          <a:p>
            <a:pPr algn="ctr"/>
            <a:r>
              <a:rPr lang="en-US" sz="4400" i="1" dirty="0">
                <a:solidFill>
                  <a:schemeClr val="bg1">
                    <a:lumMod val="49000"/>
                  </a:schemeClr>
                </a:solidFill>
              </a:rPr>
              <a:t>I don't want ...</a:t>
            </a:r>
            <a:endParaRPr lang="en-US" sz="6600" b="1" dirty="0">
              <a:solidFill>
                <a:schemeClr val="bg1">
                  <a:lumMod val="49000"/>
                </a:schemeClr>
              </a:solidFill>
            </a:endParaRPr>
          </a:p>
        </p:txBody>
      </p:sp>
      <p:pic>
        <p:nvPicPr>
          <p:cNvPr id="2" name="Graphic 1" descr="Badge Cross with solid fill">
            <a:extLst>
              <a:ext uri="{FF2B5EF4-FFF2-40B4-BE49-F238E27FC236}">
                <a16:creationId xmlns:a16="http://schemas.microsoft.com/office/drawing/2014/main" id="{541C03AF-B5EC-4A3E-650E-AF6CFB93FD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46702" y="2702312"/>
            <a:ext cx="2707887" cy="2707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1183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pic>
        <p:nvPicPr>
          <p:cNvPr id="4" name="Picture 3" descr="A cup of coffee with brown liquid&#10;&#10;Description automatically generated">
            <a:extLst>
              <a:ext uri="{FF2B5EF4-FFF2-40B4-BE49-F238E27FC236}">
                <a16:creationId xmlns:a16="http://schemas.microsoft.com/office/drawing/2014/main" id="{032E9746-FA14-3EDF-9EBD-02FB6790CC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6158" y="1232209"/>
            <a:ext cx="1933442" cy="1457094"/>
          </a:xfrm>
          <a:prstGeom prst="rect">
            <a:avLst/>
          </a:prstGeom>
        </p:spPr>
      </p:pic>
      <p:pic>
        <p:nvPicPr>
          <p:cNvPr id="14" name="Picture 13" descr="A coffee cup with a saucer&#10;&#10;Description automatically generated">
            <a:extLst>
              <a:ext uri="{FF2B5EF4-FFF2-40B4-BE49-F238E27FC236}">
                <a16:creationId xmlns:a16="http://schemas.microsoft.com/office/drawing/2014/main" id="{33C6B0F1-877D-28E4-8EB5-6BC0F62A48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7448" y="3680830"/>
            <a:ext cx="1642583" cy="157789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E636558C-2513-C635-9C17-784961CAA00D}"/>
              </a:ext>
            </a:extLst>
          </p:cNvPr>
          <p:cNvSpPr txBox="1"/>
          <p:nvPr/>
        </p:nvSpPr>
        <p:spPr>
          <a:xfrm>
            <a:off x="966438" y="2690230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/>
              <a:t>paned o 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36CE88-5FC8-12EF-EC16-FC5A9E98DAD5}"/>
              </a:ext>
            </a:extLst>
          </p:cNvPr>
          <p:cNvSpPr txBox="1"/>
          <p:nvPr/>
        </p:nvSpPr>
        <p:spPr>
          <a:xfrm>
            <a:off x="872583" y="5258727"/>
            <a:ext cx="202766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/>
              <a:t>paned o </a:t>
            </a:r>
            <a:r>
              <a:rPr lang="en-US" sz="2400" dirty="0" err="1"/>
              <a:t>goffi</a:t>
            </a:r>
          </a:p>
        </p:txBody>
      </p:sp>
      <p:pic>
        <p:nvPicPr>
          <p:cNvPr id="11" name="Picture 10" descr="A glass of yellow liquid&#10;&#10;Description automatically generated">
            <a:extLst>
              <a:ext uri="{FF2B5EF4-FFF2-40B4-BE49-F238E27FC236}">
                <a16:creationId xmlns:a16="http://schemas.microsoft.com/office/drawing/2014/main" id="{92FA2853-FEA4-514B-FB2C-9230C7AB25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0007" y="1111405"/>
            <a:ext cx="1222376" cy="187526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F46C9E6-20B7-7407-8FF5-9F5385851A54}"/>
              </a:ext>
            </a:extLst>
          </p:cNvPr>
          <p:cNvSpPr txBox="1"/>
          <p:nvPr/>
        </p:nvSpPr>
        <p:spPr>
          <a:xfrm>
            <a:off x="3576753" y="2921618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diod</a:t>
            </a:r>
          </a:p>
        </p:txBody>
      </p:sp>
      <p:pic>
        <p:nvPicPr>
          <p:cNvPr id="19" name="Picture 18" descr="A glass of water with a white cap&#10;&#10;Description automatically generated">
            <a:extLst>
              <a:ext uri="{FF2B5EF4-FFF2-40B4-BE49-F238E27FC236}">
                <a16:creationId xmlns:a16="http://schemas.microsoft.com/office/drawing/2014/main" id="{C9E4C493-BFB5-A041-8D11-D1C299446D0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2001" y="3564569"/>
            <a:ext cx="1207641" cy="181486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ACBF93D2-681A-6FAE-FB57-57969853C1AD}"/>
              </a:ext>
            </a:extLst>
          </p:cNvPr>
          <p:cNvSpPr txBox="1"/>
          <p:nvPr/>
        </p:nvSpPr>
        <p:spPr>
          <a:xfrm>
            <a:off x="3566531" y="5383250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dŵr</a:t>
            </a:r>
          </a:p>
        </p:txBody>
      </p:sp>
      <p:pic>
        <p:nvPicPr>
          <p:cNvPr id="34" name="Picture 33" descr="A brown blanket with black dots&#10;&#10;Description automatically generated">
            <a:extLst>
              <a:ext uri="{FF2B5EF4-FFF2-40B4-BE49-F238E27FC236}">
                <a16:creationId xmlns:a16="http://schemas.microsoft.com/office/drawing/2014/main" id="{9696E15E-6FFD-3601-3932-203DFFA4228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4642" y="1113637"/>
            <a:ext cx="2482254" cy="1917081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042EC6BE-1241-6C45-B6EB-356A0DC391A3}"/>
              </a:ext>
            </a:extLst>
          </p:cNvPr>
          <p:cNvSpPr txBox="1"/>
          <p:nvPr/>
        </p:nvSpPr>
        <p:spPr>
          <a:xfrm>
            <a:off x="6223309" y="2915114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blanced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23320424-9322-9217-3D89-0CCCF59C8FC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422192" y="913377"/>
            <a:ext cx="1778442" cy="2098288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FBB084DC-D799-4DDF-DE01-FADAE7B99F43}"/>
              </a:ext>
            </a:extLst>
          </p:cNvPr>
          <p:cNvSpPr txBox="1"/>
          <p:nvPr/>
        </p:nvSpPr>
        <p:spPr>
          <a:xfrm>
            <a:off x="9075233" y="3007112"/>
            <a:ext cx="24737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papur</a:t>
            </a:r>
            <a:r>
              <a:rPr lang="en-US" sz="2400" dirty="0"/>
              <a:t> </a:t>
            </a:r>
            <a:r>
              <a:rPr lang="en-US" sz="2400" dirty="0" err="1"/>
              <a:t>newydd</a:t>
            </a:r>
            <a:endParaRPr lang="en-US" sz="2400" dirty="0"/>
          </a:p>
        </p:txBody>
      </p:sp>
      <p:pic>
        <p:nvPicPr>
          <p:cNvPr id="42" name="Picture 41" descr="A plate of food and a bowl of soup&#10;&#10;Description automatically generated">
            <a:extLst>
              <a:ext uri="{FF2B5EF4-FFF2-40B4-BE49-F238E27FC236}">
                <a16:creationId xmlns:a16="http://schemas.microsoft.com/office/drawing/2014/main" id="{336BE7AA-8C3B-F006-558B-1E0338A842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09938" y="3661751"/>
            <a:ext cx="2453269" cy="1597473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5D1EF767-0136-9E26-3C1A-4D81804178B8}"/>
              </a:ext>
            </a:extLst>
          </p:cNvPr>
          <p:cNvSpPr txBox="1"/>
          <p:nvPr/>
        </p:nvSpPr>
        <p:spPr>
          <a:xfrm>
            <a:off x="6454697" y="5255941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cinio</a:t>
            </a:r>
          </a:p>
        </p:txBody>
      </p:sp>
      <p:pic>
        <p:nvPicPr>
          <p:cNvPr id="46" name="Picture 45" descr="A bottle of pills with a red and white cross&#10;&#10;Description automatically generated">
            <a:extLst>
              <a:ext uri="{FF2B5EF4-FFF2-40B4-BE49-F238E27FC236}">
                <a16:creationId xmlns:a16="http://schemas.microsoft.com/office/drawing/2014/main" id="{453B1D24-E5FD-50A1-C5E9-CEE864A1E22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41459" y="3680286"/>
            <a:ext cx="1143956" cy="1596483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2555B015-9A10-1362-F101-88CD50149DCE}"/>
              </a:ext>
            </a:extLst>
          </p:cNvPr>
          <p:cNvSpPr txBox="1"/>
          <p:nvPr/>
        </p:nvSpPr>
        <p:spPr>
          <a:xfrm>
            <a:off x="9446012" y="5259658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moddion</a:t>
            </a:r>
          </a:p>
        </p:txBody>
      </p:sp>
      <p:sp>
        <p:nvSpPr>
          <p:cNvPr id="2" name="TextBox 5">
            <a:extLst>
              <a:ext uri="{FF2B5EF4-FFF2-40B4-BE49-F238E27FC236}">
                <a16:creationId xmlns:a16="http://schemas.microsoft.com/office/drawing/2014/main" id="{5376BA3F-6BB1-F370-BF87-C7A30349BD66}"/>
              </a:ext>
            </a:extLst>
          </p:cNvPr>
          <p:cNvSpPr txBox="1"/>
          <p:nvPr/>
        </p:nvSpPr>
        <p:spPr>
          <a:xfrm>
            <a:off x="2346402" y="0"/>
            <a:ext cx="7505697" cy="1015663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000" b="1" dirty="0"/>
              <a:t>Dw </a:t>
            </a:r>
            <a:r>
              <a:rPr lang="en-US" sz="6000" b="1" dirty="0" err="1"/>
              <a:t>i</a:t>
            </a:r>
            <a:r>
              <a:rPr lang="en-US" sz="6000" b="1" dirty="0"/>
              <a:t> </a:t>
            </a:r>
            <a:r>
              <a:rPr lang="en-US" sz="6000" b="1" dirty="0" err="1"/>
              <a:t>ddim</a:t>
            </a:r>
            <a:r>
              <a:rPr lang="en-US" sz="6000" b="1" dirty="0"/>
              <a:t> eisiau ...</a:t>
            </a:r>
          </a:p>
        </p:txBody>
      </p:sp>
    </p:spTree>
    <p:extLst>
      <p:ext uri="{BB962C8B-B14F-4D97-AF65-F5344CB8AC3E}">
        <p14:creationId xmlns:p14="http://schemas.microsoft.com/office/powerpoint/2010/main" val="254236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6" grpId="0"/>
      <p:bldP spid="15" grpId="0"/>
      <p:bldP spid="32" grpId="0"/>
      <p:bldP spid="36" grpId="0"/>
      <p:bldP spid="40" grpId="0"/>
      <p:bldP spid="44" grpId="0"/>
      <p:bldP spid="4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7429EA-C6D2-A75E-B928-17C7CABA5620}"/>
              </a:ext>
            </a:extLst>
          </p:cNvPr>
          <p:cNvSpPr txBox="1"/>
          <p:nvPr/>
        </p:nvSpPr>
        <p:spPr>
          <a:xfrm>
            <a:off x="1944023" y="357769"/>
            <a:ext cx="8300224" cy="2145268"/>
          </a:xfrm>
          <a:prstGeom prst="roundRect">
            <a:avLst/>
          </a:prstGeom>
          <a:solidFill>
            <a:srgbClr val="45BFA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7200" b="1">
                <a:solidFill>
                  <a:schemeClr val="bg1"/>
                </a:solidFill>
              </a:rPr>
              <a:t>Amser </a:t>
            </a:r>
            <a:r>
              <a:rPr lang="en-US" sz="7200" b="1" err="1">
                <a:solidFill>
                  <a:schemeClr val="bg1"/>
                </a:solidFill>
              </a:rPr>
              <a:t>Ymarfer</a:t>
            </a:r>
            <a:r>
              <a:rPr lang="en-US" sz="7200" b="1">
                <a:solidFill>
                  <a:schemeClr val="bg1"/>
                </a:solidFill>
              </a:rPr>
              <a:t>!</a:t>
            </a:r>
          </a:p>
          <a:p>
            <a:pPr algn="ctr"/>
            <a:r>
              <a:rPr lang="en-US" sz="4800" i="1">
                <a:solidFill>
                  <a:schemeClr val="bg1"/>
                </a:solidFill>
              </a:rPr>
              <a:t>Time to </a:t>
            </a:r>
            <a:r>
              <a:rPr lang="en-US" sz="4800" i="1" err="1">
                <a:solidFill>
                  <a:schemeClr val="bg1"/>
                </a:solidFill>
              </a:rPr>
              <a:t>practise</a:t>
            </a:r>
            <a:r>
              <a:rPr lang="en-US" sz="4800" i="1">
                <a:solidFill>
                  <a:schemeClr val="bg1"/>
                </a:solidFill>
              </a:rPr>
              <a:t>!</a:t>
            </a:r>
          </a:p>
        </p:txBody>
      </p:sp>
      <p:pic>
        <p:nvPicPr>
          <p:cNvPr id="3" name="Picture 2" descr="A light bulb with a glowing light&#10;&#10;Description automatically generated">
            <a:extLst>
              <a:ext uri="{FF2B5EF4-FFF2-40B4-BE49-F238E27FC236}">
                <a16:creationId xmlns:a16="http://schemas.microsoft.com/office/drawing/2014/main" id="{0E50F5F1-CBBC-D21E-161B-4ABCBA350B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3215" y="2844490"/>
            <a:ext cx="1880923" cy="2753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2337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77EEA-0574-59BB-A871-E1CC88C86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Amser Egwyl </a:t>
            </a:r>
          </a:p>
        </p:txBody>
      </p:sp>
      <p:pic>
        <p:nvPicPr>
          <p:cNvPr id="5" name="Picture 4" descr="A clock and a cup&#10;&#10;Description automatically generated">
            <a:extLst>
              <a:ext uri="{FF2B5EF4-FFF2-40B4-BE49-F238E27FC236}">
                <a16:creationId xmlns:a16="http://schemas.microsoft.com/office/drawing/2014/main" id="{FEB13F3B-BDEE-D953-54FF-6A4CF23B84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492" y="970703"/>
            <a:ext cx="5536001" cy="4857840"/>
          </a:xfrm>
          <a:prstGeom prst="rect">
            <a:avLst/>
          </a:prstGeom>
        </p:spPr>
      </p:pic>
      <p:pic>
        <p:nvPicPr>
          <p:cNvPr id="6" name="Picture 5" descr="A blue square with white dots&#10;&#10;Description automatically generated">
            <a:extLst>
              <a:ext uri="{FF2B5EF4-FFF2-40B4-BE49-F238E27FC236}">
                <a16:creationId xmlns:a16="http://schemas.microsoft.com/office/drawing/2014/main" id="{3B6C2A2C-E727-E149-6001-28B3EECA0D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687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1570463" y="1714499"/>
            <a:ext cx="9057574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dirty="0"/>
              <a:t>Wyt </a:t>
            </a:r>
            <a:r>
              <a:rPr lang="en-US" sz="6600" b="1" dirty="0" err="1"/>
              <a:t>ti</a:t>
            </a:r>
            <a:r>
              <a:rPr lang="en-US" sz="6600" b="1" dirty="0"/>
              <a:t> </a:t>
            </a:r>
            <a:r>
              <a:rPr lang="en-US" sz="6600" b="1" dirty="0" err="1"/>
              <a:t>eisiau</a:t>
            </a:r>
            <a:r>
              <a:rPr lang="en-US" sz="6600" b="1" dirty="0"/>
              <a:t> … ?</a:t>
            </a:r>
            <a:endParaRPr lang="en-US" sz="6600" dirty="0"/>
          </a:p>
          <a:p>
            <a:pPr algn="ctr"/>
            <a:r>
              <a:rPr lang="en-US" sz="6600" b="1" dirty="0"/>
              <a:t>Dych chi </a:t>
            </a:r>
            <a:r>
              <a:rPr lang="en-US" sz="6600" b="1" dirty="0" err="1"/>
              <a:t>eisiau</a:t>
            </a:r>
            <a:r>
              <a:rPr lang="en-US" sz="6600" b="1" dirty="0"/>
              <a:t> …?</a:t>
            </a:r>
          </a:p>
          <a:p>
            <a:pPr algn="ctr"/>
            <a:endParaRPr lang="en-US" sz="6600" b="1">
              <a:solidFill>
                <a:srgbClr val="000000"/>
              </a:solidFill>
            </a:endParaRPr>
          </a:p>
          <a:p>
            <a:pPr algn="ctr"/>
            <a:r>
              <a:rPr lang="en-US" sz="4400" i="1" dirty="0">
                <a:solidFill>
                  <a:schemeClr val="bg1">
                    <a:lumMod val="49000"/>
                  </a:schemeClr>
                </a:solidFill>
              </a:rPr>
              <a:t>Do you want … 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875C96B-41F3-BC35-BB33-EFCBF5EA49E3}"/>
              </a:ext>
            </a:extLst>
          </p:cNvPr>
          <p:cNvSpPr/>
          <p:nvPr/>
        </p:nvSpPr>
        <p:spPr>
          <a:xfrm>
            <a:off x="1133739" y="256323"/>
            <a:ext cx="9926780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Gofyn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Asking Questions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6385473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1570463" y="1993280"/>
            <a:ext cx="9057574" cy="30162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8000" b="1" dirty="0"/>
              <a:t>Dych chi </a:t>
            </a:r>
            <a:r>
              <a:rPr lang="en-US" sz="8000" b="1" dirty="0" err="1"/>
              <a:t>eisiau</a:t>
            </a:r>
            <a:r>
              <a:rPr lang="en-US" sz="8000" b="1" dirty="0"/>
              <a:t> …?</a:t>
            </a:r>
            <a:endParaRPr lang="en-US" dirty="0"/>
          </a:p>
          <a:p>
            <a:pPr algn="ctr"/>
            <a:endParaRPr lang="en-US" sz="6600" b="1">
              <a:solidFill>
                <a:srgbClr val="000000"/>
              </a:solidFill>
            </a:endParaRPr>
          </a:p>
          <a:p>
            <a:pPr algn="ctr"/>
            <a:r>
              <a:rPr lang="en-US" sz="4400" i="1" dirty="0">
                <a:solidFill>
                  <a:schemeClr val="bg1">
                    <a:lumMod val="49000"/>
                  </a:schemeClr>
                </a:solidFill>
              </a:rPr>
              <a:t>Do you want … 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E40A576-CF02-0B56-5396-5408593A7B40}"/>
              </a:ext>
            </a:extLst>
          </p:cNvPr>
          <p:cNvSpPr/>
          <p:nvPr/>
        </p:nvSpPr>
        <p:spPr>
          <a:xfrm>
            <a:off x="1133739" y="256323"/>
            <a:ext cx="9926780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Gofyn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Asking Questions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</p:spTree>
    <p:extLst>
      <p:ext uri="{BB962C8B-B14F-4D97-AF65-F5344CB8AC3E}">
        <p14:creationId xmlns:p14="http://schemas.microsoft.com/office/powerpoint/2010/main" val="22822743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9" name="TextBox 5">
            <a:extLst>
              <a:ext uri="{FF2B5EF4-FFF2-40B4-BE49-F238E27FC236}">
                <a16:creationId xmlns:a16="http://schemas.microsoft.com/office/drawing/2014/main" id="{7ABB9B8B-C83D-CCE1-7457-72E6D562F0DA}"/>
              </a:ext>
            </a:extLst>
          </p:cNvPr>
          <p:cNvSpPr txBox="1"/>
          <p:nvPr/>
        </p:nvSpPr>
        <p:spPr>
          <a:xfrm>
            <a:off x="2346402" y="83634"/>
            <a:ext cx="7505697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/>
              <a:t>Dych chi </a:t>
            </a:r>
            <a:r>
              <a:rPr lang="en-US" sz="5400" b="1" err="1"/>
              <a:t>eisiau</a:t>
            </a:r>
            <a:r>
              <a:rPr lang="en-US" sz="5400" b="1" dirty="0"/>
              <a:t> … ?</a:t>
            </a:r>
            <a:endParaRPr lang="en-US" sz="5400"/>
          </a:p>
        </p:txBody>
      </p:sp>
      <p:pic>
        <p:nvPicPr>
          <p:cNvPr id="11" name="Picture 10" descr="A red chair with wooden legs&#10;&#10;Description automatically generated">
            <a:extLst>
              <a:ext uri="{FF2B5EF4-FFF2-40B4-BE49-F238E27FC236}">
                <a16:creationId xmlns:a16="http://schemas.microsoft.com/office/drawing/2014/main" id="{097F3857-10C6-7945-3852-3452EDF5A5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9361" y="1060297"/>
            <a:ext cx="1846831" cy="2126167"/>
          </a:xfrm>
          <a:prstGeom prst="rect">
            <a:avLst/>
          </a:prstGeom>
        </p:spPr>
      </p:pic>
      <p:pic>
        <p:nvPicPr>
          <p:cNvPr id="13" name="Picture 12" descr="A bed with white sheets and pillows&#10;&#10;Description automatically generated">
            <a:extLst>
              <a:ext uri="{FF2B5EF4-FFF2-40B4-BE49-F238E27FC236}">
                <a16:creationId xmlns:a16="http://schemas.microsoft.com/office/drawing/2014/main" id="{38D44F59-A318-F973-C5B4-E400C8E73B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2832" y="1011229"/>
            <a:ext cx="3061524" cy="2418527"/>
          </a:xfrm>
          <a:prstGeom prst="rect">
            <a:avLst/>
          </a:prstGeom>
        </p:spPr>
      </p:pic>
      <p:pic>
        <p:nvPicPr>
          <p:cNvPr id="15" name="Picture 14" descr="A cartoon of a toilet&#10;&#10;Description automatically generated">
            <a:extLst>
              <a:ext uri="{FF2B5EF4-FFF2-40B4-BE49-F238E27FC236}">
                <a16:creationId xmlns:a16="http://schemas.microsoft.com/office/drawing/2014/main" id="{1B750A11-953E-5039-3D00-6E657950EB5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4609" y="1111405"/>
            <a:ext cx="2490063" cy="2228387"/>
          </a:xfrm>
          <a:prstGeom prst="rect">
            <a:avLst/>
          </a:prstGeom>
        </p:spPr>
      </p:pic>
      <p:pic>
        <p:nvPicPr>
          <p:cNvPr id="17" name="Picture 16" descr="A cartoon of a person sleeping in a bed&#10;&#10;Description automatically generated">
            <a:extLst>
              <a:ext uri="{FF2B5EF4-FFF2-40B4-BE49-F238E27FC236}">
                <a16:creationId xmlns:a16="http://schemas.microsoft.com/office/drawing/2014/main" id="{9D13E380-8B03-BC16-FAAC-8B346360F02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29185" y="3666891"/>
            <a:ext cx="2103975" cy="2079703"/>
          </a:xfrm>
          <a:prstGeom prst="rect">
            <a:avLst/>
          </a:prstGeom>
        </p:spPr>
      </p:pic>
      <p:pic>
        <p:nvPicPr>
          <p:cNvPr id="19" name="Picture 18" descr="A drawing of a bathtub&#10;&#10;Description automatically generated">
            <a:extLst>
              <a:ext uri="{FF2B5EF4-FFF2-40B4-BE49-F238E27FC236}">
                <a16:creationId xmlns:a16="http://schemas.microsoft.com/office/drawing/2014/main" id="{EA54ADC6-D669-B74D-F22F-BB8E0D7A307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0008" y="3796990"/>
            <a:ext cx="2440890" cy="1949605"/>
          </a:xfrm>
          <a:prstGeom prst="rect">
            <a:avLst/>
          </a:prstGeom>
        </p:spPr>
      </p:pic>
      <p:pic>
        <p:nvPicPr>
          <p:cNvPr id="21" name="Picture 20" descr="A hand with a white towel&#10;&#10;Description automatically generated">
            <a:extLst>
              <a:ext uri="{FF2B5EF4-FFF2-40B4-BE49-F238E27FC236}">
                <a16:creationId xmlns:a16="http://schemas.microsoft.com/office/drawing/2014/main" id="{70C002E4-8411-983A-AE69-D297869F9E9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46620" y="4015368"/>
            <a:ext cx="1801394" cy="151285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E2688B3-87A0-7D29-9E92-8D7457624376}"/>
              </a:ext>
            </a:extLst>
          </p:cNvPr>
          <p:cNvSpPr txBox="1"/>
          <p:nvPr/>
        </p:nvSpPr>
        <p:spPr>
          <a:xfrm>
            <a:off x="157975" y="1059364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eistedd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9259FBA-DE84-F6BA-832C-B02D540C14EF}"/>
              </a:ext>
            </a:extLst>
          </p:cNvPr>
          <p:cNvSpPr txBox="1"/>
          <p:nvPr/>
        </p:nvSpPr>
        <p:spPr>
          <a:xfrm>
            <a:off x="3373243" y="2355694"/>
            <a:ext cx="175817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mynd</a:t>
            </a:r>
            <a:r>
              <a:rPr lang="en-US" sz="2400" dirty="0"/>
              <a:t> </a:t>
            </a:r>
            <a:r>
              <a:rPr lang="en-US" sz="2400" dirty="0" err="1"/>
              <a:t>i'r</a:t>
            </a:r>
            <a:r>
              <a:rPr lang="en-US" sz="2400" dirty="0"/>
              <a:t> </a:t>
            </a:r>
            <a:r>
              <a:rPr lang="en-US" sz="2400" dirty="0" err="1"/>
              <a:t>tŷ</a:t>
            </a:r>
            <a:r>
              <a:rPr lang="en-US" sz="2400" dirty="0"/>
              <a:t> </a:t>
            </a:r>
            <a:r>
              <a:rPr lang="en-US" sz="2400" dirty="0" err="1"/>
              <a:t>bach</a:t>
            </a:r>
            <a:endParaRPr lang="en-US" sz="2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C8F9C29-FC85-8D8C-0C7B-7BC0B13524A9}"/>
              </a:ext>
            </a:extLst>
          </p:cNvPr>
          <p:cNvSpPr txBox="1"/>
          <p:nvPr/>
        </p:nvSpPr>
        <p:spPr>
          <a:xfrm>
            <a:off x="1198755" y="5004108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cael</a:t>
            </a:r>
            <a:r>
              <a:rPr lang="en-US" sz="2400" dirty="0"/>
              <a:t> bath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984E152-FE42-435B-3985-A9E2D2A06071}"/>
              </a:ext>
            </a:extLst>
          </p:cNvPr>
          <p:cNvSpPr txBox="1"/>
          <p:nvPr/>
        </p:nvSpPr>
        <p:spPr>
          <a:xfrm>
            <a:off x="7438792" y="2880730"/>
            <a:ext cx="211129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mynd</a:t>
            </a:r>
            <a:r>
              <a:rPr lang="en-US" sz="2400" dirty="0"/>
              <a:t> </a:t>
            </a:r>
            <a:r>
              <a:rPr lang="en-US" sz="2400" dirty="0" err="1"/>
              <a:t>i'r</a:t>
            </a:r>
            <a:r>
              <a:rPr lang="en-US" sz="2400" dirty="0"/>
              <a:t> </a:t>
            </a:r>
            <a:r>
              <a:rPr lang="en-US" sz="2400" dirty="0" err="1"/>
              <a:t>gwely</a:t>
            </a:r>
            <a:endParaRPr lang="en-US" sz="24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DF2BCB2-F56E-0CFC-AD37-4F73657EBE3E}"/>
              </a:ext>
            </a:extLst>
          </p:cNvPr>
          <p:cNvSpPr txBox="1"/>
          <p:nvPr/>
        </p:nvSpPr>
        <p:spPr>
          <a:xfrm>
            <a:off x="3828585" y="4014437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ymolchi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FED20BC-8C79-A38D-2323-BCC9EFAB89AB}"/>
              </a:ext>
            </a:extLst>
          </p:cNvPr>
          <p:cNvSpPr txBox="1"/>
          <p:nvPr/>
        </p:nvSpPr>
        <p:spPr>
          <a:xfrm>
            <a:off x="9701560" y="4874010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 err="1"/>
              <a:t>gorwedd</a:t>
            </a:r>
          </a:p>
        </p:txBody>
      </p:sp>
    </p:spTree>
    <p:extLst>
      <p:ext uri="{BB962C8B-B14F-4D97-AF65-F5344CB8AC3E}">
        <p14:creationId xmlns:p14="http://schemas.microsoft.com/office/powerpoint/2010/main" val="7242702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86A228-8486-9CC5-790D-55F8B9CE0772}"/>
              </a:ext>
            </a:extLst>
          </p:cNvPr>
          <p:cNvSpPr txBox="1"/>
          <p:nvPr/>
        </p:nvSpPr>
        <p:spPr>
          <a:xfrm>
            <a:off x="1106321" y="3046831"/>
            <a:ext cx="57307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Wyt </a:t>
            </a:r>
            <a:r>
              <a:rPr lang="en-US" sz="3600" dirty="0" err="1"/>
              <a:t>ti</a:t>
            </a:r>
            <a:r>
              <a:rPr lang="en-US" sz="3600" dirty="0"/>
              <a:t> </a:t>
            </a:r>
            <a:r>
              <a:rPr lang="en-US" sz="3600" dirty="0" err="1"/>
              <a:t>eisiau</a:t>
            </a:r>
            <a:r>
              <a:rPr lang="en-US" sz="3600" dirty="0"/>
              <a:t> </a:t>
            </a:r>
            <a:r>
              <a:rPr lang="en-US" sz="3600" dirty="0" err="1"/>
              <a:t>blanced</a:t>
            </a:r>
            <a:r>
              <a:rPr lang="en-US" sz="3600" dirty="0"/>
              <a:t>?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C7E3544-E351-597E-8E91-914BF96221B7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chemeClr val="bg1"/>
                </a:solidFill>
                <a:cs typeface="Ayuthaya"/>
              </a:rPr>
              <a:t>Ateb </a:t>
            </a:r>
            <a:r>
              <a:rPr lang="en-US" sz="4400" b="1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Answering Questions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11" name="Graphic 1" descr="Badge Tick1 with solid fill">
            <a:extLst>
              <a:ext uri="{FF2B5EF4-FFF2-40B4-BE49-F238E27FC236}">
                <a16:creationId xmlns:a16="http://schemas.microsoft.com/office/drawing/2014/main" id="{9286D3A2-F818-0E39-3360-C6A1B3F859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34860" y="1610422"/>
            <a:ext cx="1876192" cy="1904070"/>
          </a:xfrm>
          <a:prstGeom prst="rect">
            <a:avLst/>
          </a:prstGeom>
        </p:spPr>
      </p:pic>
      <p:pic>
        <p:nvPicPr>
          <p:cNvPr id="13" name="Graphic 12" descr="Badge Cross with solid fill">
            <a:extLst>
              <a:ext uri="{FF2B5EF4-FFF2-40B4-BE49-F238E27FC236}">
                <a16:creationId xmlns:a16="http://schemas.microsoft.com/office/drawing/2014/main" id="{30338CE1-9B28-3B8C-54C4-A26A0A7B8D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402336" y="3701274"/>
            <a:ext cx="1941242" cy="190871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56AFCF-8D62-8B82-5AF4-C497C1632648}"/>
              </a:ext>
            </a:extLst>
          </p:cNvPr>
          <p:cNvSpPr txBox="1"/>
          <p:nvPr/>
        </p:nvSpPr>
        <p:spPr>
          <a:xfrm>
            <a:off x="6834767" y="2174487"/>
            <a:ext cx="239472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err="1"/>
              <a:t>Ydw</a:t>
            </a:r>
            <a:r>
              <a:rPr lang="en-US" sz="4400"/>
              <a:t>​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287F8D-F5FC-1434-4FC2-DF4855A1B4EB}"/>
              </a:ext>
            </a:extLst>
          </p:cNvPr>
          <p:cNvSpPr txBox="1"/>
          <p:nvPr/>
        </p:nvSpPr>
        <p:spPr>
          <a:xfrm>
            <a:off x="6834766" y="4269987"/>
            <a:ext cx="239472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/>
              <a:t>Nac </a:t>
            </a:r>
            <a:r>
              <a:rPr lang="en-US" sz="4400" b="1" err="1"/>
              <a:t>ydw</a:t>
            </a:r>
            <a:r>
              <a:rPr lang="en-US" sz="4400"/>
              <a:t>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29691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86A228-8486-9CC5-790D-55F8B9CE0772}"/>
              </a:ext>
            </a:extLst>
          </p:cNvPr>
          <p:cNvSpPr txBox="1"/>
          <p:nvPr/>
        </p:nvSpPr>
        <p:spPr>
          <a:xfrm>
            <a:off x="459259" y="3046831"/>
            <a:ext cx="57307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Dych chi </a:t>
            </a:r>
            <a:r>
              <a:rPr lang="en-US" sz="3600" dirty="0" err="1"/>
              <a:t>eisiau</a:t>
            </a:r>
            <a:r>
              <a:rPr lang="en-US" sz="3600" dirty="0"/>
              <a:t> </a:t>
            </a:r>
            <a:r>
              <a:rPr lang="en-US" sz="3600" dirty="0" err="1"/>
              <a:t>blanced</a:t>
            </a:r>
            <a:r>
              <a:rPr lang="en-US" sz="3600" dirty="0"/>
              <a:t>?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C7E3544-E351-597E-8E91-914BF96221B7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chemeClr val="bg1"/>
                </a:solidFill>
                <a:cs typeface="Ayuthaya"/>
              </a:rPr>
              <a:t>Ateb </a:t>
            </a:r>
            <a:r>
              <a:rPr lang="en-US" sz="4400" b="1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>
                <a:solidFill>
                  <a:schemeClr val="bg1"/>
                </a:solidFill>
                <a:cs typeface="Ayuthaya"/>
              </a:rPr>
              <a:t>Answering Questions</a:t>
            </a:r>
            <a:endParaRPr lang="en-US" sz="4400" i="1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11" name="Graphic 1" descr="Badge Tick1 with solid fill">
            <a:extLst>
              <a:ext uri="{FF2B5EF4-FFF2-40B4-BE49-F238E27FC236}">
                <a16:creationId xmlns:a16="http://schemas.microsoft.com/office/drawing/2014/main" id="{9286D3A2-F818-0E39-3360-C6A1B3F859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96704" y="1610422"/>
            <a:ext cx="1876192" cy="1904070"/>
          </a:xfrm>
          <a:prstGeom prst="rect">
            <a:avLst/>
          </a:prstGeom>
        </p:spPr>
      </p:pic>
      <p:pic>
        <p:nvPicPr>
          <p:cNvPr id="13" name="Graphic 12" descr="Badge Cross with solid fill">
            <a:extLst>
              <a:ext uri="{FF2B5EF4-FFF2-40B4-BE49-F238E27FC236}">
                <a16:creationId xmlns:a16="http://schemas.microsoft.com/office/drawing/2014/main" id="{30338CE1-9B28-3B8C-54C4-A26A0A7B8D6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764180" y="3701274"/>
            <a:ext cx="1941242" cy="190871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56AFCF-8D62-8B82-5AF4-C497C1632648}"/>
              </a:ext>
            </a:extLst>
          </p:cNvPr>
          <p:cNvSpPr txBox="1"/>
          <p:nvPr/>
        </p:nvSpPr>
        <p:spPr>
          <a:xfrm>
            <a:off x="6711315" y="2178744"/>
            <a:ext cx="305455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err="1"/>
              <a:t>Ydw</a:t>
            </a:r>
            <a:r>
              <a:rPr lang="en-US" sz="4400" b="1"/>
              <a:t> / </a:t>
            </a:r>
            <a:r>
              <a:rPr lang="en-US" sz="4400" b="1" err="1"/>
              <a:t>Ydyn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287F8D-F5FC-1434-4FC2-DF4855A1B4EB}"/>
              </a:ext>
            </a:extLst>
          </p:cNvPr>
          <p:cNvSpPr txBox="1"/>
          <p:nvPr/>
        </p:nvSpPr>
        <p:spPr>
          <a:xfrm>
            <a:off x="4523225" y="4269987"/>
            <a:ext cx="5242643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/>
              <a:t>Nac </a:t>
            </a:r>
            <a:r>
              <a:rPr lang="en-US" sz="4400" b="1" err="1"/>
              <a:t>ydw</a:t>
            </a:r>
            <a:r>
              <a:rPr lang="en-US" sz="4400"/>
              <a:t>​ / </a:t>
            </a:r>
            <a:r>
              <a:rPr lang="en-US" sz="4400" b="1"/>
              <a:t>Nac </a:t>
            </a:r>
            <a:r>
              <a:rPr lang="en-US" sz="4400" b="1" err="1"/>
              <a:t>ydyn</a:t>
            </a:r>
            <a:endParaRPr lang="en-US" sz="4400" b="1"/>
          </a:p>
        </p:txBody>
      </p:sp>
    </p:spTree>
    <p:extLst>
      <p:ext uri="{BB962C8B-B14F-4D97-AF65-F5344CB8AC3E}">
        <p14:creationId xmlns:p14="http://schemas.microsoft.com/office/powerpoint/2010/main" val="36406952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7429EA-C6D2-A75E-B928-17C7CABA5620}"/>
              </a:ext>
            </a:extLst>
          </p:cNvPr>
          <p:cNvSpPr txBox="1"/>
          <p:nvPr/>
        </p:nvSpPr>
        <p:spPr>
          <a:xfrm>
            <a:off x="1944023" y="357769"/>
            <a:ext cx="8300224" cy="2145268"/>
          </a:xfrm>
          <a:prstGeom prst="roundRect">
            <a:avLst/>
          </a:prstGeom>
          <a:solidFill>
            <a:srgbClr val="45BFA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7200" b="1">
                <a:solidFill>
                  <a:schemeClr val="bg1"/>
                </a:solidFill>
              </a:rPr>
              <a:t>Amser </a:t>
            </a:r>
            <a:r>
              <a:rPr lang="en-US" sz="7200" b="1" err="1">
                <a:solidFill>
                  <a:schemeClr val="bg1"/>
                </a:solidFill>
              </a:rPr>
              <a:t>Ymarfer</a:t>
            </a:r>
            <a:r>
              <a:rPr lang="en-US" sz="7200" b="1">
                <a:solidFill>
                  <a:schemeClr val="bg1"/>
                </a:solidFill>
              </a:rPr>
              <a:t>!</a:t>
            </a:r>
          </a:p>
          <a:p>
            <a:pPr algn="ctr"/>
            <a:r>
              <a:rPr lang="en-US" sz="4800" i="1">
                <a:solidFill>
                  <a:schemeClr val="bg1"/>
                </a:solidFill>
              </a:rPr>
              <a:t>Time to </a:t>
            </a:r>
            <a:r>
              <a:rPr lang="en-US" sz="4800" i="1" err="1">
                <a:solidFill>
                  <a:schemeClr val="bg1"/>
                </a:solidFill>
              </a:rPr>
              <a:t>practise</a:t>
            </a:r>
            <a:r>
              <a:rPr lang="en-US" sz="4800" i="1">
                <a:solidFill>
                  <a:schemeClr val="bg1"/>
                </a:solidFill>
              </a:rPr>
              <a:t>!</a:t>
            </a:r>
          </a:p>
        </p:txBody>
      </p:sp>
      <p:pic>
        <p:nvPicPr>
          <p:cNvPr id="3" name="Picture 2" descr="A light bulb with a glowing light&#10;&#10;Description automatically generated">
            <a:extLst>
              <a:ext uri="{FF2B5EF4-FFF2-40B4-BE49-F238E27FC236}">
                <a16:creationId xmlns:a16="http://schemas.microsoft.com/office/drawing/2014/main" id="{0E50F5F1-CBBC-D21E-161B-4ABCBA350B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3215" y="2844490"/>
            <a:ext cx="1880923" cy="2753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9446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257BF50F-6002-A9C9-C1B3-2A7631D5ECFA}"/>
              </a:ext>
            </a:extLst>
          </p:cNvPr>
          <p:cNvSpPr/>
          <p:nvPr/>
        </p:nvSpPr>
        <p:spPr>
          <a:xfrm>
            <a:off x="2904488" y="247030"/>
            <a:ext cx="6385282" cy="851297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chemeClr val="bg1"/>
                </a:solidFill>
                <a:cs typeface="Ayuthaya"/>
              </a:rPr>
              <a:t>Sgwrs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   </a:t>
            </a:r>
            <a:r>
              <a:rPr lang="en-US" sz="4400" i="1" dirty="0">
                <a:solidFill>
                  <a:schemeClr val="bg1"/>
                </a:solidFill>
                <a:cs typeface="Ayuthaya"/>
              </a:rPr>
              <a:t>A Conversation</a:t>
            </a:r>
            <a:endParaRPr lang="en-US" sz="4400" i="1" dirty="0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16438B-8C44-B109-986C-DB56339E8446}"/>
              </a:ext>
            </a:extLst>
          </p:cNvPr>
          <p:cNvSpPr txBox="1"/>
          <p:nvPr/>
        </p:nvSpPr>
        <p:spPr>
          <a:xfrm>
            <a:off x="1853889" y="1263804"/>
            <a:ext cx="8487686" cy="4460796"/>
          </a:xfrm>
          <a:prstGeom prst="roundRect">
            <a:avLst/>
          </a:prstGeom>
          <a:solidFill>
            <a:srgbClr val="FFC0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i="1" dirty="0"/>
              <a:t>Carys:  </a:t>
            </a:r>
            <a:r>
              <a:rPr lang="en-US" sz="3200" dirty="0"/>
              <a:t>         </a:t>
            </a:r>
            <a:r>
              <a:rPr lang="en-US" sz="3200" b="1" err="1"/>
              <a:t>Shwmae</a:t>
            </a:r>
            <a:r>
              <a:rPr lang="en-US" sz="3200" b="1" dirty="0"/>
              <a:t>, </a:t>
            </a:r>
            <a:r>
              <a:rPr lang="en-US" sz="3200" b="1" err="1"/>
              <a:t>Mr</a:t>
            </a:r>
            <a:r>
              <a:rPr lang="en-US" sz="3200" b="1" dirty="0"/>
              <a:t> Evans!</a:t>
            </a:r>
          </a:p>
          <a:p>
            <a:r>
              <a:rPr lang="en-US" sz="3200" i="1" err="1"/>
              <a:t>Mr</a:t>
            </a:r>
            <a:r>
              <a:rPr lang="en-US" sz="3200" i="1" dirty="0"/>
              <a:t> Evans:</a:t>
            </a:r>
            <a:r>
              <a:rPr lang="en-US" sz="3200" dirty="0"/>
              <a:t>    </a:t>
            </a:r>
            <a:r>
              <a:rPr lang="en-US" sz="3200" b="1" err="1"/>
              <a:t>Noswaith</a:t>
            </a:r>
            <a:r>
              <a:rPr lang="en-US" sz="3200" b="1" dirty="0"/>
              <a:t> </a:t>
            </a:r>
            <a:r>
              <a:rPr lang="en-US" sz="3200" b="1" err="1"/>
              <a:t>dda</a:t>
            </a:r>
            <a:r>
              <a:rPr lang="en-US" sz="3200" b="1" dirty="0"/>
              <a:t>, Carys.</a:t>
            </a:r>
          </a:p>
          <a:p>
            <a:r>
              <a:rPr lang="en-US" sz="3200" i="1" dirty="0"/>
              <a:t>Carys: </a:t>
            </a:r>
            <a:r>
              <a:rPr lang="en-US" sz="3200" dirty="0"/>
              <a:t>          </a:t>
            </a:r>
            <a:r>
              <a:rPr lang="en-US" sz="3200" b="1" dirty="0"/>
              <a:t>Sut </a:t>
            </a:r>
            <a:r>
              <a:rPr lang="en-US" sz="3200" b="1" dirty="0" err="1"/>
              <a:t>dych</a:t>
            </a:r>
            <a:r>
              <a:rPr lang="en-US" sz="3200" b="1" dirty="0"/>
              <a:t> chi?</a:t>
            </a:r>
            <a:r>
              <a:rPr lang="en-US" sz="3200" dirty="0"/>
              <a:t>   </a:t>
            </a:r>
            <a:endParaRPr lang="en-US" sz="3200" b="1" dirty="0"/>
          </a:p>
          <a:p>
            <a:r>
              <a:rPr lang="en-US" sz="3200" i="1" dirty="0" err="1"/>
              <a:t>Mr</a:t>
            </a:r>
            <a:r>
              <a:rPr lang="en-US" sz="3200" i="1" dirty="0"/>
              <a:t> Evans:</a:t>
            </a:r>
            <a:r>
              <a:rPr lang="en-US" sz="3200" dirty="0"/>
              <a:t>    </a:t>
            </a:r>
            <a:r>
              <a:rPr lang="en-US" sz="3200" b="1" dirty="0"/>
              <a:t>Wedi </a:t>
            </a:r>
            <a:r>
              <a:rPr lang="en-US" sz="3200" b="1" dirty="0" err="1"/>
              <a:t>blino</a:t>
            </a:r>
            <a:r>
              <a:rPr lang="en-US" sz="3200" b="1" dirty="0"/>
              <a:t>...</a:t>
            </a:r>
            <a:r>
              <a:rPr lang="en-US" sz="3200" dirty="0"/>
              <a:t>     </a:t>
            </a:r>
            <a:endParaRPr lang="en-US" sz="3200" b="1" dirty="0"/>
          </a:p>
          <a:p>
            <a:r>
              <a:rPr lang="en-US" sz="3200" i="1" dirty="0"/>
              <a:t>Carys:</a:t>
            </a:r>
            <a:r>
              <a:rPr lang="en-US" sz="3200" dirty="0"/>
              <a:t>           </a:t>
            </a:r>
            <a:r>
              <a:rPr lang="en-US" sz="3200" b="1" dirty="0"/>
              <a:t>Dych chi </a:t>
            </a:r>
            <a:r>
              <a:rPr lang="en-US" sz="3200" b="1" dirty="0" err="1"/>
              <a:t>eisiau</a:t>
            </a:r>
            <a:r>
              <a:rPr lang="en-US" sz="3200" b="1" dirty="0"/>
              <a:t> </a:t>
            </a:r>
            <a:r>
              <a:rPr lang="en-US" sz="3200" b="1" dirty="0" err="1"/>
              <a:t>mynd</a:t>
            </a:r>
            <a:r>
              <a:rPr lang="en-US" sz="3200" b="1" dirty="0"/>
              <a:t> </a:t>
            </a:r>
            <a:r>
              <a:rPr lang="en-US" sz="3200" b="1" dirty="0" err="1"/>
              <a:t>i'r</a:t>
            </a:r>
            <a:r>
              <a:rPr lang="en-US" sz="3200" b="1" dirty="0"/>
              <a:t> </a:t>
            </a:r>
            <a:r>
              <a:rPr lang="en-US" sz="3200" b="1" dirty="0" err="1"/>
              <a:t>gwely</a:t>
            </a:r>
            <a:r>
              <a:rPr lang="en-US" sz="3200" b="1" dirty="0"/>
              <a:t>?</a:t>
            </a:r>
            <a:r>
              <a:rPr lang="en-US" sz="3200" dirty="0"/>
              <a:t>          </a:t>
            </a:r>
            <a:r>
              <a:rPr lang="en-US" sz="3200" i="1" dirty="0" err="1"/>
              <a:t>Mr</a:t>
            </a:r>
            <a:r>
              <a:rPr lang="en-US" sz="3200" i="1" dirty="0"/>
              <a:t> Evans:</a:t>
            </a:r>
            <a:r>
              <a:rPr lang="en-US" sz="3200" dirty="0"/>
              <a:t>    </a:t>
            </a:r>
            <a:r>
              <a:rPr lang="en-US" sz="3200" b="1" dirty="0" err="1"/>
              <a:t>Ydw</a:t>
            </a:r>
            <a:r>
              <a:rPr lang="en-US" sz="3200" b="1" dirty="0"/>
              <a:t>, </a:t>
            </a:r>
            <a:r>
              <a:rPr lang="en-US" sz="3200" b="1" dirty="0" err="1"/>
              <a:t>plîs</a:t>
            </a:r>
            <a:r>
              <a:rPr lang="en-US" sz="3200" b="1" dirty="0"/>
              <a:t>.</a:t>
            </a:r>
          </a:p>
          <a:p>
            <a:r>
              <a:rPr lang="en-US" sz="3200" i="1" dirty="0"/>
              <a:t>Carys: </a:t>
            </a:r>
            <a:r>
              <a:rPr lang="en-US" sz="3200" dirty="0"/>
              <a:t>          </a:t>
            </a:r>
            <a:r>
              <a:rPr lang="en-US" sz="3200" b="1" dirty="0"/>
              <a:t>Dych chi </a:t>
            </a:r>
            <a:r>
              <a:rPr lang="en-US" sz="3200" b="1" dirty="0" err="1"/>
              <a:t>eisiau</a:t>
            </a:r>
            <a:r>
              <a:rPr lang="en-US" sz="3200" b="1" dirty="0"/>
              <a:t> </a:t>
            </a:r>
            <a:r>
              <a:rPr lang="en-US" sz="3200" b="1" dirty="0" err="1"/>
              <a:t>darllen</a:t>
            </a:r>
            <a:r>
              <a:rPr lang="en-US" sz="3200" b="1" dirty="0"/>
              <a:t>?</a:t>
            </a:r>
          </a:p>
          <a:p>
            <a:r>
              <a:rPr lang="en-US" sz="3200" i="1" dirty="0" err="1"/>
              <a:t>Mr</a:t>
            </a:r>
            <a:r>
              <a:rPr lang="en-US" sz="3200" i="1" dirty="0"/>
              <a:t> Evans:</a:t>
            </a:r>
            <a:r>
              <a:rPr lang="en-US" sz="3200" b="1" dirty="0"/>
              <a:t>    Nac </a:t>
            </a:r>
            <a:r>
              <a:rPr lang="en-US" sz="3200" b="1" dirty="0" err="1"/>
              <a:t>ydw</a:t>
            </a:r>
            <a:r>
              <a:rPr lang="en-US" sz="3200" b="1" dirty="0"/>
              <a:t>, dim </a:t>
            </a:r>
            <a:r>
              <a:rPr lang="en-US" sz="3200" b="1" dirty="0" err="1"/>
              <a:t>diolch</a:t>
            </a:r>
            <a:r>
              <a:rPr lang="en-US" sz="32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6295921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8A636A-057D-8815-82FC-6500738654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0D3C3-056E-6CA1-7E7B-C96192C07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Amser Egwyl </a:t>
            </a:r>
          </a:p>
        </p:txBody>
      </p:sp>
      <p:pic>
        <p:nvPicPr>
          <p:cNvPr id="5" name="Picture 4" descr="A clock and a cup&#10;&#10;Description automatically generated">
            <a:extLst>
              <a:ext uri="{FF2B5EF4-FFF2-40B4-BE49-F238E27FC236}">
                <a16:creationId xmlns:a16="http://schemas.microsoft.com/office/drawing/2014/main" id="{32E92397-344F-6707-385C-DCAB9406F8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492" y="970703"/>
            <a:ext cx="5536001" cy="4857840"/>
          </a:xfrm>
          <a:prstGeom prst="rect">
            <a:avLst/>
          </a:prstGeom>
        </p:spPr>
      </p:pic>
      <p:pic>
        <p:nvPicPr>
          <p:cNvPr id="6" name="Picture 5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BD0DCE1-506E-3153-8F09-3936C2B283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66222"/>
            <a:ext cx="12196562" cy="791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05547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443302" y="0"/>
            <a:ext cx="6748698" cy="692710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endParaRPr lang="en-GB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3100" y="1765300"/>
            <a:ext cx="4459358" cy="326707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7102530" y="2489160"/>
            <a:ext cx="4082941" cy="357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67"/>
              </a:lnSpc>
              <a:spcBef>
                <a:spcPct val="0"/>
              </a:spcBef>
            </a:pPr>
            <a:endParaRPr sz="1200"/>
          </a:p>
        </p:txBody>
      </p:sp>
      <p:sp>
        <p:nvSpPr>
          <p:cNvPr id="10" name="TextBox 6">
            <a:extLst>
              <a:ext uri="{FF2B5EF4-FFF2-40B4-BE49-F238E27FC236}">
                <a16:creationId xmlns:a16="http://schemas.microsoft.com/office/drawing/2014/main" id="{BCC31479-EDCC-B017-CB62-DD5E22889491}"/>
              </a:ext>
            </a:extLst>
          </p:cNvPr>
          <p:cNvSpPr txBox="1"/>
          <p:nvPr/>
        </p:nvSpPr>
        <p:spPr>
          <a:xfrm>
            <a:off x="6952745" y="626108"/>
            <a:ext cx="4032755" cy="6290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Ble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Pryd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Pam?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Beth?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Sut?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Faint?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Pa un?</a:t>
            </a:r>
          </a:p>
          <a:p>
            <a:pPr algn="ctr"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Pwy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5928742" y="-69107"/>
            <a:ext cx="6080761" cy="7587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64"/>
              </a:lnSpc>
              <a:spcBef>
                <a:spcPct val="0"/>
              </a:spcBef>
            </a:pPr>
            <a:r>
              <a:rPr lang="en-US" sz="4800">
                <a:latin typeface="Calibri"/>
                <a:cs typeface="Calibri"/>
              </a:rPr>
              <a:t>1. </a:t>
            </a:r>
            <a:r>
              <a:rPr lang="en-US" sz="4800" err="1">
                <a:latin typeface="Calibri"/>
                <a:cs typeface="Calibri"/>
              </a:rPr>
              <a:t>Geiriau</a:t>
            </a:r>
            <a:r>
              <a:rPr lang="en-US" sz="4800">
                <a:latin typeface="Calibri"/>
                <a:cs typeface="Calibri"/>
              </a:rPr>
              <a:t> </a:t>
            </a:r>
            <a:r>
              <a:rPr lang="en-US" sz="4800" err="1">
                <a:latin typeface="Calibri"/>
                <a:cs typeface="Calibri"/>
              </a:rPr>
              <a:t>cwestiynau</a:t>
            </a:r>
            <a:endParaRPr lang="en-US" sz="48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28223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6">
            <a:extLst>
              <a:ext uri="{FF2B5EF4-FFF2-40B4-BE49-F238E27FC236}">
                <a16:creationId xmlns:a16="http://schemas.microsoft.com/office/drawing/2014/main" id="{D0EA4522-530B-7F9C-BB36-BD58DF334E81}"/>
              </a:ext>
            </a:extLst>
          </p:cNvPr>
          <p:cNvSpPr txBox="1"/>
          <p:nvPr/>
        </p:nvSpPr>
        <p:spPr>
          <a:xfrm>
            <a:off x="2633737" y="588234"/>
            <a:ext cx="4032755" cy="6290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Ble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Pryd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Pam?</a:t>
            </a:r>
          </a:p>
          <a:p>
            <a:pPr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Beth?</a:t>
            </a:r>
          </a:p>
          <a:p>
            <a:pPr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Sut?</a:t>
            </a:r>
          </a:p>
          <a:p>
            <a:pPr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Faint?</a:t>
            </a:r>
          </a:p>
          <a:p>
            <a:pPr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Pa un?</a:t>
            </a:r>
          </a:p>
          <a:p>
            <a:pPr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Pwy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ABAEF2ED-0F6F-8420-60D7-CE7F0EFA4D6C}"/>
              </a:ext>
            </a:extLst>
          </p:cNvPr>
          <p:cNvSpPr txBox="1"/>
          <p:nvPr/>
        </p:nvSpPr>
        <p:spPr>
          <a:xfrm>
            <a:off x="7810863" y="563988"/>
            <a:ext cx="4032755" cy="6290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178"/>
              </a:lnSpc>
            </a:pPr>
            <a:r>
              <a:rPr lang="en-US" sz="4413" i="1">
                <a:solidFill>
                  <a:srgbClr val="000000"/>
                </a:solidFill>
                <a:latin typeface="Calibri"/>
                <a:cs typeface="Calibri"/>
              </a:rPr>
              <a:t>Who?</a:t>
            </a:r>
          </a:p>
          <a:p>
            <a:pPr>
              <a:lnSpc>
                <a:spcPts val="6178"/>
              </a:lnSpc>
            </a:pPr>
            <a:r>
              <a:rPr lang="en-US" sz="4413" i="1">
                <a:solidFill>
                  <a:srgbClr val="000000"/>
                </a:solidFill>
                <a:latin typeface="Calibri"/>
                <a:cs typeface="Calibri"/>
              </a:rPr>
              <a:t>Where?</a:t>
            </a:r>
          </a:p>
          <a:p>
            <a:pPr>
              <a:lnSpc>
                <a:spcPts val="6178"/>
              </a:lnSpc>
            </a:pPr>
            <a:r>
              <a:rPr lang="en-US" sz="4413" i="1">
                <a:solidFill>
                  <a:srgbClr val="000000"/>
                </a:solidFill>
                <a:latin typeface="Calibri"/>
                <a:cs typeface="Calibri"/>
              </a:rPr>
              <a:t>Which one?</a:t>
            </a:r>
          </a:p>
          <a:p>
            <a:pPr>
              <a:lnSpc>
                <a:spcPts val="6178"/>
              </a:lnSpc>
            </a:pPr>
            <a:r>
              <a:rPr lang="en-US" sz="4413" i="1">
                <a:solidFill>
                  <a:srgbClr val="000000"/>
                </a:solidFill>
                <a:latin typeface="Calibri"/>
                <a:cs typeface="Calibri"/>
              </a:rPr>
              <a:t>How?</a:t>
            </a:r>
          </a:p>
          <a:p>
            <a:pPr>
              <a:lnSpc>
                <a:spcPts val="6178"/>
              </a:lnSpc>
            </a:pPr>
            <a:r>
              <a:rPr lang="en-US" sz="4413" i="1">
                <a:solidFill>
                  <a:srgbClr val="000000"/>
                </a:solidFill>
                <a:latin typeface="Calibri"/>
                <a:cs typeface="Calibri"/>
              </a:rPr>
              <a:t>When?</a:t>
            </a:r>
          </a:p>
          <a:p>
            <a:pPr>
              <a:lnSpc>
                <a:spcPts val="6178"/>
              </a:lnSpc>
            </a:pPr>
            <a:r>
              <a:rPr lang="en-US" sz="4413" i="1">
                <a:solidFill>
                  <a:srgbClr val="000000"/>
                </a:solidFill>
                <a:latin typeface="Calibri"/>
                <a:cs typeface="Calibri"/>
              </a:rPr>
              <a:t>Why?</a:t>
            </a:r>
          </a:p>
          <a:p>
            <a:pPr>
              <a:lnSpc>
                <a:spcPts val="6178"/>
              </a:lnSpc>
            </a:pPr>
            <a:r>
              <a:rPr lang="en-US" sz="4413" i="1">
                <a:solidFill>
                  <a:srgbClr val="000000"/>
                </a:solidFill>
                <a:latin typeface="Calibri"/>
                <a:cs typeface="Calibri"/>
              </a:rPr>
              <a:t>How much?</a:t>
            </a:r>
          </a:p>
          <a:p>
            <a:pPr>
              <a:lnSpc>
                <a:spcPts val="6178"/>
              </a:lnSpc>
            </a:pPr>
            <a:r>
              <a:rPr lang="en-US" sz="4413" i="1">
                <a:solidFill>
                  <a:srgbClr val="000000"/>
                </a:solidFill>
                <a:latin typeface="Calibri"/>
                <a:cs typeface="Calibri"/>
              </a:rPr>
              <a:t>What?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F5A87139-A00D-503B-B9EE-B30E2D40F93B}"/>
              </a:ext>
            </a:extLst>
          </p:cNvPr>
          <p:cNvSpPr/>
          <p:nvPr/>
        </p:nvSpPr>
        <p:spPr>
          <a:xfrm rot="770183">
            <a:off x="4261846" y="1364920"/>
            <a:ext cx="3412449" cy="22718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F21C767A-6D16-47C3-FD43-075CFE2EAF16}"/>
              </a:ext>
            </a:extLst>
          </p:cNvPr>
          <p:cNvSpPr/>
          <p:nvPr/>
        </p:nvSpPr>
        <p:spPr>
          <a:xfrm rot="1967651">
            <a:off x="4054847" y="2878748"/>
            <a:ext cx="3747619" cy="16966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063C90F6-D0D9-4D1E-D799-ACF1A5E99FC0}"/>
              </a:ext>
            </a:extLst>
          </p:cNvPr>
          <p:cNvSpPr/>
          <p:nvPr/>
        </p:nvSpPr>
        <p:spPr>
          <a:xfrm rot="1941187">
            <a:off x="3958676" y="3704091"/>
            <a:ext cx="3927301" cy="17617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03421A94-03E5-35F3-E9E8-4C61CB4A0117}"/>
              </a:ext>
            </a:extLst>
          </p:cNvPr>
          <p:cNvSpPr/>
          <p:nvPr/>
        </p:nvSpPr>
        <p:spPr>
          <a:xfrm rot="2275184">
            <a:off x="3787495" y="4840270"/>
            <a:ext cx="4470724" cy="19342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4AA93867-CF73-F71F-070C-26D54F6F00D3}"/>
              </a:ext>
            </a:extLst>
          </p:cNvPr>
          <p:cNvSpPr/>
          <p:nvPr/>
        </p:nvSpPr>
        <p:spPr>
          <a:xfrm rot="770183">
            <a:off x="4416421" y="5154556"/>
            <a:ext cx="2696517" cy="21078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1B979A92-B273-1503-A8BF-5721186D3D24}"/>
              </a:ext>
            </a:extLst>
          </p:cNvPr>
          <p:cNvSpPr/>
          <p:nvPr/>
        </p:nvSpPr>
        <p:spPr>
          <a:xfrm rot="18651250">
            <a:off x="3643763" y="4228336"/>
            <a:ext cx="4219929" cy="17766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DD6412A0-16BE-BE0D-506E-AA3E069C3FAC}"/>
              </a:ext>
            </a:extLst>
          </p:cNvPr>
          <p:cNvSpPr/>
          <p:nvPr/>
        </p:nvSpPr>
        <p:spPr>
          <a:xfrm rot="18117122" flipV="1">
            <a:off x="3162670" y="3703905"/>
            <a:ext cx="5985560" cy="18804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475690A1-621B-54A6-8F9E-5C00272EED01}"/>
              </a:ext>
            </a:extLst>
          </p:cNvPr>
          <p:cNvSpPr/>
          <p:nvPr/>
        </p:nvSpPr>
        <p:spPr>
          <a:xfrm rot="20758536">
            <a:off x="4275270" y="3802934"/>
            <a:ext cx="3439761" cy="16675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/>
          <p:cNvSpPr/>
          <p:nvPr/>
        </p:nvSpPr>
        <p:spPr>
          <a:xfrm>
            <a:off x="4823059" y="0"/>
            <a:ext cx="7368941" cy="6858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GB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515202" y="-309578"/>
            <a:ext cx="1471519" cy="1385903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4925106" y="294474"/>
            <a:ext cx="7266894" cy="6290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Ble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r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wyt</a:t>
            </a:r>
            <a:r>
              <a:rPr lang="en-US" sz="4413" u="sng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ti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'n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byw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Pryd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wyt</a:t>
            </a:r>
            <a:r>
              <a:rPr lang="en-US" sz="4413" u="sng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ti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'n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mynd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Pam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wyt</a:t>
            </a:r>
            <a:r>
              <a:rPr lang="en-US" sz="4413" u="sng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ti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'n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hoffi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...?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Beth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wyt</a:t>
            </a:r>
            <a:r>
              <a:rPr lang="en-US" sz="4413" u="sng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ti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’n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gwneud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Sut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wyt</a:t>
            </a:r>
            <a:r>
              <a:rPr lang="en-US" sz="4413" u="sng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ti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'n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teimlo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Faint 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o'r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gloch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wyt</a:t>
            </a:r>
            <a:r>
              <a:rPr lang="en-US" sz="4413" u="sng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ti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'n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codi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Pa un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wyt</a:t>
            </a:r>
            <a:r>
              <a:rPr lang="en-US" sz="4413" u="sng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ti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eisiau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Pwy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wyt</a:t>
            </a:r>
            <a:r>
              <a:rPr lang="en-US" sz="4413" u="sng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US" sz="4413" u="sng" err="1">
                <a:solidFill>
                  <a:srgbClr val="000000"/>
                </a:solidFill>
                <a:latin typeface="Calibri"/>
                <a:cs typeface="Calibri"/>
              </a:rPr>
              <a:t>ti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71E41C20-4C4D-AD4F-5018-E4757E75333E}"/>
              </a:ext>
            </a:extLst>
          </p:cNvPr>
          <p:cNvSpPr txBox="1"/>
          <p:nvPr/>
        </p:nvSpPr>
        <p:spPr>
          <a:xfrm>
            <a:off x="219428" y="295064"/>
            <a:ext cx="4032755" cy="62907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Ble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Pryd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Pam?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Beth?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Sut?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Faint?</a:t>
            </a:r>
          </a:p>
          <a:p>
            <a:pPr algn="ctr">
              <a:lnSpc>
                <a:spcPts val="6178"/>
              </a:lnSpc>
            </a:pP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Pa un?</a:t>
            </a:r>
          </a:p>
          <a:p>
            <a:pPr algn="ctr">
              <a:lnSpc>
                <a:spcPts val="6178"/>
              </a:lnSpc>
            </a:pPr>
            <a:r>
              <a:rPr lang="en-US" sz="4413" err="1">
                <a:solidFill>
                  <a:srgbClr val="000000"/>
                </a:solidFill>
                <a:latin typeface="Calibri"/>
                <a:cs typeface="Calibri"/>
              </a:rPr>
              <a:t>Pwy</a:t>
            </a:r>
            <a:r>
              <a:rPr lang="en-US" sz="4413">
                <a:solidFill>
                  <a:srgbClr val="000000"/>
                </a:solidFill>
                <a:latin typeface="Calibri"/>
                <a:cs typeface="Calibri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38198" y="547815"/>
            <a:ext cx="5167185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kumimoji="0" lang="en-US" sz="4000" b="0" i="0" u="none" strike="noStrike" kern="1200" cap="none" spc="-479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Tasg</a:t>
            </a:r>
            <a:r>
              <a:rPr lang="en-US" sz="4000" spc="-479">
                <a:solidFill>
                  <a:prstClr val="black"/>
                </a:solidFill>
                <a:latin typeface="Calibri Light" panose="020F0302020204030204"/>
              </a:rPr>
              <a:t> </a:t>
            </a:r>
            <a:r>
              <a:rPr lang="en-US" sz="4000" spc="-479" err="1">
                <a:solidFill>
                  <a:prstClr val="black"/>
                </a:solidFill>
                <a:latin typeface="Calibri Light" panose="020F0302020204030204"/>
              </a:rPr>
              <a:t>Lafar</a:t>
            </a:r>
            <a:r>
              <a:rPr lang="en-US" sz="4000" spc="-479">
                <a:solidFill>
                  <a:prstClr val="black"/>
                </a:solidFill>
                <a:latin typeface="Calibri Light" panose="020F0302020204030204"/>
              </a:rPr>
              <a:t>:</a:t>
            </a:r>
            <a:endParaRPr kumimoji="0" lang="en-US" sz="4000" b="0" i="0" u="none" strike="noStrike" kern="1200" cap="none" spc="-479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A0CE57-CB9F-9339-7AF1-D819C30984F9}"/>
              </a:ext>
            </a:extLst>
          </p:cNvPr>
          <p:cNvSpPr txBox="1"/>
          <p:nvPr/>
        </p:nvSpPr>
        <p:spPr>
          <a:xfrm>
            <a:off x="6174842" y="229779"/>
            <a:ext cx="5178960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2800">
                <a:solidFill>
                  <a:prstClr val="black"/>
                </a:solidFill>
                <a:latin typeface="Calibri" panose="020F0502020204030204"/>
              </a:rPr>
              <a:t>Fill in the form with information about your partner.</a:t>
            </a:r>
            <a:endParaRPr lang="en-US" sz="2800">
              <a:solidFill>
                <a:prstClr val="black"/>
              </a:solidFill>
              <a:cs typeface="Calibri" panose="020F0502020204030204"/>
            </a:endParaRPr>
          </a:p>
        </p:txBody>
      </p:sp>
      <p:pic>
        <p:nvPicPr>
          <p:cNvPr id="11" name="Picture 10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A9B19303-BD9F-A665-26A1-F4909E929A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577" t="29191" r="36234" b="21424"/>
          <a:stretch/>
        </p:blipFill>
        <p:spPr>
          <a:xfrm>
            <a:off x="6397302" y="1555974"/>
            <a:ext cx="4557581" cy="5026216"/>
          </a:xfrm>
          <a:prstGeom prst="rect">
            <a:avLst/>
          </a:prstGeom>
        </p:spPr>
      </p:pic>
      <p:pic>
        <p:nvPicPr>
          <p:cNvPr id="3" name="Picture 2" descr="Speech bubbles Vector illustration of a set of speech bubbles or thought balloons. Cut out design elements on a transparent background on the vector file. Colors are global for easier editing. speech bubbles stock illustrations">
            <a:extLst>
              <a:ext uri="{FF2B5EF4-FFF2-40B4-BE49-F238E27FC236}">
                <a16:creationId xmlns:a16="http://schemas.microsoft.com/office/drawing/2014/main" id="{9D5405B7-8685-40C1-C7C2-C3F652A4E9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96" t="16230" r="5782" b="28403"/>
          <a:stretch/>
        </p:blipFill>
        <p:spPr>
          <a:xfrm>
            <a:off x="742125" y="2760726"/>
            <a:ext cx="4452998" cy="2279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834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2364022" y="204216"/>
            <a:ext cx="7986602" cy="851297"/>
          </a:xfrm>
          <a:prstGeom prst="roundRect">
            <a:avLst/>
          </a:prstGeom>
          <a:solidFill>
            <a:srgbClr val="FFC000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latin typeface="Aptos"/>
                <a:ea typeface="Ayuthaya" pitchFamily="2" charset="-34"/>
                <a:cs typeface="Ayuthaya"/>
              </a:rPr>
              <a:t>Gwaith </a:t>
            </a:r>
            <a:r>
              <a:rPr lang="en-US" sz="4400" b="1" err="1">
                <a:latin typeface="Aptos"/>
                <a:ea typeface="Ayuthaya" pitchFamily="2" charset="-34"/>
                <a:cs typeface="Ayuthaya"/>
              </a:rPr>
              <a:t>Cartre</a:t>
            </a:r>
            <a:r>
              <a:rPr lang="en-US" sz="4400" b="1">
                <a:latin typeface="Aptos"/>
                <a:ea typeface="Ayuthaya" pitchFamily="2" charset="-34"/>
                <a:cs typeface="Ayuthaya"/>
              </a:rPr>
              <a:t>     </a:t>
            </a:r>
            <a:r>
              <a:rPr lang="en-US" sz="4400" i="1">
                <a:latin typeface="Aptos"/>
                <a:ea typeface="Ayuthaya" pitchFamily="2" charset="-34"/>
                <a:cs typeface="Ayuthaya"/>
              </a:rPr>
              <a:t>Homework</a:t>
            </a:r>
            <a:endParaRPr lang="en-US" sz="4400" b="1">
              <a:cs typeface="Ayuthaya" pitchFamily="2" charset="-34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D38845-6CE8-469F-030F-856292BB84F5}"/>
              </a:ext>
            </a:extLst>
          </p:cNvPr>
          <p:cNvSpPr txBox="1"/>
          <p:nvPr/>
        </p:nvSpPr>
        <p:spPr>
          <a:xfrm>
            <a:off x="6357187" y="4899715"/>
            <a:ext cx="521082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hlinkClick r:id="rId4"/>
              </a:rPr>
              <a:t>https://socialcare.wales/learning-modules/welsh-language-awareness</a:t>
            </a:r>
            <a:endParaRPr lang="en-US"/>
          </a:p>
        </p:txBody>
      </p:sp>
      <p:pic>
        <p:nvPicPr>
          <p:cNvPr id="3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1D5BCA52-F381-ABE7-CF67-A05454CEA6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02374" y="1723111"/>
            <a:ext cx="2770339" cy="280113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Picture 5" descr="A screenshot of a website&#10;&#10;Description automatically generated">
            <a:extLst>
              <a:ext uri="{FF2B5EF4-FFF2-40B4-BE49-F238E27FC236}">
                <a16:creationId xmlns:a16="http://schemas.microsoft.com/office/drawing/2014/main" id="{002FA21D-F7A1-FCBD-23CC-EFF2DE3329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2143" y="1557453"/>
            <a:ext cx="3985640" cy="398470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7392023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square with white dots&#10;&#10;Description automatically generated">
            <a:extLst>
              <a:ext uri="{FF2B5EF4-FFF2-40B4-BE49-F238E27FC236}">
                <a16:creationId xmlns:a16="http://schemas.microsoft.com/office/drawing/2014/main" id="{B5EE31C0-3452-4FAD-05E5-6697A67AB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925545"/>
            <a:ext cx="12196562" cy="934082"/>
          </a:xfrm>
          <a:prstGeom prst="rect">
            <a:avLst/>
          </a:prstGeom>
        </p:spPr>
      </p:pic>
      <p:pic>
        <p:nvPicPr>
          <p:cNvPr id="7" name="Picture 6" descr="A white speech bubble and a blue background&#10;&#10;Description automatically generated">
            <a:extLst>
              <a:ext uri="{FF2B5EF4-FFF2-40B4-BE49-F238E27FC236}">
                <a16:creationId xmlns:a16="http://schemas.microsoft.com/office/drawing/2014/main" id="{3DF0B852-84F8-32BD-4912-B5147D2C2A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9617" y="5970484"/>
            <a:ext cx="4553749" cy="8396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58B9318-E8A1-6ED4-B744-26A04A50BEC0}"/>
              </a:ext>
            </a:extLst>
          </p:cNvPr>
          <p:cNvSpPr/>
          <p:nvPr/>
        </p:nvSpPr>
        <p:spPr>
          <a:xfrm>
            <a:off x="1551909" y="1613054"/>
            <a:ext cx="5968098" cy="2860358"/>
          </a:xfrm>
          <a:prstGeom prst="roundRect">
            <a:avLst/>
          </a:prstGeom>
          <a:solidFill>
            <a:srgbClr val="45BFA9"/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>
                <a:solidFill>
                  <a:schemeClr val="bg1"/>
                </a:solidFill>
                <a:latin typeface="Aptos"/>
                <a:cs typeface="Ayuthaya"/>
              </a:rPr>
              <a:t>Da </a:t>
            </a:r>
            <a:r>
              <a:rPr lang="en-US" sz="5400" b="1" err="1">
                <a:solidFill>
                  <a:schemeClr val="bg1"/>
                </a:solidFill>
                <a:latin typeface="Aptos"/>
                <a:cs typeface="Ayuthaya"/>
              </a:rPr>
              <a:t>iawn</a:t>
            </a:r>
            <a:r>
              <a:rPr lang="en-US" sz="5400" b="1">
                <a:solidFill>
                  <a:schemeClr val="bg1"/>
                </a:solidFill>
                <a:latin typeface="Aptos"/>
                <a:cs typeface="Ayuthaya"/>
              </a:rPr>
              <a:t>, </a:t>
            </a:r>
            <a:r>
              <a:rPr lang="en-US" sz="5400" b="1" err="1">
                <a:solidFill>
                  <a:schemeClr val="bg1"/>
                </a:solidFill>
                <a:latin typeface="Aptos"/>
                <a:cs typeface="Ayuthaya"/>
              </a:rPr>
              <a:t>bawb</a:t>
            </a:r>
            <a:r>
              <a:rPr lang="en-US" sz="5400" b="1">
                <a:solidFill>
                  <a:schemeClr val="bg1"/>
                </a:solidFill>
                <a:latin typeface="Aptos"/>
                <a:cs typeface="Ayuthaya"/>
              </a:rPr>
              <a:t>!</a:t>
            </a:r>
          </a:p>
          <a:p>
            <a:pPr algn="ctr"/>
            <a:endParaRPr lang="en-US" sz="5400" b="1">
              <a:solidFill>
                <a:schemeClr val="bg1"/>
              </a:solidFill>
              <a:cs typeface="Ayuthaya" pitchFamily="2" charset="-34"/>
            </a:endParaRPr>
          </a:p>
          <a:p>
            <a:pPr algn="ctr"/>
            <a:r>
              <a:rPr lang="en-US" sz="5400" b="1" err="1">
                <a:solidFill>
                  <a:schemeClr val="bg1"/>
                </a:solidFill>
                <a:cs typeface="Ayuthaya"/>
              </a:rPr>
              <a:t>Diolch</a:t>
            </a:r>
            <a:r>
              <a:rPr lang="en-US" sz="5400" b="1">
                <a:solidFill>
                  <a:schemeClr val="bg1"/>
                </a:solidFill>
                <a:cs typeface="Ayuthaya"/>
              </a:rPr>
              <a:t> </a:t>
            </a:r>
            <a:r>
              <a:rPr lang="en-US" sz="5400" b="1" err="1">
                <a:solidFill>
                  <a:schemeClr val="bg1"/>
                </a:solidFill>
                <a:cs typeface="Ayuthaya"/>
              </a:rPr>
              <a:t>yn</a:t>
            </a:r>
            <a:r>
              <a:rPr lang="en-US" sz="5400" b="1">
                <a:solidFill>
                  <a:schemeClr val="bg1"/>
                </a:solidFill>
                <a:cs typeface="Ayuthaya"/>
              </a:rPr>
              <a:t> </a:t>
            </a:r>
            <a:r>
              <a:rPr lang="en-US" sz="5400" b="1" err="1">
                <a:solidFill>
                  <a:schemeClr val="bg1"/>
                </a:solidFill>
                <a:cs typeface="Ayuthaya"/>
              </a:rPr>
              <a:t>fawr</a:t>
            </a:r>
            <a:r>
              <a:rPr lang="en-US" sz="5400" b="1">
                <a:solidFill>
                  <a:schemeClr val="bg1"/>
                </a:solidFill>
                <a:cs typeface="Ayuthaya"/>
              </a:rPr>
              <a:t>!</a:t>
            </a:r>
          </a:p>
        </p:txBody>
      </p:sp>
      <p:pic>
        <p:nvPicPr>
          <p:cNvPr id="2" name="Picture 1" descr="A logo with a circle and text&#10;&#10;Description automatically generated">
            <a:extLst>
              <a:ext uri="{FF2B5EF4-FFF2-40B4-BE49-F238E27FC236}">
                <a16:creationId xmlns:a16="http://schemas.microsoft.com/office/drawing/2014/main" id="{912C1E39-78D5-189E-0547-76176013540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224" t="16867" r="29752" b="16400"/>
          <a:stretch/>
        </p:blipFill>
        <p:spPr>
          <a:xfrm>
            <a:off x="7907494" y="1651194"/>
            <a:ext cx="2392571" cy="278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9063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533</Words>
  <Application>Microsoft Office PowerPoint</Application>
  <PresentationFormat>Widescreen</PresentationFormat>
  <Paragraphs>196</Paragraphs>
  <Slides>44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1" baseType="lpstr">
      <vt:lpstr>Ayuthaya</vt:lpstr>
      <vt:lpstr>Aptos</vt:lpstr>
      <vt:lpstr>Aptos Display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Amser Egwyl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Amser Egwyl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Siobhan Eleri</dc:creator>
  <cp:lastModifiedBy>Siobhan Eleri</cp:lastModifiedBy>
  <cp:revision>308</cp:revision>
  <dcterms:created xsi:type="dcterms:W3CDTF">2013-07-15T20:26:40Z</dcterms:created>
  <dcterms:modified xsi:type="dcterms:W3CDTF">2025-11-03T14:11:22Z</dcterms:modified>
</cp:coreProperties>
</file>