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277" r:id="rId2"/>
    <p:sldId id="319" r:id="rId3"/>
    <p:sldId id="320" r:id="rId4"/>
    <p:sldId id="288" r:id="rId5"/>
    <p:sldId id="289" r:id="rId6"/>
    <p:sldId id="291" r:id="rId7"/>
    <p:sldId id="290" r:id="rId8"/>
    <p:sldId id="321" r:id="rId9"/>
    <p:sldId id="292" r:id="rId10"/>
    <p:sldId id="293" r:id="rId11"/>
    <p:sldId id="294" r:id="rId12"/>
    <p:sldId id="295" r:id="rId13"/>
    <p:sldId id="296" r:id="rId14"/>
    <p:sldId id="297" r:id="rId15"/>
    <p:sldId id="322" r:id="rId16"/>
    <p:sldId id="299" r:id="rId17"/>
    <p:sldId id="298" r:id="rId18"/>
    <p:sldId id="323" r:id="rId19"/>
    <p:sldId id="324" r:id="rId20"/>
    <p:sldId id="300" r:id="rId21"/>
    <p:sldId id="310" r:id="rId22"/>
    <p:sldId id="315" r:id="rId23"/>
    <p:sldId id="316" r:id="rId24"/>
    <p:sldId id="318" r:id="rId25"/>
    <p:sldId id="311" r:id="rId26"/>
    <p:sldId id="317" r:id="rId27"/>
    <p:sldId id="312" r:id="rId28"/>
    <p:sldId id="314" r:id="rId29"/>
    <p:sldId id="313" r:id="rId30"/>
    <p:sldId id="305" r:id="rId31"/>
    <p:sldId id="307" r:id="rId32"/>
    <p:sldId id="278" r:id="rId33"/>
    <p:sldId id="308" r:id="rId34"/>
    <p:sldId id="301" r:id="rId35"/>
    <p:sldId id="303" r:id="rId36"/>
    <p:sldId id="309" r:id="rId3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82" autoAdjust="0"/>
    <p:restoredTop sz="94576" autoAdjust="0"/>
  </p:normalViewPr>
  <p:slideViewPr>
    <p:cSldViewPr>
      <p:cViewPr varScale="1">
        <p:scale>
          <a:sx n="63" d="100"/>
          <a:sy n="63" d="100"/>
        </p:scale>
        <p:origin x="128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8B52714E-5184-4A7A-9254-4A266E2A2BC5}" type="slidenum"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/>
              <a:t>7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83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rriam-webster.com/dictionary/theory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acc.dau.mil/CommunityBrowser.aspx?id=294584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br>
              <a:rPr lang="en-GB" dirty="0"/>
            </a:br>
            <a:r>
              <a:rPr lang="en-GB" b="1" dirty="0">
                <a:highlight>
                  <a:srgbClr val="FFFF00"/>
                </a:highlight>
              </a:rPr>
              <a:t>LCLM 4003</a:t>
            </a:r>
            <a:endParaRPr lang="en-GB" altLang="en-US" dirty="0">
              <a:highlight>
                <a:srgbClr val="FFFF00"/>
              </a:highlight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Effective Team Working and Communication </a:t>
            </a: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1/2 - TUCKMAN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                           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C57A2-2352-86D5-BAF3-D9BFE16CF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7909D-8529-68B8-D134-7DAF4F22C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is a THEORY?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spc="30" dirty="0">
                <a:solidFill>
                  <a:srgbClr val="212529"/>
                </a:solidFill>
                <a:effectLst/>
                <a:latin typeface="Open Sans" panose="020B06060305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 </a:t>
            </a:r>
            <a:r>
              <a:rPr lang="en-GB" sz="3200" u="sng" kern="100" spc="30" dirty="0">
                <a:solidFill>
                  <a:srgbClr val="0074CC"/>
                </a:solidFill>
                <a:effectLst/>
                <a:latin typeface="Open Sans" panose="020B0606030504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theory</a:t>
            </a:r>
            <a:r>
              <a:rPr lang="en-GB" sz="3200" kern="100" spc="30" dirty="0">
                <a:solidFill>
                  <a:srgbClr val="212529"/>
                </a:solidFill>
                <a:effectLst/>
                <a:latin typeface="Open Sans" panose="020B06060305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is a principle that has been formed as an attempt to explain things. It is stated after research has been done, and data has been analysed.  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9058AD-23EE-D67D-6DDF-A651F31B8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45804D-4F13-A291-ECAA-4CEB7AA6D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774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1A956-39E9-7192-2AA8-7EDAA6E65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 THEORY and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E6348-E34C-6D77-3131-56E3EE3E2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Throughout this module we will be looking at Various </a:t>
            </a:r>
            <a:r>
              <a:rPr lang="en-GB" sz="3600" b="1" dirty="0"/>
              <a:t>THEORIES</a:t>
            </a:r>
            <a:r>
              <a:rPr lang="en-GB" sz="3600" dirty="0"/>
              <a:t>, sometimes described as </a:t>
            </a:r>
            <a:r>
              <a:rPr lang="en-GB" sz="3600" b="1" dirty="0"/>
              <a:t>MODELS</a:t>
            </a:r>
            <a:r>
              <a:rPr lang="en-GB" sz="3600" dirty="0"/>
              <a:t>, and we will be using different situations, such as </a:t>
            </a:r>
            <a:r>
              <a:rPr lang="en-GB" sz="3600" b="1" dirty="0"/>
              <a:t>CASE STUDIES</a:t>
            </a:r>
            <a:r>
              <a:rPr lang="en-GB" sz="3600" dirty="0"/>
              <a:t>, which are stories, to see how the Theory/Model apply.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517CA-69D4-2B4A-1748-12D34EF36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3FFAC3-EBF6-E0CF-1260-693E7E40A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199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55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b="1" dirty="0"/>
              <a:t>Tuckman’s THEORY on Team Development (1965)</a:t>
            </a:r>
            <a:r>
              <a:rPr lang="en-US" altLang="en-US" sz="3200" dirty="0"/>
              <a:t> </a:t>
            </a:r>
            <a:endParaRPr lang="en-GB" altLang="en-US" sz="3200" dirty="0"/>
          </a:p>
        </p:txBody>
      </p:sp>
      <p:pic>
        <p:nvPicPr>
          <p:cNvPr id="6147" name="Picture 5" descr="brucetuckman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20888"/>
            <a:ext cx="22701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622301" y="1772816"/>
            <a:ext cx="5410200" cy="3016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b="1" dirty="0">
                <a:solidFill>
                  <a:prstClr val="black"/>
                </a:solidFill>
                <a:latin typeface="+mn-lt"/>
              </a:rPr>
              <a:t>Bruce Tuckman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Professor in Philosophical, Psychological, and Comparative Studies Ohio State University</a:t>
            </a:r>
            <a:r>
              <a:rPr lang="en-GB" altLang="en-US" sz="2800" dirty="0">
                <a:solidFill>
                  <a:prstClr val="black"/>
                </a:solidFill>
                <a:latin typeface="+mn-lt"/>
              </a:rPr>
              <a:t> </a:t>
            </a:r>
            <a:endParaRPr lang="en-GB" altLang="en-US" sz="900" dirty="0">
              <a:solidFill>
                <a:prstClr val="black"/>
              </a:solidFill>
              <a:latin typeface="+mn-lt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Tuckman, B. W. (1965) 'Developmental sequence in small groups',  </a:t>
            </a:r>
            <a:r>
              <a:rPr lang="en-GB" altLang="en-US" sz="1600" i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Psychological Bulletin</a:t>
            </a: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, 63, 384-399.</a:t>
            </a:r>
            <a:endParaRPr lang="en-GB" altLang="en-US" sz="1600" dirty="0">
              <a:solidFill>
                <a:prstClr val="black"/>
              </a:solidFill>
              <a:latin typeface="+mn-lt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2186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28625"/>
            <a:ext cx="84010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Stages Teams Go Through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609600" y="48768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Forming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2438400" y="42672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Storming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267200" y="36576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dirty="0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Norming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096000" y="30480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dirty="0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Performing</a:t>
            </a:r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 flipV="1">
            <a:off x="609600" y="3048000"/>
            <a:ext cx="5486400" cy="1828800"/>
          </a:xfrm>
          <a:prstGeom prst="line">
            <a:avLst/>
          </a:prstGeom>
          <a:noFill/>
          <a:ln w="38100">
            <a:solidFill>
              <a:srgbClr val="00008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 anchor="b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353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nimBg="1" autoUpdateAnimBg="0"/>
      <p:bldP spid="19460" grpId="0" animBg="1" autoUpdateAnimBg="0"/>
      <p:bldP spid="19461" grpId="0" animBg="1" autoUpdateAnimBg="0"/>
      <p:bldP spid="19462" grpId="0" animBg="1" autoUpdateAnimBg="0"/>
      <p:bldP spid="194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What happens when people first meet as a team? How do they behave?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87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Bruce Tuckman’s stages of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team formation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Forming</a:t>
            </a:r>
          </a:p>
          <a:p>
            <a:endParaRPr lang="en-US" altLang="en-US" dirty="0"/>
          </a:p>
        </p:txBody>
      </p:sp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450850" y="2362200"/>
            <a:ext cx="8042275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105410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Relationships have not yet formed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are “weighing” each other up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wonder what is expected of them and how to behave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Communications will be formal and perhaps brief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Introductions will be important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Outgoing characters may dominate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There is a need for some formal leadership</a:t>
            </a:r>
            <a:r>
              <a:rPr lang="en-GB" altLang="en-US" b="1" dirty="0">
                <a:solidFill>
                  <a:prstClr val="white"/>
                </a:solidFill>
                <a:latin typeface="Arial" panose="020B0604020202020204" pitchFamily="34" charset="0"/>
              </a:rPr>
              <a:t> 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Tx/>
              <a:buChar char="–"/>
            </a:pPr>
            <a:endParaRPr lang="en-GB" altLang="en-US" b="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123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774D9-D6EB-6570-36EF-AAEA200A3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61D83-769B-6C92-9359-BC2084728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Team meets and the Team leader divides the teams into sub-groups to gather information on a particular area’</a:t>
            </a:r>
          </a:p>
          <a:p>
            <a:r>
              <a:rPr lang="en-GB" dirty="0"/>
              <a:t>How do you think people might behave?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DC667-BD7C-C42D-BD9D-A698DC5D7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4C316-1583-88B7-562A-109BA6E21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2755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3" y="608013"/>
            <a:ext cx="8001000" cy="576262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157" y="1628800"/>
            <a:ext cx="7859712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en-US" sz="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    </a:t>
            </a: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7"/>
          <p:cNvSpPr txBox="1">
            <a:spLocks noChangeArrowheads="1"/>
          </p:cNvSpPr>
          <p:nvPr/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sz="2400" dirty="0">
                <a:solidFill>
                  <a:srgbClr val="FF0000"/>
                </a:solidFill>
              </a:rPr>
              <a:t>Forming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Storming</a:t>
            </a:r>
          </a:p>
          <a:p>
            <a:pPr lvl="1" algn="just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are competing for position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 occurs whilst sorting out roles and responsibilities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may resist the task at an emotional level</a:t>
            </a:r>
            <a:r>
              <a:rPr lang="en-GB" altLang="en-US" sz="2000" b="1" dirty="0">
                <a:latin typeface="Arial" panose="020B0604020202020204" pitchFamily="34" charset="0"/>
              </a:rPr>
              <a:t> 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</a:rPr>
              <a:t>People challenge each other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03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525963"/>
          </a:xfrm>
        </p:spPr>
        <p:txBody>
          <a:bodyPr/>
          <a:lstStyle/>
          <a:p>
            <a:r>
              <a:rPr lang="en-US" altLang="en-US" dirty="0"/>
              <a:t>What is happening now?</a:t>
            </a:r>
          </a:p>
          <a:p>
            <a:r>
              <a:rPr lang="en-US" altLang="en-US" dirty="0"/>
              <a:t>The team leader reminds them of the need to work within the rules to achieve the team’s objective and that they can only do this by cooperating and working together.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232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Norming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Co-operation develops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The team’s “norms” are developed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Conflicts are settled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Views are exchanged</a:t>
            </a: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90538" indent="-490538"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48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How would the people in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0889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6066" y="9745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7715250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Forming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Storming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Norming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b="1" dirty="0">
                <a:solidFill>
                  <a:srgbClr val="FF0000"/>
                </a:solidFill>
              </a:rPr>
              <a:t>Performing</a:t>
            </a:r>
            <a:endParaRPr lang="en-GB" altLang="en-US" b="1" dirty="0"/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Teamwork is achieved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Roles are flexible and fully supported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Solutions are found and implemented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Excellence is achieved in standards of working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External leadership is minimised as team self-manages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28110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2949"/>
            <a:ext cx="8229600" cy="4525963"/>
          </a:xfrm>
        </p:spPr>
        <p:txBody>
          <a:bodyPr/>
          <a:lstStyle/>
          <a:p>
            <a:r>
              <a:rPr lang="en-GB" altLang="en-US" dirty="0"/>
              <a:t>How would members of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05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FD6E5-5163-4197-A85E-14EDD5567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16AF7-3E7B-8C2C-AC9A-E6CBF659C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Confident</a:t>
            </a:r>
          </a:p>
          <a:p>
            <a:r>
              <a:rPr lang="en-GB" b="1" dirty="0"/>
              <a:t>Elated</a:t>
            </a:r>
          </a:p>
          <a:p>
            <a:r>
              <a:rPr lang="en-GB" b="1" dirty="0"/>
              <a:t>Self-esteem is high</a:t>
            </a:r>
          </a:p>
          <a:p>
            <a:r>
              <a:rPr lang="en-GB" b="1" dirty="0"/>
              <a:t>Morale is High</a:t>
            </a:r>
          </a:p>
          <a:p>
            <a:r>
              <a:rPr lang="en-GB" b="1" dirty="0"/>
              <a:t>Team Spirit is high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A47EE-BB86-E30D-33AF-FAB75893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C3B78F-2435-0D32-7F9A-5F00BA8DB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612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2949"/>
            <a:ext cx="8229600" cy="4525963"/>
          </a:xfrm>
        </p:spPr>
        <p:txBody>
          <a:bodyPr/>
          <a:lstStyle/>
          <a:p>
            <a:r>
              <a:rPr lang="en-GB" altLang="en-US" dirty="0"/>
              <a:t>How would members of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906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Dorming or Adjourning 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827584" y="1600200"/>
            <a:ext cx="7859216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Forming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Storming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Norming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Performing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sz="3200" b="1" dirty="0">
                <a:solidFill>
                  <a:srgbClr val="FF0000"/>
                </a:solidFill>
              </a:rPr>
              <a:t>Adjourning</a:t>
            </a:r>
          </a:p>
          <a:p>
            <a:pPr marL="490538" indent="-490538">
              <a:buClr>
                <a:srgbClr val="FF5050"/>
              </a:buClr>
            </a:pPr>
            <a:endParaRPr lang="en-GB" altLang="en-US" sz="3200" b="1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endParaRPr lang="en-GB" altLang="en-US" sz="3200" b="1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endParaRPr lang="en-GB" altLang="en-US" sz="3200" b="1" dirty="0">
              <a:solidFill>
                <a:srgbClr val="FF0000"/>
              </a:solidFill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bittersweet sense of accomplishment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reluctance to say good-bye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Many personal relationships formed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8448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901A-18DE-1031-C6EE-FCFA08512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ADJOURNING/MOURNING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4108E-2A06-05AB-552D-A383C5A15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team has achieved its objective and  must now break up.</a:t>
            </a: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r>
              <a:rPr lang="en-GB" altLang="en-US" b="1" dirty="0">
                <a:solidFill>
                  <a:prstClr val="black"/>
                </a:solidFill>
                <a:latin typeface="Myriad Pro"/>
              </a:rPr>
              <a:t>How do they feel?</a:t>
            </a: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endParaRPr lang="en-GB" altLang="en-US" b="1" dirty="0">
              <a:solidFill>
                <a:prstClr val="black"/>
              </a:solidFill>
              <a:latin typeface="Myriad Pro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D1BF7-F2E4-2D4B-50A8-010B6E1DE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C163D0-76CB-3FB8-C3DA-73E082D03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09765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B540B-0998-96C0-B855-DB73613C5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Adjourning/Mourning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AD559-8193-7FF1-217A-A0F9E03EC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>
                <a:solidFill>
                  <a:prstClr val="black"/>
                </a:solidFill>
              </a:rPr>
              <a:t>Many personal relationships have been formed but they must now say goodbye</a:t>
            </a:r>
          </a:p>
          <a:p>
            <a:r>
              <a:rPr lang="en-GB" dirty="0"/>
              <a:t>There is:</a:t>
            </a: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bittersweet sense of accomplishment</a:t>
            </a: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reluctance to say good-bye</a:t>
            </a: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They Make promises to keep in touch</a:t>
            </a:r>
          </a:p>
          <a:p>
            <a:pPr marL="742950" marR="0" lvl="1" indent="-285750" algn="just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SzTx/>
              <a:buFontTx/>
              <a:buChar char="–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sense of Loss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C952B-E8B6-38B7-CFE8-20C705498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D844C-90D9-2C98-DF93-21C3F7975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99072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8DF77AFD-A41A-4CB7-BEE0-92CF4A7EC71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3315" name="Picture 2" descr="http://ts2.mm.bing.net/th?id=H.4929034512173845&amp;pid=15.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98438"/>
            <a:ext cx="64087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1213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8AF16-1397-44E7-A9B8-71498F521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CAD2C-40B2-4EED-AC1B-39F5CBE28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i="1" dirty="0"/>
              <a:t>Do teams always go through Tuckman’s stages?</a:t>
            </a: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86E99-F26B-4F68-B58D-1757FED3C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3B368-9045-4AB0-A015-B9E57F944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59260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Tuckman doesn’t give any time frame, but others think that a significant number of teams stall at stages 1 and 2 and never reach stage 3.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0334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br>
              <a:rPr lang="en-GB" u="sng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long would it take a team of 13/14 to reach stage 3?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6937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Tuckman’s stages of group development particularly apply to relatively small groups (3 to 12 people) so it is not entirely clear how group dynamics would evolve in larger groups.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63567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CBACA-2CE7-4F56-9FA0-7A2CBE8D3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202C4-94B9-417D-AEA4-D9B15E2B5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How long does it take for a team to move from one stage to the next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A635C-9252-4230-B420-5F5E44EDC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74930-0CB2-4929-8383-00855A0FA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8441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it is unclear when a team proceeds to the next stage. TUCKMAN does not provide any advice on the time frame that is required for each of the stages.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2394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2E27B-B59D-4220-BFD2-F2EDD5B24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CBB23-1961-4A3D-8B00-0F921B801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However, Wheelan (2004) suggests that it takes about six months for a team to get to the performing phase and that not all groups make it to this stage but get stuck at one of the earlier stages.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BCAE1-4564-4A5F-9E88-7221E8F46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42D55A-87FF-4E66-AF43-89A810FF4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69731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Tuckman say about Team Roles and Leadership?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36596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E48AD-0BF7-40EC-9C88-7E33908A9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AA4AA-33C6-4AF1-AB85-888D987CA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Tuckman does not address the question of </a:t>
            </a:r>
            <a:r>
              <a:rPr lang="en-GB" sz="4000" i="1" dirty="0"/>
              <a:t>team roles </a:t>
            </a:r>
            <a:r>
              <a:rPr lang="en-GB" sz="4000" dirty="0"/>
              <a:t>or </a:t>
            </a:r>
            <a:r>
              <a:rPr lang="en-GB" sz="4000" i="1" dirty="0"/>
              <a:t>leadership,</a:t>
            </a:r>
            <a:r>
              <a:rPr lang="en-GB" sz="4000" dirty="0"/>
              <a:t> all of which could affect the development of a team.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CC1CA3-496D-47A5-B0DE-21544FD16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8A29F1-2079-4498-93B6-68894C74D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29191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21A9C-9FB2-4A70-A158-7E6ACEA9D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/>
          <a:lstStyle/>
          <a:p>
            <a:r>
              <a:rPr lang="en-GB" dirty="0"/>
              <a:t>Revision</a:t>
            </a:r>
            <a:br>
              <a:rPr lang="en-GB" dirty="0"/>
            </a:br>
            <a:br>
              <a:rPr lang="en-GB" dirty="0"/>
            </a:br>
            <a:r>
              <a:rPr lang="en-GB" i="1" dirty="0"/>
              <a:t>What have you learnt today?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E006DA-4766-4A15-BB96-03BF0AFBA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008242-59D2-4F3B-8509-6F033E81A2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1499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AE15F-0AE8-4A2F-A5A2-94D284423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184576"/>
          </a:xfrm>
        </p:spPr>
        <p:txBody>
          <a:bodyPr/>
          <a:lstStyle/>
          <a:p>
            <a:r>
              <a:rPr lang="en-GB" u="sng" dirty="0"/>
              <a:t>A Team is</a:t>
            </a:r>
            <a:r>
              <a:rPr lang="en-GB" dirty="0"/>
              <a:t>: </a:t>
            </a:r>
            <a:r>
              <a:rPr lang="en-GB" b="1" dirty="0"/>
              <a:t>A group of people working collaboratively to achieve a goal</a:t>
            </a:r>
            <a:r>
              <a:rPr lang="en-GB" dirty="0"/>
              <a:t>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68AF28-6577-4519-9B88-BF165B97C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9C898-96E2-473C-BE56-99199AA2D0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68192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– How much do you know about TUCKMAN’s THEORY?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3917032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Q1. </a:t>
            </a:r>
            <a:r>
              <a:rPr lang="en-GB" b="1" i="1" dirty="0"/>
              <a:t>In this stage of Tuckman's Model, people feel strange, they don’t know what to do. They may be confused. The leader plays the dominant role</a:t>
            </a:r>
            <a:r>
              <a:rPr lang="en-GB" dirty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31490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B05BB-002F-41F9-9912-146E20856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Q2:</a:t>
            </a:r>
            <a:r>
              <a:rPr lang="en-GB" b="1" i="1" dirty="0"/>
              <a:t>During this stage of Tuckman's Model, teammates are more supportive of each other and able to disagree without arguing, and appreciate each other's strengths.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C5BD6-8378-47B0-AF35-B1EE57A08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D3711-89EA-40F0-9F2E-3BBB54DFA0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3568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1EBB0-2DF5-4C7E-9742-D13AC6D7F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en-GB" dirty="0"/>
              <a:t>QUIZ – Q3. </a:t>
            </a:r>
            <a:r>
              <a:rPr lang="en-GB" sz="3200" b="1" i="1" dirty="0"/>
              <a:t>Which of Tuckman’s Stages is shown in the picture?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6CD145A-303C-4450-A951-A519498597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3990975" cy="33909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B9858A-C122-4B4E-986A-D1EA7AFB0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7F5036-286D-4F8A-99E2-DE5D69DC9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956DD6E-AC21-48B5-B55C-107CD1BD22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729042"/>
              </p:ext>
            </p:extLst>
          </p:nvPr>
        </p:nvGraphicFramePr>
        <p:xfrm>
          <a:off x="3923928" y="2924944"/>
          <a:ext cx="2232248" cy="702365"/>
        </p:xfrm>
        <a:graphic>
          <a:graphicData uri="http://schemas.openxmlformats.org/drawingml/2006/table">
            <a:tbl>
              <a:tblPr/>
              <a:tblGrid>
                <a:gridCol w="2232248">
                  <a:extLst>
                    <a:ext uri="{9D8B030D-6E8A-4147-A177-3AD203B41FA5}">
                      <a16:colId xmlns:a16="http://schemas.microsoft.com/office/drawing/2014/main" val="164469765"/>
                    </a:ext>
                  </a:extLst>
                </a:gridCol>
              </a:tblGrid>
              <a:tr h="702365">
                <a:tc>
                  <a:txBody>
                    <a:bodyPr/>
                    <a:lstStyle/>
                    <a:p>
                      <a:r>
                        <a:rPr lang="en-GB" dirty="0"/>
                        <a:t>I want to be leader.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759026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F3E4B7B-7F05-46D5-8068-EF35A9170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548519"/>
              </p:ext>
            </p:extLst>
          </p:nvPr>
        </p:nvGraphicFramePr>
        <p:xfrm>
          <a:off x="1691680" y="5022574"/>
          <a:ext cx="1740633" cy="640080"/>
        </p:xfrm>
        <a:graphic>
          <a:graphicData uri="http://schemas.openxmlformats.org/drawingml/2006/table">
            <a:tbl>
              <a:tblPr/>
              <a:tblGrid>
                <a:gridCol w="1740633">
                  <a:extLst>
                    <a:ext uri="{9D8B030D-6E8A-4147-A177-3AD203B41FA5}">
                      <a16:colId xmlns:a16="http://schemas.microsoft.com/office/drawing/2014/main" val="1742551403"/>
                    </a:ext>
                  </a:extLst>
                </a:gridCol>
              </a:tblGrid>
              <a:tr h="384313">
                <a:tc>
                  <a:txBody>
                    <a:bodyPr/>
                    <a:lstStyle/>
                    <a:p>
                      <a:r>
                        <a:rPr lang="en-GB" dirty="0"/>
                        <a:t>You’re not listening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5966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66476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04D1D-7893-4110-8B98-97C83DBF1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052736"/>
            <a:ext cx="8229600" cy="1143000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QUIZ – Q4. </a:t>
            </a:r>
            <a:br>
              <a:rPr lang="en-GB" dirty="0"/>
            </a:br>
            <a:r>
              <a:rPr lang="en-GB" b="1" i="1" dirty="0"/>
              <a:t>Team members respect each other. They are confident, cooperative and trust each other.</a:t>
            </a:r>
            <a:br>
              <a:rPr lang="en-GB" b="1" i="1" dirty="0"/>
            </a:br>
            <a:r>
              <a:rPr lang="en-GB" b="1" i="1" dirty="0"/>
              <a:t>What stage is this?</a:t>
            </a:r>
            <a:br>
              <a:rPr lang="en-GB" b="1" i="1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511B07-EC75-4CCA-AAB1-049446E3F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3E1066-8A53-4F48-82AA-5C91915E2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F526AA1D-8B13-4D77-8184-F5699998E712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92075" y="-1436705"/>
            <a:ext cx="304800" cy="6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4404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6C68E-1D79-419F-8656-9714D64C9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6410"/>
          </a:xfrm>
        </p:spPr>
        <p:txBody>
          <a:bodyPr/>
          <a:lstStyle/>
          <a:p>
            <a:r>
              <a:rPr lang="en-GB" dirty="0"/>
              <a:t>Quiz – Q5</a:t>
            </a:r>
            <a:br>
              <a:rPr lang="en-GB" dirty="0"/>
            </a:br>
            <a:r>
              <a:rPr lang="en-GB" b="1" i="1" dirty="0"/>
              <a:t>What stage is missing?</a:t>
            </a:r>
            <a:br>
              <a:rPr lang="en-GB" dirty="0"/>
            </a:b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1A04F4-292F-487B-B0F7-74577836B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25/09/2025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084D66-C646-4DFE-9BCF-7BBAE19B3F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47808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1081</TotalTime>
  <Words>942</Words>
  <Application>Microsoft Office PowerPoint</Application>
  <PresentationFormat>On-screen Show (4:3)</PresentationFormat>
  <Paragraphs>182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Aptos</vt:lpstr>
      <vt:lpstr>Arial</vt:lpstr>
      <vt:lpstr>Arial Rounded MT Bold</vt:lpstr>
      <vt:lpstr>Myriad Pro</vt:lpstr>
      <vt:lpstr>Open Sans</vt:lpstr>
      <vt:lpstr>Times New Roman</vt:lpstr>
      <vt:lpstr>Verdana</vt:lpstr>
      <vt:lpstr>Wingdings</vt:lpstr>
      <vt:lpstr>20140311PresentationUWTSDTemplate</vt:lpstr>
      <vt:lpstr> LCLM 4003</vt:lpstr>
      <vt:lpstr>The THEORY</vt:lpstr>
      <vt:lpstr>The THEORY and MODELS</vt:lpstr>
      <vt:lpstr>Tuckman’s THEORY on Team Development (1965) </vt:lpstr>
      <vt:lpstr>  Stages Teams Go Through</vt:lpstr>
      <vt:lpstr>Discussion</vt:lpstr>
      <vt:lpstr>Bruce Tuckman’s stages of  team formation</vt:lpstr>
      <vt:lpstr>Discussion</vt:lpstr>
      <vt:lpstr>Storming</vt:lpstr>
      <vt:lpstr>Discussion</vt:lpstr>
      <vt:lpstr>Norming</vt:lpstr>
      <vt:lpstr>Discussion</vt:lpstr>
      <vt:lpstr>Performing</vt:lpstr>
      <vt:lpstr>Discussion</vt:lpstr>
      <vt:lpstr>PowerPoint Presentation</vt:lpstr>
      <vt:lpstr>Discussion</vt:lpstr>
      <vt:lpstr>Dorming or Adjourning </vt:lpstr>
      <vt:lpstr>ADJOURNING/MOURNING</vt:lpstr>
      <vt:lpstr>Adjourning/Mourning</vt:lpstr>
      <vt:lpstr>PowerPoint Presentation</vt:lpstr>
      <vt:lpstr>LIMITATIONS</vt:lpstr>
      <vt:lpstr>LIMITATIONS</vt:lpstr>
      <vt:lpstr>LIMITATIONS </vt:lpstr>
      <vt:lpstr>LIMITATIONS</vt:lpstr>
      <vt:lpstr>LIMITATIONS</vt:lpstr>
      <vt:lpstr>LIMITATIONS</vt:lpstr>
      <vt:lpstr>LIMITATIONS</vt:lpstr>
      <vt:lpstr>LIMITATIONS</vt:lpstr>
      <vt:lpstr>LIMITATIONS</vt:lpstr>
      <vt:lpstr>Revision  What have you learnt today? </vt:lpstr>
      <vt:lpstr>A Team is: A group of people working collaboratively to achieve a goal.</vt:lpstr>
      <vt:lpstr>QUIZ – How much do you know about TUCKMAN’s THEORY?</vt:lpstr>
      <vt:lpstr>     Q2:During this stage of Tuckman's Model, teammates are more supportive of each other and able to disagree without arguing, and appreciate each other's strengths.</vt:lpstr>
      <vt:lpstr>QUIZ – Q3. Which of Tuckman’s Stages is shown in the picture?</vt:lpstr>
      <vt:lpstr>     QUIZ – Q4.  Team members respect each other. They are confident, cooperative and trust each other. What stage is this?  </vt:lpstr>
      <vt:lpstr>Quiz – Q5 What stage is missing?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95</cp:revision>
  <cp:lastPrinted>2018-07-09T15:27:01Z</cp:lastPrinted>
  <dcterms:created xsi:type="dcterms:W3CDTF">2002-10-07T19:43:58Z</dcterms:created>
  <dcterms:modified xsi:type="dcterms:W3CDTF">2025-09-25T15:01:34Z</dcterms:modified>
</cp:coreProperties>
</file>