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imon Crowther" initials="SC" lastIdx="5" clrIdx="0">
    <p:extLst>
      <p:ext uri="{19B8F6BF-5375-455C-9EA6-DF929625EA0E}">
        <p15:presenceInfo xmlns:p15="http://schemas.microsoft.com/office/powerpoint/2012/main" userId="339ed3d37f8a206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0" d="100"/>
          <a:sy n="70" d="100"/>
        </p:scale>
        <p:origin x="53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commentAuthors" Target="commentAuthors.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09AF233-B6A8-412D-95AA-9A7756DA59A4}" type="datetimeFigureOut">
              <a:rPr lang="en-GB" smtClean="0"/>
              <a:t>06/01/2018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2C92D5-13FA-4466-8B5D-3FE1AF6228AC}" type="slidenum">
              <a:rPr lang="en-GB" smtClean="0"/>
              <a:t>‹#›</a:t>
            </a:fld>
            <a:endParaRPr lang="en-GB"/>
          </a:p>
        </p:txBody>
      </p:sp>
    </p:spTree>
    <p:extLst>
      <p:ext uri="{BB962C8B-B14F-4D97-AF65-F5344CB8AC3E}">
        <p14:creationId xmlns:p14="http://schemas.microsoft.com/office/powerpoint/2010/main" val="26377266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09AF233-B6A8-412D-95AA-9A7756DA59A4}" type="datetimeFigureOut">
              <a:rPr lang="en-GB" smtClean="0"/>
              <a:t>06/01/2018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2C92D5-13FA-4466-8B5D-3FE1AF6228AC}" type="slidenum">
              <a:rPr lang="en-GB" smtClean="0"/>
              <a:t>‹#›</a:t>
            </a:fld>
            <a:endParaRPr lang="en-GB"/>
          </a:p>
        </p:txBody>
      </p:sp>
    </p:spTree>
    <p:extLst>
      <p:ext uri="{BB962C8B-B14F-4D97-AF65-F5344CB8AC3E}">
        <p14:creationId xmlns:p14="http://schemas.microsoft.com/office/powerpoint/2010/main" val="1414087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09AF233-B6A8-412D-95AA-9A7756DA59A4}" type="datetimeFigureOut">
              <a:rPr lang="en-GB" smtClean="0"/>
              <a:t>06/01/2018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2C92D5-13FA-4466-8B5D-3FE1AF6228AC}" type="slidenum">
              <a:rPr lang="en-GB" smtClean="0"/>
              <a:t>‹#›</a:t>
            </a:fld>
            <a:endParaRPr lang="en-GB"/>
          </a:p>
        </p:txBody>
      </p:sp>
    </p:spTree>
    <p:extLst>
      <p:ext uri="{BB962C8B-B14F-4D97-AF65-F5344CB8AC3E}">
        <p14:creationId xmlns:p14="http://schemas.microsoft.com/office/powerpoint/2010/main" val="42627119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09AF233-B6A8-412D-95AA-9A7756DA59A4}" type="datetimeFigureOut">
              <a:rPr lang="en-GB" smtClean="0"/>
              <a:t>06/01/2018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2C92D5-13FA-4466-8B5D-3FE1AF6228AC}" type="slidenum">
              <a:rPr lang="en-GB" smtClean="0"/>
              <a:t>‹#›</a:t>
            </a:fld>
            <a:endParaRPr lang="en-GB"/>
          </a:p>
        </p:txBody>
      </p:sp>
    </p:spTree>
    <p:extLst>
      <p:ext uri="{BB962C8B-B14F-4D97-AF65-F5344CB8AC3E}">
        <p14:creationId xmlns:p14="http://schemas.microsoft.com/office/powerpoint/2010/main" val="35168387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09AF233-B6A8-412D-95AA-9A7756DA59A4}" type="datetimeFigureOut">
              <a:rPr lang="en-GB" smtClean="0"/>
              <a:t>06/01/2018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22C92D5-13FA-4466-8B5D-3FE1AF6228AC}" type="slidenum">
              <a:rPr lang="en-GB" smtClean="0"/>
              <a:t>‹#›</a:t>
            </a:fld>
            <a:endParaRPr lang="en-GB"/>
          </a:p>
        </p:txBody>
      </p:sp>
    </p:spTree>
    <p:extLst>
      <p:ext uri="{BB962C8B-B14F-4D97-AF65-F5344CB8AC3E}">
        <p14:creationId xmlns:p14="http://schemas.microsoft.com/office/powerpoint/2010/main" val="1495431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09AF233-B6A8-412D-95AA-9A7756DA59A4}" type="datetimeFigureOut">
              <a:rPr lang="en-GB" smtClean="0"/>
              <a:t>06/01/2018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22C92D5-13FA-4466-8B5D-3FE1AF6228AC}" type="slidenum">
              <a:rPr lang="en-GB" smtClean="0"/>
              <a:t>‹#›</a:t>
            </a:fld>
            <a:endParaRPr lang="en-GB"/>
          </a:p>
        </p:txBody>
      </p:sp>
    </p:spTree>
    <p:extLst>
      <p:ext uri="{BB962C8B-B14F-4D97-AF65-F5344CB8AC3E}">
        <p14:creationId xmlns:p14="http://schemas.microsoft.com/office/powerpoint/2010/main" val="41400844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9AF233-B6A8-412D-95AA-9A7756DA59A4}" type="datetimeFigureOut">
              <a:rPr lang="en-GB" smtClean="0"/>
              <a:t>06/01/2018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22C92D5-13FA-4466-8B5D-3FE1AF6228AC}" type="slidenum">
              <a:rPr lang="en-GB" smtClean="0"/>
              <a:t>‹#›</a:t>
            </a:fld>
            <a:endParaRPr lang="en-GB"/>
          </a:p>
        </p:txBody>
      </p:sp>
    </p:spTree>
    <p:extLst>
      <p:ext uri="{BB962C8B-B14F-4D97-AF65-F5344CB8AC3E}">
        <p14:creationId xmlns:p14="http://schemas.microsoft.com/office/powerpoint/2010/main" val="548734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09AF233-B6A8-412D-95AA-9A7756DA59A4}" type="datetimeFigureOut">
              <a:rPr lang="en-GB" smtClean="0"/>
              <a:t>06/01/2018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2C92D5-13FA-4466-8B5D-3FE1AF6228AC}" type="slidenum">
              <a:rPr lang="en-GB" smtClean="0"/>
              <a:t>‹#›</a:t>
            </a:fld>
            <a:endParaRPr lang="en-GB"/>
          </a:p>
        </p:txBody>
      </p:sp>
    </p:spTree>
    <p:extLst>
      <p:ext uri="{BB962C8B-B14F-4D97-AF65-F5344CB8AC3E}">
        <p14:creationId xmlns:p14="http://schemas.microsoft.com/office/powerpoint/2010/main" val="11770723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09AF233-B6A8-412D-95AA-9A7756DA59A4}" type="datetimeFigureOut">
              <a:rPr lang="en-GB" smtClean="0"/>
              <a:t>06/01/2018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2C92D5-13FA-4466-8B5D-3FE1AF6228AC}" type="slidenum">
              <a:rPr lang="en-GB" smtClean="0"/>
              <a:t>‹#›</a:t>
            </a:fld>
            <a:endParaRPr lang="en-GB"/>
          </a:p>
        </p:txBody>
      </p:sp>
    </p:spTree>
    <p:extLst>
      <p:ext uri="{BB962C8B-B14F-4D97-AF65-F5344CB8AC3E}">
        <p14:creationId xmlns:p14="http://schemas.microsoft.com/office/powerpoint/2010/main" val="3291410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09AF233-B6A8-412D-95AA-9A7756DA59A4}" type="datetimeFigureOut">
              <a:rPr lang="en-GB" smtClean="0"/>
              <a:t>06/01/2018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2C92D5-13FA-4466-8B5D-3FE1AF6228AC}" type="slidenum">
              <a:rPr lang="en-GB" smtClean="0"/>
              <a:t>‹#›</a:t>
            </a:fld>
            <a:endParaRPr lang="en-GB"/>
          </a:p>
        </p:txBody>
      </p:sp>
    </p:spTree>
    <p:extLst>
      <p:ext uri="{BB962C8B-B14F-4D97-AF65-F5344CB8AC3E}">
        <p14:creationId xmlns:p14="http://schemas.microsoft.com/office/powerpoint/2010/main" val="755541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09AF233-B6A8-412D-95AA-9A7756DA59A4}" type="datetimeFigureOut">
              <a:rPr lang="en-GB" smtClean="0"/>
              <a:t>06/01/2018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2C92D5-13FA-4466-8B5D-3FE1AF6228AC}" type="slidenum">
              <a:rPr lang="en-GB" smtClean="0"/>
              <a:t>‹#›</a:t>
            </a:fld>
            <a:endParaRPr lang="en-GB"/>
          </a:p>
        </p:txBody>
      </p:sp>
    </p:spTree>
    <p:extLst>
      <p:ext uri="{BB962C8B-B14F-4D97-AF65-F5344CB8AC3E}">
        <p14:creationId xmlns:p14="http://schemas.microsoft.com/office/powerpoint/2010/main" val="40967579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09AF233-B6A8-412D-95AA-9A7756DA59A4}" type="datetimeFigureOut">
              <a:rPr lang="en-GB" smtClean="0"/>
              <a:t>06/01/2018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2C92D5-13FA-4466-8B5D-3FE1AF6228AC}" type="slidenum">
              <a:rPr lang="en-GB" smtClean="0"/>
              <a:t>‹#›</a:t>
            </a:fld>
            <a:endParaRPr lang="en-GB"/>
          </a:p>
        </p:txBody>
      </p:sp>
    </p:spTree>
    <p:extLst>
      <p:ext uri="{BB962C8B-B14F-4D97-AF65-F5344CB8AC3E}">
        <p14:creationId xmlns:p14="http://schemas.microsoft.com/office/powerpoint/2010/main" val="37489428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www.english-heritage.org.uk/learn/histories/lgbtq-history/edward-ii-gaveston-despenser/" TargetMode="External"/><Relationship Id="rId3" Type="http://schemas.openxmlformats.org/officeDocument/2006/relationships/image" Target="../media/image5.png"/><Relationship Id="rId7" Type="http://schemas.openxmlformats.org/officeDocument/2006/relationships/hyperlink" Target="http://www.vanderkrogt.net/statues/object.php?webpage=ST&amp;record=gbem008" TargetMode="Externa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hyperlink" Target="http://elizabethchadwick.com/blog/shrouded-in-mystery-some-thoughts-on-william-marshals-burial-shrouds/" TargetMode="Externa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elizabethchadwick.com/blog/shrouded-in-mystery-some-thoughts-on-william-marshals-burial-shrouds/"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www.imdb.com/title/tt1878805/characters/nm0004133?ref_=tt_cl_t14"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Isabella of France:</a:t>
            </a:r>
            <a:br>
              <a:rPr lang="en-GB" dirty="0"/>
            </a:br>
            <a:r>
              <a:rPr lang="en-GB" dirty="0"/>
              <a:t> Successful Regent? </a:t>
            </a:r>
          </a:p>
        </p:txBody>
      </p:sp>
      <p:sp>
        <p:nvSpPr>
          <p:cNvPr id="3" name="Subtitle 2"/>
          <p:cNvSpPr>
            <a:spLocks noGrp="1"/>
          </p:cNvSpPr>
          <p:nvPr>
            <p:ph type="subTitle" idx="1"/>
          </p:nvPr>
        </p:nvSpPr>
        <p:spPr/>
        <p:txBody>
          <a:bodyPr/>
          <a:lstStyle/>
          <a:p>
            <a:r>
              <a:rPr lang="en-GB" dirty="0"/>
              <a:t>AHSK6002 </a:t>
            </a:r>
          </a:p>
          <a:p>
            <a:r>
              <a:rPr lang="en-GB" dirty="0"/>
              <a:t>Charlotte Dalby, 1500175</a:t>
            </a:r>
          </a:p>
          <a:p>
            <a:endParaRPr lang="en-GB" dirty="0"/>
          </a:p>
        </p:txBody>
      </p:sp>
    </p:spTree>
    <p:extLst>
      <p:ext uri="{BB962C8B-B14F-4D97-AF65-F5344CB8AC3E}">
        <p14:creationId xmlns:p14="http://schemas.microsoft.com/office/powerpoint/2010/main" val="13544085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Aims and Objectives </a:t>
            </a:r>
          </a:p>
        </p:txBody>
      </p:sp>
      <p:sp>
        <p:nvSpPr>
          <p:cNvPr id="3" name="Content Placeholder 2"/>
          <p:cNvSpPr>
            <a:spLocks noGrp="1"/>
          </p:cNvSpPr>
          <p:nvPr>
            <p:ph idx="1"/>
          </p:nvPr>
        </p:nvSpPr>
        <p:spPr>
          <a:xfrm>
            <a:off x="838200" y="1825625"/>
            <a:ext cx="4748784" cy="4351338"/>
          </a:xfrm>
        </p:spPr>
        <p:txBody>
          <a:bodyPr/>
          <a:lstStyle/>
          <a:p>
            <a:r>
              <a:rPr lang="en-GB" dirty="0"/>
              <a:t>To discuss the ability of Isabella of France as regent of England between 1326 and 1330. </a:t>
            </a:r>
          </a:p>
          <a:p>
            <a:r>
              <a:rPr lang="en-GB" dirty="0"/>
              <a:t>To assess Isabella’s success by comparing her time in power to a number of case studies.</a:t>
            </a:r>
          </a:p>
          <a:p>
            <a:pPr marL="0" indent="0">
              <a:buNone/>
            </a:pPr>
            <a:endParaRPr lang="en-GB" dirty="0"/>
          </a:p>
        </p:txBody>
      </p:sp>
      <p:pic>
        <p:nvPicPr>
          <p:cNvPr id="4" name="Picture 3"/>
          <p:cNvPicPr>
            <a:picLocks noChangeAspect="1"/>
          </p:cNvPicPr>
          <p:nvPr/>
        </p:nvPicPr>
        <p:blipFill>
          <a:blip r:embed="rId2"/>
          <a:stretch>
            <a:fillRect/>
          </a:stretch>
        </p:blipFill>
        <p:spPr>
          <a:xfrm>
            <a:off x="6839712" y="1359213"/>
            <a:ext cx="3630168" cy="5269416"/>
          </a:xfrm>
          <a:prstGeom prst="rect">
            <a:avLst/>
          </a:prstGeom>
        </p:spPr>
      </p:pic>
      <p:sp>
        <p:nvSpPr>
          <p:cNvPr id="5" name="TextBox 4"/>
          <p:cNvSpPr txBox="1"/>
          <p:nvPr/>
        </p:nvSpPr>
        <p:spPr>
          <a:xfrm>
            <a:off x="960120" y="5513832"/>
            <a:ext cx="5468112" cy="1200329"/>
          </a:xfrm>
          <a:prstGeom prst="rect">
            <a:avLst/>
          </a:prstGeom>
          <a:noFill/>
        </p:spPr>
        <p:txBody>
          <a:bodyPr wrap="square" rtlCol="0">
            <a:spAutoFit/>
          </a:bodyPr>
          <a:lstStyle/>
          <a:p>
            <a:r>
              <a:rPr lang="en-GB" dirty="0" smtClean="0"/>
              <a:t>‘Isabella of France lands in England with Prince Edward’ in Fouquet, J., </a:t>
            </a:r>
            <a:r>
              <a:rPr lang="en-GB" i="1" dirty="0" err="1" smtClean="0"/>
              <a:t>Grandes</a:t>
            </a:r>
            <a:r>
              <a:rPr lang="en-GB" i="1" dirty="0" smtClean="0"/>
              <a:t> </a:t>
            </a:r>
            <a:r>
              <a:rPr lang="en-GB" i="1" dirty="0" err="1" smtClean="0"/>
              <a:t>Chroniques</a:t>
            </a:r>
            <a:r>
              <a:rPr lang="en-GB" i="1" dirty="0" smtClean="0"/>
              <a:t> de France, </a:t>
            </a:r>
            <a:r>
              <a:rPr lang="en-GB" dirty="0" smtClean="0"/>
              <a:t>1455-60. MS 6465, f.338v. </a:t>
            </a:r>
            <a:r>
              <a:rPr lang="en-GB" dirty="0" err="1"/>
              <a:t>Bibliothèque</a:t>
            </a:r>
            <a:r>
              <a:rPr lang="en-GB" dirty="0"/>
              <a:t> </a:t>
            </a:r>
            <a:r>
              <a:rPr lang="en-GB" dirty="0" err="1"/>
              <a:t>Nationalé</a:t>
            </a:r>
            <a:r>
              <a:rPr lang="en-GB" dirty="0"/>
              <a:t> de France, Paris. </a:t>
            </a:r>
          </a:p>
        </p:txBody>
      </p:sp>
    </p:spTree>
    <p:extLst>
      <p:ext uri="{BB962C8B-B14F-4D97-AF65-F5344CB8AC3E}">
        <p14:creationId xmlns:p14="http://schemas.microsoft.com/office/powerpoint/2010/main" val="25520070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Current publications</a:t>
            </a:r>
          </a:p>
        </p:txBody>
      </p:sp>
      <p:sp>
        <p:nvSpPr>
          <p:cNvPr id="3" name="Content Placeholder 2"/>
          <p:cNvSpPr>
            <a:spLocks noGrp="1"/>
          </p:cNvSpPr>
          <p:nvPr>
            <p:ph idx="1"/>
          </p:nvPr>
        </p:nvSpPr>
        <p:spPr>
          <a:xfrm>
            <a:off x="4651248" y="1560449"/>
            <a:ext cx="6989064" cy="4351338"/>
          </a:xfrm>
        </p:spPr>
        <p:txBody>
          <a:bodyPr/>
          <a:lstStyle/>
          <a:p>
            <a:r>
              <a:rPr lang="en-GB" dirty="0"/>
              <a:t>Traditional historiography </a:t>
            </a:r>
            <a:r>
              <a:rPr lang="en-GB" dirty="0" smtClean="0"/>
              <a:t>focused </a:t>
            </a:r>
            <a:r>
              <a:rPr lang="en-GB" dirty="0"/>
              <a:t>on </a:t>
            </a:r>
            <a:r>
              <a:rPr lang="en-GB" dirty="0" smtClean="0"/>
              <a:t>Isabella </a:t>
            </a:r>
            <a:r>
              <a:rPr lang="en-GB" dirty="0"/>
              <a:t>of France </a:t>
            </a:r>
            <a:r>
              <a:rPr lang="en-GB" dirty="0" smtClean="0"/>
              <a:t>has </a:t>
            </a:r>
            <a:r>
              <a:rPr lang="en-GB" dirty="0"/>
              <a:t>focused on the murder of her husband or the debate surrounding his sexuality in order to make Isabella out to be a tyrant or unlucky in marriage </a:t>
            </a:r>
          </a:p>
          <a:p>
            <a:r>
              <a:rPr lang="en-GB" dirty="0"/>
              <a:t>Feminist histories only compare Isabella of France to other medieval Queens who are remembered in history, giving her an unfair comparison</a:t>
            </a:r>
          </a:p>
        </p:txBody>
      </p:sp>
      <p:pic>
        <p:nvPicPr>
          <p:cNvPr id="4" name="Picture 3"/>
          <p:cNvPicPr>
            <a:picLocks noChangeAspect="1"/>
          </p:cNvPicPr>
          <p:nvPr/>
        </p:nvPicPr>
        <p:blipFill>
          <a:blip r:embed="rId2"/>
          <a:stretch>
            <a:fillRect/>
          </a:stretch>
        </p:blipFill>
        <p:spPr>
          <a:xfrm>
            <a:off x="838200" y="1300869"/>
            <a:ext cx="2700528" cy="4348308"/>
          </a:xfrm>
          <a:prstGeom prst="rect">
            <a:avLst/>
          </a:prstGeom>
        </p:spPr>
      </p:pic>
      <p:sp>
        <p:nvSpPr>
          <p:cNvPr id="5" name="TextBox 4"/>
          <p:cNvSpPr txBox="1"/>
          <p:nvPr/>
        </p:nvSpPr>
        <p:spPr>
          <a:xfrm>
            <a:off x="838200" y="5788152"/>
            <a:ext cx="3669792" cy="923330"/>
          </a:xfrm>
          <a:prstGeom prst="rect">
            <a:avLst/>
          </a:prstGeom>
          <a:noFill/>
        </p:spPr>
        <p:txBody>
          <a:bodyPr wrap="square" rtlCol="0">
            <a:spAutoFit/>
          </a:bodyPr>
          <a:lstStyle/>
          <a:p>
            <a:r>
              <a:rPr lang="en-GB" dirty="0" smtClean="0"/>
              <a:t>Doherty, P., </a:t>
            </a:r>
            <a:r>
              <a:rPr lang="en-GB" i="1" dirty="0" smtClean="0"/>
              <a:t>Isabella and the strange death of Edward II </a:t>
            </a:r>
            <a:r>
              <a:rPr lang="en-GB" dirty="0" smtClean="0"/>
              <a:t>(</a:t>
            </a:r>
            <a:r>
              <a:rPr lang="en-GB" dirty="0"/>
              <a:t>London: Robinson, 2003).</a:t>
            </a:r>
            <a:endParaRPr lang="en-GB" dirty="0"/>
          </a:p>
        </p:txBody>
      </p:sp>
    </p:spTree>
    <p:extLst>
      <p:ext uri="{BB962C8B-B14F-4D97-AF65-F5344CB8AC3E}">
        <p14:creationId xmlns:p14="http://schemas.microsoft.com/office/powerpoint/2010/main" val="1148843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Approach/research questions</a:t>
            </a:r>
          </a:p>
        </p:txBody>
      </p:sp>
      <p:sp>
        <p:nvSpPr>
          <p:cNvPr id="3" name="Content Placeholder 2"/>
          <p:cNvSpPr>
            <a:spLocks noGrp="1"/>
          </p:cNvSpPr>
          <p:nvPr>
            <p:ph idx="1"/>
          </p:nvPr>
        </p:nvSpPr>
        <p:spPr>
          <a:xfrm>
            <a:off x="838200" y="1825625"/>
            <a:ext cx="6156960" cy="4351338"/>
          </a:xfrm>
        </p:spPr>
        <p:txBody>
          <a:bodyPr/>
          <a:lstStyle/>
          <a:p>
            <a:r>
              <a:rPr lang="en-GB" dirty="0"/>
              <a:t>Revisionist Feminist approach </a:t>
            </a:r>
          </a:p>
          <a:p>
            <a:pPr marL="0" indent="0">
              <a:buNone/>
            </a:pPr>
            <a:endParaRPr lang="en-GB" dirty="0"/>
          </a:p>
          <a:p>
            <a:r>
              <a:rPr lang="en-GB" dirty="0"/>
              <a:t>Was Isabella of France as much as a tyrant in her rule as history </a:t>
            </a:r>
            <a:r>
              <a:rPr lang="en-GB" dirty="0" smtClean="0"/>
              <a:t>makes </a:t>
            </a:r>
            <a:r>
              <a:rPr lang="en-GB" dirty="0"/>
              <a:t>out? </a:t>
            </a:r>
          </a:p>
          <a:p>
            <a:r>
              <a:rPr lang="en-GB" dirty="0"/>
              <a:t>Was the reign of Isabella of France truly worse than that of other contemporary regents and royal favourites? </a:t>
            </a:r>
          </a:p>
          <a:p>
            <a:pPr marL="0" indent="0">
              <a:buNone/>
            </a:pPr>
            <a:endParaRPr lang="en-GB" dirty="0"/>
          </a:p>
        </p:txBody>
      </p:sp>
      <p:pic>
        <p:nvPicPr>
          <p:cNvPr id="4" name="Picture 3"/>
          <p:cNvPicPr>
            <a:picLocks noChangeAspect="1"/>
          </p:cNvPicPr>
          <p:nvPr/>
        </p:nvPicPr>
        <p:blipFill>
          <a:blip r:embed="rId2"/>
          <a:stretch>
            <a:fillRect/>
          </a:stretch>
        </p:blipFill>
        <p:spPr>
          <a:xfrm>
            <a:off x="6995160" y="1425512"/>
            <a:ext cx="4798294" cy="4030028"/>
          </a:xfrm>
          <a:prstGeom prst="rect">
            <a:avLst/>
          </a:prstGeom>
        </p:spPr>
      </p:pic>
      <p:sp>
        <p:nvSpPr>
          <p:cNvPr id="5" name="TextBox 4"/>
          <p:cNvSpPr txBox="1"/>
          <p:nvPr/>
        </p:nvSpPr>
        <p:spPr>
          <a:xfrm>
            <a:off x="7114032" y="5678424"/>
            <a:ext cx="4754880" cy="923330"/>
          </a:xfrm>
          <a:prstGeom prst="rect">
            <a:avLst/>
          </a:prstGeom>
          <a:noFill/>
        </p:spPr>
        <p:txBody>
          <a:bodyPr wrap="square" rtlCol="0">
            <a:spAutoFit/>
          </a:bodyPr>
          <a:lstStyle/>
          <a:p>
            <a:r>
              <a:rPr lang="en-GB" dirty="0" smtClean="0"/>
              <a:t>‘Isabella arrives at the gates of Paris’ in </a:t>
            </a:r>
            <a:r>
              <a:rPr lang="en-GB" dirty="0" err="1" smtClean="0"/>
              <a:t>Froissarts</a:t>
            </a:r>
            <a:r>
              <a:rPr lang="en-GB" dirty="0" smtClean="0"/>
              <a:t> Chronicles. MS FR 2643, f.1, </a:t>
            </a:r>
            <a:r>
              <a:rPr lang="en-GB" dirty="0" err="1"/>
              <a:t>Bibliothèque</a:t>
            </a:r>
            <a:r>
              <a:rPr lang="en-GB" dirty="0"/>
              <a:t> </a:t>
            </a:r>
            <a:r>
              <a:rPr lang="en-GB" dirty="0" err="1"/>
              <a:t>Nationalé</a:t>
            </a:r>
            <a:r>
              <a:rPr lang="en-GB" dirty="0"/>
              <a:t> de </a:t>
            </a:r>
            <a:r>
              <a:rPr lang="en-GB" dirty="0" smtClean="0"/>
              <a:t>France, Paris. </a:t>
            </a:r>
            <a:endParaRPr lang="en-GB" dirty="0"/>
          </a:p>
        </p:txBody>
      </p:sp>
    </p:spTree>
    <p:extLst>
      <p:ext uri="{BB962C8B-B14F-4D97-AF65-F5344CB8AC3E}">
        <p14:creationId xmlns:p14="http://schemas.microsoft.com/office/powerpoint/2010/main" val="36742041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Issues with research </a:t>
            </a:r>
          </a:p>
        </p:txBody>
      </p:sp>
      <p:sp>
        <p:nvSpPr>
          <p:cNvPr id="3" name="Content Placeholder 2"/>
          <p:cNvSpPr>
            <a:spLocks noGrp="1"/>
          </p:cNvSpPr>
          <p:nvPr>
            <p:ph idx="1"/>
          </p:nvPr>
        </p:nvSpPr>
        <p:spPr>
          <a:xfrm>
            <a:off x="838200" y="1825625"/>
            <a:ext cx="10515600" cy="1914271"/>
          </a:xfrm>
        </p:spPr>
        <p:txBody>
          <a:bodyPr/>
          <a:lstStyle/>
          <a:p>
            <a:r>
              <a:rPr lang="en-GB" dirty="0"/>
              <a:t>Who to compare Isabella of France to? </a:t>
            </a:r>
          </a:p>
          <a:p>
            <a:r>
              <a:rPr lang="en-GB" dirty="0"/>
              <a:t>Finding contemporary government documents </a:t>
            </a:r>
          </a:p>
        </p:txBody>
      </p:sp>
      <p:pic>
        <p:nvPicPr>
          <p:cNvPr id="4" name="Picture 3"/>
          <p:cNvPicPr>
            <a:picLocks noChangeAspect="1"/>
          </p:cNvPicPr>
          <p:nvPr/>
        </p:nvPicPr>
        <p:blipFill>
          <a:blip r:embed="rId2"/>
          <a:stretch>
            <a:fillRect/>
          </a:stretch>
        </p:blipFill>
        <p:spPr>
          <a:xfrm>
            <a:off x="838200" y="2866150"/>
            <a:ext cx="2481072" cy="2439020"/>
          </a:xfrm>
          <a:prstGeom prst="rect">
            <a:avLst/>
          </a:prstGeom>
        </p:spPr>
      </p:pic>
      <p:pic>
        <p:nvPicPr>
          <p:cNvPr id="5" name="Picture 4"/>
          <p:cNvPicPr>
            <a:picLocks noChangeAspect="1"/>
          </p:cNvPicPr>
          <p:nvPr/>
        </p:nvPicPr>
        <p:blipFill>
          <a:blip r:embed="rId3"/>
          <a:stretch>
            <a:fillRect/>
          </a:stretch>
        </p:blipFill>
        <p:spPr>
          <a:xfrm>
            <a:off x="3689191" y="2778000"/>
            <a:ext cx="1868699" cy="2742342"/>
          </a:xfrm>
          <a:prstGeom prst="rect">
            <a:avLst/>
          </a:prstGeom>
        </p:spPr>
      </p:pic>
      <p:pic>
        <p:nvPicPr>
          <p:cNvPr id="6" name="Picture 5"/>
          <p:cNvPicPr>
            <a:picLocks noChangeAspect="1"/>
          </p:cNvPicPr>
          <p:nvPr/>
        </p:nvPicPr>
        <p:blipFill>
          <a:blip r:embed="rId4"/>
          <a:stretch>
            <a:fillRect/>
          </a:stretch>
        </p:blipFill>
        <p:spPr>
          <a:xfrm>
            <a:off x="8563550" y="2698561"/>
            <a:ext cx="2836847" cy="2695005"/>
          </a:xfrm>
          <a:prstGeom prst="rect">
            <a:avLst/>
          </a:prstGeom>
        </p:spPr>
      </p:pic>
      <p:pic>
        <p:nvPicPr>
          <p:cNvPr id="7" name="Picture 6"/>
          <p:cNvPicPr>
            <a:picLocks noChangeAspect="1"/>
          </p:cNvPicPr>
          <p:nvPr/>
        </p:nvPicPr>
        <p:blipFill>
          <a:blip r:embed="rId5"/>
          <a:stretch>
            <a:fillRect/>
          </a:stretch>
        </p:blipFill>
        <p:spPr>
          <a:xfrm>
            <a:off x="6015839" y="2698561"/>
            <a:ext cx="2407920" cy="2821781"/>
          </a:xfrm>
          <a:prstGeom prst="rect">
            <a:avLst/>
          </a:prstGeom>
        </p:spPr>
      </p:pic>
      <p:sp>
        <p:nvSpPr>
          <p:cNvPr id="8" name="TextBox 7"/>
          <p:cNvSpPr txBox="1"/>
          <p:nvPr/>
        </p:nvSpPr>
        <p:spPr>
          <a:xfrm>
            <a:off x="220007" y="5473005"/>
            <a:ext cx="3099265" cy="1384995"/>
          </a:xfrm>
          <a:prstGeom prst="rect">
            <a:avLst/>
          </a:prstGeom>
          <a:noFill/>
        </p:spPr>
        <p:txBody>
          <a:bodyPr wrap="square" rtlCol="0">
            <a:spAutoFit/>
          </a:bodyPr>
          <a:lstStyle/>
          <a:p>
            <a:r>
              <a:rPr lang="en-GB" sz="1400" dirty="0" smtClean="0"/>
              <a:t>Tomb of William Marshal, Temple Church London. Image available at  </a:t>
            </a:r>
            <a:r>
              <a:rPr lang="en-GB" sz="1400" dirty="0">
                <a:hlinkClick r:id="rId6"/>
              </a:rPr>
              <a:t>http://elizabethchadwick.com/blog/shrouded-in-mystery-some-thoughts-on-william-marshals-burial-shrouds</a:t>
            </a:r>
            <a:r>
              <a:rPr lang="en-GB" sz="1400" dirty="0" smtClean="0">
                <a:hlinkClick r:id="rId6"/>
              </a:rPr>
              <a:t>/</a:t>
            </a:r>
            <a:r>
              <a:rPr lang="en-GB" sz="1400" dirty="0" smtClean="0"/>
              <a:t> [accessed 06/01/18].</a:t>
            </a:r>
            <a:endParaRPr lang="en-GB" sz="1400" dirty="0"/>
          </a:p>
        </p:txBody>
      </p:sp>
      <p:sp>
        <p:nvSpPr>
          <p:cNvPr id="10" name="TextBox 9"/>
          <p:cNvSpPr txBox="1"/>
          <p:nvPr/>
        </p:nvSpPr>
        <p:spPr>
          <a:xfrm>
            <a:off x="3231240" y="5473004"/>
            <a:ext cx="2784599" cy="1384995"/>
          </a:xfrm>
          <a:prstGeom prst="rect">
            <a:avLst/>
          </a:prstGeom>
          <a:noFill/>
        </p:spPr>
        <p:txBody>
          <a:bodyPr wrap="square" rtlCol="0">
            <a:spAutoFit/>
          </a:bodyPr>
          <a:lstStyle/>
          <a:p>
            <a:r>
              <a:rPr lang="en-GB" sz="1400" dirty="0" smtClean="0"/>
              <a:t>Simon de Montfort statue on Leicester clock tower. </a:t>
            </a:r>
            <a:r>
              <a:rPr lang="en-GB" sz="1400" dirty="0"/>
              <a:t>Image available at </a:t>
            </a:r>
            <a:r>
              <a:rPr lang="en-GB" sz="1400" dirty="0">
                <a:hlinkClick r:id="rId7"/>
              </a:rPr>
              <a:t>http://</a:t>
            </a:r>
            <a:r>
              <a:rPr lang="en-GB" sz="1400" dirty="0" smtClean="0">
                <a:hlinkClick r:id="rId7"/>
              </a:rPr>
              <a:t>www.vanderkrogt.net/statues/object.php?webpage=ST&amp;record=gbem008</a:t>
            </a:r>
            <a:r>
              <a:rPr lang="en-GB" sz="1400" dirty="0" smtClean="0"/>
              <a:t> [accessed 06/01/18].</a:t>
            </a:r>
            <a:endParaRPr lang="en-GB" sz="1400" dirty="0"/>
          </a:p>
        </p:txBody>
      </p:sp>
      <p:sp>
        <p:nvSpPr>
          <p:cNvPr id="11" name="TextBox 10"/>
          <p:cNvSpPr txBox="1"/>
          <p:nvPr/>
        </p:nvSpPr>
        <p:spPr>
          <a:xfrm>
            <a:off x="6015839" y="5520342"/>
            <a:ext cx="2575922" cy="1384995"/>
          </a:xfrm>
          <a:prstGeom prst="rect">
            <a:avLst/>
          </a:prstGeom>
          <a:noFill/>
        </p:spPr>
        <p:txBody>
          <a:bodyPr wrap="square" rtlCol="0">
            <a:spAutoFit/>
          </a:bodyPr>
          <a:lstStyle/>
          <a:p>
            <a:r>
              <a:rPr lang="en-GB" sz="1400" dirty="0" smtClean="0"/>
              <a:t>19</a:t>
            </a:r>
            <a:r>
              <a:rPr lang="en-GB" sz="1400" baseline="30000" dirty="0" smtClean="0"/>
              <a:t>th</a:t>
            </a:r>
            <a:r>
              <a:rPr lang="en-GB" sz="1400" dirty="0" smtClean="0"/>
              <a:t> century image of Gaveston’s execution. </a:t>
            </a:r>
            <a:r>
              <a:rPr lang="en-GB" sz="1400" dirty="0"/>
              <a:t>Image available at </a:t>
            </a:r>
            <a:r>
              <a:rPr lang="en-GB" sz="1400" dirty="0">
                <a:hlinkClick r:id="rId8"/>
              </a:rPr>
              <a:t>http://www.english-heritage.org.uk/learn/histories/lgbtq-history/edward-ii-gaveston-despenser</a:t>
            </a:r>
            <a:r>
              <a:rPr lang="en-GB" sz="1400" dirty="0" smtClean="0">
                <a:hlinkClick r:id="rId8"/>
              </a:rPr>
              <a:t>/</a:t>
            </a:r>
            <a:r>
              <a:rPr lang="en-GB" sz="1400" dirty="0" smtClean="0"/>
              <a:t> [accessed 06/01/18]. </a:t>
            </a:r>
            <a:endParaRPr lang="en-GB" sz="1400" dirty="0"/>
          </a:p>
        </p:txBody>
      </p:sp>
      <p:sp>
        <p:nvSpPr>
          <p:cNvPr id="12" name="TextBox 11"/>
          <p:cNvSpPr txBox="1"/>
          <p:nvPr/>
        </p:nvSpPr>
        <p:spPr>
          <a:xfrm>
            <a:off x="8591761" y="5473004"/>
            <a:ext cx="3021119" cy="954107"/>
          </a:xfrm>
          <a:prstGeom prst="rect">
            <a:avLst/>
          </a:prstGeom>
          <a:noFill/>
        </p:spPr>
        <p:txBody>
          <a:bodyPr wrap="square" rtlCol="0">
            <a:spAutoFit/>
          </a:bodyPr>
          <a:lstStyle/>
          <a:p>
            <a:r>
              <a:rPr lang="en-GB" sz="1400" dirty="0" smtClean="0"/>
              <a:t>The execution of Hugh Despenser the Younger in Froissart’s Chronicles. MS FR 2643, f.9, </a:t>
            </a:r>
            <a:r>
              <a:rPr lang="en-GB" sz="1400" dirty="0" err="1"/>
              <a:t>Bibliothèque</a:t>
            </a:r>
            <a:r>
              <a:rPr lang="en-GB" sz="1400" dirty="0"/>
              <a:t> </a:t>
            </a:r>
            <a:r>
              <a:rPr lang="en-GB" sz="1400" dirty="0" err="1"/>
              <a:t>Nationalé</a:t>
            </a:r>
            <a:r>
              <a:rPr lang="en-GB" sz="1400" dirty="0"/>
              <a:t> de France, Paris. </a:t>
            </a:r>
          </a:p>
        </p:txBody>
      </p:sp>
    </p:spTree>
    <p:extLst>
      <p:ext uri="{BB962C8B-B14F-4D97-AF65-F5344CB8AC3E}">
        <p14:creationId xmlns:p14="http://schemas.microsoft.com/office/powerpoint/2010/main" val="33437930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Relationship </a:t>
            </a:r>
            <a:r>
              <a:rPr lang="en-GB" dirty="0"/>
              <a:t>with Nobility </a:t>
            </a:r>
          </a:p>
        </p:txBody>
      </p:sp>
      <p:sp>
        <p:nvSpPr>
          <p:cNvPr id="3" name="Content Placeholder 2"/>
          <p:cNvSpPr>
            <a:spLocks noGrp="1"/>
          </p:cNvSpPr>
          <p:nvPr>
            <p:ph idx="1"/>
          </p:nvPr>
        </p:nvSpPr>
        <p:spPr/>
        <p:txBody>
          <a:bodyPr/>
          <a:lstStyle/>
          <a:p>
            <a:r>
              <a:rPr lang="en-GB" dirty="0"/>
              <a:t>Gave land to supporters of her take-over </a:t>
            </a:r>
          </a:p>
          <a:p>
            <a:r>
              <a:rPr lang="en-GB" dirty="0"/>
              <a:t>Pardoned a number of her enemies </a:t>
            </a:r>
          </a:p>
          <a:p>
            <a:r>
              <a:rPr lang="en-GB" dirty="0"/>
              <a:t>Potentially guilty of greed and land grabbing </a:t>
            </a:r>
          </a:p>
          <a:p>
            <a:r>
              <a:rPr lang="en-GB" dirty="0"/>
              <a:t>Rebellion of Henry of Lancaster, 1328 </a:t>
            </a:r>
          </a:p>
          <a:p>
            <a:r>
              <a:rPr lang="en-GB" dirty="0"/>
              <a:t>Overthrow by Edward III, 1330 </a:t>
            </a:r>
          </a:p>
          <a:p>
            <a:pPr marL="0" indent="0">
              <a:buNone/>
            </a:pPr>
            <a:endParaRPr lang="en-GB" dirty="0"/>
          </a:p>
        </p:txBody>
      </p:sp>
      <p:pic>
        <p:nvPicPr>
          <p:cNvPr id="5" name="Picture 4"/>
          <p:cNvPicPr>
            <a:picLocks noChangeAspect="1"/>
          </p:cNvPicPr>
          <p:nvPr/>
        </p:nvPicPr>
        <p:blipFill>
          <a:blip r:embed="rId2"/>
          <a:stretch>
            <a:fillRect/>
          </a:stretch>
        </p:blipFill>
        <p:spPr>
          <a:xfrm>
            <a:off x="6552438" y="3380613"/>
            <a:ext cx="5524500" cy="3333750"/>
          </a:xfrm>
          <a:prstGeom prst="rect">
            <a:avLst/>
          </a:prstGeom>
        </p:spPr>
      </p:pic>
      <p:sp>
        <p:nvSpPr>
          <p:cNvPr id="4" name="TextBox 3"/>
          <p:cNvSpPr txBox="1"/>
          <p:nvPr/>
        </p:nvSpPr>
        <p:spPr>
          <a:xfrm>
            <a:off x="1883664" y="5245334"/>
            <a:ext cx="4434840" cy="1200329"/>
          </a:xfrm>
          <a:prstGeom prst="rect">
            <a:avLst/>
          </a:prstGeom>
          <a:noFill/>
        </p:spPr>
        <p:txBody>
          <a:bodyPr wrap="square" rtlCol="0">
            <a:spAutoFit/>
          </a:bodyPr>
          <a:lstStyle/>
          <a:p>
            <a:r>
              <a:rPr lang="en-GB" dirty="0" smtClean="0"/>
              <a:t>‘Isabella rides with Edward III to Oxford’, MS 659 f.195, Bridgeman Art Library by permission of Lord Leicester and the Trustees of the </a:t>
            </a:r>
            <a:r>
              <a:rPr lang="en-GB" dirty="0" err="1" smtClean="0"/>
              <a:t>Holkham</a:t>
            </a:r>
            <a:r>
              <a:rPr lang="en-GB" dirty="0" smtClean="0"/>
              <a:t> Estate, Norfolk.  </a:t>
            </a:r>
            <a:endParaRPr lang="en-GB" dirty="0"/>
          </a:p>
        </p:txBody>
      </p:sp>
    </p:spTree>
    <p:extLst>
      <p:ext uri="{BB962C8B-B14F-4D97-AF65-F5344CB8AC3E}">
        <p14:creationId xmlns:p14="http://schemas.microsoft.com/office/powerpoint/2010/main" val="29887126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Domestic </a:t>
            </a:r>
            <a:r>
              <a:rPr lang="en-GB" dirty="0"/>
              <a:t>Policy  </a:t>
            </a:r>
          </a:p>
        </p:txBody>
      </p:sp>
      <p:sp>
        <p:nvSpPr>
          <p:cNvPr id="3" name="Content Placeholder 2"/>
          <p:cNvSpPr>
            <a:spLocks noGrp="1"/>
          </p:cNvSpPr>
          <p:nvPr>
            <p:ph idx="1"/>
          </p:nvPr>
        </p:nvSpPr>
        <p:spPr/>
        <p:txBody>
          <a:bodyPr/>
          <a:lstStyle/>
          <a:p>
            <a:r>
              <a:rPr lang="en-GB" dirty="0"/>
              <a:t>Charters issued in late 1320s as pardons to supporters </a:t>
            </a:r>
          </a:p>
          <a:p>
            <a:r>
              <a:rPr lang="en-GB" dirty="0"/>
              <a:t>‘Murder’ of deposed Edward II in order to secure control, 1327</a:t>
            </a:r>
          </a:p>
          <a:p>
            <a:r>
              <a:rPr lang="en-GB" dirty="0"/>
              <a:t>Unofficial regent and holder of the Privy Seal </a:t>
            </a:r>
          </a:p>
        </p:txBody>
      </p:sp>
      <p:pic>
        <p:nvPicPr>
          <p:cNvPr id="5" name="Picture 4"/>
          <p:cNvPicPr>
            <a:picLocks noChangeAspect="1"/>
          </p:cNvPicPr>
          <p:nvPr/>
        </p:nvPicPr>
        <p:blipFill>
          <a:blip r:embed="rId2"/>
          <a:stretch>
            <a:fillRect/>
          </a:stretch>
        </p:blipFill>
        <p:spPr>
          <a:xfrm>
            <a:off x="4910328" y="3606730"/>
            <a:ext cx="6809232" cy="2893924"/>
          </a:xfrm>
          <a:prstGeom prst="rect">
            <a:avLst/>
          </a:prstGeom>
        </p:spPr>
      </p:pic>
      <p:sp>
        <p:nvSpPr>
          <p:cNvPr id="4" name="TextBox 3"/>
          <p:cNvSpPr txBox="1"/>
          <p:nvPr/>
        </p:nvSpPr>
        <p:spPr>
          <a:xfrm>
            <a:off x="1013460" y="4826675"/>
            <a:ext cx="3721608" cy="2031325"/>
          </a:xfrm>
          <a:prstGeom prst="rect">
            <a:avLst/>
          </a:prstGeom>
          <a:noFill/>
        </p:spPr>
        <p:txBody>
          <a:bodyPr wrap="square" rtlCol="0">
            <a:spAutoFit/>
          </a:bodyPr>
          <a:lstStyle/>
          <a:p>
            <a:r>
              <a:rPr lang="en-GB" dirty="0" smtClean="0"/>
              <a:t>Tomb of Edward II at Gloucester Cathedral. </a:t>
            </a:r>
            <a:r>
              <a:rPr lang="en-GB" dirty="0"/>
              <a:t>Image available at  </a:t>
            </a:r>
            <a:r>
              <a:rPr lang="en-GB" dirty="0">
                <a:hlinkClick r:id="rId3"/>
              </a:rPr>
              <a:t>http://elizabethchadwick.com/blog/shrouded-in-mystery-some-thoughts-on-william-marshals-burial-shrouds/</a:t>
            </a:r>
            <a:r>
              <a:rPr lang="en-GB" dirty="0"/>
              <a:t> [accessed </a:t>
            </a:r>
            <a:r>
              <a:rPr lang="en-GB" dirty="0" smtClean="0"/>
              <a:t>06/01/18].</a:t>
            </a:r>
            <a:endParaRPr lang="en-GB" dirty="0"/>
          </a:p>
          <a:p>
            <a:endParaRPr lang="en-GB" dirty="0"/>
          </a:p>
        </p:txBody>
      </p:sp>
    </p:spTree>
    <p:extLst>
      <p:ext uri="{BB962C8B-B14F-4D97-AF65-F5344CB8AC3E}">
        <p14:creationId xmlns:p14="http://schemas.microsoft.com/office/powerpoint/2010/main" val="42775587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Foreign </a:t>
            </a:r>
            <a:r>
              <a:rPr lang="en-GB" dirty="0"/>
              <a:t>Policy </a:t>
            </a:r>
          </a:p>
        </p:txBody>
      </p:sp>
      <p:sp>
        <p:nvSpPr>
          <p:cNvPr id="3" name="Content Placeholder 2"/>
          <p:cNvSpPr>
            <a:spLocks noGrp="1"/>
          </p:cNvSpPr>
          <p:nvPr>
            <p:ph idx="1"/>
          </p:nvPr>
        </p:nvSpPr>
        <p:spPr>
          <a:xfrm>
            <a:off x="838200" y="1825625"/>
            <a:ext cx="6330696" cy="4351338"/>
          </a:xfrm>
        </p:spPr>
        <p:txBody>
          <a:bodyPr/>
          <a:lstStyle/>
          <a:p>
            <a:r>
              <a:rPr lang="en-GB" dirty="0"/>
              <a:t>The Shameful Peace, 1328</a:t>
            </a:r>
          </a:p>
          <a:p>
            <a:r>
              <a:rPr lang="en-GB" dirty="0"/>
              <a:t>Handing back of Gascony to French 1327</a:t>
            </a:r>
          </a:p>
          <a:p>
            <a:r>
              <a:rPr lang="en-GB" dirty="0"/>
              <a:t>Threat of Invasion from the Earl of Kent </a:t>
            </a:r>
            <a:r>
              <a:rPr lang="en-GB" dirty="0" smtClean="0"/>
              <a:t>1330</a:t>
            </a:r>
            <a:endParaRPr lang="en-GB" dirty="0"/>
          </a:p>
        </p:txBody>
      </p:sp>
      <p:pic>
        <p:nvPicPr>
          <p:cNvPr id="4" name="Picture 3"/>
          <p:cNvPicPr>
            <a:picLocks noChangeAspect="1"/>
          </p:cNvPicPr>
          <p:nvPr/>
        </p:nvPicPr>
        <p:blipFill>
          <a:blip r:embed="rId2"/>
          <a:stretch>
            <a:fillRect/>
          </a:stretch>
        </p:blipFill>
        <p:spPr>
          <a:xfrm>
            <a:off x="7314896" y="1027906"/>
            <a:ext cx="4373803" cy="4126230"/>
          </a:xfrm>
          <a:prstGeom prst="rect">
            <a:avLst/>
          </a:prstGeom>
        </p:spPr>
      </p:pic>
      <p:sp>
        <p:nvSpPr>
          <p:cNvPr id="5" name="TextBox 4"/>
          <p:cNvSpPr txBox="1"/>
          <p:nvPr/>
        </p:nvSpPr>
        <p:spPr>
          <a:xfrm>
            <a:off x="6419088" y="5504688"/>
            <a:ext cx="5504688" cy="923330"/>
          </a:xfrm>
          <a:prstGeom prst="rect">
            <a:avLst/>
          </a:prstGeom>
          <a:noFill/>
        </p:spPr>
        <p:txBody>
          <a:bodyPr wrap="square" rtlCol="0">
            <a:spAutoFit/>
          </a:bodyPr>
          <a:lstStyle/>
          <a:p>
            <a:r>
              <a:rPr lang="en-GB" dirty="0" smtClean="0"/>
              <a:t>‘Charles IV receiving Isabella of France and her son Edward’ in Froissart’s Chronicles. MS Fr. 864. Biblioth</a:t>
            </a:r>
            <a:r>
              <a:rPr lang="az-Cyrl-AZ" dirty="0" smtClean="0"/>
              <a:t>ѐ</a:t>
            </a:r>
            <a:r>
              <a:rPr lang="en-GB" dirty="0" smtClean="0"/>
              <a:t>que </a:t>
            </a:r>
            <a:r>
              <a:rPr lang="en-GB" dirty="0" err="1" smtClean="0"/>
              <a:t>Municiple</a:t>
            </a:r>
            <a:r>
              <a:rPr lang="en-GB" dirty="0" smtClean="0"/>
              <a:t> </a:t>
            </a:r>
            <a:r>
              <a:rPr lang="en-GB" dirty="0" err="1" smtClean="0"/>
              <a:t>Besançon</a:t>
            </a:r>
            <a:r>
              <a:rPr lang="en-GB" dirty="0" smtClean="0"/>
              <a:t>, France. </a:t>
            </a:r>
            <a:endParaRPr lang="en-GB" dirty="0"/>
          </a:p>
        </p:txBody>
      </p:sp>
    </p:spTree>
    <p:extLst>
      <p:ext uri="{BB962C8B-B14F-4D97-AF65-F5344CB8AC3E}">
        <p14:creationId xmlns:p14="http://schemas.microsoft.com/office/powerpoint/2010/main" val="19054973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Conclusions</a:t>
            </a:r>
          </a:p>
        </p:txBody>
      </p:sp>
      <p:sp>
        <p:nvSpPr>
          <p:cNvPr id="3" name="Content Placeholder 2"/>
          <p:cNvSpPr>
            <a:spLocks noGrp="1"/>
          </p:cNvSpPr>
          <p:nvPr>
            <p:ph idx="1"/>
          </p:nvPr>
        </p:nvSpPr>
        <p:spPr>
          <a:xfrm>
            <a:off x="838200" y="1825625"/>
            <a:ext cx="5370576" cy="4351338"/>
          </a:xfrm>
        </p:spPr>
        <p:txBody>
          <a:bodyPr>
            <a:normAutofit lnSpcReduction="10000"/>
          </a:bodyPr>
          <a:lstStyle/>
          <a:p>
            <a:r>
              <a:rPr lang="en-GB" dirty="0"/>
              <a:t>Current research suggests that Isabella of France’s actions were in fact on a similar level to that of her near contemporaries in England </a:t>
            </a:r>
          </a:p>
          <a:p>
            <a:r>
              <a:rPr lang="en-GB" dirty="0"/>
              <a:t>Whatever Isabella’s intentions in taking power it has become clear that during her time in power, while she had some success, she succumbed to the same downfall of both Gaveston and Despenser</a:t>
            </a:r>
          </a:p>
          <a:p>
            <a:pPr marL="0" indent="0">
              <a:buNone/>
            </a:pPr>
            <a:endParaRPr lang="en-GB" dirty="0"/>
          </a:p>
        </p:txBody>
      </p:sp>
      <p:sp>
        <p:nvSpPr>
          <p:cNvPr id="5" name="TextBox 4"/>
          <p:cNvSpPr txBox="1"/>
          <p:nvPr/>
        </p:nvSpPr>
        <p:spPr>
          <a:xfrm>
            <a:off x="6574536" y="5705856"/>
            <a:ext cx="4041648" cy="954107"/>
          </a:xfrm>
          <a:prstGeom prst="rect">
            <a:avLst/>
          </a:prstGeom>
          <a:noFill/>
        </p:spPr>
        <p:txBody>
          <a:bodyPr wrap="square" rtlCol="0">
            <a:spAutoFit/>
          </a:bodyPr>
          <a:lstStyle/>
          <a:p>
            <a:r>
              <a:rPr lang="en-GB" sz="1400" dirty="0" err="1" smtClean="0"/>
              <a:t>Aure</a:t>
            </a:r>
            <a:r>
              <a:rPr lang="en-GB" sz="1400" dirty="0" smtClean="0"/>
              <a:t> </a:t>
            </a:r>
            <a:r>
              <a:rPr lang="en-GB" sz="1400" dirty="0" err="1" smtClean="0"/>
              <a:t>Atika</a:t>
            </a:r>
            <a:r>
              <a:rPr lang="en-GB" sz="1400" dirty="0" smtClean="0"/>
              <a:t> as Isabella of France in ‘World Without End’, 2012. Image available </a:t>
            </a:r>
            <a:r>
              <a:rPr lang="en-GB" sz="1400" dirty="0"/>
              <a:t>at </a:t>
            </a:r>
            <a:r>
              <a:rPr lang="en-GB" sz="1400" dirty="0">
                <a:hlinkClick r:id="rId2"/>
              </a:rPr>
              <a:t>http://www.imdb.com/title/tt1878805/characters/nm0004133?ref_=</a:t>
            </a:r>
            <a:r>
              <a:rPr lang="en-GB" sz="1400" dirty="0" smtClean="0">
                <a:hlinkClick r:id="rId2"/>
              </a:rPr>
              <a:t>tt_cl_t14</a:t>
            </a:r>
            <a:r>
              <a:rPr lang="en-GB" sz="1400" dirty="0" smtClean="0"/>
              <a:t> [accessed 06/01/18].</a:t>
            </a:r>
            <a:endParaRPr lang="en-GB" sz="1400" dirty="0"/>
          </a:p>
        </p:txBody>
      </p:sp>
      <p:pic>
        <p:nvPicPr>
          <p:cNvPr id="6" name="Picture 5"/>
          <p:cNvPicPr>
            <a:picLocks noChangeAspect="1"/>
          </p:cNvPicPr>
          <p:nvPr/>
        </p:nvPicPr>
        <p:blipFill>
          <a:blip r:embed="rId3"/>
          <a:stretch>
            <a:fillRect/>
          </a:stretch>
        </p:blipFill>
        <p:spPr>
          <a:xfrm>
            <a:off x="6574536" y="776605"/>
            <a:ext cx="4317199" cy="4792091"/>
          </a:xfrm>
          <a:prstGeom prst="rect">
            <a:avLst/>
          </a:prstGeom>
        </p:spPr>
      </p:pic>
    </p:spTree>
    <p:extLst>
      <p:ext uri="{BB962C8B-B14F-4D97-AF65-F5344CB8AC3E}">
        <p14:creationId xmlns:p14="http://schemas.microsoft.com/office/powerpoint/2010/main" val="21146481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63957"/>
            <a:ext cx="10515600" cy="997331"/>
          </a:xfrm>
        </p:spPr>
        <p:txBody>
          <a:bodyPr/>
          <a:lstStyle/>
          <a:p>
            <a:pPr algn="ctr"/>
            <a:r>
              <a:rPr lang="en-GB" dirty="0"/>
              <a:t>Bibliography</a:t>
            </a:r>
          </a:p>
        </p:txBody>
      </p:sp>
      <p:sp>
        <p:nvSpPr>
          <p:cNvPr id="3" name="Content Placeholder 2"/>
          <p:cNvSpPr>
            <a:spLocks noGrp="1"/>
          </p:cNvSpPr>
          <p:nvPr>
            <p:ph idx="1"/>
          </p:nvPr>
        </p:nvSpPr>
        <p:spPr>
          <a:xfrm>
            <a:off x="838200" y="941832"/>
            <a:ext cx="10515600" cy="5225987"/>
          </a:xfrm>
        </p:spPr>
        <p:txBody>
          <a:bodyPr>
            <a:normAutofit fontScale="92500" lnSpcReduction="20000"/>
          </a:bodyPr>
          <a:lstStyle/>
          <a:p>
            <a:pPr marL="0" indent="0">
              <a:buNone/>
            </a:pPr>
            <a:r>
              <a:rPr lang="en-GB" b="1" dirty="0"/>
              <a:t>Printed Primary Sources</a:t>
            </a:r>
          </a:p>
          <a:p>
            <a:r>
              <a:rPr lang="en-GB" dirty="0"/>
              <a:t>Dawes C.B., R.F Isaacson and Sir H.C.M. </a:t>
            </a:r>
            <a:r>
              <a:rPr lang="en-GB" dirty="0" err="1"/>
              <a:t>Lyte</a:t>
            </a:r>
            <a:r>
              <a:rPr lang="en-GB" dirty="0"/>
              <a:t>, </a:t>
            </a:r>
            <a:r>
              <a:rPr lang="en-GB" i="1" dirty="0"/>
              <a:t>Calendar of the patent Rolls preserved in the Public Record Office, Edward III 1327- 1330 </a:t>
            </a:r>
            <a:r>
              <a:rPr lang="en-GB" dirty="0"/>
              <a:t>(London: Printed for Her Majesties’ Stationery Office Eyre and </a:t>
            </a:r>
            <a:r>
              <a:rPr lang="en-GB" dirty="0" err="1"/>
              <a:t>Spottiswoode</a:t>
            </a:r>
            <a:r>
              <a:rPr lang="en-GB" dirty="0"/>
              <a:t>, 1891).</a:t>
            </a:r>
          </a:p>
          <a:p>
            <a:r>
              <a:rPr lang="en-GB" dirty="0"/>
              <a:t>Froissart, </a:t>
            </a:r>
            <a:r>
              <a:rPr lang="en-GB" i="1" dirty="0"/>
              <a:t>Chronicles, </a:t>
            </a:r>
            <a:r>
              <a:rPr lang="en-GB" dirty="0"/>
              <a:t>Edited and translated by J. </a:t>
            </a:r>
            <a:r>
              <a:rPr lang="en-GB" dirty="0" err="1"/>
              <a:t>Jolliffe</a:t>
            </a:r>
            <a:r>
              <a:rPr lang="en-GB" dirty="0"/>
              <a:t> (London: </a:t>
            </a:r>
            <a:r>
              <a:rPr lang="en-GB" dirty="0" err="1"/>
              <a:t>Harvill</a:t>
            </a:r>
            <a:r>
              <a:rPr lang="en-GB" dirty="0"/>
              <a:t> Press Limited, 1968).</a:t>
            </a:r>
          </a:p>
          <a:p>
            <a:r>
              <a:rPr lang="en-GB" i="1" dirty="0"/>
              <a:t>The Chronicle of Geoffrey le Baker, </a:t>
            </a:r>
            <a:r>
              <a:rPr lang="en-GB" dirty="0"/>
              <a:t>translated </a:t>
            </a:r>
            <a:r>
              <a:rPr lang="en-GB" dirty="0" err="1"/>
              <a:t>Preest</a:t>
            </a:r>
            <a:r>
              <a:rPr lang="en-GB" dirty="0"/>
              <a:t>, D. (Woodbridge: Boydell and Brewer, 2012).</a:t>
            </a:r>
          </a:p>
          <a:p>
            <a:r>
              <a:rPr lang="en-GB" i="1" dirty="0"/>
              <a:t>Vita </a:t>
            </a:r>
            <a:r>
              <a:rPr lang="en-GB" i="1" dirty="0" err="1"/>
              <a:t>Edwardi</a:t>
            </a:r>
            <a:r>
              <a:rPr lang="en-GB" i="1" dirty="0"/>
              <a:t> </a:t>
            </a:r>
            <a:r>
              <a:rPr lang="en-GB" i="1" dirty="0" err="1"/>
              <a:t>Secundi</a:t>
            </a:r>
            <a:r>
              <a:rPr lang="en-GB" i="1" dirty="0"/>
              <a:t>, </a:t>
            </a:r>
            <a:r>
              <a:rPr lang="en-GB" dirty="0"/>
              <a:t>translated Childs, W. (Oxford: Clarendon Press, 2005).</a:t>
            </a:r>
          </a:p>
          <a:p>
            <a:pPr marL="0" indent="0">
              <a:buNone/>
            </a:pPr>
            <a:r>
              <a:rPr lang="en-GB" b="1" dirty="0"/>
              <a:t>Secondary Sources </a:t>
            </a:r>
          </a:p>
          <a:p>
            <a:r>
              <a:rPr lang="en-GB" dirty="0"/>
              <a:t>Warner, K., </a:t>
            </a:r>
            <a:r>
              <a:rPr lang="en-GB" i="1" dirty="0"/>
              <a:t>Isabella of France: The Rebel Queen </a:t>
            </a:r>
            <a:r>
              <a:rPr lang="en-GB" dirty="0"/>
              <a:t>(Stroud: Amberley Publishing, 2016). </a:t>
            </a:r>
          </a:p>
          <a:p>
            <a:r>
              <a:rPr lang="en-GB" dirty="0"/>
              <a:t>Weir, A., </a:t>
            </a:r>
            <a:r>
              <a:rPr lang="en-GB" i="1" dirty="0"/>
              <a:t>Isabella: She-Wolf of France, Queen of England </a:t>
            </a:r>
            <a:r>
              <a:rPr lang="en-GB" dirty="0"/>
              <a:t>(London: Vintage Books, 2012).</a:t>
            </a:r>
          </a:p>
          <a:p>
            <a:endParaRPr lang="en-GB" dirty="0"/>
          </a:p>
          <a:p>
            <a:pPr marL="0" indent="0">
              <a:buNone/>
            </a:pPr>
            <a:endParaRPr lang="en-GB" dirty="0"/>
          </a:p>
        </p:txBody>
      </p:sp>
    </p:spTree>
    <p:extLst>
      <p:ext uri="{BB962C8B-B14F-4D97-AF65-F5344CB8AC3E}">
        <p14:creationId xmlns:p14="http://schemas.microsoft.com/office/powerpoint/2010/main" val="32514185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736</TotalTime>
  <Words>724</Words>
  <Application>Microsoft Office PowerPoint</Application>
  <PresentationFormat>Widescreen</PresentationFormat>
  <Paragraphs>54</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Isabella of France:  Successful Regent? </vt:lpstr>
      <vt:lpstr>Aims and Objectives </vt:lpstr>
      <vt:lpstr>Current publications</vt:lpstr>
      <vt:lpstr>Approach/research questions</vt:lpstr>
      <vt:lpstr>Issues with research </vt:lpstr>
      <vt:lpstr>Relationship with Nobility </vt:lpstr>
      <vt:lpstr>Domestic Policy  </vt:lpstr>
      <vt:lpstr>Foreign Policy </vt:lpstr>
      <vt:lpstr>Conclusions</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Charlotte Dalby</dc:creator>
  <cp:lastModifiedBy>Charlotte Dalby</cp:lastModifiedBy>
  <cp:revision>40</cp:revision>
  <dcterms:created xsi:type="dcterms:W3CDTF">2017-12-19T15:49:14Z</dcterms:created>
  <dcterms:modified xsi:type="dcterms:W3CDTF">2018-01-06T15:38:16Z</dcterms:modified>
</cp:coreProperties>
</file>