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54"/>
    <p:restoredTop sz="94626"/>
  </p:normalViewPr>
  <p:slideViewPr>
    <p:cSldViewPr snapToGrid="0">
      <p:cViewPr varScale="1">
        <p:scale>
          <a:sx n="76" d="100"/>
          <a:sy n="76" d="100"/>
        </p:scale>
        <p:origin x="200" y="1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1C96E-69F6-4DF0-7CFB-2D0EB4CAA1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E5E193-06C0-8633-F054-D070629F18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CCDDACA-79E7-49CF-A966-261B6014C715}"/>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4DAF229C-4B4A-F78D-9427-E0D07B386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4C2083-BCEE-607E-96EE-131920079C9F}"/>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1531376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0729-E032-EBE9-5650-F133475999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E91867-A8C1-2C84-2096-53A0527825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0D154D-AAB5-2EB1-9E65-A4AF428FFE87}"/>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FAC81916-AE2D-195D-A770-F53CB3DB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0F1089-6F9A-9DDD-67FE-27395F105F2B}"/>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4052943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81B13-5E15-D4F7-6579-F8B52C91F1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3EBF15C-BBE8-07F5-8F73-45D28259D5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0DF5E2-4B13-76AE-52F7-7CDDADD0D947}"/>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8889A765-4D79-3C7E-A947-5E6B70645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39D7B2-57FB-00E5-9AA2-1F9158994864}"/>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1241104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3EA71-97B2-BCBF-44C5-047875611B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45C488-344C-FAB1-8103-4D2EB6CB6C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C1A302-B0CF-0049-C70D-8337CB0380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0CEB56B-08B0-4EA7-8C2E-E07549BB2CA5}"/>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6" name="Footer Placeholder 5">
            <a:extLst>
              <a:ext uri="{FF2B5EF4-FFF2-40B4-BE49-F238E27FC236}">
                <a16:creationId xmlns:a16="http://schemas.microsoft.com/office/drawing/2014/main" id="{603BB75C-D9FD-1D74-0B1D-206C283777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7B5B9E-F21D-2925-480E-670198AF7A35}"/>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2719477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A228B-6169-F3CF-FB8E-32BA127FC7E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44A367-B9A0-1400-210D-2432CFEB99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44737D-190D-97FA-E8E3-F8235F476DC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ECB7DF1-A568-AD12-2C46-65882C752A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FDFC46-C761-6793-C0A3-D5DB09B28EC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BC77711-EC0C-261C-3748-CBD0CFC8F1B7}"/>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8" name="Footer Placeholder 7">
            <a:extLst>
              <a:ext uri="{FF2B5EF4-FFF2-40B4-BE49-F238E27FC236}">
                <a16:creationId xmlns:a16="http://schemas.microsoft.com/office/drawing/2014/main" id="{32CB2B0D-9558-3D4D-5F60-D0F0D604321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ED89E6-E91D-478C-8D47-619E316DA5D1}"/>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2704122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A8985-8038-FFD7-D1AD-F50A3910CB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B3ADC7-1AA9-B768-B701-8AD3C756131E}"/>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4" name="Footer Placeholder 3">
            <a:extLst>
              <a:ext uri="{FF2B5EF4-FFF2-40B4-BE49-F238E27FC236}">
                <a16:creationId xmlns:a16="http://schemas.microsoft.com/office/drawing/2014/main" id="{D0CD3DE1-5241-D69E-4F44-65575C2BD0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82B10C-B0FF-DC1B-F7D8-039594A115BA}"/>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2895458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EE6468-2166-393F-A56D-2EE0CBF66291}"/>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3" name="Footer Placeholder 2">
            <a:extLst>
              <a:ext uri="{FF2B5EF4-FFF2-40B4-BE49-F238E27FC236}">
                <a16:creationId xmlns:a16="http://schemas.microsoft.com/office/drawing/2014/main" id="{CA954351-58FA-D8A3-6450-13EFCB5BE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98B4E4-D2A3-26B8-CC87-6C2A6C76A1F8}"/>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1830904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869B0-C4DE-1A10-2748-BB37351784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7AA3CFF-F6BF-DEBE-32B4-A3D77CBFC9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6938D8E-D413-D286-8AF0-2354E12AB1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3F01B1-830A-66F1-3C9D-3479824D67E3}"/>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6" name="Footer Placeholder 5">
            <a:extLst>
              <a:ext uri="{FF2B5EF4-FFF2-40B4-BE49-F238E27FC236}">
                <a16:creationId xmlns:a16="http://schemas.microsoft.com/office/drawing/2014/main" id="{6FD45769-FC5A-D46B-7FBA-D2E982BC7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A3B4D2-15C6-6799-B7A7-EAA7E6D442EA}"/>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2276880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F4782-5189-79C8-CD87-10DD4C91C6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B02E98-F6AF-7622-A6F8-DA44ADB142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E53B6A7-FBFC-ABEA-B1B4-E361A30AD3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742316-FE28-D27B-D5DF-973E7775C4AB}"/>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6" name="Footer Placeholder 5">
            <a:extLst>
              <a:ext uri="{FF2B5EF4-FFF2-40B4-BE49-F238E27FC236}">
                <a16:creationId xmlns:a16="http://schemas.microsoft.com/office/drawing/2014/main" id="{6568EF82-567C-22E5-6457-F285F2EDA3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2EBF6A-66B3-7FAC-A48F-FAB4DD62B987}"/>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1587379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92410-C6D5-2994-39D9-1DB02905D10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778E742-252B-F27B-4A10-17272EC2F4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65867C-7CAD-B4EE-816A-18CC6DE30A41}"/>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65F89ABD-302D-08B0-2C72-DE49CCADC1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13F6BA-5FA7-1A46-D785-964466470E73}"/>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3872352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17DB75-2607-AF98-94C7-A0A4662842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26A304A-9976-50B1-081B-2EC66E6367A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F161E6-0084-1FF2-3151-3851003D0582}"/>
              </a:ext>
            </a:extLst>
          </p:cNvPr>
          <p:cNvSpPr>
            <a:spLocks noGrp="1"/>
          </p:cNvSpPr>
          <p:nvPr>
            <p:ph type="dt" sz="half" idx="10"/>
          </p:nvPr>
        </p:nvSpPr>
        <p:spPr/>
        <p:txBody>
          <a:body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059DD5C9-C55A-CC55-86FF-1B0FF4C7D9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11D7CB-33DC-D0C5-FA31-F7C9C0BDE510}"/>
              </a:ext>
            </a:extLst>
          </p:cNvPr>
          <p:cNvSpPr>
            <a:spLocks noGrp="1"/>
          </p:cNvSpPr>
          <p:nvPr>
            <p:ph type="sldNum" sz="quarter" idx="12"/>
          </p:nvPr>
        </p:nvSpPr>
        <p:spPr/>
        <p:txBody>
          <a:bodyPr/>
          <a:lstStyle/>
          <a:p>
            <a:fld id="{55EA8FD8-FD0F-5A40-A487-9625785970DB}" type="slidenum">
              <a:rPr lang="en-US" smtClean="0"/>
              <a:t>‹#›</a:t>
            </a:fld>
            <a:endParaRPr lang="en-US"/>
          </a:p>
        </p:txBody>
      </p:sp>
    </p:spTree>
    <p:extLst>
      <p:ext uri="{BB962C8B-B14F-4D97-AF65-F5344CB8AC3E}">
        <p14:creationId xmlns:p14="http://schemas.microsoft.com/office/powerpoint/2010/main" val="2712476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2BFC98-67F2-A4A4-10EC-804A7CB4E0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6A6039-C33B-575B-2213-B91934416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38E4B6-91DE-4F9D-7A5B-62213F5153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43B9FC-294B-A34B-82D8-703CD754E950}" type="datetimeFigureOut">
              <a:rPr lang="en-US" smtClean="0"/>
              <a:t>2/15/26</a:t>
            </a:fld>
            <a:endParaRPr lang="en-US"/>
          </a:p>
        </p:txBody>
      </p:sp>
      <p:sp>
        <p:nvSpPr>
          <p:cNvPr id="5" name="Footer Placeholder 4">
            <a:extLst>
              <a:ext uri="{FF2B5EF4-FFF2-40B4-BE49-F238E27FC236}">
                <a16:creationId xmlns:a16="http://schemas.microsoft.com/office/drawing/2014/main" id="{7C68BDDD-3270-6E23-6BDC-3F65D2E420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FB3999E-BAA6-7C6E-D928-B55687D629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EA8FD8-FD0F-5A40-A487-9625785970DB}" type="slidenum">
              <a:rPr lang="en-US" smtClean="0"/>
              <a:t>‹#›</a:t>
            </a:fld>
            <a:endParaRPr lang="en-US"/>
          </a:p>
        </p:txBody>
      </p:sp>
    </p:spTree>
    <p:extLst>
      <p:ext uri="{BB962C8B-B14F-4D97-AF65-F5344CB8AC3E}">
        <p14:creationId xmlns:p14="http://schemas.microsoft.com/office/powerpoint/2010/main" val="1521061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7A3059-69F2-4E12-ACD8-A5FE28191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50559-FFAC-7143-03F6-001055AA10FD}"/>
              </a:ext>
            </a:extLst>
          </p:cNvPr>
          <p:cNvSpPr>
            <a:spLocks noGrp="1"/>
          </p:cNvSpPr>
          <p:nvPr>
            <p:ph type="ctrTitle"/>
          </p:nvPr>
        </p:nvSpPr>
        <p:spPr>
          <a:xfrm>
            <a:off x="7145654" y="991443"/>
            <a:ext cx="4603001" cy="1087819"/>
          </a:xfrm>
        </p:spPr>
        <p:txBody>
          <a:bodyPr vert="horz" lIns="91440" tIns="45720" rIns="91440" bIns="45720" rtlCol="0" anchor="b">
            <a:normAutofit/>
          </a:bodyPr>
          <a:lstStyle/>
          <a:p>
            <a:pPr algn="l"/>
            <a:r>
              <a:rPr lang="en-US" sz="3400" kern="1200">
                <a:solidFill>
                  <a:schemeClr val="tx1"/>
                </a:solidFill>
                <a:latin typeface="+mj-lt"/>
                <a:ea typeface="+mj-ea"/>
                <a:cs typeface="+mj-cs"/>
              </a:rPr>
              <a:t>Tesco PLC recruitment process</a:t>
            </a:r>
          </a:p>
        </p:txBody>
      </p:sp>
      <p:pic>
        <p:nvPicPr>
          <p:cNvPr id="5" name="Picture 4" descr="A red and blue logo&#10;&#10;Description automatically generated">
            <a:extLst>
              <a:ext uri="{FF2B5EF4-FFF2-40B4-BE49-F238E27FC236}">
                <a16:creationId xmlns:a16="http://schemas.microsoft.com/office/drawing/2014/main" id="{A03E25F7-7A4D-6CAB-60B3-FBEB19866B6A}"/>
              </a:ext>
            </a:extLst>
          </p:cNvPr>
          <p:cNvPicPr>
            <a:picLocks noChangeAspect="1"/>
          </p:cNvPicPr>
          <p:nvPr/>
        </p:nvPicPr>
        <p:blipFill>
          <a:blip r:embed="rId2"/>
          <a:stretch>
            <a:fillRect/>
          </a:stretch>
        </p:blipFill>
        <p:spPr>
          <a:xfrm>
            <a:off x="443345" y="854422"/>
            <a:ext cx="6250063" cy="5093801"/>
          </a:xfrm>
          <a:prstGeom prst="rect">
            <a:avLst/>
          </a:prstGeom>
        </p:spPr>
      </p:pic>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26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6D7378BB-80AD-03C4-4B59-08D9711D4B51}"/>
              </a:ext>
            </a:extLst>
          </p:cNvPr>
          <p:cNvSpPr>
            <a:spLocks noGrp="1"/>
          </p:cNvSpPr>
          <p:nvPr>
            <p:ph type="subTitle" idx="1"/>
          </p:nvPr>
        </p:nvSpPr>
        <p:spPr>
          <a:xfrm>
            <a:off x="7145654" y="2684095"/>
            <a:ext cx="4603001" cy="3492868"/>
          </a:xfrm>
        </p:spPr>
        <p:txBody>
          <a:bodyPr vert="horz" lIns="91440" tIns="45720" rIns="91440" bIns="45720" rtlCol="0">
            <a:normAutofit/>
          </a:bodyPr>
          <a:lstStyle/>
          <a:p>
            <a:pPr indent="-228600" algn="l">
              <a:buFont typeface="Arial" panose="020B0604020202020204" pitchFamily="34" charset="0"/>
              <a:buChar char="•"/>
            </a:pPr>
            <a:r>
              <a:rPr lang="en-US" sz="1800" dirty="0"/>
              <a:t>Name: </a:t>
            </a:r>
            <a:r>
              <a:rPr lang="en-US" sz="1800" dirty="0" err="1"/>
              <a:t>Akuvi</a:t>
            </a:r>
            <a:r>
              <a:rPr lang="en-US" sz="1800" dirty="0"/>
              <a:t> </a:t>
            </a:r>
            <a:r>
              <a:rPr lang="en-US" sz="1800" dirty="0" err="1"/>
              <a:t>Dotse</a:t>
            </a:r>
            <a:endParaRPr lang="en-US" sz="1800" dirty="0"/>
          </a:p>
          <a:p>
            <a:pPr indent="-228600" algn="l">
              <a:buFont typeface="Arial" panose="020B0604020202020204" pitchFamily="34" charset="0"/>
              <a:buChar char="•"/>
            </a:pPr>
            <a:r>
              <a:rPr lang="en-US" sz="1800" dirty="0"/>
              <a:t>Student number: 2421474</a:t>
            </a:r>
          </a:p>
          <a:p>
            <a:pPr indent="-228600" algn="l">
              <a:buFont typeface="Arial" panose="020B0604020202020204" pitchFamily="34" charset="0"/>
              <a:buChar char="•"/>
            </a:pPr>
            <a:r>
              <a:rPr lang="en-US" sz="1800" dirty="0"/>
              <a:t>Module: LCLM5002: developing and managing individuals and teams</a:t>
            </a:r>
          </a:p>
          <a:p>
            <a:pPr indent="-228600" algn="l">
              <a:buFont typeface="Arial" panose="020B0604020202020204" pitchFamily="34" charset="0"/>
              <a:buChar char="•"/>
            </a:pPr>
            <a:r>
              <a:rPr lang="en-US" sz="1800" dirty="0"/>
              <a:t>Lecturer: Dr Doreen </a:t>
            </a:r>
            <a:r>
              <a:rPr lang="en-US" sz="1800" dirty="0" err="1"/>
              <a:t>Nyaa</a:t>
            </a:r>
            <a:r>
              <a:rPr lang="en-US" sz="1800" dirty="0"/>
              <a:t> </a:t>
            </a:r>
            <a:r>
              <a:rPr lang="en-US" sz="1800" dirty="0" err="1"/>
              <a:t>Amundam</a:t>
            </a:r>
            <a:endParaRPr lang="en-US" sz="1800" dirty="0"/>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1675911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0CBC-C8FB-3CC8-8966-01821FF365D7}"/>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A31E7C96-AEB4-518B-7CEC-556E42EA46A0}"/>
              </a:ext>
            </a:extLst>
          </p:cNvPr>
          <p:cNvSpPr>
            <a:spLocks noGrp="1"/>
          </p:cNvSpPr>
          <p:nvPr>
            <p:ph idx="1"/>
          </p:nvPr>
        </p:nvSpPr>
        <p:spPr/>
        <p:txBody>
          <a:bodyPr>
            <a:normAutofit lnSpcReduction="10000"/>
          </a:bodyPr>
          <a:lstStyle/>
          <a:p>
            <a:r>
              <a:rPr lang="en-US" sz="1800" dirty="0"/>
              <a:t>Introduction </a:t>
            </a:r>
          </a:p>
          <a:p>
            <a:r>
              <a:rPr lang="en-US" sz="1800" dirty="0"/>
              <a:t>Company overview</a:t>
            </a:r>
          </a:p>
          <a:p>
            <a:r>
              <a:rPr lang="en-US" sz="1800" dirty="0"/>
              <a:t>Job role overview</a:t>
            </a:r>
          </a:p>
          <a:p>
            <a:r>
              <a:rPr lang="en-US" sz="1800" dirty="0" err="1"/>
              <a:t>Recuritment</a:t>
            </a:r>
            <a:r>
              <a:rPr lang="en-US" sz="1800" dirty="0"/>
              <a:t> process </a:t>
            </a:r>
          </a:p>
          <a:p>
            <a:r>
              <a:rPr lang="en-US" sz="1800" dirty="0"/>
              <a:t>Job analysis </a:t>
            </a:r>
          </a:p>
          <a:p>
            <a:r>
              <a:rPr lang="en-US" sz="1800" dirty="0"/>
              <a:t>Job description </a:t>
            </a:r>
          </a:p>
          <a:p>
            <a:r>
              <a:rPr lang="en-US" sz="1800" dirty="0"/>
              <a:t>Person specification</a:t>
            </a:r>
          </a:p>
          <a:p>
            <a:r>
              <a:rPr lang="en-US" sz="1800" dirty="0"/>
              <a:t>Training needs analysis </a:t>
            </a:r>
          </a:p>
          <a:p>
            <a:r>
              <a:rPr lang="en-US" sz="1800" dirty="0" err="1"/>
              <a:t>Behaviourist</a:t>
            </a:r>
            <a:r>
              <a:rPr lang="en-US" sz="1800" dirty="0"/>
              <a:t> learning theory </a:t>
            </a:r>
          </a:p>
          <a:p>
            <a:r>
              <a:rPr lang="en-US" sz="1800" dirty="0"/>
              <a:t>Humanist &amp; experiential learning </a:t>
            </a:r>
          </a:p>
          <a:p>
            <a:r>
              <a:rPr lang="en-US" sz="1800" dirty="0"/>
              <a:t>Conclusion </a:t>
            </a:r>
          </a:p>
          <a:p>
            <a:r>
              <a:rPr lang="en-US" sz="1800" dirty="0"/>
              <a:t>Reference    </a:t>
            </a:r>
          </a:p>
        </p:txBody>
      </p:sp>
    </p:spTree>
    <p:extLst>
      <p:ext uri="{BB962C8B-B14F-4D97-AF65-F5344CB8AC3E}">
        <p14:creationId xmlns:p14="http://schemas.microsoft.com/office/powerpoint/2010/main" val="1443915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5375-0F5B-8F9C-EC11-CA21937F69F8}"/>
              </a:ext>
            </a:extLst>
          </p:cNvPr>
          <p:cNvSpPr>
            <a:spLocks noGrp="1"/>
          </p:cNvSpPr>
          <p:nvPr>
            <p:ph type="title"/>
          </p:nvPr>
        </p:nvSpPr>
        <p:spPr/>
        <p:txBody>
          <a:bodyPr>
            <a:normAutofit/>
          </a:bodyPr>
          <a:lstStyle/>
          <a:p>
            <a:r>
              <a:rPr lang="en-US" sz="3600" dirty="0"/>
              <a:t>Introduction: </a:t>
            </a:r>
          </a:p>
        </p:txBody>
      </p:sp>
      <p:sp>
        <p:nvSpPr>
          <p:cNvPr id="3" name="Content Placeholder 2">
            <a:extLst>
              <a:ext uri="{FF2B5EF4-FFF2-40B4-BE49-F238E27FC236}">
                <a16:creationId xmlns:a16="http://schemas.microsoft.com/office/drawing/2014/main" id="{BA4BB6A9-A41A-DCCC-BC6F-75F7363AB331}"/>
              </a:ext>
            </a:extLst>
          </p:cNvPr>
          <p:cNvSpPr>
            <a:spLocks noGrp="1"/>
          </p:cNvSpPr>
          <p:nvPr>
            <p:ph idx="1"/>
          </p:nvPr>
        </p:nvSpPr>
        <p:spPr/>
        <p:txBody>
          <a:bodyPr/>
          <a:lstStyle/>
          <a:p>
            <a:pPr marL="0" indent="0">
              <a:buNone/>
            </a:pPr>
            <a:r>
              <a:rPr lang="en-US" sz="2000" dirty="0"/>
              <a:t>Recruitment and employee development are strategic HR functions that directly influence organizational performances.</a:t>
            </a:r>
          </a:p>
          <a:p>
            <a:pPr marL="0" indent="0">
              <a:buNone/>
            </a:pPr>
            <a:r>
              <a:rPr lang="en-US" sz="2000" dirty="0"/>
              <a:t>This presentation shows how effect the Tesco recruitment process is and the different learning and development practices that is put in place to recruit the prefect candidate for the job position of a customer service team leader. It will show how smooth the recruitment process is. This presentation will also show how issues can be resolved using effective HR practices and actioned by manager. </a:t>
            </a:r>
          </a:p>
          <a:p>
            <a:pPr marL="0" indent="0">
              <a:buNone/>
            </a:pPr>
            <a:endParaRPr lang="en-US" sz="2000" dirty="0"/>
          </a:p>
          <a:p>
            <a:pPr marL="0" indent="0">
              <a:buNone/>
            </a:pPr>
            <a:endParaRPr lang="en-US" dirty="0"/>
          </a:p>
        </p:txBody>
      </p:sp>
    </p:spTree>
    <p:extLst>
      <p:ext uri="{BB962C8B-B14F-4D97-AF65-F5344CB8AC3E}">
        <p14:creationId xmlns:p14="http://schemas.microsoft.com/office/powerpoint/2010/main" val="266876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9D5FC-1594-B58A-9422-9B5C76438489}"/>
              </a:ext>
            </a:extLst>
          </p:cNvPr>
          <p:cNvSpPr>
            <a:spLocks noGrp="1"/>
          </p:cNvSpPr>
          <p:nvPr>
            <p:ph type="title"/>
          </p:nvPr>
        </p:nvSpPr>
        <p:spPr/>
        <p:txBody>
          <a:bodyPr>
            <a:normAutofit/>
          </a:bodyPr>
          <a:lstStyle/>
          <a:p>
            <a:r>
              <a:rPr lang="en-US" sz="3600" dirty="0"/>
              <a:t>Tesco company overview:</a:t>
            </a:r>
          </a:p>
        </p:txBody>
      </p:sp>
      <p:sp>
        <p:nvSpPr>
          <p:cNvPr id="3" name="Content Placeholder 2">
            <a:extLst>
              <a:ext uri="{FF2B5EF4-FFF2-40B4-BE49-F238E27FC236}">
                <a16:creationId xmlns:a16="http://schemas.microsoft.com/office/drawing/2014/main" id="{758E93BC-C15A-8C29-7422-4DBFDE0383B2}"/>
              </a:ext>
            </a:extLst>
          </p:cNvPr>
          <p:cNvSpPr>
            <a:spLocks noGrp="1"/>
          </p:cNvSpPr>
          <p:nvPr>
            <p:ph idx="1"/>
          </p:nvPr>
        </p:nvSpPr>
        <p:spPr/>
        <p:txBody>
          <a:bodyPr>
            <a:normAutofit/>
          </a:bodyPr>
          <a:lstStyle/>
          <a:p>
            <a:r>
              <a:rPr lang="en-US" sz="2000" dirty="0"/>
              <a:t>Company name: Tesco PLC</a:t>
            </a:r>
          </a:p>
          <a:p>
            <a:r>
              <a:rPr lang="en-US" sz="2000" dirty="0"/>
              <a:t>Founded in 1919 By Jack Cohen.</a:t>
            </a:r>
          </a:p>
          <a:p>
            <a:pPr marL="0" indent="0">
              <a:buNone/>
            </a:pPr>
            <a:r>
              <a:rPr lang="en-US" sz="2000" dirty="0"/>
              <a:t>Tesco is one the largest supermarket chain the the </a:t>
            </a:r>
            <a:r>
              <a:rPr lang="en-US" sz="2000" dirty="0" err="1"/>
              <a:t>uk</a:t>
            </a:r>
            <a:r>
              <a:rPr lang="en-US" sz="2000" dirty="0"/>
              <a:t>. Tesco sells food and groceries, clothing(F&amp;F), Household goods, Electrical items and provides financial services.</a:t>
            </a:r>
          </a:p>
          <a:p>
            <a:pPr marL="0" indent="0">
              <a:buNone/>
            </a:pPr>
            <a:r>
              <a:rPr lang="en-US" sz="2000" dirty="0"/>
              <a:t>Tesco operates thousands of stores across the whole of the UK. The company has employed over 300,000 employee worldwide and serves millions of customers every week (Tesco PLC, 2023).</a:t>
            </a:r>
          </a:p>
          <a:p>
            <a:pPr marL="0" indent="0">
              <a:buNone/>
            </a:pPr>
            <a:r>
              <a:rPr lang="en-US" sz="2000" dirty="0"/>
              <a:t>Tesco focuses on customer satisfaction, teamwork, and employee development. Making it a suitable </a:t>
            </a:r>
            <a:r>
              <a:rPr lang="en-US" sz="2000" dirty="0" err="1"/>
              <a:t>organisation</a:t>
            </a:r>
            <a:r>
              <a:rPr lang="en-US" sz="2000" dirty="0"/>
              <a:t> to demonstrate its effective recruitment and learning and development practices. </a:t>
            </a:r>
          </a:p>
          <a:p>
            <a:pPr marL="0" indent="0">
              <a:buNone/>
            </a:pPr>
            <a:r>
              <a:rPr lang="en-US" sz="2000" dirty="0"/>
              <a:t>Given its scale, effective recruitment and structure development are essential to maintain service standards and competitive advantages </a:t>
            </a:r>
          </a:p>
          <a:p>
            <a:pPr marL="0" indent="0">
              <a:buNone/>
            </a:pPr>
            <a:endParaRPr lang="en-US" sz="2000" dirty="0"/>
          </a:p>
        </p:txBody>
      </p:sp>
    </p:spTree>
    <p:extLst>
      <p:ext uri="{BB962C8B-B14F-4D97-AF65-F5344CB8AC3E}">
        <p14:creationId xmlns:p14="http://schemas.microsoft.com/office/powerpoint/2010/main" val="3176968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39F91-E29A-806C-C264-F85BEFE95F8E}"/>
              </a:ext>
            </a:extLst>
          </p:cNvPr>
          <p:cNvSpPr>
            <a:spLocks noGrp="1"/>
          </p:cNvSpPr>
          <p:nvPr>
            <p:ph type="title"/>
          </p:nvPr>
        </p:nvSpPr>
        <p:spPr/>
        <p:txBody>
          <a:bodyPr>
            <a:normAutofit/>
          </a:bodyPr>
          <a:lstStyle/>
          <a:p>
            <a:r>
              <a:rPr lang="en-US" sz="3600" dirty="0"/>
              <a:t>Job role overview:</a:t>
            </a:r>
          </a:p>
        </p:txBody>
      </p:sp>
      <p:sp>
        <p:nvSpPr>
          <p:cNvPr id="3" name="Content Placeholder 2">
            <a:extLst>
              <a:ext uri="{FF2B5EF4-FFF2-40B4-BE49-F238E27FC236}">
                <a16:creationId xmlns:a16="http://schemas.microsoft.com/office/drawing/2014/main" id="{B7D60383-AD84-E4B9-26D8-809CB9B63F17}"/>
              </a:ext>
            </a:extLst>
          </p:cNvPr>
          <p:cNvSpPr>
            <a:spLocks noGrp="1"/>
          </p:cNvSpPr>
          <p:nvPr>
            <p:ph idx="1"/>
          </p:nvPr>
        </p:nvSpPr>
        <p:spPr/>
        <p:txBody>
          <a:bodyPr>
            <a:normAutofit/>
          </a:bodyPr>
          <a:lstStyle/>
          <a:p>
            <a:r>
              <a:rPr lang="en-US" sz="2000" dirty="0"/>
              <a:t>Selected job role: customer service team leader</a:t>
            </a:r>
          </a:p>
          <a:p>
            <a:pPr marL="0" indent="0">
              <a:buNone/>
            </a:pPr>
            <a:r>
              <a:rPr lang="en-US" sz="2000" dirty="0"/>
              <a:t>The role of the customer service team leader is responsible for supervising customer service staff and ensuring excellent customer service standards are maintained. The role included supporting team members, resolving any issues customers have, manage daily operations and assisting with staff training and development.</a:t>
            </a:r>
          </a:p>
        </p:txBody>
      </p:sp>
    </p:spTree>
    <p:extLst>
      <p:ext uri="{BB962C8B-B14F-4D97-AF65-F5344CB8AC3E}">
        <p14:creationId xmlns:p14="http://schemas.microsoft.com/office/powerpoint/2010/main" val="210519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AEA6-B7D0-8FC8-F214-4589E6E7D8FF}"/>
              </a:ext>
            </a:extLst>
          </p:cNvPr>
          <p:cNvSpPr>
            <a:spLocks noGrp="1"/>
          </p:cNvSpPr>
          <p:nvPr>
            <p:ph type="title"/>
          </p:nvPr>
        </p:nvSpPr>
        <p:spPr/>
        <p:txBody>
          <a:bodyPr>
            <a:normAutofit/>
          </a:bodyPr>
          <a:lstStyle/>
          <a:p>
            <a:r>
              <a:rPr lang="en-US" sz="3600" dirty="0"/>
              <a:t>Recruitment process and its importance:</a:t>
            </a:r>
          </a:p>
        </p:txBody>
      </p:sp>
      <p:sp>
        <p:nvSpPr>
          <p:cNvPr id="3" name="Content Placeholder 2">
            <a:extLst>
              <a:ext uri="{FF2B5EF4-FFF2-40B4-BE49-F238E27FC236}">
                <a16:creationId xmlns:a16="http://schemas.microsoft.com/office/drawing/2014/main" id="{59E6778F-E123-C2C8-97A5-304B0D1F4014}"/>
              </a:ext>
            </a:extLst>
          </p:cNvPr>
          <p:cNvSpPr>
            <a:spLocks noGrp="1"/>
          </p:cNvSpPr>
          <p:nvPr>
            <p:ph idx="1"/>
          </p:nvPr>
        </p:nvSpPr>
        <p:spPr/>
        <p:txBody>
          <a:bodyPr>
            <a:normAutofit fontScale="77500" lnSpcReduction="20000"/>
          </a:bodyPr>
          <a:lstStyle/>
          <a:p>
            <a:pPr marL="0" indent="0">
              <a:buNone/>
            </a:pPr>
            <a:r>
              <a:rPr lang="en-US" sz="2000" dirty="0"/>
              <a:t>Recruitment is not merely administrative but a strategic activity aligned with business objectives(CIPD,2023). Its very important to make strong and good recruitment decisions because poor recruitment decisions increase training costs and negatively impacts morale(Armstrong,2020).</a:t>
            </a:r>
          </a:p>
          <a:p>
            <a:pPr marL="0" indent="0">
              <a:buNone/>
            </a:pPr>
            <a:r>
              <a:rPr lang="en-US" sz="2000" dirty="0"/>
              <a:t>Its very essential to have strategic recruitment because it ensures that the organization attracts and selects individuals whose skills, </a:t>
            </a:r>
            <a:r>
              <a:rPr lang="en-US" sz="2000" dirty="0" err="1"/>
              <a:t>knowlegdge</a:t>
            </a:r>
            <a:r>
              <a:rPr lang="en-US" sz="2000" dirty="0"/>
              <a:t> and </a:t>
            </a:r>
            <a:r>
              <a:rPr lang="en-US" sz="2000" dirty="0" err="1"/>
              <a:t>behaviours</a:t>
            </a:r>
            <a:r>
              <a:rPr lang="en-US" sz="2000" dirty="0"/>
              <a:t> align with long-term business objectives rather than simply filing immediate vacancies(CIPD,2023). From strategic perspectives, employees are considered valuable organizational resources that can create </a:t>
            </a:r>
            <a:r>
              <a:rPr lang="en-US" sz="2000" dirty="0" err="1"/>
              <a:t>substainable</a:t>
            </a:r>
            <a:r>
              <a:rPr lang="en-US" sz="2000" dirty="0"/>
              <a:t> competitive advantage when effectively recruited and developed (Barney, 1991). In large retail </a:t>
            </a:r>
            <a:r>
              <a:rPr lang="en-US" sz="2000" dirty="0" err="1"/>
              <a:t>organisations</a:t>
            </a:r>
            <a:r>
              <a:rPr lang="en-US" sz="2000" dirty="0"/>
              <a:t> for example Tesco PLC, recruiting capable Customer service Team Leaders directly influence customer service satisfaction, operational efficiency and team performance. Poor recruitment decisions, however, can can result in increased turnover, reduced productivity and higher training costs ultimately impacting organizational performance(Armstrong, 2020). Therefore, recruitment must be structured, competency based and aligned with both strategic goals and equality legislation to </a:t>
            </a:r>
            <a:r>
              <a:rPr lang="en-US" sz="2000" dirty="0" err="1"/>
              <a:t>minimise</a:t>
            </a:r>
            <a:r>
              <a:rPr lang="en-US" sz="2000" dirty="0"/>
              <a:t> risk and </a:t>
            </a:r>
            <a:r>
              <a:rPr lang="en-US" sz="2000" dirty="0" err="1"/>
              <a:t>maximise</a:t>
            </a:r>
            <a:r>
              <a:rPr lang="en-US" sz="2000" dirty="0"/>
              <a:t> </a:t>
            </a:r>
            <a:r>
              <a:rPr lang="en-US" sz="2000" dirty="0" err="1"/>
              <a:t>organisational</a:t>
            </a:r>
            <a:r>
              <a:rPr lang="en-US" sz="2000" dirty="0"/>
              <a:t> effectiveness </a:t>
            </a:r>
          </a:p>
          <a:p>
            <a:pPr marL="0" indent="0">
              <a:buNone/>
            </a:pPr>
            <a:r>
              <a:rPr lang="en-US" sz="2000" dirty="0"/>
              <a:t>Tesco’s Recruiting process:</a:t>
            </a:r>
          </a:p>
          <a:p>
            <a:r>
              <a:rPr lang="en-US" sz="2000" dirty="0"/>
              <a:t>Workforce planning </a:t>
            </a:r>
          </a:p>
          <a:p>
            <a:r>
              <a:rPr lang="en-US" sz="2000" dirty="0" err="1"/>
              <a:t>Advertisting</a:t>
            </a:r>
            <a:r>
              <a:rPr lang="en-US" sz="2000" dirty="0"/>
              <a:t> vacancies </a:t>
            </a:r>
          </a:p>
          <a:p>
            <a:r>
              <a:rPr lang="en-US" sz="2000" dirty="0"/>
              <a:t>Application screening </a:t>
            </a:r>
          </a:p>
          <a:p>
            <a:r>
              <a:rPr lang="en-US" sz="2000" dirty="0"/>
              <a:t>Interviews </a:t>
            </a:r>
          </a:p>
          <a:p>
            <a:r>
              <a:rPr lang="en-US" sz="2000" dirty="0"/>
              <a:t>selection &amp; onboarding</a:t>
            </a:r>
          </a:p>
        </p:txBody>
      </p:sp>
    </p:spTree>
    <p:extLst>
      <p:ext uri="{BB962C8B-B14F-4D97-AF65-F5344CB8AC3E}">
        <p14:creationId xmlns:p14="http://schemas.microsoft.com/office/powerpoint/2010/main" val="553352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8A19-C3D3-B2EF-EE56-5757A658CBAF}"/>
              </a:ext>
            </a:extLst>
          </p:cNvPr>
          <p:cNvSpPr>
            <a:spLocks noGrp="1"/>
          </p:cNvSpPr>
          <p:nvPr>
            <p:ph type="title"/>
          </p:nvPr>
        </p:nvSpPr>
        <p:spPr/>
        <p:txBody>
          <a:bodyPr>
            <a:normAutofit/>
          </a:bodyPr>
          <a:lstStyle/>
          <a:p>
            <a:r>
              <a:rPr lang="en-US" sz="3600" dirty="0"/>
              <a:t>Job analysis- customer service team leader:</a:t>
            </a:r>
          </a:p>
        </p:txBody>
      </p:sp>
      <p:sp>
        <p:nvSpPr>
          <p:cNvPr id="3" name="Content Placeholder 2">
            <a:extLst>
              <a:ext uri="{FF2B5EF4-FFF2-40B4-BE49-F238E27FC236}">
                <a16:creationId xmlns:a16="http://schemas.microsoft.com/office/drawing/2014/main" id="{DE58193E-61C9-CAE0-9D16-EE90BC2B7AA1}"/>
              </a:ext>
            </a:extLst>
          </p:cNvPr>
          <p:cNvSpPr>
            <a:spLocks noGrp="1"/>
          </p:cNvSpPr>
          <p:nvPr>
            <p:ph idx="1"/>
          </p:nvPr>
        </p:nvSpPr>
        <p:spPr/>
        <p:txBody>
          <a:bodyPr>
            <a:normAutofit lnSpcReduction="10000"/>
          </a:bodyPr>
          <a:lstStyle/>
          <a:p>
            <a:pPr marL="0" indent="0">
              <a:buNone/>
            </a:pPr>
            <a:r>
              <a:rPr lang="en-US" sz="1800" dirty="0"/>
              <a:t>Jobs analysis is a systematic process used to identify the task, responsibilities, knowledge, skills and competence required for a specific role(CIPD,2023). It forms the foundation of effective recruitment, selection and performance management. </a:t>
            </a:r>
          </a:p>
          <a:p>
            <a:pPr marL="0" indent="0">
              <a:buNone/>
            </a:pPr>
            <a:r>
              <a:rPr lang="en-US" sz="1800" dirty="0"/>
              <a:t>For the customer service team leaders role at Tesco PLC, Job analysis would involve:</a:t>
            </a:r>
          </a:p>
          <a:p>
            <a:r>
              <a:rPr lang="en-US" sz="1800" dirty="0"/>
              <a:t>Observing current team leaders in practice </a:t>
            </a:r>
          </a:p>
          <a:p>
            <a:r>
              <a:rPr lang="en-US" sz="1800" dirty="0"/>
              <a:t>Reviewing performance data and KPI’s</a:t>
            </a:r>
          </a:p>
          <a:p>
            <a:r>
              <a:rPr lang="en-US" sz="1800" dirty="0"/>
              <a:t>Consulting line managers</a:t>
            </a:r>
          </a:p>
          <a:p>
            <a:r>
              <a:rPr lang="en-US" sz="1800" dirty="0" err="1"/>
              <a:t>Analysing</a:t>
            </a:r>
            <a:r>
              <a:rPr lang="en-US" sz="1800" dirty="0"/>
              <a:t> customer service requirements</a:t>
            </a:r>
          </a:p>
          <a:p>
            <a:pPr marL="0" indent="0">
              <a:buNone/>
            </a:pPr>
            <a:r>
              <a:rPr lang="en-US" sz="1800" dirty="0"/>
              <a:t>This process ensures that the roles reflects operational demands such as supervising frontline staff, resolving escalated complaints, monitoring service standards and ensuring compliance with health and safety and procedures.</a:t>
            </a:r>
          </a:p>
          <a:p>
            <a:pPr marL="0" indent="0">
              <a:buNone/>
            </a:pPr>
            <a:r>
              <a:rPr lang="en-US" sz="1800" dirty="0"/>
              <a:t>Accurate jobs analysis reduces the risk of misalignment between employee capability and organizational needs, thereby improving recruitment accuracy and reducing turnover(Armstrong,2020). It also supports legal </a:t>
            </a:r>
            <a:r>
              <a:rPr lang="en-US" sz="1800" dirty="0" err="1"/>
              <a:t>defensisblity</a:t>
            </a:r>
            <a:r>
              <a:rPr lang="en-US" sz="1800" dirty="0"/>
              <a:t> by ensuring selection criteria are directly linked to job-related competencies.</a:t>
            </a:r>
            <a:endParaRPr lang="en-US" dirty="0"/>
          </a:p>
        </p:txBody>
      </p:sp>
    </p:spTree>
    <p:extLst>
      <p:ext uri="{BB962C8B-B14F-4D97-AF65-F5344CB8AC3E}">
        <p14:creationId xmlns:p14="http://schemas.microsoft.com/office/powerpoint/2010/main" val="995527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EF17F-E849-9463-FE70-0BA4A059C114}"/>
              </a:ext>
            </a:extLst>
          </p:cNvPr>
          <p:cNvSpPr>
            <a:spLocks noGrp="1"/>
          </p:cNvSpPr>
          <p:nvPr>
            <p:ph type="title"/>
          </p:nvPr>
        </p:nvSpPr>
        <p:spPr/>
        <p:txBody>
          <a:bodyPr>
            <a:normAutofit/>
          </a:bodyPr>
          <a:lstStyle/>
          <a:p>
            <a:r>
              <a:rPr lang="en-US" sz="3600" dirty="0"/>
              <a:t>Job description</a:t>
            </a:r>
          </a:p>
        </p:txBody>
      </p:sp>
      <p:sp>
        <p:nvSpPr>
          <p:cNvPr id="3" name="Content Placeholder 2">
            <a:extLst>
              <a:ext uri="{FF2B5EF4-FFF2-40B4-BE49-F238E27FC236}">
                <a16:creationId xmlns:a16="http://schemas.microsoft.com/office/drawing/2014/main" id="{7D2FA392-D3F8-D72C-0D14-2CD7CA7511EF}"/>
              </a:ext>
            </a:extLst>
          </p:cNvPr>
          <p:cNvSpPr>
            <a:spLocks noGrp="1"/>
          </p:cNvSpPr>
          <p:nvPr>
            <p:ph idx="1"/>
          </p:nvPr>
        </p:nvSpPr>
        <p:spPr/>
        <p:txBody>
          <a:bodyPr>
            <a:normAutofit lnSpcReduction="10000"/>
          </a:bodyPr>
          <a:lstStyle/>
          <a:p>
            <a:r>
              <a:rPr lang="en-US" sz="2000" dirty="0"/>
              <a:t>Job title: customer service team leader</a:t>
            </a:r>
          </a:p>
          <a:p>
            <a:r>
              <a:rPr lang="en-US" sz="2000" dirty="0"/>
              <a:t>Reporting: customer service manager/ store manager</a:t>
            </a:r>
          </a:p>
          <a:p>
            <a:r>
              <a:rPr lang="en-US" sz="2000" dirty="0"/>
              <a:t>Job duties: the customer service leader is responsible for supervising customer service staff and ensuing a high standards of customer service is delivered. The role supports daily store operations and contributes to team performance and customer satisfaction. </a:t>
            </a:r>
          </a:p>
          <a:p>
            <a:r>
              <a:rPr lang="en-US" sz="2000" dirty="0"/>
              <a:t>Key responsibilities:</a:t>
            </a:r>
          </a:p>
          <a:p>
            <a:pPr lvl="1"/>
            <a:r>
              <a:rPr lang="en-US" sz="1600" dirty="0"/>
              <a:t>Supervise and support the customer service assistance during shift </a:t>
            </a:r>
          </a:p>
          <a:p>
            <a:pPr lvl="1"/>
            <a:r>
              <a:rPr lang="en-US" sz="1600" dirty="0"/>
              <a:t>Ensure an excellent customer service standard is maintained</a:t>
            </a:r>
          </a:p>
          <a:p>
            <a:pPr lvl="1"/>
            <a:r>
              <a:rPr lang="en-US" sz="1600" dirty="0"/>
              <a:t>Handling customer complaints and resolving and issues effectively</a:t>
            </a:r>
          </a:p>
          <a:p>
            <a:pPr lvl="1"/>
            <a:r>
              <a:rPr lang="en-US" sz="1600" dirty="0"/>
              <a:t>Allocate tasks and manage staff </a:t>
            </a:r>
            <a:r>
              <a:rPr lang="en-US" sz="1600" dirty="0" err="1"/>
              <a:t>rotas</a:t>
            </a:r>
            <a:endParaRPr lang="en-US" sz="1600" dirty="0"/>
          </a:p>
          <a:p>
            <a:pPr lvl="1"/>
            <a:r>
              <a:rPr lang="en-US" sz="1600" dirty="0"/>
              <a:t>Monitor performances and provide feedbacks </a:t>
            </a:r>
          </a:p>
          <a:p>
            <a:pPr lvl="1"/>
            <a:r>
              <a:rPr lang="en-US" sz="1600" dirty="0"/>
              <a:t>Ensure the company policies and health and safety procedures are followed</a:t>
            </a:r>
          </a:p>
          <a:p>
            <a:pPr marL="457200" lvl="1" indent="0">
              <a:buNone/>
            </a:pPr>
            <a:endParaRPr lang="en-US" sz="1600" dirty="0"/>
          </a:p>
          <a:p>
            <a:pPr marL="457200" lvl="1" indent="0">
              <a:buNone/>
            </a:pPr>
            <a:r>
              <a:rPr lang="en-US" sz="1600" dirty="0"/>
              <a:t>Job descriptions help clarify role and responsibilities and performance expectations within the </a:t>
            </a:r>
            <a:r>
              <a:rPr lang="en-US" sz="1600" dirty="0" err="1"/>
              <a:t>organisations</a:t>
            </a:r>
            <a:r>
              <a:rPr lang="en-US" sz="1600" dirty="0"/>
              <a:t> (Armstrong,2020).</a:t>
            </a:r>
          </a:p>
          <a:p>
            <a:pPr marL="457200" lvl="1" indent="0">
              <a:buNone/>
            </a:pPr>
            <a:endParaRPr lang="en-US" sz="1600" dirty="0"/>
          </a:p>
          <a:p>
            <a:pPr marL="457200" lvl="1" indent="0">
              <a:buNone/>
            </a:pPr>
            <a:endParaRPr lang="en-US" sz="1600" dirty="0"/>
          </a:p>
        </p:txBody>
      </p:sp>
    </p:spTree>
    <p:extLst>
      <p:ext uri="{BB962C8B-B14F-4D97-AF65-F5344CB8AC3E}">
        <p14:creationId xmlns:p14="http://schemas.microsoft.com/office/powerpoint/2010/main" val="908452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0BD0E-3E6B-896F-758D-EBFC59500784}"/>
              </a:ext>
            </a:extLst>
          </p:cNvPr>
          <p:cNvSpPr>
            <a:spLocks noGrp="1"/>
          </p:cNvSpPr>
          <p:nvPr>
            <p:ph type="title"/>
          </p:nvPr>
        </p:nvSpPr>
        <p:spPr/>
        <p:txBody>
          <a:bodyPr>
            <a:normAutofit/>
          </a:bodyPr>
          <a:lstStyle/>
          <a:p>
            <a:r>
              <a:rPr lang="en-US" sz="3600" dirty="0"/>
              <a:t>person specification:</a:t>
            </a:r>
          </a:p>
        </p:txBody>
      </p:sp>
      <p:sp>
        <p:nvSpPr>
          <p:cNvPr id="3" name="Content Placeholder 2">
            <a:extLst>
              <a:ext uri="{FF2B5EF4-FFF2-40B4-BE49-F238E27FC236}">
                <a16:creationId xmlns:a16="http://schemas.microsoft.com/office/drawing/2014/main" id="{E508531E-4082-FBB0-D134-F00F30D63B02}"/>
              </a:ext>
            </a:extLst>
          </p:cNvPr>
          <p:cNvSpPr>
            <a:spLocks noGrp="1"/>
          </p:cNvSpPr>
          <p:nvPr>
            <p:ph sz="half" idx="1"/>
          </p:nvPr>
        </p:nvSpPr>
        <p:spPr>
          <a:xfrm>
            <a:off x="838200" y="1825625"/>
            <a:ext cx="5181600" cy="2521088"/>
          </a:xfrm>
        </p:spPr>
        <p:txBody>
          <a:bodyPr>
            <a:normAutofit/>
          </a:bodyPr>
          <a:lstStyle/>
          <a:p>
            <a:r>
              <a:rPr lang="en-US" sz="2000" dirty="0"/>
              <a:t>Essential: </a:t>
            </a:r>
          </a:p>
          <a:p>
            <a:pPr lvl="1"/>
            <a:r>
              <a:rPr lang="en-US" sz="1600" dirty="0"/>
              <a:t>Amazing communication skills, </a:t>
            </a:r>
          </a:p>
          <a:p>
            <a:pPr lvl="1"/>
            <a:r>
              <a:rPr lang="en-US" sz="1600" dirty="0"/>
              <a:t>pervious experience in leadership roles,</a:t>
            </a:r>
          </a:p>
          <a:p>
            <a:pPr lvl="1"/>
            <a:r>
              <a:rPr lang="en-US" sz="1600" dirty="0"/>
              <a:t> ability to lead and motivates others in the team</a:t>
            </a:r>
          </a:p>
          <a:p>
            <a:pPr lvl="1"/>
            <a:r>
              <a:rPr lang="en-US" sz="1600" dirty="0"/>
              <a:t>. Excellent customer service and problem-solving skills </a:t>
            </a:r>
          </a:p>
          <a:p>
            <a:pPr lvl="1"/>
            <a:r>
              <a:rPr lang="en-US" sz="1600" dirty="0"/>
              <a:t>Ability to work under pressure in a fast-paced environment</a:t>
            </a:r>
          </a:p>
          <a:p>
            <a:pPr lvl="1"/>
            <a:r>
              <a:rPr lang="en-US" sz="1600" dirty="0"/>
              <a:t>Good </a:t>
            </a:r>
            <a:r>
              <a:rPr lang="en-US" sz="1600" dirty="0" err="1"/>
              <a:t>organisational</a:t>
            </a:r>
            <a:r>
              <a:rPr lang="en-US" sz="1600" dirty="0"/>
              <a:t> skills.</a:t>
            </a:r>
          </a:p>
          <a:p>
            <a:pPr lvl="1"/>
            <a:endParaRPr lang="en-US" sz="1600" dirty="0"/>
          </a:p>
          <a:p>
            <a:pPr marL="457200" lvl="1" indent="0">
              <a:buNone/>
            </a:pPr>
            <a:endParaRPr lang="en-US" sz="1600" dirty="0"/>
          </a:p>
          <a:p>
            <a:endParaRPr lang="en-US" sz="2000" dirty="0"/>
          </a:p>
        </p:txBody>
      </p:sp>
      <p:sp>
        <p:nvSpPr>
          <p:cNvPr id="4" name="Content Placeholder 3">
            <a:extLst>
              <a:ext uri="{FF2B5EF4-FFF2-40B4-BE49-F238E27FC236}">
                <a16:creationId xmlns:a16="http://schemas.microsoft.com/office/drawing/2014/main" id="{5EEE4FFA-281A-FBCC-7451-6C4577538F70}"/>
              </a:ext>
            </a:extLst>
          </p:cNvPr>
          <p:cNvSpPr>
            <a:spLocks noGrp="1"/>
          </p:cNvSpPr>
          <p:nvPr>
            <p:ph sz="half" idx="2"/>
          </p:nvPr>
        </p:nvSpPr>
        <p:spPr>
          <a:xfrm>
            <a:off x="6172200" y="1825625"/>
            <a:ext cx="5181600" cy="2521088"/>
          </a:xfrm>
        </p:spPr>
        <p:txBody>
          <a:bodyPr>
            <a:normAutofit/>
          </a:bodyPr>
          <a:lstStyle/>
          <a:p>
            <a:r>
              <a:rPr lang="en-US" sz="2000" dirty="0"/>
              <a:t>Desirable:</a:t>
            </a:r>
          </a:p>
          <a:p>
            <a:pPr lvl="1"/>
            <a:r>
              <a:rPr lang="en-US" sz="1600" dirty="0"/>
              <a:t>Pervious experience in a large retail environment </a:t>
            </a:r>
          </a:p>
          <a:p>
            <a:pPr lvl="1"/>
            <a:r>
              <a:rPr lang="en-US" sz="1600" dirty="0"/>
              <a:t>Experience in cash handling, stock management, financial reporting.</a:t>
            </a:r>
          </a:p>
          <a:p>
            <a:pPr lvl="1"/>
            <a:r>
              <a:rPr lang="en-US" sz="1600" dirty="0"/>
              <a:t>Formal qualifications in leadership management or customer service (e.g., NVQ Level 3 Management).</a:t>
            </a:r>
          </a:p>
          <a:p>
            <a:pPr marL="457200" lvl="1" indent="0">
              <a:buNone/>
            </a:pPr>
            <a:endParaRPr lang="en-US" sz="1600" dirty="0"/>
          </a:p>
        </p:txBody>
      </p:sp>
      <p:sp>
        <p:nvSpPr>
          <p:cNvPr id="5" name="TextBox 4">
            <a:extLst>
              <a:ext uri="{FF2B5EF4-FFF2-40B4-BE49-F238E27FC236}">
                <a16:creationId xmlns:a16="http://schemas.microsoft.com/office/drawing/2014/main" id="{05C591F8-0BDA-AD39-9F7E-60146FEDA8EA}"/>
              </a:ext>
            </a:extLst>
          </p:cNvPr>
          <p:cNvSpPr txBox="1"/>
          <p:nvPr/>
        </p:nvSpPr>
        <p:spPr>
          <a:xfrm flipH="1">
            <a:off x="583096" y="4481650"/>
            <a:ext cx="9554817" cy="1754326"/>
          </a:xfrm>
          <a:prstGeom prst="rect">
            <a:avLst/>
          </a:prstGeom>
          <a:noFill/>
        </p:spPr>
        <p:txBody>
          <a:bodyPr wrap="square" rtlCol="0">
            <a:spAutoFit/>
          </a:bodyPr>
          <a:lstStyle/>
          <a:p>
            <a:r>
              <a:rPr lang="en-US" dirty="0"/>
              <a:t>The purpose of separating essential and desirable criteria is to ensure fairness and legal compliance in recruitment(Armstrong, 2020). Essential criteria must be directly linked to job performance to avoid discrimination and ensure equal </a:t>
            </a:r>
            <a:r>
              <a:rPr lang="en-US" dirty="0" err="1"/>
              <a:t>oppourtunities</a:t>
            </a:r>
            <a:r>
              <a:rPr lang="en-US" dirty="0"/>
              <a:t>. </a:t>
            </a:r>
          </a:p>
          <a:p>
            <a:r>
              <a:rPr lang="en-US" dirty="0"/>
              <a:t>Strategically, a well-developed person specification increases the likelihood of appointing candidates who not only meet operational requirements but also align with Tesco’s values and customer focused culture. This improves retention, team morale and overall service quality. </a:t>
            </a:r>
          </a:p>
        </p:txBody>
      </p:sp>
    </p:spTree>
    <p:extLst>
      <p:ext uri="{BB962C8B-B14F-4D97-AF65-F5344CB8AC3E}">
        <p14:creationId xmlns:p14="http://schemas.microsoft.com/office/powerpoint/2010/main" val="3989294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6106-1F5B-9A5C-90ED-1F8213D86E1A}"/>
              </a:ext>
            </a:extLst>
          </p:cNvPr>
          <p:cNvSpPr>
            <a:spLocks noGrp="1"/>
          </p:cNvSpPr>
          <p:nvPr>
            <p:ph type="title"/>
          </p:nvPr>
        </p:nvSpPr>
        <p:spPr/>
        <p:txBody>
          <a:bodyPr/>
          <a:lstStyle/>
          <a:p>
            <a:r>
              <a:rPr lang="en-US" dirty="0"/>
              <a:t>Selection methods:</a:t>
            </a:r>
          </a:p>
        </p:txBody>
      </p:sp>
      <p:sp>
        <p:nvSpPr>
          <p:cNvPr id="3" name="Content Placeholder 2">
            <a:extLst>
              <a:ext uri="{FF2B5EF4-FFF2-40B4-BE49-F238E27FC236}">
                <a16:creationId xmlns:a16="http://schemas.microsoft.com/office/drawing/2014/main" id="{76750419-881B-6F96-70EC-1F6A9005FBC7}"/>
              </a:ext>
            </a:extLst>
          </p:cNvPr>
          <p:cNvSpPr>
            <a:spLocks noGrp="1"/>
          </p:cNvSpPr>
          <p:nvPr>
            <p:ph idx="1"/>
          </p:nvPr>
        </p:nvSpPr>
        <p:spPr/>
        <p:txBody>
          <a:bodyPr>
            <a:normAutofit lnSpcReduction="10000"/>
          </a:bodyPr>
          <a:lstStyle/>
          <a:p>
            <a:pPr marL="0" indent="0">
              <a:buNone/>
            </a:pPr>
            <a:r>
              <a:rPr lang="en-US" sz="1800" dirty="0"/>
              <a:t>Selection methods are used to assess where candidates meet the </a:t>
            </a:r>
            <a:r>
              <a:rPr lang="en-US" sz="1800" dirty="0" err="1"/>
              <a:t>critera</a:t>
            </a:r>
            <a:r>
              <a:rPr lang="en-US" sz="1800" dirty="0"/>
              <a:t> outlined in the person specification. Effective selection improves the likelihood of appointing individuals who will perform successfully and contribute to the organizational objectives(Armstrong,2020). </a:t>
            </a:r>
          </a:p>
          <a:p>
            <a:pPr marL="0" indent="0">
              <a:buNone/>
            </a:pPr>
            <a:r>
              <a:rPr lang="en-US" sz="1800" dirty="0"/>
              <a:t>For customer service team leader role at Tesco PLC, appropriate selection methods may include:</a:t>
            </a:r>
          </a:p>
          <a:p>
            <a:r>
              <a:rPr lang="en-US" sz="1800" dirty="0"/>
              <a:t>Structured competency- based interviews: these assess candidates against specific competencies such as leadership, conflicts resolution and communication skills. Structured interviews are more reliable and valid than unstructured interviews because all the candidates are asked the same questions (CIPD,2020).</a:t>
            </a:r>
          </a:p>
          <a:p>
            <a:r>
              <a:rPr lang="en-US" sz="1800" dirty="0"/>
              <a:t>Assessment </a:t>
            </a:r>
            <a:r>
              <a:rPr lang="en-US" sz="1800" dirty="0" err="1"/>
              <a:t>centres</a:t>
            </a:r>
            <a:r>
              <a:rPr lang="en-US" sz="1800" dirty="0"/>
              <a:t>: these may include roleplay, group discussions and leadership exercises. Assessment </a:t>
            </a:r>
            <a:r>
              <a:rPr lang="en-US" sz="1800" dirty="0" err="1"/>
              <a:t>centres</a:t>
            </a:r>
            <a:r>
              <a:rPr lang="en-US" sz="1800" dirty="0"/>
              <a:t> provide more comprehensive evaluation of </a:t>
            </a:r>
            <a:r>
              <a:rPr lang="en-US" sz="1800" dirty="0" err="1"/>
              <a:t>behavioural</a:t>
            </a:r>
            <a:r>
              <a:rPr lang="en-US" sz="1800" dirty="0"/>
              <a:t> competencies .</a:t>
            </a:r>
          </a:p>
          <a:p>
            <a:r>
              <a:rPr lang="en-US" sz="1800" dirty="0"/>
              <a:t>Situational judgement test: candidates are presented with realistic workplace scenarios and are asked how they would respond. This method is used to assess decision making and problem-solving skills in a customer service context. </a:t>
            </a:r>
          </a:p>
          <a:p>
            <a:r>
              <a:rPr lang="en-US" sz="1800" dirty="0"/>
              <a:t>Reference check: used to verify employment history performance reliability. </a:t>
            </a:r>
          </a:p>
          <a:p>
            <a:pPr marL="0" indent="0">
              <a:buNone/>
            </a:pPr>
            <a:r>
              <a:rPr lang="en-US" sz="1800" dirty="0"/>
              <a:t> </a:t>
            </a:r>
          </a:p>
        </p:txBody>
      </p:sp>
    </p:spTree>
    <p:extLst>
      <p:ext uri="{BB962C8B-B14F-4D97-AF65-F5344CB8AC3E}">
        <p14:creationId xmlns:p14="http://schemas.microsoft.com/office/powerpoint/2010/main" val="3913768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F93BE-3F15-3532-F6FC-12DCB2AF9A12}"/>
              </a:ext>
            </a:extLst>
          </p:cNvPr>
          <p:cNvSpPr>
            <a:spLocks noGrp="1"/>
          </p:cNvSpPr>
          <p:nvPr>
            <p:ph type="title"/>
          </p:nvPr>
        </p:nvSpPr>
        <p:spPr/>
        <p:txBody>
          <a:bodyPr/>
          <a:lstStyle/>
          <a:p>
            <a:r>
              <a:rPr lang="en-US" dirty="0"/>
              <a:t>Training needs analysis:</a:t>
            </a:r>
          </a:p>
        </p:txBody>
      </p:sp>
      <p:sp>
        <p:nvSpPr>
          <p:cNvPr id="3" name="Content Placeholder 2">
            <a:extLst>
              <a:ext uri="{FF2B5EF4-FFF2-40B4-BE49-F238E27FC236}">
                <a16:creationId xmlns:a16="http://schemas.microsoft.com/office/drawing/2014/main" id="{8C54F6D2-50B5-BA1C-1D38-D6B687BBE768}"/>
              </a:ext>
            </a:extLst>
          </p:cNvPr>
          <p:cNvSpPr>
            <a:spLocks noGrp="1"/>
          </p:cNvSpPr>
          <p:nvPr>
            <p:ph idx="1"/>
          </p:nvPr>
        </p:nvSpPr>
        <p:spPr/>
        <p:txBody>
          <a:bodyPr>
            <a:normAutofit fontScale="92500" lnSpcReduction="20000"/>
          </a:bodyPr>
          <a:lstStyle/>
          <a:p>
            <a:pPr marL="0" indent="0">
              <a:buNone/>
            </a:pPr>
            <a:r>
              <a:rPr lang="en-US" sz="1800" dirty="0"/>
              <a:t>A training analysis is a systematic process used to identify gaps between current performance and the required level of performance (Armstrong,2020). It ensure that training is targeted, strategic and aligned with </a:t>
            </a:r>
            <a:r>
              <a:rPr lang="en-US" sz="1800" dirty="0" err="1"/>
              <a:t>organisation</a:t>
            </a:r>
            <a:r>
              <a:rPr lang="en-US" sz="1800" dirty="0"/>
              <a:t> objectives rather than generic or reactive.</a:t>
            </a:r>
          </a:p>
          <a:p>
            <a:pPr marL="0" indent="0">
              <a:buNone/>
            </a:pPr>
            <a:r>
              <a:rPr lang="en-US" sz="1800" dirty="0"/>
              <a:t>For customer service team leader role at Tesco PLC, a training needs analysis would assess:</a:t>
            </a:r>
          </a:p>
          <a:p>
            <a:r>
              <a:rPr lang="en-US" sz="1800" dirty="0" err="1"/>
              <a:t>Organisation</a:t>
            </a:r>
            <a:r>
              <a:rPr lang="en-US" sz="1800" dirty="0"/>
              <a:t> level: </a:t>
            </a:r>
          </a:p>
          <a:p>
            <a:pPr lvl="1"/>
            <a:r>
              <a:rPr lang="en-US" sz="1400" dirty="0"/>
              <a:t>Business objective</a:t>
            </a:r>
            <a:r>
              <a:rPr lang="en-US" sz="1400" dirty="0">
                <a:sym typeface="Wingdings" pitchFamily="2" charset="2"/>
              </a:rPr>
              <a:t> (</a:t>
            </a:r>
            <a:r>
              <a:rPr lang="en-US" sz="1400" dirty="0" err="1">
                <a:sym typeface="Wingdings" pitchFamily="2" charset="2"/>
              </a:rPr>
              <a:t>e.g</a:t>
            </a:r>
            <a:r>
              <a:rPr lang="en-US" sz="1400" dirty="0">
                <a:sym typeface="Wingdings" pitchFamily="2" charset="2"/>
              </a:rPr>
              <a:t> improving customer satisfaction score)</a:t>
            </a:r>
          </a:p>
          <a:p>
            <a:pPr lvl="1"/>
            <a:r>
              <a:rPr lang="en-US" sz="1400" dirty="0">
                <a:sym typeface="Wingdings" pitchFamily="2" charset="2"/>
              </a:rPr>
              <a:t>Compliance requirements</a:t>
            </a:r>
          </a:p>
          <a:p>
            <a:pPr lvl="1"/>
            <a:r>
              <a:rPr lang="en-US" sz="1400" dirty="0">
                <a:sym typeface="Wingdings" pitchFamily="2" charset="2"/>
              </a:rPr>
              <a:t>Performance target </a:t>
            </a:r>
          </a:p>
          <a:p>
            <a:r>
              <a:rPr lang="en-US" sz="1800" dirty="0">
                <a:sym typeface="Wingdings" pitchFamily="2" charset="2"/>
              </a:rPr>
              <a:t>Task level:</a:t>
            </a:r>
          </a:p>
          <a:p>
            <a:pPr lvl="1"/>
            <a:r>
              <a:rPr lang="en-US" sz="1400" dirty="0">
                <a:sym typeface="Wingdings" pitchFamily="2" charset="2"/>
              </a:rPr>
              <a:t>Leadership responsibilities </a:t>
            </a:r>
          </a:p>
          <a:p>
            <a:pPr lvl="1"/>
            <a:r>
              <a:rPr lang="en-US" sz="1400" dirty="0">
                <a:sym typeface="Wingdings" pitchFamily="2" charset="2"/>
              </a:rPr>
              <a:t>Conflict resolution skills</a:t>
            </a:r>
          </a:p>
          <a:p>
            <a:pPr lvl="1"/>
            <a:r>
              <a:rPr lang="en-US" sz="1400" dirty="0">
                <a:sym typeface="Wingdings" pitchFamily="2" charset="2"/>
              </a:rPr>
              <a:t>KPI monitoring </a:t>
            </a:r>
          </a:p>
          <a:p>
            <a:pPr lvl="1"/>
            <a:r>
              <a:rPr lang="en-US" sz="1400" dirty="0">
                <a:sym typeface="Wingdings" pitchFamily="2" charset="2"/>
              </a:rPr>
              <a:t>Health and safety compliance</a:t>
            </a:r>
          </a:p>
          <a:p>
            <a:r>
              <a:rPr lang="en-US" sz="1800" dirty="0">
                <a:sym typeface="Wingdings" pitchFamily="2" charset="2"/>
              </a:rPr>
              <a:t>Individual level:</a:t>
            </a:r>
          </a:p>
          <a:p>
            <a:pPr lvl="1"/>
            <a:r>
              <a:rPr lang="en-US" sz="1400" dirty="0">
                <a:sym typeface="Wingdings" pitchFamily="2" charset="2"/>
              </a:rPr>
              <a:t>Skill gaps </a:t>
            </a:r>
            <a:r>
              <a:rPr lang="en-US" sz="1400" dirty="0" err="1">
                <a:sym typeface="Wingdings" pitchFamily="2" charset="2"/>
              </a:rPr>
              <a:t>idenitified</a:t>
            </a:r>
            <a:r>
              <a:rPr lang="en-US" sz="1400" dirty="0">
                <a:sym typeface="Wingdings" pitchFamily="2" charset="2"/>
              </a:rPr>
              <a:t> during probation </a:t>
            </a:r>
          </a:p>
          <a:p>
            <a:pPr lvl="1"/>
            <a:r>
              <a:rPr lang="en-US" sz="1400" dirty="0">
                <a:sym typeface="Wingdings" pitchFamily="2" charset="2"/>
              </a:rPr>
              <a:t>Feedback from performance appraisals </a:t>
            </a:r>
          </a:p>
          <a:p>
            <a:pPr lvl="1"/>
            <a:r>
              <a:rPr lang="en-US" sz="1400" dirty="0">
                <a:sym typeface="Wingdings" pitchFamily="2" charset="2"/>
              </a:rPr>
              <a:t>Areas requiring development </a:t>
            </a:r>
          </a:p>
          <a:p>
            <a:r>
              <a:rPr lang="en-US" sz="1800" dirty="0">
                <a:sym typeface="Wingdings" pitchFamily="2" charset="2"/>
              </a:rPr>
              <a:t>These three levels approach ensures training directly contributes to operational performance (CIPD,2023).</a:t>
            </a:r>
          </a:p>
          <a:p>
            <a:endParaRPr lang="en-US" sz="1800" dirty="0">
              <a:sym typeface="Wingdings" pitchFamily="2" charset="2"/>
            </a:endParaRPr>
          </a:p>
        </p:txBody>
      </p:sp>
    </p:spTree>
    <p:extLst>
      <p:ext uri="{BB962C8B-B14F-4D97-AF65-F5344CB8AC3E}">
        <p14:creationId xmlns:p14="http://schemas.microsoft.com/office/powerpoint/2010/main" val="287352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EB274-0BF9-C750-9F6E-8F8A8CFDFDAA}"/>
              </a:ext>
            </a:extLst>
          </p:cNvPr>
          <p:cNvSpPr>
            <a:spLocks noGrp="1"/>
          </p:cNvSpPr>
          <p:nvPr>
            <p:ph type="title"/>
          </p:nvPr>
        </p:nvSpPr>
        <p:spPr/>
        <p:txBody>
          <a:bodyPr>
            <a:normAutofit/>
          </a:bodyPr>
          <a:lstStyle/>
          <a:p>
            <a:r>
              <a:rPr lang="en-US" sz="2800" dirty="0" err="1"/>
              <a:t>Behaviourist</a:t>
            </a:r>
            <a:r>
              <a:rPr lang="en-US" sz="2800" dirty="0"/>
              <a:t> learning theory:</a:t>
            </a:r>
          </a:p>
        </p:txBody>
      </p:sp>
      <p:sp>
        <p:nvSpPr>
          <p:cNvPr id="3" name="Content Placeholder 2">
            <a:extLst>
              <a:ext uri="{FF2B5EF4-FFF2-40B4-BE49-F238E27FC236}">
                <a16:creationId xmlns:a16="http://schemas.microsoft.com/office/drawing/2014/main" id="{F3E39FB6-51AF-D665-B695-1A8EE488BCF4}"/>
              </a:ext>
            </a:extLst>
          </p:cNvPr>
          <p:cNvSpPr>
            <a:spLocks noGrp="1"/>
          </p:cNvSpPr>
          <p:nvPr>
            <p:ph idx="1"/>
          </p:nvPr>
        </p:nvSpPr>
        <p:spPr/>
        <p:txBody>
          <a:bodyPr>
            <a:normAutofit fontScale="92500" lnSpcReduction="20000"/>
          </a:bodyPr>
          <a:lstStyle/>
          <a:p>
            <a:r>
              <a:rPr lang="en-US" sz="1800" dirty="0" err="1"/>
              <a:t>Behaviourist</a:t>
            </a:r>
            <a:r>
              <a:rPr lang="en-US" sz="1800" dirty="0"/>
              <a:t> theory suggests that learning occurs through observable </a:t>
            </a:r>
            <a:r>
              <a:rPr lang="en-US" sz="1800" dirty="0" err="1"/>
              <a:t>behaviour</a:t>
            </a:r>
            <a:r>
              <a:rPr lang="en-US" sz="1800" dirty="0"/>
              <a:t> changes </a:t>
            </a:r>
            <a:r>
              <a:rPr lang="en-US" sz="1800" dirty="0" err="1"/>
              <a:t>shsped</a:t>
            </a:r>
            <a:r>
              <a:rPr lang="en-US" sz="1800" dirty="0"/>
              <a:t> by reinforcement and repetition (B.F. Skinner, 1953). According to </a:t>
            </a:r>
            <a:r>
              <a:rPr lang="en-US" sz="1800" dirty="0" err="1"/>
              <a:t>behaviourism</a:t>
            </a:r>
            <a:r>
              <a:rPr lang="en-US" sz="1800" dirty="0"/>
              <a:t>, </a:t>
            </a:r>
            <a:r>
              <a:rPr lang="en-US" sz="1800" dirty="0" err="1"/>
              <a:t>behaviour</a:t>
            </a:r>
            <a:r>
              <a:rPr lang="en-US" sz="1800" dirty="0"/>
              <a:t> that is positively reinforced is likely to be repeated, while </a:t>
            </a:r>
            <a:r>
              <a:rPr lang="en-US" sz="1800" dirty="0" err="1"/>
              <a:t>behaviour</a:t>
            </a:r>
            <a:r>
              <a:rPr lang="en-US" sz="1800" dirty="0"/>
              <a:t> that is not reinforced or is punished is less likely to occur. </a:t>
            </a:r>
          </a:p>
          <a:p>
            <a:r>
              <a:rPr lang="en-US" sz="1800" dirty="0"/>
              <a:t>In a workplace context, this theory focuses on measurable outcomes rather than internal </a:t>
            </a:r>
            <a:r>
              <a:rPr lang="en-US" sz="1800" dirty="0" err="1"/>
              <a:t>throughts</a:t>
            </a:r>
            <a:r>
              <a:rPr lang="en-US" sz="1800" dirty="0"/>
              <a:t> processes.</a:t>
            </a:r>
          </a:p>
          <a:p>
            <a:r>
              <a:rPr lang="en-US" sz="1800" dirty="0" err="1"/>
              <a:t>Behaviourist</a:t>
            </a:r>
            <a:r>
              <a:rPr lang="en-US" sz="1800" dirty="0"/>
              <a:t> principles can be applied through:</a:t>
            </a:r>
          </a:p>
          <a:p>
            <a:pPr lvl="1"/>
            <a:r>
              <a:rPr lang="en-US" sz="1400" dirty="0"/>
              <a:t>Performance-based incentives (bonuses or recognized schemes)</a:t>
            </a:r>
          </a:p>
          <a:p>
            <a:pPr lvl="1"/>
            <a:r>
              <a:rPr lang="en-US" sz="1400" dirty="0"/>
              <a:t>Structured performance-based incentives  </a:t>
            </a:r>
          </a:p>
          <a:p>
            <a:pPr lvl="1"/>
            <a:r>
              <a:rPr lang="en-US" sz="1400" dirty="0"/>
              <a:t>Immediate feedback from manager</a:t>
            </a:r>
          </a:p>
          <a:p>
            <a:pPr lvl="1"/>
            <a:r>
              <a:rPr lang="en-US" sz="1400" dirty="0"/>
              <a:t>Coaching with repeated practice </a:t>
            </a:r>
          </a:p>
          <a:p>
            <a:pPr lvl="1"/>
            <a:r>
              <a:rPr lang="en-US" sz="1400" dirty="0"/>
              <a:t>Clear KPI’s linked to rewards</a:t>
            </a:r>
          </a:p>
          <a:p>
            <a:r>
              <a:rPr lang="en-US" sz="1800" dirty="0" err="1"/>
              <a:t>Behaviourism</a:t>
            </a:r>
            <a:r>
              <a:rPr lang="en-US" sz="1800" dirty="0"/>
              <a:t> is particularly effective in retail environments where performance is measured through KPI’s such as customer satisfaction scores, sales targets and service speed.</a:t>
            </a:r>
          </a:p>
          <a:p>
            <a:r>
              <a:rPr lang="en-US" sz="1800" dirty="0"/>
              <a:t>It supports:</a:t>
            </a:r>
          </a:p>
          <a:p>
            <a:pPr lvl="1"/>
            <a:r>
              <a:rPr lang="en-US" sz="1400" dirty="0" err="1"/>
              <a:t>Standardisation</a:t>
            </a:r>
            <a:r>
              <a:rPr lang="en-US" sz="1400" dirty="0"/>
              <a:t> of service </a:t>
            </a:r>
            <a:r>
              <a:rPr lang="en-US" sz="1400" dirty="0" err="1"/>
              <a:t>behaviour</a:t>
            </a:r>
            <a:endParaRPr lang="en-US" sz="1400" dirty="0"/>
          </a:p>
          <a:p>
            <a:pPr lvl="1"/>
            <a:r>
              <a:rPr lang="en-US" sz="1400" dirty="0"/>
              <a:t>Consistence across teams </a:t>
            </a:r>
          </a:p>
          <a:p>
            <a:pPr lvl="1"/>
            <a:r>
              <a:rPr lang="en-US" sz="1400" dirty="0"/>
              <a:t>Clear performance </a:t>
            </a:r>
          </a:p>
          <a:p>
            <a:pPr marL="0" indent="0">
              <a:buNone/>
            </a:pPr>
            <a:r>
              <a:rPr lang="en-US" sz="1300" dirty="0"/>
              <a:t>(Armstrong,2020)</a:t>
            </a:r>
          </a:p>
        </p:txBody>
      </p:sp>
    </p:spTree>
    <p:extLst>
      <p:ext uri="{BB962C8B-B14F-4D97-AF65-F5344CB8AC3E}">
        <p14:creationId xmlns:p14="http://schemas.microsoft.com/office/powerpoint/2010/main" val="3325506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80B64-91E2-7E8D-402D-E5A0C65DC85C}"/>
              </a:ext>
            </a:extLst>
          </p:cNvPr>
          <p:cNvSpPr>
            <a:spLocks noGrp="1"/>
          </p:cNvSpPr>
          <p:nvPr>
            <p:ph type="title"/>
          </p:nvPr>
        </p:nvSpPr>
        <p:spPr/>
        <p:txBody>
          <a:bodyPr>
            <a:normAutofit/>
          </a:bodyPr>
          <a:lstStyle/>
          <a:p>
            <a:r>
              <a:rPr lang="en-US" sz="2800" dirty="0"/>
              <a:t>Cognitivist learning theory:</a:t>
            </a:r>
            <a:br>
              <a:rPr lang="en-US" sz="2800" dirty="0"/>
            </a:br>
            <a:endParaRPr lang="en-US" sz="2800" dirty="0"/>
          </a:p>
        </p:txBody>
      </p:sp>
      <p:sp>
        <p:nvSpPr>
          <p:cNvPr id="3" name="Content Placeholder 2">
            <a:extLst>
              <a:ext uri="{FF2B5EF4-FFF2-40B4-BE49-F238E27FC236}">
                <a16:creationId xmlns:a16="http://schemas.microsoft.com/office/drawing/2014/main" id="{1CA54D90-E06A-0B09-0667-8BD5CAC24C3E}"/>
              </a:ext>
            </a:extLst>
          </p:cNvPr>
          <p:cNvSpPr>
            <a:spLocks noGrp="1"/>
          </p:cNvSpPr>
          <p:nvPr>
            <p:ph idx="1"/>
          </p:nvPr>
        </p:nvSpPr>
        <p:spPr/>
        <p:txBody>
          <a:bodyPr>
            <a:normAutofit/>
          </a:bodyPr>
          <a:lstStyle/>
          <a:p>
            <a:pPr marL="0" indent="0">
              <a:buNone/>
            </a:pPr>
            <a:r>
              <a:rPr lang="en-US" sz="1800" dirty="0"/>
              <a:t>Cognitivist theory focuses on internal mental process such as thinking, understanding, memory </a:t>
            </a:r>
            <a:r>
              <a:rPr lang="en-US" sz="1800" dirty="0" err="1"/>
              <a:t>snd</a:t>
            </a:r>
            <a:r>
              <a:rPr lang="en-US" sz="1800" dirty="0"/>
              <a:t> problem solving rather than than just observable </a:t>
            </a:r>
            <a:r>
              <a:rPr lang="en-US" sz="1800" dirty="0" err="1"/>
              <a:t>behaviour</a:t>
            </a:r>
            <a:r>
              <a:rPr lang="en-US" sz="1800" dirty="0"/>
              <a:t>(Jerome Bruner,1966).</a:t>
            </a:r>
          </a:p>
          <a:p>
            <a:pPr marL="0" indent="0">
              <a:buNone/>
            </a:pPr>
            <a:r>
              <a:rPr lang="en-US" sz="1800" dirty="0"/>
              <a:t>Unlike </a:t>
            </a:r>
            <a:r>
              <a:rPr lang="en-US" sz="1800" dirty="0" err="1"/>
              <a:t>behaviourism</a:t>
            </a:r>
            <a:r>
              <a:rPr lang="en-US" sz="1800" dirty="0"/>
              <a:t>, which </a:t>
            </a:r>
            <a:r>
              <a:rPr lang="en-US" sz="1800" dirty="0" err="1"/>
              <a:t>emphasises</a:t>
            </a:r>
            <a:r>
              <a:rPr lang="en-US" sz="1800" dirty="0"/>
              <a:t> reinforcement, </a:t>
            </a:r>
            <a:r>
              <a:rPr lang="en-US" sz="1800" dirty="0" err="1"/>
              <a:t>cognitivisim</a:t>
            </a:r>
            <a:r>
              <a:rPr lang="en-US" sz="1800" dirty="0"/>
              <a:t> argues that learning occurs when  individuals actively process information and construct meaning.</a:t>
            </a:r>
          </a:p>
          <a:p>
            <a:pPr marL="0" indent="0">
              <a:buNone/>
            </a:pPr>
            <a:r>
              <a:rPr lang="en-US" sz="1800" dirty="0"/>
              <a:t>For customer service team leader, cognitive development is essential because the role involves decision-making, leadership and judgement.</a:t>
            </a:r>
          </a:p>
          <a:p>
            <a:pPr marL="0" indent="0">
              <a:buNone/>
            </a:pPr>
            <a:r>
              <a:rPr lang="en-US" sz="1800" dirty="0"/>
              <a:t>Cognitive training methods may include:</a:t>
            </a:r>
          </a:p>
          <a:p>
            <a:r>
              <a:rPr lang="en-US" sz="1800" dirty="0"/>
              <a:t>Scenario-based workshops involving complex customer complaints</a:t>
            </a:r>
          </a:p>
          <a:p>
            <a:r>
              <a:rPr lang="en-US" sz="1800" dirty="0"/>
              <a:t>Case study analysis of real retail challenges.</a:t>
            </a:r>
          </a:p>
          <a:p>
            <a:r>
              <a:rPr lang="en-US" sz="1800" dirty="0"/>
              <a:t>Problem-solving exercises linked to KPIs</a:t>
            </a:r>
          </a:p>
          <a:p>
            <a:r>
              <a:rPr lang="en-US" sz="1800" dirty="0"/>
              <a:t>E-learning modules requiring reflection and knowledge testing</a:t>
            </a:r>
          </a:p>
          <a:p>
            <a:r>
              <a:rPr lang="en-US" sz="1800" dirty="0"/>
              <a:t>Leadership simulation </a:t>
            </a:r>
          </a:p>
          <a:p>
            <a:endParaRPr lang="en-US" sz="1800" dirty="0"/>
          </a:p>
        </p:txBody>
      </p:sp>
    </p:spTree>
    <p:extLst>
      <p:ext uri="{BB962C8B-B14F-4D97-AF65-F5344CB8AC3E}">
        <p14:creationId xmlns:p14="http://schemas.microsoft.com/office/powerpoint/2010/main" val="43284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B1FCB-5FF0-00DA-90DF-3F0500345814}"/>
              </a:ext>
            </a:extLst>
          </p:cNvPr>
          <p:cNvSpPr>
            <a:spLocks noGrp="1"/>
          </p:cNvSpPr>
          <p:nvPr>
            <p:ph type="title"/>
          </p:nvPr>
        </p:nvSpPr>
        <p:spPr/>
        <p:txBody>
          <a:bodyPr>
            <a:normAutofit/>
          </a:bodyPr>
          <a:lstStyle/>
          <a:p>
            <a:r>
              <a:rPr lang="en-US" sz="2800" dirty="0"/>
              <a:t>Humanist &amp; experiential learning:</a:t>
            </a:r>
          </a:p>
        </p:txBody>
      </p:sp>
      <p:sp>
        <p:nvSpPr>
          <p:cNvPr id="3" name="Content Placeholder 2">
            <a:extLst>
              <a:ext uri="{FF2B5EF4-FFF2-40B4-BE49-F238E27FC236}">
                <a16:creationId xmlns:a16="http://schemas.microsoft.com/office/drawing/2014/main" id="{F160675C-5DD9-8A4E-8434-3D8098D7FED4}"/>
              </a:ext>
            </a:extLst>
          </p:cNvPr>
          <p:cNvSpPr>
            <a:spLocks noGrp="1"/>
          </p:cNvSpPr>
          <p:nvPr>
            <p:ph idx="1"/>
          </p:nvPr>
        </p:nvSpPr>
        <p:spPr/>
        <p:txBody>
          <a:bodyPr>
            <a:normAutofit fontScale="85000" lnSpcReduction="20000"/>
          </a:bodyPr>
          <a:lstStyle/>
          <a:p>
            <a:pPr marL="0" indent="0">
              <a:buNone/>
            </a:pPr>
            <a:r>
              <a:rPr lang="en-US" sz="1800" dirty="0"/>
              <a:t>Humanist learning theory </a:t>
            </a:r>
            <a:r>
              <a:rPr lang="en-US" sz="1800" dirty="0" err="1"/>
              <a:t>emphasises</a:t>
            </a:r>
            <a:r>
              <a:rPr lang="en-US" sz="1800" dirty="0"/>
              <a:t> personal growth, intrinsic motivation and self-actualization (Abraham, Maslow, 1943). It suggests that individuals are motivated to learn when their psychological and professional development needs are support.</a:t>
            </a:r>
          </a:p>
          <a:p>
            <a:pPr marL="0" indent="0">
              <a:buNone/>
            </a:pPr>
            <a:r>
              <a:rPr lang="en-US" sz="1800" dirty="0"/>
              <a:t>Experiential learning, developed by David Kolb (1984), argues that learning occurs through experience following by reflections. Kolb’s cycle includes:</a:t>
            </a:r>
          </a:p>
          <a:p>
            <a:pPr lvl="1"/>
            <a:r>
              <a:rPr lang="en-US" sz="1400" dirty="0"/>
              <a:t>Concrete experience </a:t>
            </a:r>
          </a:p>
          <a:p>
            <a:pPr lvl="1"/>
            <a:r>
              <a:rPr lang="en-US" sz="1400" dirty="0"/>
              <a:t>Reflective observation</a:t>
            </a:r>
          </a:p>
          <a:p>
            <a:pPr lvl="1"/>
            <a:r>
              <a:rPr lang="en-US" sz="1400" dirty="0"/>
              <a:t>Abstract </a:t>
            </a:r>
            <a:r>
              <a:rPr lang="en-US" sz="1400" dirty="0" err="1"/>
              <a:t>conceptualisation</a:t>
            </a:r>
            <a:r>
              <a:rPr lang="en-US" sz="1400" dirty="0"/>
              <a:t> </a:t>
            </a:r>
          </a:p>
          <a:p>
            <a:pPr lvl="1"/>
            <a:r>
              <a:rPr lang="en-US" sz="1400" dirty="0"/>
              <a:t>Active experimentation</a:t>
            </a:r>
          </a:p>
          <a:p>
            <a:r>
              <a:rPr lang="en-US" sz="1800" dirty="0"/>
              <a:t>Together, these theories </a:t>
            </a:r>
            <a:r>
              <a:rPr lang="en-US" sz="1800" dirty="0" err="1"/>
              <a:t>emphasise</a:t>
            </a:r>
            <a:r>
              <a:rPr lang="en-US" sz="1800" dirty="0"/>
              <a:t> learning through personal involvement, reflection and continuous development.</a:t>
            </a:r>
          </a:p>
          <a:p>
            <a:pPr marL="0" indent="0">
              <a:buNone/>
            </a:pPr>
            <a:r>
              <a:rPr lang="en-US" sz="1800" dirty="0"/>
              <a:t>For a customer service team leader, humanist and experiential approaches are highly relevant because leadership development requires self-awareness and reflection. </a:t>
            </a:r>
          </a:p>
          <a:p>
            <a:pPr marL="0" indent="0">
              <a:buNone/>
            </a:pPr>
            <a:r>
              <a:rPr lang="en-US" sz="1800" dirty="0"/>
              <a:t>Examples</a:t>
            </a:r>
          </a:p>
          <a:p>
            <a:pPr lvl="1"/>
            <a:r>
              <a:rPr lang="en-US" sz="1400" dirty="0"/>
              <a:t>On the job leadership responsibilities </a:t>
            </a:r>
          </a:p>
          <a:p>
            <a:pPr lvl="1"/>
            <a:r>
              <a:rPr lang="en-US" sz="1400" dirty="0"/>
              <a:t>Mentoring from senior managers </a:t>
            </a:r>
          </a:p>
          <a:p>
            <a:pPr lvl="1"/>
            <a:r>
              <a:rPr lang="en-US" sz="1400" dirty="0"/>
              <a:t>Reflective discussions after handling difficult customer complaints </a:t>
            </a:r>
          </a:p>
          <a:p>
            <a:pPr lvl="1"/>
            <a:r>
              <a:rPr lang="en-US" sz="1400" dirty="0"/>
              <a:t>Career development planning </a:t>
            </a:r>
          </a:p>
          <a:p>
            <a:pPr lvl="1"/>
            <a:r>
              <a:rPr lang="en-US" sz="1400" dirty="0"/>
              <a:t>Personal development reviews </a:t>
            </a:r>
          </a:p>
          <a:p>
            <a:pPr marL="0" indent="0">
              <a:buNone/>
            </a:pPr>
            <a:r>
              <a:rPr lang="en-US" sz="1800" dirty="0"/>
              <a:t>For instance, after resolving a major customer complaints, the team leader reflects on what worked well and what could have been done to avoid and improve and apply those in future situations. </a:t>
            </a:r>
          </a:p>
        </p:txBody>
      </p:sp>
    </p:spTree>
    <p:extLst>
      <p:ext uri="{BB962C8B-B14F-4D97-AF65-F5344CB8AC3E}">
        <p14:creationId xmlns:p14="http://schemas.microsoft.com/office/powerpoint/2010/main" val="1574397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08C7-9DCA-6F96-9B71-08FC2DC6DD11}"/>
              </a:ext>
            </a:extLst>
          </p:cNvPr>
          <p:cNvSpPr>
            <a:spLocks noGrp="1"/>
          </p:cNvSpPr>
          <p:nvPr>
            <p:ph type="title"/>
          </p:nvPr>
        </p:nvSpPr>
        <p:spPr/>
        <p:txBody>
          <a:bodyPr>
            <a:normAutofit/>
          </a:bodyPr>
          <a:lstStyle/>
          <a:p>
            <a:r>
              <a:rPr lang="en-US" sz="2800" dirty="0"/>
              <a:t>Conclusion:</a:t>
            </a:r>
          </a:p>
        </p:txBody>
      </p:sp>
      <p:sp>
        <p:nvSpPr>
          <p:cNvPr id="3" name="Content Placeholder 2">
            <a:extLst>
              <a:ext uri="{FF2B5EF4-FFF2-40B4-BE49-F238E27FC236}">
                <a16:creationId xmlns:a16="http://schemas.microsoft.com/office/drawing/2014/main" id="{C55C41C3-CD9B-F9B6-946E-1248BE0E43DB}"/>
              </a:ext>
            </a:extLst>
          </p:cNvPr>
          <p:cNvSpPr>
            <a:spLocks noGrp="1"/>
          </p:cNvSpPr>
          <p:nvPr>
            <p:ph idx="1"/>
          </p:nvPr>
        </p:nvSpPr>
        <p:spPr/>
        <p:txBody>
          <a:bodyPr>
            <a:normAutofit/>
          </a:bodyPr>
          <a:lstStyle/>
          <a:p>
            <a:pPr marL="0" indent="0">
              <a:buNone/>
            </a:pPr>
            <a:r>
              <a:rPr lang="en-US" sz="1800" dirty="0"/>
              <a:t>In conclusion, the recruitment and learning &amp; development are interconnected strategic HR functions that directly influence </a:t>
            </a:r>
            <a:r>
              <a:rPr lang="en-US" sz="1800" dirty="0" err="1"/>
              <a:t>organisational</a:t>
            </a:r>
            <a:r>
              <a:rPr lang="en-US" sz="1800" dirty="0"/>
              <a:t> </a:t>
            </a:r>
            <a:r>
              <a:rPr lang="en-US" sz="1800" dirty="0" err="1"/>
              <a:t>perfomances</a:t>
            </a:r>
            <a:r>
              <a:rPr lang="en-US" sz="1800" dirty="0"/>
              <a:t>.</a:t>
            </a:r>
          </a:p>
          <a:p>
            <a:pPr marL="0" indent="0">
              <a:buNone/>
            </a:pPr>
            <a:r>
              <a:rPr lang="en-US" sz="1800" dirty="0"/>
              <a:t>Within Tesco PLC, effective recruitment begins with an accurate job analysis, followed by clear job description and competency-based person specification. These structured processes ensure that candidates selected for the customer service team leader role possess the leadership capability, communication skills and resilience required to meet the operational demands (Armstrong,2020; CIPD,2023).</a:t>
            </a:r>
          </a:p>
          <a:p>
            <a:pPr marL="0" indent="0">
              <a:buNone/>
            </a:pPr>
            <a:r>
              <a:rPr lang="en-US" sz="1800" dirty="0" err="1"/>
              <a:t>Futhermore</a:t>
            </a:r>
            <a:r>
              <a:rPr lang="en-US" sz="1800" dirty="0"/>
              <a:t>, recruitment alone </a:t>
            </a:r>
            <a:r>
              <a:rPr lang="en-US" sz="1800" dirty="0" err="1"/>
              <a:t>doesnt</a:t>
            </a:r>
            <a:r>
              <a:rPr lang="en-US" sz="1800" dirty="0"/>
              <a:t> guarantee </a:t>
            </a:r>
            <a:r>
              <a:rPr lang="en-US" sz="1800" dirty="0" err="1"/>
              <a:t>substained</a:t>
            </a:r>
            <a:r>
              <a:rPr lang="en-US" sz="1800" dirty="0"/>
              <a:t> performance. Ongoing development through structured training need analysis and integration of </a:t>
            </a:r>
            <a:r>
              <a:rPr lang="en-US" sz="1800" dirty="0" err="1"/>
              <a:t>behaviourist</a:t>
            </a:r>
            <a:r>
              <a:rPr lang="en-US" sz="1800" dirty="0"/>
              <a:t>, cognitivist and humanist learning approaches ensure continuous professional growth. </a:t>
            </a:r>
            <a:r>
              <a:rPr lang="en-US" sz="1800" dirty="0" err="1"/>
              <a:t>Behaviourist</a:t>
            </a:r>
            <a:r>
              <a:rPr lang="en-US" sz="1800" dirty="0"/>
              <a:t> methods support measurable performance improvement, cognitivist approaches enhanced decision making and critical thinking, while experiential learning promotes long-term leadership development.</a:t>
            </a:r>
          </a:p>
          <a:p>
            <a:pPr marL="0" indent="0">
              <a:buNone/>
            </a:pPr>
            <a:r>
              <a:rPr lang="en-US" sz="1800" dirty="0"/>
              <a:t>Strategically, aligning recruitment and development with </a:t>
            </a:r>
            <a:r>
              <a:rPr lang="en-US" sz="1800" dirty="0" err="1"/>
              <a:t>organisational</a:t>
            </a:r>
            <a:r>
              <a:rPr lang="en-US" sz="1800" dirty="0"/>
              <a:t> objectives strengthens workforce capability, improves customer </a:t>
            </a:r>
            <a:r>
              <a:rPr lang="en-US" sz="1800" dirty="0" err="1"/>
              <a:t>satistfaction</a:t>
            </a:r>
            <a:r>
              <a:rPr lang="en-US" sz="1800" dirty="0"/>
              <a:t> and contributes to </a:t>
            </a:r>
            <a:r>
              <a:rPr lang="en-US" sz="1800" dirty="0" err="1"/>
              <a:t>substainable</a:t>
            </a:r>
            <a:r>
              <a:rPr lang="en-US" sz="1800" dirty="0"/>
              <a:t> competitive advantages.    </a:t>
            </a:r>
          </a:p>
        </p:txBody>
      </p:sp>
    </p:spTree>
    <p:extLst>
      <p:ext uri="{BB962C8B-B14F-4D97-AF65-F5344CB8AC3E}">
        <p14:creationId xmlns:p14="http://schemas.microsoft.com/office/powerpoint/2010/main" val="202206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46930-7362-732D-0DA9-7D82FFE5FEEB}"/>
              </a:ext>
            </a:extLst>
          </p:cNvPr>
          <p:cNvSpPr>
            <a:spLocks noGrp="1"/>
          </p:cNvSpPr>
          <p:nvPr>
            <p:ph type="title"/>
          </p:nvPr>
        </p:nvSpPr>
        <p:spPr/>
        <p:txBody>
          <a:bodyPr>
            <a:normAutofit/>
          </a:bodyPr>
          <a:lstStyle/>
          <a:p>
            <a:r>
              <a:rPr lang="en-US" sz="2800" dirty="0"/>
              <a:t>References:</a:t>
            </a:r>
          </a:p>
        </p:txBody>
      </p:sp>
      <p:sp>
        <p:nvSpPr>
          <p:cNvPr id="3" name="Content Placeholder 2">
            <a:extLst>
              <a:ext uri="{FF2B5EF4-FFF2-40B4-BE49-F238E27FC236}">
                <a16:creationId xmlns:a16="http://schemas.microsoft.com/office/drawing/2014/main" id="{41F82115-1ED0-8ED2-CF72-0E4DBA9BC8A0}"/>
              </a:ext>
            </a:extLst>
          </p:cNvPr>
          <p:cNvSpPr>
            <a:spLocks noGrp="1"/>
          </p:cNvSpPr>
          <p:nvPr>
            <p:ph idx="1"/>
          </p:nvPr>
        </p:nvSpPr>
        <p:spPr/>
        <p:txBody>
          <a:bodyPr>
            <a:normAutofit/>
          </a:bodyPr>
          <a:lstStyle/>
          <a:p>
            <a:r>
              <a:rPr lang="en-US" sz="1800" dirty="0"/>
              <a:t>Armstrong, M. (2020) </a:t>
            </a:r>
            <a:r>
              <a:rPr lang="en-US" sz="1800" i="1" dirty="0"/>
              <a:t>Armstrong’s handbook of human resource management practice. </a:t>
            </a:r>
            <a:r>
              <a:rPr lang="en-US" sz="1800" dirty="0"/>
              <a:t>15</a:t>
            </a:r>
            <a:r>
              <a:rPr lang="en-US" sz="1800" baseline="30000" dirty="0"/>
              <a:t>th</a:t>
            </a:r>
            <a:r>
              <a:rPr lang="en-US" sz="1800" dirty="0"/>
              <a:t> </a:t>
            </a:r>
            <a:r>
              <a:rPr lang="en-US" sz="1800" dirty="0" err="1"/>
              <a:t>edn</a:t>
            </a:r>
            <a:r>
              <a:rPr lang="en-US" sz="1800" dirty="0"/>
              <a:t>. London: Kogan Page.</a:t>
            </a:r>
          </a:p>
          <a:p>
            <a:r>
              <a:rPr lang="en-US" sz="1800" dirty="0"/>
              <a:t>CIPD (2023).</a:t>
            </a:r>
            <a:r>
              <a:rPr lang="en-US" sz="1800" i="1" dirty="0"/>
              <a:t> Resourcing and talent Planning. </a:t>
            </a:r>
            <a:r>
              <a:rPr lang="en-US" sz="1800" dirty="0"/>
              <a:t>London: Charted instituted of Personnel and Development.</a:t>
            </a:r>
          </a:p>
          <a:p>
            <a:r>
              <a:rPr lang="en-US" sz="1800" dirty="0"/>
              <a:t>Kolb, D. (1984)</a:t>
            </a:r>
            <a:r>
              <a:rPr lang="en-US" sz="1800" i="1" dirty="0"/>
              <a:t> Experiential Learning: Experience as the source of learning and development. </a:t>
            </a:r>
            <a:r>
              <a:rPr lang="en-US" sz="1800" dirty="0"/>
              <a:t>New Jersey: Prentice Hall.</a:t>
            </a:r>
          </a:p>
          <a:p>
            <a:r>
              <a:rPr lang="en-US" sz="1800" dirty="0"/>
              <a:t>Maslow, A. (1943) ‘a theory of human motivation’, </a:t>
            </a:r>
            <a:r>
              <a:rPr lang="en-US" sz="1800" i="1" dirty="0"/>
              <a:t>psychological review, </a:t>
            </a:r>
            <a:r>
              <a:rPr lang="en-US" sz="1800" dirty="0"/>
              <a:t>50 (4), pp. 370-396.</a:t>
            </a:r>
          </a:p>
          <a:p>
            <a:r>
              <a:rPr lang="en-US" sz="1800" dirty="0"/>
              <a:t>Skinner, B.F. (1953)</a:t>
            </a:r>
            <a:r>
              <a:rPr lang="en-US" sz="1800" i="1" dirty="0"/>
              <a:t> science and human </a:t>
            </a:r>
            <a:r>
              <a:rPr lang="en-US" sz="1800" i="1" dirty="0" err="1"/>
              <a:t>behaviour</a:t>
            </a:r>
            <a:r>
              <a:rPr lang="en-US" sz="1800" i="1" dirty="0"/>
              <a:t>. </a:t>
            </a:r>
            <a:r>
              <a:rPr lang="en-US" sz="1800" dirty="0"/>
              <a:t>New York: Macmillan.</a:t>
            </a:r>
          </a:p>
          <a:p>
            <a:r>
              <a:rPr lang="en-US" sz="1800" dirty="0"/>
              <a:t>Tesco PLC (2023) </a:t>
            </a:r>
            <a:r>
              <a:rPr lang="en-US" sz="1800" i="1" dirty="0"/>
              <a:t>Annual Report and financial statements.</a:t>
            </a:r>
          </a:p>
          <a:p>
            <a:r>
              <a:rPr lang="en-US" sz="1800" dirty="0"/>
              <a:t>Bruner, J. (1966) </a:t>
            </a:r>
            <a:r>
              <a:rPr lang="en-US" sz="1800" i="1" dirty="0"/>
              <a:t>Toward a theory of instruction. </a:t>
            </a:r>
            <a:r>
              <a:rPr lang="en-US" sz="1800" dirty="0"/>
              <a:t>Harvard University Press</a:t>
            </a:r>
          </a:p>
        </p:txBody>
      </p:sp>
    </p:spTree>
    <p:extLst>
      <p:ext uri="{BB962C8B-B14F-4D97-AF65-F5344CB8AC3E}">
        <p14:creationId xmlns:p14="http://schemas.microsoft.com/office/powerpoint/2010/main" val="644837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10198</TotalTime>
  <Words>2011</Words>
  <Application>Microsoft Macintosh PowerPoint</Application>
  <PresentationFormat>Widescreen</PresentationFormat>
  <Paragraphs>156</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Tesco PLC recruitment process</vt:lpstr>
      <vt:lpstr>Table of Content</vt:lpstr>
      <vt:lpstr>Introduction: </vt:lpstr>
      <vt:lpstr>Tesco company overview:</vt:lpstr>
      <vt:lpstr>Job role overview:</vt:lpstr>
      <vt:lpstr>Recruitment process and its importance:</vt:lpstr>
      <vt:lpstr>Job analysis- customer service team leader:</vt:lpstr>
      <vt:lpstr>Job description</vt:lpstr>
      <vt:lpstr>person specification:</vt:lpstr>
      <vt:lpstr>Selection methods:</vt:lpstr>
      <vt:lpstr>Training needs analysis:</vt:lpstr>
      <vt:lpstr>Behaviourist learning theory:</vt:lpstr>
      <vt:lpstr>Cognitivist learning theory: </vt:lpstr>
      <vt:lpstr>Humanist &amp; experiential learning: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PLC recruitment process</dc:title>
  <dc:creator>Dotse-Bellow, Yasmine</dc:creator>
  <cp:lastModifiedBy>Dotse-Bellow, Yasmine</cp:lastModifiedBy>
  <cp:revision>7</cp:revision>
  <dcterms:created xsi:type="dcterms:W3CDTF">2026-02-01T22:59:53Z</dcterms:created>
  <dcterms:modified xsi:type="dcterms:W3CDTF">2026-02-15T23:55:06Z</dcterms:modified>
</cp:coreProperties>
</file>