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625" r:id="rId3"/>
    <p:sldId id="626" r:id="rId4"/>
    <p:sldId id="627" r:id="rId5"/>
    <p:sldId id="349" r:id="rId6"/>
    <p:sldId id="350" r:id="rId7"/>
    <p:sldId id="345" r:id="rId8"/>
    <p:sldId id="354" r:id="rId9"/>
    <p:sldId id="355" r:id="rId10"/>
    <p:sldId id="362" r:id="rId11"/>
    <p:sldId id="356" r:id="rId12"/>
    <p:sldId id="357" r:id="rId13"/>
    <p:sldId id="346" r:id="rId14"/>
    <p:sldId id="347" r:id="rId15"/>
    <p:sldId id="348" r:id="rId16"/>
    <p:sldId id="360" r:id="rId17"/>
    <p:sldId id="359" r:id="rId18"/>
    <p:sldId id="365" r:id="rId19"/>
    <p:sldId id="364" r:id="rId20"/>
    <p:sldId id="361" r:id="rId21"/>
    <p:sldId id="366"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91"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en.wikipedia.org/wiki/Intellectual_property"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en.wikipedia.org/wiki/Open_innovation#cite_note-chesbrough2003b-3" TargetMode="External"/><Relationship Id="rId4" Type="http://schemas.openxmlformats.org/officeDocument/2006/relationships/hyperlink" Target="http://en.wikipedia.org/wiki/Corporate_spin-off"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gizmodo.com/5520164/this-is-apples-next-iphone"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www.interaction-design.org/encyclopedia/featuritis_and_creeping_featurism.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n.wikipedia.org/wiki/Competitive_advantag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D6F4452-C6C8-4DB0-B5F9-D721FFA8EA34}" type="slidenum">
              <a:rPr lang="en-US" altLang="en-US" smtClean="0"/>
              <a:pPr>
                <a:spcBef>
                  <a:spcPct val="0"/>
                </a:spcBef>
              </a:pPr>
              <a:t>3</a:t>
            </a:fld>
            <a:endParaRPr lang="en-US" altLang="en-US"/>
          </a:p>
        </p:txBody>
      </p:sp>
      <p:sp>
        <p:nvSpPr>
          <p:cNvPr id="178179" name="Rectangle 2"/>
          <p:cNvSpPr>
            <a:spLocks noGrp="1" noRot="1" noChangeAspect="1" noChangeArrowheads="1" noTextEdit="1"/>
          </p:cNvSpPr>
          <p:nvPr>
            <p:ph type="sldImg"/>
          </p:nvPr>
        </p:nvSpPr>
        <p:spPr>
          <a:ln/>
        </p:spPr>
      </p:sp>
      <p:sp>
        <p:nvSpPr>
          <p:cNvPr id="178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paradigm of closed innovation says that successful innovation requires control and ownership of the </a:t>
            </a:r>
            <a:r>
              <a:rPr lang="en-GB" altLang="en-US">
                <a:latin typeface="Arial" panose="020B0604020202020204" pitchFamily="34" charset="0"/>
                <a:cs typeface="Arial" panose="020B0604020202020204" pitchFamily="34" charset="0"/>
                <a:hlinkClick r:id="rId3" tooltip="Intellectual property"/>
              </a:rPr>
              <a:t>Intellectual property</a:t>
            </a:r>
            <a:r>
              <a:rPr lang="en-GB" altLang="en-US">
                <a:latin typeface="Arial" panose="020B0604020202020204" pitchFamily="34" charset="0"/>
                <a:cs typeface="Arial" panose="020B0604020202020204" pitchFamily="34" charset="0"/>
              </a:rPr>
              <a:t> (IP). A company should control the creation and management of ideas. Roots of closed innovation go back to the beginning of the twentieth century when universities and governments were not involved in the commercial application of science. Some companies therefore decided to run their own research and development units. The entire new product development (NPD) cycle was then integrated within the company where innovation was performed in a "closed" and self-sufficient way.</a:t>
            </a: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The central idea behind open innovation is that, in a world of widely distributed knowledge, companies cannot afford to rely entirely on their own research, but should instead buy or license processes or inventions (i.e. patents) from other companies. In addition, internal inventions not being used in a firm's business should be taken outside the company (e.g. through licensing, joint ventures or </a:t>
            </a:r>
            <a:r>
              <a:rPr lang="en-GB" altLang="en-US">
                <a:latin typeface="Arial" panose="020B0604020202020204" pitchFamily="34" charset="0"/>
                <a:cs typeface="Arial" panose="020B0604020202020204" pitchFamily="34" charset="0"/>
                <a:hlinkClick r:id="rId4" tooltip="Corporate spin-off"/>
              </a:rPr>
              <a:t>spin-offs</a:t>
            </a:r>
            <a:r>
              <a:rPr lang="en-GB" altLang="en-US">
                <a:latin typeface="Arial" panose="020B0604020202020204" pitchFamily="34" charset="0"/>
                <a:cs typeface="Arial" panose="020B0604020202020204" pitchFamily="34" charset="0"/>
              </a:rPr>
              <a:t>).</a:t>
            </a:r>
            <a:r>
              <a:rPr lang="en-GB" altLang="en-US" baseline="30000">
                <a:latin typeface="Arial" panose="020B0604020202020204" pitchFamily="34" charset="0"/>
                <a:cs typeface="Arial" panose="020B0604020202020204" pitchFamily="34" charset="0"/>
                <a:hlinkClick r:id="rId5"/>
              </a:rPr>
              <a:t>[3]</a:t>
            </a:r>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3819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512C536-2F1E-4AE7-9EB4-5FC4406E5C82}" type="slidenum">
              <a:rPr lang="en-US" altLang="en-US" smtClean="0"/>
              <a:pPr>
                <a:spcBef>
                  <a:spcPct val="0"/>
                </a:spcBef>
              </a:pPr>
              <a:t>4</a:t>
            </a:fld>
            <a:endParaRPr lang="en-US" altLang="en-US"/>
          </a:p>
        </p:txBody>
      </p:sp>
      <p:sp>
        <p:nvSpPr>
          <p:cNvPr id="180227" name="Rectangle 2"/>
          <p:cNvSpPr>
            <a:spLocks noGrp="1" noRot="1" noChangeAspect="1" noChangeArrowheads="1" noTextEdit="1"/>
          </p:cNvSpPr>
          <p:nvPr>
            <p:ph type="sldImg"/>
          </p:nvPr>
        </p:nvSpPr>
        <p:spPr>
          <a:ln/>
        </p:spPr>
      </p:sp>
      <p:sp>
        <p:nvSpPr>
          <p:cNvPr id="180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0875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Slide Image Placeholder 1"/>
          <p:cNvSpPr>
            <a:spLocks noGrp="1" noRot="1" noChangeAspect="1" noTextEdit="1"/>
          </p:cNvSpPr>
          <p:nvPr>
            <p:ph type="sldImg"/>
          </p:nvPr>
        </p:nvSpPr>
        <p:spPr>
          <a:ln/>
        </p:spPr>
      </p:sp>
      <p:sp>
        <p:nvSpPr>
          <p:cNvPr id="182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GB" altLang="en-US">
                <a:latin typeface="Arial" panose="020B0604020202020204" pitchFamily="34" charset="0"/>
                <a:cs typeface="Arial" panose="020B0604020202020204" pitchFamily="34" charset="0"/>
              </a:rPr>
              <a:t>The greatest example of a Closed Innovation Model is the company at 1 Infinite Loop, Cupertino. Working behind veils of secrecy and the occasional </a:t>
            </a:r>
            <a:r>
              <a:rPr lang="en-GB" altLang="en-US">
                <a:latin typeface="Arial" panose="020B0604020202020204" pitchFamily="34" charset="0"/>
                <a:cs typeface="Arial" panose="020B0604020202020204" pitchFamily="34" charset="0"/>
                <a:hlinkClick r:id="rId3"/>
              </a:rPr>
              <a:t>‘strategic leak’</a:t>
            </a:r>
            <a:r>
              <a:rPr lang="en-GB" altLang="en-US">
                <a:latin typeface="Arial" panose="020B0604020202020204" pitchFamily="34" charset="0"/>
                <a:cs typeface="Arial" panose="020B0604020202020204" pitchFamily="34" charset="0"/>
              </a:rPr>
              <a:t> , Apple has delivered some of the greatest products in the the technology industry. The proponents of open innovation model do agree that Apple ‘s success lies in an innovation model that is ‘Closed’ yet conducive for openness. The single maniacal direction enforced by Steve Jobs and the radical internalisation of all branches of product development had brought out coherent products. They have managed to avoid ‘</a:t>
            </a:r>
            <a:r>
              <a:rPr lang="en-GB" altLang="en-US">
                <a:latin typeface="Arial" panose="020B0604020202020204" pitchFamily="34" charset="0"/>
                <a:cs typeface="Arial" panose="020B0604020202020204" pitchFamily="34" charset="0"/>
                <a:hlinkClick r:id="rId4"/>
              </a:rPr>
              <a:t>featuritis</a:t>
            </a:r>
            <a:r>
              <a:rPr lang="en-GB" altLang="en-US">
                <a:latin typeface="Arial" panose="020B0604020202020204" pitchFamily="34" charset="0"/>
                <a:cs typeface="Arial" panose="020B0604020202020204" pitchFamily="34" charset="0"/>
              </a:rPr>
              <a:t>’ plaguing many ‘Open’ products.</a:t>
            </a:r>
          </a:p>
        </p:txBody>
      </p:sp>
      <p:sp>
        <p:nvSpPr>
          <p:cNvPr id="182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AE863E1-49D7-4B05-B93D-C6B7E215D4D9}" type="slidenum">
              <a:rPr lang="en-GB" altLang="en-US" smtClean="0"/>
              <a:pPr>
                <a:spcBef>
                  <a:spcPct val="0"/>
                </a:spcBef>
              </a:pPr>
              <a:t>5</a:t>
            </a:fld>
            <a:endParaRPr lang="en-GB" altLang="en-US"/>
          </a:p>
        </p:txBody>
      </p:sp>
    </p:spTree>
    <p:extLst>
      <p:ext uri="{BB962C8B-B14F-4D97-AF65-F5344CB8AC3E}">
        <p14:creationId xmlns:p14="http://schemas.microsoft.com/office/powerpoint/2010/main" val="771478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dirty="0"/>
              <a:t>The greatest proponents  of Open Innovation P&amp;G,IBM are some of the examples of this nature of relationship.</a:t>
            </a:r>
          </a:p>
          <a:p>
            <a:pPr>
              <a:defRPr/>
            </a:pPr>
            <a:endParaRPr lang="en-GB" dirty="0"/>
          </a:p>
          <a:p>
            <a:pPr>
              <a:defRPr/>
            </a:pPr>
            <a:r>
              <a:rPr lang="en-GB" dirty="0"/>
              <a:t>Advantages:</a:t>
            </a:r>
          </a:p>
          <a:p>
            <a:pPr marL="171450" indent="-171450">
              <a:buFont typeface="Arial" panose="020B0604020202020204" pitchFamily="34" charset="0"/>
              <a:buChar char="•"/>
              <a:defRPr/>
            </a:pPr>
            <a:r>
              <a:rPr lang="en-GB" dirty="0"/>
              <a:t>Open innovation offers several benefits to companies operating on a program of global collaboration:</a:t>
            </a:r>
          </a:p>
          <a:p>
            <a:pPr marL="171450" indent="-171450">
              <a:buFont typeface="Arial" panose="020B0604020202020204" pitchFamily="34" charset="0"/>
              <a:buChar char="•"/>
              <a:defRPr/>
            </a:pPr>
            <a:r>
              <a:rPr lang="en-GB" dirty="0"/>
              <a:t>Reduced cost of conducting research and development</a:t>
            </a:r>
          </a:p>
          <a:p>
            <a:pPr marL="171450" indent="-171450">
              <a:buFont typeface="Arial" panose="020B0604020202020204" pitchFamily="34" charset="0"/>
              <a:buChar char="•"/>
              <a:defRPr/>
            </a:pPr>
            <a:r>
              <a:rPr lang="en-GB" dirty="0"/>
              <a:t>Potential for improvement in development productivity</a:t>
            </a:r>
          </a:p>
          <a:p>
            <a:pPr marL="171450" indent="-171450">
              <a:buFont typeface="Arial" panose="020B0604020202020204" pitchFamily="34" charset="0"/>
              <a:buChar char="•"/>
              <a:defRPr/>
            </a:pPr>
            <a:r>
              <a:rPr lang="en-GB" dirty="0"/>
              <a:t>Incorporation of customers early in the development process</a:t>
            </a:r>
          </a:p>
          <a:p>
            <a:pPr marL="171450" indent="-171450">
              <a:buFont typeface="Arial" panose="020B0604020202020204" pitchFamily="34" charset="0"/>
              <a:buChar char="•"/>
              <a:defRPr/>
            </a:pPr>
            <a:r>
              <a:rPr lang="en-GB" dirty="0"/>
              <a:t>Increase in accuracy for market research and customer targeting</a:t>
            </a:r>
          </a:p>
          <a:p>
            <a:pPr marL="171450" indent="-171450">
              <a:buFont typeface="Arial" panose="020B0604020202020204" pitchFamily="34" charset="0"/>
              <a:buChar char="•"/>
              <a:defRPr/>
            </a:pPr>
            <a:r>
              <a:rPr lang="en-GB" dirty="0"/>
              <a:t>Potential for viral marketing</a:t>
            </a:r>
          </a:p>
          <a:p>
            <a:pPr>
              <a:buFont typeface="Arial" panose="020B0604020202020204" pitchFamily="34" charset="0"/>
              <a:buNone/>
              <a:defRPr/>
            </a:pPr>
            <a:endParaRPr lang="en-GB" dirty="0"/>
          </a:p>
          <a:p>
            <a:pPr>
              <a:buFont typeface="Arial" panose="020B0604020202020204" pitchFamily="34" charset="0"/>
              <a:buNone/>
              <a:defRPr/>
            </a:pPr>
            <a:r>
              <a:rPr lang="en-GB" dirty="0"/>
              <a:t>Implementing a model of open innovation is naturally associated with a number of risk and challenges, including:</a:t>
            </a:r>
          </a:p>
          <a:p>
            <a:pPr marL="171450" indent="-171450">
              <a:buFont typeface="Arial" panose="020B0604020202020204" pitchFamily="34" charset="0"/>
              <a:buChar char="•"/>
              <a:defRPr/>
            </a:pPr>
            <a:r>
              <a:rPr lang="en-GB" dirty="0"/>
              <a:t>Possibility of revealing information not intended for sharing</a:t>
            </a:r>
          </a:p>
          <a:p>
            <a:pPr marL="171450" indent="-171450">
              <a:buFont typeface="Arial" panose="020B0604020202020204" pitchFamily="34" charset="0"/>
              <a:buChar char="•"/>
              <a:defRPr/>
            </a:pPr>
            <a:r>
              <a:rPr lang="en-GB" dirty="0"/>
              <a:t>Potential for the hosting organisation to lose their </a:t>
            </a:r>
            <a:r>
              <a:rPr lang="en-GB" dirty="0">
                <a:hlinkClick r:id="rId3" tooltip="Competitive advantage"/>
              </a:rPr>
              <a:t>competitive advantage</a:t>
            </a:r>
            <a:r>
              <a:rPr lang="en-GB" dirty="0"/>
              <a:t> as a consequence of revealing intellectual property</a:t>
            </a:r>
          </a:p>
          <a:p>
            <a:pPr marL="171450" indent="-171450">
              <a:buFont typeface="Arial" panose="020B0604020202020204" pitchFamily="34" charset="0"/>
              <a:buChar char="•"/>
              <a:defRPr/>
            </a:pPr>
            <a:r>
              <a:rPr lang="en-GB" dirty="0"/>
              <a:t>Increased complexity of controlling innovation and regulating how contributors affect a project</a:t>
            </a:r>
          </a:p>
          <a:p>
            <a:pPr marL="171450" indent="-171450">
              <a:buFont typeface="Arial" panose="020B0604020202020204" pitchFamily="34" charset="0"/>
              <a:buChar char="•"/>
              <a:defRPr/>
            </a:pPr>
            <a:r>
              <a:rPr lang="en-GB" dirty="0"/>
              <a:t>Devising a means to properly identify and incorporate external innovation</a:t>
            </a:r>
          </a:p>
          <a:p>
            <a:pPr marL="171450" indent="-171450">
              <a:buFont typeface="Arial" panose="020B0604020202020204" pitchFamily="34" charset="0"/>
              <a:buChar char="•"/>
              <a:defRPr/>
            </a:pPr>
            <a:r>
              <a:rPr lang="en-GB" dirty="0"/>
              <a:t>Realigning innovation strategies to extend beyond the firm in order to maximise the return from external innovation</a:t>
            </a:r>
          </a:p>
          <a:p>
            <a:pPr marL="171450" indent="-171450">
              <a:buFont typeface="Arial" panose="020B0604020202020204" pitchFamily="34" charset="0"/>
              <a:buChar char="•"/>
              <a:defRPr/>
            </a:pPr>
            <a:endParaRPr lang="en-GB" dirty="0"/>
          </a:p>
          <a:p>
            <a:pPr>
              <a:spcBef>
                <a:spcPct val="0"/>
              </a:spcBef>
              <a:defRPr/>
            </a:pPr>
            <a:endParaRPr lang="en-GB" altLang="en-US" dirty="0"/>
          </a:p>
        </p:txBody>
      </p:sp>
      <p:sp>
        <p:nvSpPr>
          <p:cNvPr id="184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220751F-9B2B-42AB-B4AC-F31EF385D488}" type="slidenum">
              <a:rPr lang="en-GB" altLang="en-US" smtClean="0"/>
              <a:pPr>
                <a:spcBef>
                  <a:spcPct val="0"/>
                </a:spcBef>
              </a:pPr>
              <a:t>6</a:t>
            </a:fld>
            <a:endParaRPr lang="en-GB" altLang="en-US"/>
          </a:p>
        </p:txBody>
      </p:sp>
    </p:spTree>
    <p:extLst>
      <p:ext uri="{BB962C8B-B14F-4D97-AF65-F5344CB8AC3E}">
        <p14:creationId xmlns:p14="http://schemas.microsoft.com/office/powerpoint/2010/main" val="3912309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03648" y="1196752"/>
            <a:ext cx="7772400" cy="1470025"/>
          </a:xfrm>
        </p:spPr>
        <p:txBody>
          <a:bodyPr/>
          <a:lstStyle/>
          <a:p>
            <a:r>
              <a:rPr lang="en-US" altLang="en-US" sz="3200" b="1" dirty="0"/>
              <a:t>Developing Innovation </a:t>
            </a:r>
            <a:br>
              <a:rPr lang="en-US" altLang="en-US" sz="3200" b="1" dirty="0"/>
            </a:br>
            <a:r>
              <a:rPr lang="en-US" altLang="en-US" sz="3200" b="1" dirty="0"/>
              <a:t>and </a:t>
            </a:r>
            <a:br>
              <a:rPr lang="en-US" altLang="en-US" sz="3200" b="1" dirty="0"/>
            </a:br>
            <a:r>
              <a:rPr lang="en-US" altLang="en-US" sz="3200" b="1" dirty="0"/>
              <a:t>Creativity for Business Advantage</a:t>
            </a:r>
            <a:br>
              <a:rPr lang="en-US" altLang="en-US" sz="3200" b="1" dirty="0"/>
            </a:br>
            <a:r>
              <a:rPr lang="en-US" altLang="en-US" sz="4000" b="1" dirty="0">
                <a:solidFill>
                  <a:srgbClr val="FF0000"/>
                </a:solidFill>
              </a:rPr>
              <a:t>Week 5 (Part 2)</a:t>
            </a:r>
            <a:br>
              <a:rPr lang="en-US" altLang="en-US" sz="4000" b="1" dirty="0">
                <a:solidFill>
                  <a:srgbClr val="FF0000"/>
                </a:solidFill>
              </a:rPr>
            </a:br>
            <a:r>
              <a:rPr lang="en-US" altLang="en-US" sz="4000" b="1" dirty="0"/>
              <a:t>Open &amp; Close Innovation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179512" y="980728"/>
            <a:ext cx="8600635" cy="4351338"/>
          </a:xfrm>
        </p:spPr>
        <p:txBody>
          <a:bodyPr/>
          <a:lstStyle/>
          <a:p>
            <a:r>
              <a:rPr lang="en-GB" sz="2400" dirty="0"/>
              <a:t>Week 1 (Introduction to DIB)</a:t>
            </a:r>
          </a:p>
          <a:p>
            <a:r>
              <a:rPr lang="en-GB" sz="2400" dirty="0"/>
              <a:t>Week 2 (Creativity, Innovation, and Entrepreneurship".</a:t>
            </a:r>
          </a:p>
          <a:p>
            <a:r>
              <a:rPr lang="en-GB" sz="2400" dirty="0"/>
              <a:t>Week 3: </a:t>
            </a:r>
            <a:r>
              <a:rPr lang="en-GB" sz="2400" b="1" i="1" dirty="0"/>
              <a:t>Part 1</a:t>
            </a:r>
            <a:r>
              <a:rPr lang="en-GB" sz="2400" dirty="0"/>
              <a:t>: </a:t>
            </a:r>
            <a:r>
              <a:rPr lang="en-GB" altLang="en-US" sz="2400" dirty="0"/>
              <a:t>Concepts &amp; techniques of innovation &amp; creativity &amp; </a:t>
            </a:r>
            <a:r>
              <a:rPr lang="en-GB" altLang="en-US" sz="2400" b="1" i="1" dirty="0"/>
              <a:t>Part 2</a:t>
            </a:r>
            <a:r>
              <a:rPr lang="en-GB" altLang="en-US" sz="2400" dirty="0"/>
              <a:t>: </a:t>
            </a:r>
            <a:r>
              <a:rPr lang="en-US" altLang="en-US" sz="2400" dirty="0"/>
              <a:t> New-Product Development and Product  Life-Cycle Strategies</a:t>
            </a:r>
          </a:p>
          <a:p>
            <a:r>
              <a:rPr lang="en-US" sz="2400" dirty="0"/>
              <a:t>Week 4: </a:t>
            </a:r>
            <a:r>
              <a:rPr lang="en-GB" sz="2400" b="1" i="1" dirty="0"/>
              <a:t>Part 1</a:t>
            </a:r>
            <a:r>
              <a:rPr lang="en-GB" sz="2400" dirty="0"/>
              <a:t>: </a:t>
            </a:r>
            <a:r>
              <a:rPr lang="en-GB" altLang="en-US" sz="2400" dirty="0"/>
              <a:t>Concepts &amp; techniques of innovation &amp; creativity &amp; </a:t>
            </a:r>
            <a:r>
              <a:rPr lang="en-GB" altLang="en-US" sz="2400" b="1" i="1" dirty="0"/>
              <a:t>Part 2</a:t>
            </a:r>
            <a:r>
              <a:rPr lang="en-GB" altLang="en-US" sz="2400" dirty="0"/>
              <a:t>: </a:t>
            </a:r>
            <a:r>
              <a:rPr lang="en-US" altLang="en-US" sz="2400" dirty="0"/>
              <a:t> New-Product Development and Product  Life-Cycle Strategies</a:t>
            </a:r>
          </a:p>
          <a:p>
            <a:pPr marL="0" indent="0">
              <a:buNone/>
            </a:pPr>
            <a:r>
              <a:rPr lang="en-GB" sz="2400" dirty="0"/>
              <a:t>This week we will look at: </a:t>
            </a:r>
          </a:p>
          <a:p>
            <a:pPr marL="0" indent="0">
              <a:buNone/>
            </a:pPr>
            <a:r>
              <a:rPr lang="en-GB" sz="2400" b="1" i="1" dirty="0"/>
              <a:t>Part 1</a:t>
            </a:r>
            <a:r>
              <a:rPr lang="en-GB" sz="2400" dirty="0"/>
              <a:t>: </a:t>
            </a:r>
            <a:r>
              <a:rPr lang="en-GB" altLang="en-US" sz="2400" dirty="0"/>
              <a:t>Innovation, Growth &amp; Competition</a:t>
            </a:r>
            <a:endParaRPr lang="en-GB" sz="2400" dirty="0"/>
          </a:p>
          <a:p>
            <a:pPr marL="0" indent="0">
              <a:buNone/>
            </a:pPr>
            <a:r>
              <a:rPr lang="en-GB" altLang="en-US" sz="2400" b="1" i="1" dirty="0"/>
              <a:t>Part 2</a:t>
            </a:r>
            <a:r>
              <a:rPr lang="en-GB" altLang="en-US" sz="2400" dirty="0"/>
              <a:t>:</a:t>
            </a:r>
            <a:r>
              <a:rPr lang="en-US" altLang="en-US" sz="2400" b="1" dirty="0"/>
              <a:t> </a:t>
            </a:r>
            <a:r>
              <a:rPr lang="en-US" altLang="en-US" sz="2400" dirty="0"/>
              <a:t>Open and Closed Innovation</a:t>
            </a:r>
            <a:endParaRPr lang="en-GB" sz="2400" dirty="0"/>
          </a:p>
          <a:p>
            <a:endParaRPr lang="en-GB" sz="2400" dirty="0"/>
          </a:p>
          <a:p>
            <a:endParaRPr lang="en-US" altLang="en-US" dirty="0"/>
          </a:p>
          <a:p>
            <a:endParaRPr lang="en-GB" dirty="0"/>
          </a:p>
          <a:p>
            <a:endParaRPr lang="en-GB" dirty="0"/>
          </a:p>
          <a:p>
            <a:endParaRPr lang="en-US" dirty="0"/>
          </a:p>
        </p:txBody>
      </p:sp>
      <p:sp>
        <p:nvSpPr>
          <p:cNvPr id="3" name="Title 2">
            <a:extLst>
              <a:ext uri="{FF2B5EF4-FFF2-40B4-BE49-F238E27FC236}">
                <a16:creationId xmlns:a16="http://schemas.microsoft.com/office/drawing/2014/main" id="{BABC5610-9DE5-8740-9F6C-DEDAFA183E44}"/>
              </a:ext>
            </a:extLst>
          </p:cNvPr>
          <p:cNvSpPr>
            <a:spLocks noGrp="1"/>
          </p:cNvSpPr>
          <p:nvPr>
            <p:ph type="title"/>
          </p:nvPr>
        </p:nvSpPr>
        <p:spPr>
          <a:xfrm>
            <a:off x="457200" y="8730"/>
            <a:ext cx="8229600" cy="1143000"/>
          </a:xfrm>
        </p:spPr>
        <p:txBody>
          <a:bodyPr/>
          <a:lstStyle/>
          <a:p>
            <a:r>
              <a:rPr lang="en-US" dirty="0"/>
              <a:t>Recap</a:t>
            </a:r>
          </a:p>
        </p:txBody>
      </p:sp>
    </p:spTree>
    <p:extLst>
      <p:ext uri="{BB962C8B-B14F-4D97-AF65-F5344CB8AC3E}">
        <p14:creationId xmlns:p14="http://schemas.microsoft.com/office/powerpoint/2010/main" val="3251484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3"/>
          <p:cNvSpPr>
            <a:spLocks noChangeArrowheads="1"/>
          </p:cNvSpPr>
          <p:nvPr/>
        </p:nvSpPr>
        <p:spPr bwMode="auto">
          <a:xfrm>
            <a:off x="552450" y="2133600"/>
            <a:ext cx="80660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tabLst>
                <a:tab pos="228600" algn="l"/>
              </a:tabLst>
              <a:defRPr>
                <a:solidFill>
                  <a:schemeClr val="tx1"/>
                </a:solidFill>
                <a:latin typeface="Arial" panose="020B0604020202020204" pitchFamily="34" charset="0"/>
                <a:cs typeface="Arial" panose="020B0604020202020204" pitchFamily="34" charset="0"/>
              </a:defRPr>
            </a:lvl1pPr>
            <a:lvl2pPr marL="742950" indent="-285750">
              <a:tabLst>
                <a:tab pos="228600" algn="l"/>
              </a:tabLst>
              <a:defRPr>
                <a:solidFill>
                  <a:schemeClr val="tx1"/>
                </a:solidFill>
                <a:latin typeface="Arial" panose="020B0604020202020204" pitchFamily="34" charset="0"/>
                <a:cs typeface="Arial" panose="020B0604020202020204" pitchFamily="34" charset="0"/>
              </a:defRPr>
            </a:lvl2pPr>
            <a:lvl3pPr marL="1143000" indent="-228600">
              <a:tabLst>
                <a:tab pos="228600" algn="l"/>
              </a:tabLst>
              <a:defRPr>
                <a:solidFill>
                  <a:schemeClr val="tx1"/>
                </a:solidFill>
                <a:latin typeface="Arial" panose="020B0604020202020204" pitchFamily="34" charset="0"/>
                <a:cs typeface="Arial" panose="020B0604020202020204" pitchFamily="34" charset="0"/>
              </a:defRPr>
            </a:lvl3pPr>
            <a:lvl4pPr marL="1600200" indent="-228600">
              <a:tabLst>
                <a:tab pos="228600" algn="l"/>
              </a:tabLst>
              <a:defRPr>
                <a:solidFill>
                  <a:schemeClr val="tx1"/>
                </a:solidFill>
                <a:latin typeface="Arial" panose="020B0604020202020204" pitchFamily="34" charset="0"/>
                <a:cs typeface="Arial" panose="020B0604020202020204" pitchFamily="34" charset="0"/>
              </a:defRPr>
            </a:lvl4pPr>
            <a:lvl5pPr marL="2057400" indent="-228600">
              <a:tabLst>
                <a:tab pos="228600"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228600" algn="l"/>
              </a:tabLst>
              <a:defRPr>
                <a:solidFill>
                  <a:schemeClr val="tx1"/>
                </a:solidFill>
                <a:latin typeface="Arial" panose="020B0604020202020204" pitchFamily="34" charset="0"/>
                <a:cs typeface="Arial" panose="020B0604020202020204" pitchFamily="34" charset="0"/>
              </a:defRPr>
            </a:lvl9pPr>
          </a:lstStyle>
          <a:p>
            <a:pPr algn="r" eaLnBrk="1" hangingPunct="1"/>
            <a:r>
              <a:rPr lang="en-US" altLang="en-US"/>
              <a:t> </a:t>
            </a:r>
            <a:endParaRPr lang="en-US" altLang="en-US">
              <a:cs typeface="Times New Roman" panose="02020603050405020304" pitchFamily="18" charset="0"/>
            </a:endParaRPr>
          </a:p>
        </p:txBody>
      </p:sp>
      <p:graphicFrame>
        <p:nvGraphicFramePr>
          <p:cNvPr id="2" name="Table 1"/>
          <p:cNvGraphicFramePr>
            <a:graphicFrameLocks noGrp="1"/>
          </p:cNvGraphicFramePr>
          <p:nvPr/>
        </p:nvGraphicFramePr>
        <p:xfrm>
          <a:off x="517525" y="1196752"/>
          <a:ext cx="8135938" cy="3941763"/>
        </p:xfrm>
        <a:graphic>
          <a:graphicData uri="http://schemas.openxmlformats.org/drawingml/2006/table">
            <a:tbl>
              <a:tblPr>
                <a:tableStyleId>{5940675A-B579-460E-94D1-54222C63F5DA}</a:tableStyleId>
              </a:tblPr>
              <a:tblGrid>
                <a:gridCol w="3815971">
                  <a:extLst>
                    <a:ext uri="{9D8B030D-6E8A-4147-A177-3AD203B41FA5}">
                      <a16:colId xmlns:a16="http://schemas.microsoft.com/office/drawing/2014/main" val="20000"/>
                    </a:ext>
                  </a:extLst>
                </a:gridCol>
                <a:gridCol w="4319967">
                  <a:extLst>
                    <a:ext uri="{9D8B030D-6E8A-4147-A177-3AD203B41FA5}">
                      <a16:colId xmlns:a16="http://schemas.microsoft.com/office/drawing/2014/main" val="20001"/>
                    </a:ext>
                  </a:extLst>
                </a:gridCol>
              </a:tblGrid>
              <a:tr h="218987">
                <a:tc>
                  <a:txBody>
                    <a:bodyPr/>
                    <a:lstStyle/>
                    <a:p>
                      <a:r>
                        <a:rPr lang="en-GB" sz="1400" b="1" dirty="0"/>
                        <a:t>Closed Innovation Principles</a:t>
                      </a:r>
                    </a:p>
                  </a:txBody>
                  <a:tcPr marL="0" marR="0" marT="0" marB="0" anchor="ctr"/>
                </a:tc>
                <a:tc>
                  <a:txBody>
                    <a:bodyPr/>
                    <a:lstStyle/>
                    <a:p>
                      <a:r>
                        <a:rPr lang="en-GB" sz="1400" b="1" dirty="0"/>
                        <a:t>Open Innovation Principles</a:t>
                      </a:r>
                    </a:p>
                  </a:txBody>
                  <a:tcPr marL="0" marR="0" marT="0" marB="0" anchor="ctr"/>
                </a:tc>
                <a:extLst>
                  <a:ext uri="{0D108BD9-81ED-4DB2-BD59-A6C34878D82A}">
                    <a16:rowId xmlns:a16="http://schemas.microsoft.com/office/drawing/2014/main" val="10000"/>
                  </a:ext>
                </a:extLst>
              </a:tr>
              <a:tr h="875948">
                <a:tc>
                  <a:txBody>
                    <a:bodyPr/>
                    <a:lstStyle/>
                    <a:p>
                      <a:r>
                        <a:rPr lang="en-GB" sz="1400"/>
                        <a:t>Most of the smart people in our field work for us</a:t>
                      </a:r>
                    </a:p>
                  </a:txBody>
                  <a:tcPr marL="0" marR="0" marT="0" marB="0" anchor="ctr"/>
                </a:tc>
                <a:tc>
                  <a:txBody>
                    <a:bodyPr/>
                    <a:lstStyle/>
                    <a:p>
                      <a:r>
                        <a:rPr lang="en-GB" sz="1400" dirty="0"/>
                        <a:t>Not all the smart people work for us, so owe must find and tap into the knowledge and expertise of bright individuals outside our company</a:t>
                      </a:r>
                    </a:p>
                  </a:txBody>
                  <a:tcPr marL="0" marR="0" marT="0" marB="0" anchor="ctr"/>
                </a:tc>
                <a:extLst>
                  <a:ext uri="{0D108BD9-81ED-4DB2-BD59-A6C34878D82A}">
                    <a16:rowId xmlns:a16="http://schemas.microsoft.com/office/drawing/2014/main" val="10001"/>
                  </a:ext>
                </a:extLst>
              </a:tr>
              <a:tr h="656961">
                <a:tc>
                  <a:txBody>
                    <a:bodyPr/>
                    <a:lstStyle/>
                    <a:p>
                      <a:r>
                        <a:rPr lang="en-GB" sz="1400" dirty="0"/>
                        <a:t>To profit from R&amp;D, we must discover, develop and ship ourselves</a:t>
                      </a:r>
                    </a:p>
                  </a:txBody>
                  <a:tcPr marL="0" marR="0" marT="0" marB="0" anchor="ctr"/>
                </a:tc>
                <a:tc>
                  <a:txBody>
                    <a:bodyPr/>
                    <a:lstStyle/>
                    <a:p>
                      <a:r>
                        <a:rPr lang="en-GB" sz="1400"/>
                        <a:t>External R&amp;D can create significant value; internal R&amp;D is needed to claim some portion of that value</a:t>
                      </a:r>
                    </a:p>
                  </a:txBody>
                  <a:tcPr marL="0" marR="0" marT="0" marB="0" anchor="ctr"/>
                </a:tc>
                <a:extLst>
                  <a:ext uri="{0D108BD9-81ED-4DB2-BD59-A6C34878D82A}">
                    <a16:rowId xmlns:a16="http://schemas.microsoft.com/office/drawing/2014/main" val="10002"/>
                  </a:ext>
                </a:extLst>
              </a:tr>
              <a:tr h="437973">
                <a:tc>
                  <a:txBody>
                    <a:bodyPr/>
                    <a:lstStyle/>
                    <a:p>
                      <a:r>
                        <a:rPr lang="en-GB" sz="1400"/>
                        <a:t>If we discover it, we will get it to market first</a:t>
                      </a:r>
                    </a:p>
                  </a:txBody>
                  <a:tcPr marL="0" marR="0" marT="0" marB="0" anchor="ctr"/>
                </a:tc>
                <a:tc>
                  <a:txBody>
                    <a:bodyPr/>
                    <a:lstStyle/>
                    <a:p>
                      <a:r>
                        <a:rPr lang="en-GB" sz="1400"/>
                        <a:t>We don't have to originate the research in order to profit from it</a:t>
                      </a:r>
                    </a:p>
                  </a:txBody>
                  <a:tcPr marL="0" marR="0" marT="0" marB="0" anchor="ctr"/>
                </a:tc>
                <a:extLst>
                  <a:ext uri="{0D108BD9-81ED-4DB2-BD59-A6C34878D82A}">
                    <a16:rowId xmlns:a16="http://schemas.microsoft.com/office/drawing/2014/main" val="10003"/>
                  </a:ext>
                </a:extLst>
              </a:tr>
              <a:tr h="437973">
                <a:tc>
                  <a:txBody>
                    <a:bodyPr/>
                    <a:lstStyle/>
                    <a:p>
                      <a:r>
                        <a:rPr lang="en-GB" sz="1400" dirty="0"/>
                        <a:t>If we are the 1st to commercialise we will win</a:t>
                      </a:r>
                    </a:p>
                  </a:txBody>
                  <a:tcPr marL="0" marR="0" marT="0" marB="0" anchor="ctr"/>
                </a:tc>
                <a:tc>
                  <a:txBody>
                    <a:bodyPr/>
                    <a:lstStyle/>
                    <a:p>
                      <a:r>
                        <a:rPr lang="en-GB" sz="1400" dirty="0"/>
                        <a:t>Building a better business model is better than getting to market first</a:t>
                      </a:r>
                    </a:p>
                  </a:txBody>
                  <a:tcPr marL="0" marR="0" marT="0" marB="0" anchor="ctr"/>
                </a:tc>
                <a:extLst>
                  <a:ext uri="{0D108BD9-81ED-4DB2-BD59-A6C34878D82A}">
                    <a16:rowId xmlns:a16="http://schemas.microsoft.com/office/drawing/2014/main" val="10004"/>
                  </a:ext>
                </a:extLst>
              </a:tr>
              <a:tr h="437973">
                <a:tc>
                  <a:txBody>
                    <a:bodyPr/>
                    <a:lstStyle/>
                    <a:p>
                      <a:r>
                        <a:rPr lang="en-GB" sz="1400"/>
                        <a:t>If we create the most and the best ideas in the industry, we will win</a:t>
                      </a:r>
                    </a:p>
                  </a:txBody>
                  <a:tcPr marL="0" marR="0" marT="0" marB="0" anchor="ctr"/>
                </a:tc>
                <a:tc>
                  <a:txBody>
                    <a:bodyPr/>
                    <a:lstStyle/>
                    <a:p>
                      <a:r>
                        <a:rPr lang="en-GB" sz="1400"/>
                        <a:t>If we make the best use of internal and external ideas, we will win</a:t>
                      </a:r>
                    </a:p>
                  </a:txBody>
                  <a:tcPr marL="0" marR="0" marT="0" marB="0" anchor="ctr"/>
                </a:tc>
                <a:extLst>
                  <a:ext uri="{0D108BD9-81ED-4DB2-BD59-A6C34878D82A}">
                    <a16:rowId xmlns:a16="http://schemas.microsoft.com/office/drawing/2014/main" val="10005"/>
                  </a:ext>
                </a:extLst>
              </a:tr>
              <a:tr h="875948">
                <a:tc>
                  <a:txBody>
                    <a:bodyPr/>
                    <a:lstStyle/>
                    <a:p>
                      <a:r>
                        <a:rPr lang="en-GB" sz="1400" dirty="0"/>
                        <a:t>We should control our intellectual property (IP) so that our competitors don't profit from our ideas</a:t>
                      </a:r>
                    </a:p>
                  </a:txBody>
                  <a:tcPr marL="0" marR="0" marT="0" marB="0" anchor="ctr"/>
                </a:tc>
                <a:tc>
                  <a:txBody>
                    <a:bodyPr/>
                    <a:lstStyle/>
                    <a:p>
                      <a:r>
                        <a:rPr lang="en-GB" sz="1400" dirty="0"/>
                        <a:t>We should profit from others' use of our IP, and we should buy others' IP whenever it advances our own business model</a:t>
                      </a:r>
                    </a:p>
                  </a:txBody>
                  <a:tcPr marL="0" marR="0" marT="0" marB="0" anchor="ctr"/>
                </a:tc>
                <a:extLst>
                  <a:ext uri="{0D108BD9-81ED-4DB2-BD59-A6C34878D82A}">
                    <a16:rowId xmlns:a16="http://schemas.microsoft.com/office/drawing/2014/main" val="10006"/>
                  </a:ext>
                </a:extLst>
              </a:tr>
            </a:tbl>
          </a:graphicData>
        </a:graphic>
      </p:graphicFrame>
      <p:sp>
        <p:nvSpPr>
          <p:cNvPr id="5" name="Text Box 4"/>
          <p:cNvSpPr txBox="1">
            <a:spLocks noChangeArrowheads="1"/>
          </p:cNvSpPr>
          <p:nvPr/>
        </p:nvSpPr>
        <p:spPr bwMode="auto">
          <a:xfrm>
            <a:off x="107504" y="188640"/>
            <a:ext cx="85947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20000"/>
              </a:spcBef>
              <a:spcAft>
                <a:spcPct val="0"/>
              </a:spcAft>
              <a:buChar char="•"/>
              <a:defRPr>
                <a:solidFill>
                  <a:schemeClr val="tx1"/>
                </a:solidFill>
                <a:latin typeface="Arial" charset="0"/>
                <a:cs typeface="Arial" charset="0"/>
              </a:defRPr>
            </a:lvl6pPr>
            <a:lvl7pPr marL="2971800" indent="-228600" eaLnBrk="0" fontAlgn="base" hangingPunct="0">
              <a:spcBef>
                <a:spcPct val="20000"/>
              </a:spcBef>
              <a:spcAft>
                <a:spcPct val="0"/>
              </a:spcAft>
              <a:buChar char="•"/>
              <a:defRPr>
                <a:solidFill>
                  <a:schemeClr val="tx1"/>
                </a:solidFill>
                <a:latin typeface="Arial" charset="0"/>
                <a:cs typeface="Arial" charset="0"/>
              </a:defRPr>
            </a:lvl7pPr>
            <a:lvl8pPr marL="3429000" indent="-228600" eaLnBrk="0" fontAlgn="base" hangingPunct="0">
              <a:spcBef>
                <a:spcPct val="20000"/>
              </a:spcBef>
              <a:spcAft>
                <a:spcPct val="0"/>
              </a:spcAft>
              <a:buChar char="•"/>
              <a:defRPr>
                <a:solidFill>
                  <a:schemeClr val="tx1"/>
                </a:solidFill>
                <a:latin typeface="Arial" charset="0"/>
                <a:cs typeface="Arial" charset="0"/>
              </a:defRPr>
            </a:lvl8pPr>
            <a:lvl9pPr marL="3886200" indent="-228600" eaLnBrk="0" fontAlgn="base" hangingPunct="0">
              <a:spcBef>
                <a:spcPct val="20000"/>
              </a:spcBef>
              <a:spcAft>
                <a:spcPct val="0"/>
              </a:spcAft>
              <a:buChar char="•"/>
              <a:defRPr>
                <a:solidFill>
                  <a:schemeClr val="tx1"/>
                </a:solidFill>
                <a:latin typeface="Arial" charset="0"/>
                <a:cs typeface="Arial" charset="0"/>
              </a:defRPr>
            </a:lvl9pPr>
          </a:lstStyle>
          <a:p>
            <a:pPr algn="ctr" eaLnBrk="1" hangingPunct="1">
              <a:defRPr/>
            </a:pPr>
            <a:r>
              <a:rPr lang="en-GB" sz="4000" b="1" dirty="0"/>
              <a:t>Open versus Closed Innovation</a:t>
            </a:r>
            <a:endParaRPr lang="en-US" sz="4000" b="1" dirty="0">
              <a:latin typeface="+mj-lt"/>
            </a:endParaRPr>
          </a:p>
        </p:txBody>
      </p:sp>
    </p:spTree>
    <p:extLst>
      <p:ext uri="{BB962C8B-B14F-4D97-AF65-F5344CB8AC3E}">
        <p14:creationId xmlns:p14="http://schemas.microsoft.com/office/powerpoint/2010/main" val="171639017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4"/>
          <p:cNvSpPr txBox="1">
            <a:spLocks noChangeArrowheads="1"/>
          </p:cNvSpPr>
          <p:nvPr/>
        </p:nvSpPr>
        <p:spPr bwMode="auto">
          <a:xfrm>
            <a:off x="179512" y="235505"/>
            <a:ext cx="85947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20000"/>
              </a:spcBef>
              <a:spcAft>
                <a:spcPct val="0"/>
              </a:spcAft>
              <a:buChar char="•"/>
              <a:defRPr>
                <a:solidFill>
                  <a:schemeClr val="tx1"/>
                </a:solidFill>
                <a:latin typeface="Arial" charset="0"/>
                <a:cs typeface="Arial" charset="0"/>
              </a:defRPr>
            </a:lvl6pPr>
            <a:lvl7pPr marL="2971800" indent="-228600" eaLnBrk="0" fontAlgn="base" hangingPunct="0">
              <a:spcBef>
                <a:spcPct val="20000"/>
              </a:spcBef>
              <a:spcAft>
                <a:spcPct val="0"/>
              </a:spcAft>
              <a:buChar char="•"/>
              <a:defRPr>
                <a:solidFill>
                  <a:schemeClr val="tx1"/>
                </a:solidFill>
                <a:latin typeface="Arial" charset="0"/>
                <a:cs typeface="Arial" charset="0"/>
              </a:defRPr>
            </a:lvl7pPr>
            <a:lvl8pPr marL="3429000" indent="-228600" eaLnBrk="0" fontAlgn="base" hangingPunct="0">
              <a:spcBef>
                <a:spcPct val="20000"/>
              </a:spcBef>
              <a:spcAft>
                <a:spcPct val="0"/>
              </a:spcAft>
              <a:buChar char="•"/>
              <a:defRPr>
                <a:solidFill>
                  <a:schemeClr val="tx1"/>
                </a:solidFill>
                <a:latin typeface="Arial" charset="0"/>
                <a:cs typeface="Arial" charset="0"/>
              </a:defRPr>
            </a:lvl8pPr>
            <a:lvl9pPr marL="3886200" indent="-228600" eaLnBrk="0" fontAlgn="base" hangingPunct="0">
              <a:spcBef>
                <a:spcPct val="20000"/>
              </a:spcBef>
              <a:spcAft>
                <a:spcPct val="0"/>
              </a:spcAft>
              <a:buChar char="•"/>
              <a:defRPr>
                <a:solidFill>
                  <a:schemeClr val="tx1"/>
                </a:solidFill>
                <a:latin typeface="Arial" charset="0"/>
                <a:cs typeface="Arial" charset="0"/>
              </a:defRPr>
            </a:lvl9pPr>
          </a:lstStyle>
          <a:p>
            <a:pPr algn="ctr" eaLnBrk="1" hangingPunct="1">
              <a:defRPr/>
            </a:pPr>
            <a:r>
              <a:rPr lang="en-GB" sz="4000" b="1" dirty="0"/>
              <a:t>Open versus Closed Innovation</a:t>
            </a:r>
            <a:endParaRPr lang="en-US" sz="4000" b="1" dirty="0">
              <a:latin typeface="+mj-lt"/>
            </a:endParaRPr>
          </a:p>
        </p:txBody>
      </p:sp>
      <p:sp>
        <p:nvSpPr>
          <p:cNvPr id="4" name="Rectangle 3"/>
          <p:cNvSpPr/>
          <p:nvPr/>
        </p:nvSpPr>
        <p:spPr>
          <a:xfrm>
            <a:off x="443830" y="1124744"/>
            <a:ext cx="8066088" cy="4647426"/>
          </a:xfrm>
          <a:prstGeom prst="rect">
            <a:avLst/>
          </a:prstGeom>
        </p:spPr>
        <p:txBody>
          <a:bodyPr>
            <a:spAutoFit/>
          </a:bodyPr>
          <a:lstStyle/>
          <a:p>
            <a:pPr eaLnBrk="1" hangingPunct="1">
              <a:spcBef>
                <a:spcPct val="20000"/>
              </a:spcBef>
              <a:defRPr/>
            </a:pPr>
            <a:r>
              <a:rPr lang="en-GB" sz="2000" dirty="0">
                <a:latin typeface="Arial" charset="0"/>
                <a:cs typeface="Arial" charset="0"/>
              </a:rPr>
              <a:t>Under the concept of innovation that prevailed during most of the 20th century, companies attained competitive advantage by funding large research laboratories that developed technologies that formed the basis of new products that commanded high profit margins that then could be ploughed back into research.</a:t>
            </a:r>
            <a:br>
              <a:rPr lang="en-GB" sz="2000" dirty="0">
                <a:latin typeface="Arial" charset="0"/>
                <a:cs typeface="Arial" charset="0"/>
              </a:rPr>
            </a:br>
            <a:br>
              <a:rPr lang="en-GB" sz="2000" dirty="0">
                <a:latin typeface="Arial" charset="0"/>
                <a:cs typeface="Arial" charset="0"/>
              </a:rPr>
            </a:br>
            <a:r>
              <a:rPr lang="en-GB" sz="2000" dirty="0">
                <a:latin typeface="Arial" charset="0"/>
                <a:cs typeface="Arial" charset="0"/>
              </a:rPr>
              <a:t>The closed innovation paradigm has eroded due to the following factors: </a:t>
            </a:r>
          </a:p>
          <a:p>
            <a:pPr marL="342900" indent="-342900" eaLnBrk="1" hangingPunct="1">
              <a:spcBef>
                <a:spcPct val="20000"/>
              </a:spcBef>
              <a:buFontTx/>
              <a:buChar char="•"/>
              <a:defRPr/>
            </a:pPr>
            <a:r>
              <a:rPr lang="en-GB" sz="2000" dirty="0">
                <a:latin typeface="Arial" charset="0"/>
                <a:cs typeface="Arial" charset="0"/>
              </a:rPr>
              <a:t>Increased mobility of skilled workers</a:t>
            </a:r>
          </a:p>
          <a:p>
            <a:pPr marL="342900" indent="-342900" eaLnBrk="1" hangingPunct="1">
              <a:spcBef>
                <a:spcPct val="20000"/>
              </a:spcBef>
              <a:buFontTx/>
              <a:buChar char="•"/>
              <a:defRPr/>
            </a:pPr>
            <a:r>
              <a:rPr lang="en-GB" sz="2000" dirty="0">
                <a:latin typeface="Arial" charset="0"/>
                <a:cs typeface="Arial" charset="0"/>
              </a:rPr>
              <a:t>Expansion of venture capital</a:t>
            </a:r>
          </a:p>
          <a:p>
            <a:pPr marL="342900" indent="-342900" eaLnBrk="1" hangingPunct="1">
              <a:spcBef>
                <a:spcPct val="20000"/>
              </a:spcBef>
              <a:buFontTx/>
              <a:buChar char="•"/>
              <a:defRPr/>
            </a:pPr>
            <a:r>
              <a:rPr lang="en-GB" sz="2000" dirty="0">
                <a:latin typeface="Arial" charset="0"/>
                <a:cs typeface="Arial" charset="0"/>
              </a:rPr>
              <a:t>External options for unused technologies</a:t>
            </a:r>
          </a:p>
          <a:p>
            <a:pPr marL="342900" indent="-342900" eaLnBrk="1" hangingPunct="1">
              <a:spcBef>
                <a:spcPct val="20000"/>
              </a:spcBef>
              <a:buFontTx/>
              <a:buChar char="•"/>
              <a:defRPr/>
            </a:pPr>
            <a:r>
              <a:rPr lang="en-GB" sz="2000" dirty="0">
                <a:latin typeface="Arial" charset="0"/>
                <a:cs typeface="Arial" charset="0"/>
              </a:rPr>
              <a:t>Increased availability of highly-capable outsourcing partners</a:t>
            </a:r>
          </a:p>
          <a:p>
            <a:pPr eaLnBrk="1" hangingPunct="1">
              <a:tabLst>
                <a:tab pos="228600" algn="l"/>
              </a:tabLst>
              <a:defRPr/>
            </a:pPr>
            <a:endParaRPr lang="en-GB" sz="2000" dirty="0">
              <a:latin typeface="Arial" charset="0"/>
              <a:cs typeface="Arial" charset="0"/>
            </a:endParaRPr>
          </a:p>
          <a:p>
            <a:pPr eaLnBrk="1" hangingPunct="1">
              <a:tabLst>
                <a:tab pos="228600" algn="l"/>
              </a:tabLst>
              <a:defRPr/>
            </a:pPr>
            <a:r>
              <a:rPr lang="en-US" sz="2000" dirty="0">
                <a:latin typeface="Arial" charset="0"/>
                <a:cs typeface="Arial" charset="0"/>
              </a:rPr>
              <a:t> </a:t>
            </a:r>
            <a:endParaRPr lang="en-US" altLang="en-US" sz="2000" dirty="0">
              <a:latin typeface="Arial" charset="0"/>
              <a:cs typeface="Times New Roman" pitchFamily="18" charset="0"/>
            </a:endParaRPr>
          </a:p>
        </p:txBody>
      </p:sp>
    </p:spTree>
    <p:extLst>
      <p:ext uri="{BB962C8B-B14F-4D97-AF65-F5344CB8AC3E}">
        <p14:creationId xmlns:p14="http://schemas.microsoft.com/office/powerpoint/2010/main" val="3889571352"/>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Title 1"/>
          <p:cNvSpPr>
            <a:spLocks noGrp="1"/>
          </p:cNvSpPr>
          <p:nvPr>
            <p:ph type="title"/>
          </p:nvPr>
        </p:nvSpPr>
        <p:spPr bwMode="auto">
          <a:xfrm>
            <a:off x="468313" y="188913"/>
            <a:ext cx="836295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ctr"/>
            <a:r>
              <a:rPr lang="en-GB" altLang="en-US" sz="4000" b="1" dirty="0"/>
              <a:t>Closed Innovation</a:t>
            </a:r>
          </a:p>
        </p:txBody>
      </p:sp>
      <p:pic>
        <p:nvPicPr>
          <p:cNvPr id="181251" name="Content Placeholder 4" descr="closed_innovation_en"/>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900113" y="1844675"/>
            <a:ext cx="6985000" cy="3313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2"/>
          <p:cNvSpPr txBox="1">
            <a:spLocks/>
          </p:cNvSpPr>
          <p:nvPr/>
        </p:nvSpPr>
        <p:spPr bwMode="auto">
          <a:xfrm>
            <a:off x="5148263" y="5445125"/>
            <a:ext cx="3549650" cy="781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5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a:lstStyle>
          <a:p>
            <a:pPr marL="0" indent="0">
              <a:buFontTx/>
              <a:buNone/>
              <a:defRPr/>
            </a:pPr>
            <a:r>
              <a:rPr lang="en-GB" altLang="en-US" sz="2400" kern="0" dirty="0"/>
              <a:t>(</a:t>
            </a:r>
            <a:r>
              <a:rPr lang="en-GB" altLang="en-US" sz="2400" kern="0" dirty="0" err="1"/>
              <a:t>Chesbrough</a:t>
            </a:r>
            <a:r>
              <a:rPr lang="en-GB" altLang="en-US" sz="2400" kern="0" dirty="0"/>
              <a:t>, 2003)</a:t>
            </a:r>
          </a:p>
        </p:txBody>
      </p:sp>
    </p:spTree>
    <p:extLst>
      <p:ext uri="{BB962C8B-B14F-4D97-AF65-F5344CB8AC3E}">
        <p14:creationId xmlns:p14="http://schemas.microsoft.com/office/powerpoint/2010/main" val="3697821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Title 1"/>
          <p:cNvSpPr>
            <a:spLocks noGrp="1"/>
          </p:cNvSpPr>
          <p:nvPr>
            <p:ph type="title"/>
          </p:nvPr>
        </p:nvSpPr>
        <p:spPr bwMode="auto">
          <a:xfrm>
            <a:off x="323850" y="188913"/>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ctr"/>
            <a:r>
              <a:rPr lang="en-GB" altLang="en-US" sz="4000" b="1"/>
              <a:t>Open Innovation</a:t>
            </a:r>
          </a:p>
        </p:txBody>
      </p:sp>
      <p:pic>
        <p:nvPicPr>
          <p:cNvPr id="183299" name="Content Placeholder 3" descr="open_innovation_en"/>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03350" y="1700213"/>
            <a:ext cx="6408738" cy="36004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2"/>
          <p:cNvSpPr txBox="1">
            <a:spLocks/>
          </p:cNvSpPr>
          <p:nvPr/>
        </p:nvSpPr>
        <p:spPr bwMode="auto">
          <a:xfrm>
            <a:off x="5148263" y="5475288"/>
            <a:ext cx="3549650" cy="781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5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a:lstStyle>
          <a:p>
            <a:pPr marL="0" indent="0">
              <a:buFontTx/>
              <a:buNone/>
              <a:defRPr/>
            </a:pPr>
            <a:r>
              <a:rPr lang="en-GB" altLang="en-US" sz="2400" kern="0" dirty="0"/>
              <a:t>(</a:t>
            </a:r>
            <a:r>
              <a:rPr lang="en-GB" altLang="en-US" sz="2400" kern="0" dirty="0" err="1"/>
              <a:t>Chesbrough</a:t>
            </a:r>
            <a:r>
              <a:rPr lang="en-GB" altLang="en-US" sz="2400" kern="0" dirty="0"/>
              <a:t>, 2003)</a:t>
            </a:r>
          </a:p>
        </p:txBody>
      </p:sp>
    </p:spTree>
    <p:extLst>
      <p:ext uri="{BB962C8B-B14F-4D97-AF65-F5344CB8AC3E}">
        <p14:creationId xmlns:p14="http://schemas.microsoft.com/office/powerpoint/2010/main" val="175856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8" name="Rectangle 4">
            <a:extLst>
              <a:ext uri="{FF2B5EF4-FFF2-40B4-BE49-F238E27FC236}">
                <a16:creationId xmlns:a16="http://schemas.microsoft.com/office/drawing/2014/main" id="{42FB7385-AFA0-4FDC-863A-6A10BD9D39B3}"/>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18789" name="Rectangle 5">
            <a:extLst>
              <a:ext uri="{FF2B5EF4-FFF2-40B4-BE49-F238E27FC236}">
                <a16:creationId xmlns:a16="http://schemas.microsoft.com/office/drawing/2014/main" id="{3A61715C-49F9-478B-BEC5-6D15CF934485}"/>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18791" name="Rectangle 7">
            <a:extLst>
              <a:ext uri="{FF2B5EF4-FFF2-40B4-BE49-F238E27FC236}">
                <a16:creationId xmlns:a16="http://schemas.microsoft.com/office/drawing/2014/main" id="{FA1796B8-0976-427D-97F1-54C190EE72FA}"/>
              </a:ext>
            </a:extLst>
          </p:cNvPr>
          <p:cNvSpPr>
            <a:spLocks noChangeArrowheads="1"/>
          </p:cNvSpPr>
          <p:nvPr/>
        </p:nvSpPr>
        <p:spPr bwMode="auto">
          <a:xfrm>
            <a:off x="515983" y="47461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Closed Innovation: Organisations</a:t>
            </a:r>
          </a:p>
        </p:txBody>
      </p:sp>
      <p:sp>
        <p:nvSpPr>
          <p:cNvPr id="118792" name="Rectangle 8">
            <a:extLst>
              <a:ext uri="{FF2B5EF4-FFF2-40B4-BE49-F238E27FC236}">
                <a16:creationId xmlns:a16="http://schemas.microsoft.com/office/drawing/2014/main" id="{7C8FB330-D364-4EF7-8D56-98595D9FBACB}"/>
              </a:ext>
            </a:extLst>
          </p:cNvPr>
          <p:cNvSpPr>
            <a:spLocks noChangeArrowheads="1"/>
          </p:cNvSpPr>
          <p:nvPr/>
        </p:nvSpPr>
        <p:spPr bwMode="auto">
          <a:xfrm>
            <a:off x="647700" y="1266008"/>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Hire bright people</a:t>
            </a:r>
          </a:p>
          <a:p>
            <a:pPr>
              <a:buSzPct val="70000"/>
              <a:buFont typeface="Wingdings" panose="05000000000000000000" pitchFamily="2" charset="2"/>
              <a:buChar char="£"/>
            </a:pPr>
            <a:r>
              <a:rPr lang="en-GB" altLang="en-US" sz="2400" dirty="0">
                <a:solidFill>
                  <a:srgbClr val="051A21"/>
                </a:solidFill>
                <a:latin typeface="GillSans" charset="0"/>
              </a:rPr>
              <a:t>Put them in special conditions</a:t>
            </a:r>
          </a:p>
          <a:p>
            <a:pPr>
              <a:buSzPct val="70000"/>
              <a:buFont typeface="Wingdings" panose="05000000000000000000" pitchFamily="2" charset="2"/>
              <a:buChar char="£"/>
            </a:pPr>
            <a:r>
              <a:rPr lang="en-GB" altLang="en-US" sz="2400" dirty="0">
                <a:solidFill>
                  <a:srgbClr val="051A21"/>
                </a:solidFill>
                <a:latin typeface="GillSans" charset="0"/>
              </a:rPr>
              <a:t>Free from market pressures</a:t>
            </a:r>
          </a:p>
          <a:p>
            <a:pPr>
              <a:buSzPct val="70000"/>
              <a:buFont typeface="Wingdings" panose="05000000000000000000" pitchFamily="2" charset="2"/>
              <a:buChar char="£"/>
            </a:pPr>
            <a:r>
              <a:rPr lang="en-GB" altLang="en-US" sz="2400" dirty="0">
                <a:solidFill>
                  <a:srgbClr val="051A21"/>
                </a:solidFill>
                <a:latin typeface="GillSans" charset="0"/>
              </a:rPr>
              <a:t>Pipeline of ideas to products</a:t>
            </a:r>
          </a:p>
          <a:p>
            <a:pPr>
              <a:buSzPct val="70000"/>
              <a:buFont typeface="Wingdings" panose="05000000000000000000" pitchFamily="2" charset="2"/>
              <a:buChar char="£"/>
            </a:pPr>
            <a:r>
              <a:rPr lang="en-GB" altLang="en-US" sz="2400" dirty="0">
                <a:solidFill>
                  <a:srgbClr val="051A21"/>
                </a:solidFill>
                <a:latin typeface="GillSans" charset="0"/>
              </a:rPr>
              <a:t>Delivered to passive waiting consumers</a:t>
            </a:r>
            <a:endParaRPr lang="en-GB" altLang="en-US" sz="1800" dirty="0">
              <a:solidFill>
                <a:srgbClr val="051A21"/>
              </a:solidFill>
              <a:latin typeface="GillSans"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8" name="Rectangle 4">
            <a:extLst>
              <a:ext uri="{FF2B5EF4-FFF2-40B4-BE49-F238E27FC236}">
                <a16:creationId xmlns:a16="http://schemas.microsoft.com/office/drawing/2014/main" id="{5A1EB827-449A-458A-B128-965F4D7B192B}"/>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29029" name="Rectangle 5">
            <a:extLst>
              <a:ext uri="{FF2B5EF4-FFF2-40B4-BE49-F238E27FC236}">
                <a16:creationId xmlns:a16="http://schemas.microsoft.com/office/drawing/2014/main" id="{191B5926-E718-4564-8AA5-AD3BBF43399F}"/>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29031" name="Rectangle 7">
            <a:extLst>
              <a:ext uri="{FF2B5EF4-FFF2-40B4-BE49-F238E27FC236}">
                <a16:creationId xmlns:a16="http://schemas.microsoft.com/office/drawing/2014/main" id="{40C582BE-805F-4D10-B328-7B18EA3C0575}"/>
              </a:ext>
            </a:extLst>
          </p:cNvPr>
          <p:cNvSpPr>
            <a:spLocks noChangeArrowheads="1"/>
          </p:cNvSpPr>
          <p:nvPr/>
        </p:nvSpPr>
        <p:spPr bwMode="auto">
          <a:xfrm>
            <a:off x="235137" y="332656"/>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Closed Innovation: Assumptions</a:t>
            </a:r>
          </a:p>
        </p:txBody>
      </p:sp>
      <p:sp>
        <p:nvSpPr>
          <p:cNvPr id="129032" name="Rectangle 8">
            <a:extLst>
              <a:ext uri="{FF2B5EF4-FFF2-40B4-BE49-F238E27FC236}">
                <a16:creationId xmlns:a16="http://schemas.microsoft.com/office/drawing/2014/main" id="{F7437AF9-F2DA-45FB-8AF0-AA28909CC7EB}"/>
              </a:ext>
            </a:extLst>
          </p:cNvPr>
          <p:cNvSpPr>
            <a:spLocks noChangeArrowheads="1"/>
          </p:cNvSpPr>
          <p:nvPr/>
        </p:nvSpPr>
        <p:spPr bwMode="auto">
          <a:xfrm>
            <a:off x="647700" y="1410199"/>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Knowledge is created, codified, sent and received</a:t>
            </a:r>
          </a:p>
          <a:p>
            <a:pPr>
              <a:buSzPct val="70000"/>
              <a:buFont typeface="Wingdings" panose="05000000000000000000" pitchFamily="2" charset="2"/>
              <a:buChar char="£"/>
            </a:pPr>
            <a:r>
              <a:rPr lang="en-GB" altLang="en-US" sz="2400" dirty="0">
                <a:solidFill>
                  <a:srgbClr val="051A21"/>
                </a:solidFill>
                <a:latin typeface="GillSans" charset="0"/>
              </a:rPr>
              <a:t>Authors of inventions can define their use</a:t>
            </a:r>
          </a:p>
          <a:p>
            <a:pPr>
              <a:buSzPct val="70000"/>
              <a:buFont typeface="Wingdings" panose="05000000000000000000" pitchFamily="2" charset="2"/>
              <a:buChar char="£"/>
            </a:pPr>
            <a:r>
              <a:rPr lang="en-GB" altLang="en-US" sz="2400" dirty="0">
                <a:solidFill>
                  <a:srgbClr val="051A21"/>
                </a:solidFill>
                <a:latin typeface="GillSans" charset="0"/>
              </a:rPr>
              <a:t>Intellectual property should be protected to create incentives</a:t>
            </a:r>
          </a:p>
          <a:p>
            <a:pPr>
              <a:buSzPct val="70000"/>
              <a:buFont typeface="Wingdings" panose="05000000000000000000" pitchFamily="2" charset="2"/>
              <a:buChar char="£"/>
            </a:pPr>
            <a:r>
              <a:rPr lang="en-GB" altLang="en-US" sz="2400" dirty="0">
                <a:solidFill>
                  <a:srgbClr val="051A21"/>
                </a:solidFill>
                <a:latin typeface="GillSans" charset="0"/>
              </a:rPr>
              <a:t>Consumption is passive - a yes/no choice</a:t>
            </a:r>
          </a:p>
          <a:p>
            <a:pPr>
              <a:buSzPct val="70000"/>
              <a:buFont typeface="Wingdings" panose="05000000000000000000" pitchFamily="2" charset="2"/>
              <a:buChar char="£"/>
            </a:pPr>
            <a:r>
              <a:rPr lang="en-GB" altLang="en-US" sz="2400" dirty="0">
                <a:solidFill>
                  <a:srgbClr val="051A21"/>
                </a:solidFill>
                <a:latin typeface="GillSans" charset="0"/>
              </a:rPr>
              <a:t>Innovation comes from within, self-reflective process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2" name="Rectangle 4">
            <a:extLst>
              <a:ext uri="{FF2B5EF4-FFF2-40B4-BE49-F238E27FC236}">
                <a16:creationId xmlns:a16="http://schemas.microsoft.com/office/drawing/2014/main" id="{D2AED884-8263-494F-855D-DD11FE95A5D2}"/>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0053" name="Rectangle 5">
            <a:extLst>
              <a:ext uri="{FF2B5EF4-FFF2-40B4-BE49-F238E27FC236}">
                <a16:creationId xmlns:a16="http://schemas.microsoft.com/office/drawing/2014/main" id="{000D03A0-B857-4124-AA79-F6F2DB7834A4}"/>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0055" name="Rectangle 7">
            <a:extLst>
              <a:ext uri="{FF2B5EF4-FFF2-40B4-BE49-F238E27FC236}">
                <a16:creationId xmlns:a16="http://schemas.microsoft.com/office/drawing/2014/main" id="{A668AC88-4121-406F-8436-E597A1869CAA}"/>
              </a:ext>
            </a:extLst>
          </p:cNvPr>
          <p:cNvSpPr>
            <a:spLocks noChangeArrowheads="1"/>
          </p:cNvSpPr>
          <p:nvPr/>
        </p:nvSpPr>
        <p:spPr bwMode="auto">
          <a:xfrm>
            <a:off x="611560" y="838200"/>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Closed Innovation: Applications</a:t>
            </a:r>
          </a:p>
        </p:txBody>
      </p:sp>
      <p:sp>
        <p:nvSpPr>
          <p:cNvPr id="130056" name="Rectangle 8">
            <a:extLst>
              <a:ext uri="{FF2B5EF4-FFF2-40B4-BE49-F238E27FC236}">
                <a16:creationId xmlns:a16="http://schemas.microsoft.com/office/drawing/2014/main" id="{7C18E72D-641E-48D7-86FD-A09CDC1843AC}"/>
              </a:ext>
            </a:extLst>
          </p:cNvPr>
          <p:cNvSpPr>
            <a:spLocks noChangeArrowheads="1"/>
          </p:cNvSpPr>
          <p:nvPr/>
        </p:nvSpPr>
        <p:spPr bwMode="auto">
          <a:xfrm>
            <a:off x="539552" y="16288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The R &amp; D Lab: Thomas J Watson, Bell Labs</a:t>
            </a:r>
          </a:p>
          <a:p>
            <a:pPr>
              <a:buSzPct val="70000"/>
              <a:buFont typeface="Wingdings" panose="05000000000000000000" pitchFamily="2" charset="2"/>
              <a:buChar char="£"/>
            </a:pPr>
            <a:r>
              <a:rPr lang="en-GB" altLang="en-US" sz="2400" dirty="0">
                <a:solidFill>
                  <a:srgbClr val="051A21"/>
                </a:solidFill>
                <a:latin typeface="GillSans" charset="0"/>
              </a:rPr>
              <a:t>Specialist creative activities in companies</a:t>
            </a:r>
          </a:p>
          <a:p>
            <a:pPr>
              <a:buSzPct val="70000"/>
              <a:buFont typeface="Wingdings" panose="05000000000000000000" pitchFamily="2" charset="2"/>
              <a:buChar char="£"/>
            </a:pPr>
            <a:r>
              <a:rPr lang="en-GB" altLang="en-US" sz="2400" dirty="0">
                <a:solidFill>
                  <a:srgbClr val="051A21"/>
                </a:solidFill>
                <a:latin typeface="GillSans" charset="0"/>
              </a:rPr>
              <a:t>Professional disciplines of architecture and design</a:t>
            </a:r>
          </a:p>
          <a:p>
            <a:pPr>
              <a:buSzPct val="70000"/>
              <a:buFont typeface="Wingdings" panose="05000000000000000000" pitchFamily="2" charset="2"/>
              <a:buChar char="£"/>
            </a:pPr>
            <a:r>
              <a:rPr lang="en-GB" altLang="en-US" sz="2400" dirty="0">
                <a:solidFill>
                  <a:srgbClr val="051A21"/>
                </a:solidFill>
                <a:latin typeface="GillSans" charset="0"/>
              </a:rPr>
              <a:t>Elite university education</a:t>
            </a:r>
          </a:p>
          <a:p>
            <a:pPr>
              <a:buSzPct val="70000"/>
              <a:buFont typeface="Wingdings" panose="05000000000000000000" pitchFamily="2" charset="2"/>
              <a:buChar char="£"/>
            </a:pPr>
            <a:r>
              <a:rPr lang="en-GB" altLang="en-US" sz="2400" dirty="0">
                <a:solidFill>
                  <a:srgbClr val="051A21"/>
                </a:solidFill>
                <a:latin typeface="GillSans" charset="0"/>
              </a:rPr>
              <a:t>The Pipeline view of the world</a:t>
            </a:r>
            <a:endParaRPr lang="en-GB" altLang="en-US" sz="1800" dirty="0">
              <a:solidFill>
                <a:srgbClr val="051A21"/>
              </a:solidFill>
              <a:latin typeface="GillSans"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20" name="Rectangle 4">
            <a:extLst>
              <a:ext uri="{FF2B5EF4-FFF2-40B4-BE49-F238E27FC236}">
                <a16:creationId xmlns:a16="http://schemas.microsoft.com/office/drawing/2014/main" id="{0BF53CBE-97B7-4648-A80A-38F3939C8507}"/>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7221" name="Rectangle 5">
            <a:extLst>
              <a:ext uri="{FF2B5EF4-FFF2-40B4-BE49-F238E27FC236}">
                <a16:creationId xmlns:a16="http://schemas.microsoft.com/office/drawing/2014/main" id="{AD28040C-963A-41AC-B6EE-D95A021C7225}"/>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7223" name="Rectangle 7">
            <a:extLst>
              <a:ext uri="{FF2B5EF4-FFF2-40B4-BE49-F238E27FC236}">
                <a16:creationId xmlns:a16="http://schemas.microsoft.com/office/drawing/2014/main" id="{AE285C66-2FE4-4829-83DD-B053004262EE}"/>
              </a:ext>
            </a:extLst>
          </p:cNvPr>
          <p:cNvSpPr>
            <a:spLocks noChangeArrowheads="1"/>
          </p:cNvSpPr>
          <p:nvPr/>
        </p:nvSpPr>
        <p:spPr bwMode="auto">
          <a:xfrm>
            <a:off x="838200" y="29173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Closed Innovation: Policy</a:t>
            </a:r>
          </a:p>
        </p:txBody>
      </p:sp>
      <p:sp>
        <p:nvSpPr>
          <p:cNvPr id="137224" name="Rectangle 8">
            <a:extLst>
              <a:ext uri="{FF2B5EF4-FFF2-40B4-BE49-F238E27FC236}">
                <a16:creationId xmlns:a16="http://schemas.microsoft.com/office/drawing/2014/main" id="{FFF40B0E-71D4-4216-9069-6F172792F516}"/>
              </a:ext>
            </a:extLst>
          </p:cNvPr>
          <p:cNvSpPr>
            <a:spLocks noChangeArrowheads="1"/>
          </p:cNvSpPr>
          <p:nvPr/>
        </p:nvSpPr>
        <p:spPr bwMode="auto">
          <a:xfrm>
            <a:off x="411480" y="11049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R &amp; D subsidies traditionally defined</a:t>
            </a:r>
          </a:p>
          <a:p>
            <a:pPr>
              <a:buSzPct val="70000"/>
              <a:buFont typeface="Wingdings" panose="05000000000000000000" pitchFamily="2" charset="2"/>
              <a:buChar char="£"/>
            </a:pPr>
            <a:r>
              <a:rPr lang="en-GB" altLang="en-US" sz="2400" dirty="0">
                <a:solidFill>
                  <a:srgbClr val="051A21"/>
                </a:solidFill>
                <a:latin typeface="GillSans" charset="0"/>
              </a:rPr>
              <a:t>Invest in “knowledge base”</a:t>
            </a:r>
          </a:p>
          <a:p>
            <a:pPr>
              <a:buSzPct val="70000"/>
              <a:buFont typeface="Wingdings" panose="05000000000000000000" pitchFamily="2" charset="2"/>
              <a:buChar char="£"/>
            </a:pPr>
            <a:r>
              <a:rPr lang="en-GB" altLang="en-US" sz="2400" dirty="0">
                <a:solidFill>
                  <a:srgbClr val="051A21"/>
                </a:solidFill>
                <a:latin typeface="GillSans" charset="0"/>
              </a:rPr>
              <a:t>Promote elite university education</a:t>
            </a:r>
          </a:p>
          <a:p>
            <a:pPr>
              <a:buSzPct val="70000"/>
              <a:buFont typeface="Wingdings" panose="05000000000000000000" pitchFamily="2" charset="2"/>
              <a:buChar char="£"/>
            </a:pPr>
            <a:r>
              <a:rPr lang="en-GB" altLang="en-US" sz="2400" dirty="0">
                <a:solidFill>
                  <a:srgbClr val="051A21"/>
                </a:solidFill>
                <a:latin typeface="GillSans" charset="0"/>
              </a:rPr>
              <a:t>Intellectual property regimes</a:t>
            </a:r>
          </a:p>
          <a:p>
            <a:pPr>
              <a:buSzPct val="70000"/>
              <a:buFont typeface="Wingdings" panose="05000000000000000000" pitchFamily="2" charset="2"/>
              <a:buChar char="£"/>
            </a:pPr>
            <a:r>
              <a:rPr lang="en-GB" altLang="en-US" sz="2400" dirty="0">
                <a:solidFill>
                  <a:srgbClr val="051A21"/>
                </a:solidFill>
                <a:latin typeface="GillSans" charset="0"/>
              </a:rPr>
              <a:t>Speed up flow down pipeline and ease of transfer into business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6" name="Rectangle 4">
            <a:extLst>
              <a:ext uri="{FF2B5EF4-FFF2-40B4-BE49-F238E27FC236}">
                <a16:creationId xmlns:a16="http://schemas.microsoft.com/office/drawing/2014/main" id="{44CB1F00-3EBF-4942-9B17-D90D51A718DC}"/>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1077" name="Rectangle 5">
            <a:extLst>
              <a:ext uri="{FF2B5EF4-FFF2-40B4-BE49-F238E27FC236}">
                <a16:creationId xmlns:a16="http://schemas.microsoft.com/office/drawing/2014/main" id="{1C781B01-9053-4357-9A45-742732B3E99A}"/>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1079" name="Rectangle 7">
            <a:extLst>
              <a:ext uri="{FF2B5EF4-FFF2-40B4-BE49-F238E27FC236}">
                <a16:creationId xmlns:a16="http://schemas.microsoft.com/office/drawing/2014/main" id="{247DBD08-A2DD-4860-8C11-98AE7B34FF29}"/>
              </a:ext>
            </a:extLst>
          </p:cNvPr>
          <p:cNvSpPr>
            <a:spLocks noChangeArrowheads="1"/>
          </p:cNvSpPr>
          <p:nvPr/>
        </p:nvSpPr>
        <p:spPr bwMode="auto">
          <a:xfrm>
            <a:off x="838200" y="47461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Closed Innovation: Reforms</a:t>
            </a:r>
          </a:p>
        </p:txBody>
      </p:sp>
      <p:sp>
        <p:nvSpPr>
          <p:cNvPr id="131080" name="Rectangle 8">
            <a:extLst>
              <a:ext uri="{FF2B5EF4-FFF2-40B4-BE49-F238E27FC236}">
                <a16:creationId xmlns:a16="http://schemas.microsoft.com/office/drawing/2014/main" id="{7BEE0589-7B00-4C3F-A31D-56B0E4B20473}"/>
              </a:ext>
            </a:extLst>
          </p:cNvPr>
          <p:cNvSpPr>
            <a:spLocks noChangeArrowheads="1"/>
          </p:cNvSpPr>
          <p:nvPr/>
        </p:nvSpPr>
        <p:spPr bwMode="auto">
          <a:xfrm>
            <a:off x="481149" y="1167946"/>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Not a fixed model</a:t>
            </a:r>
          </a:p>
          <a:p>
            <a:pPr>
              <a:buSzPct val="70000"/>
              <a:buFont typeface="Wingdings" panose="05000000000000000000" pitchFamily="2" charset="2"/>
              <a:buChar char="£"/>
            </a:pPr>
            <a:r>
              <a:rPr lang="en-GB" altLang="en-US" sz="2400" dirty="0">
                <a:solidFill>
                  <a:srgbClr val="051A21"/>
                </a:solidFill>
                <a:latin typeface="GillSans" charset="0"/>
              </a:rPr>
              <a:t>Overlapping or simultaneous rather than sequential</a:t>
            </a:r>
          </a:p>
          <a:p>
            <a:pPr>
              <a:buSzPct val="70000"/>
              <a:buFont typeface="Wingdings" panose="05000000000000000000" pitchFamily="2" charset="2"/>
              <a:buChar char="£"/>
            </a:pPr>
            <a:r>
              <a:rPr lang="en-GB" altLang="en-US" sz="2400" dirty="0">
                <a:solidFill>
                  <a:srgbClr val="051A21"/>
                </a:solidFill>
                <a:latin typeface="GillSans" charset="0"/>
              </a:rPr>
              <a:t>Cross functional teams in organisations</a:t>
            </a:r>
          </a:p>
          <a:p>
            <a:pPr>
              <a:buSzPct val="70000"/>
              <a:buFont typeface="Wingdings" panose="05000000000000000000" pitchFamily="2" charset="2"/>
              <a:buChar char="£"/>
            </a:pPr>
            <a:r>
              <a:rPr lang="en-GB" altLang="en-US" sz="2400" dirty="0">
                <a:solidFill>
                  <a:srgbClr val="051A21"/>
                </a:solidFill>
                <a:latin typeface="GillSans" charset="0"/>
              </a:rPr>
              <a:t>Use consumer insights earlier in development</a:t>
            </a:r>
          </a:p>
          <a:p>
            <a:pPr>
              <a:buSzPct val="70000"/>
              <a:buFont typeface="Wingdings" panose="05000000000000000000" pitchFamily="2" charset="2"/>
              <a:buChar char="£"/>
            </a:pPr>
            <a:r>
              <a:rPr lang="en-GB" altLang="en-US" sz="2400" dirty="0">
                <a:solidFill>
                  <a:srgbClr val="051A21"/>
                </a:solidFill>
                <a:latin typeface="GillSans" charset="0"/>
              </a:rPr>
              <a:t>Market oriented R &amp; D</a:t>
            </a:r>
          </a:p>
          <a:p>
            <a:pPr>
              <a:buSzPct val="70000"/>
              <a:buFont typeface="Wingdings" panose="05000000000000000000" pitchFamily="2" charset="2"/>
              <a:buChar char="£"/>
            </a:pPr>
            <a:endParaRPr lang="en-GB" altLang="en-US" sz="1800" dirty="0">
              <a:solidFill>
                <a:srgbClr val="051A21"/>
              </a:solidFill>
              <a:latin typeface="GillSans"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100" name="Rectangle 4">
            <a:extLst>
              <a:ext uri="{FF2B5EF4-FFF2-40B4-BE49-F238E27FC236}">
                <a16:creationId xmlns:a16="http://schemas.microsoft.com/office/drawing/2014/main" id="{8926D900-908D-4ED7-981F-31C64D794D21}"/>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2101" name="Rectangle 5">
            <a:extLst>
              <a:ext uri="{FF2B5EF4-FFF2-40B4-BE49-F238E27FC236}">
                <a16:creationId xmlns:a16="http://schemas.microsoft.com/office/drawing/2014/main" id="{1323AADB-8858-4728-8444-2CC86D737D65}"/>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2103" name="Rectangle 7">
            <a:extLst>
              <a:ext uri="{FF2B5EF4-FFF2-40B4-BE49-F238E27FC236}">
                <a16:creationId xmlns:a16="http://schemas.microsoft.com/office/drawing/2014/main" id="{DD2598D5-96B9-439E-BBE4-3CE3C06847CB}"/>
              </a:ext>
            </a:extLst>
          </p:cNvPr>
          <p:cNvSpPr>
            <a:spLocks noChangeArrowheads="1"/>
          </p:cNvSpPr>
          <p:nvPr/>
        </p:nvSpPr>
        <p:spPr bwMode="auto">
          <a:xfrm>
            <a:off x="472440" y="394063"/>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Closed Innovation: Breaking Down?</a:t>
            </a:r>
          </a:p>
        </p:txBody>
      </p:sp>
      <p:sp>
        <p:nvSpPr>
          <p:cNvPr id="132104" name="Rectangle 8">
            <a:extLst>
              <a:ext uri="{FF2B5EF4-FFF2-40B4-BE49-F238E27FC236}">
                <a16:creationId xmlns:a16="http://schemas.microsoft.com/office/drawing/2014/main" id="{DF645B3F-96FD-4869-AB7D-854301C357AD}"/>
              </a:ext>
            </a:extLst>
          </p:cNvPr>
          <p:cNvSpPr>
            <a:spLocks noChangeArrowheads="1"/>
          </p:cNvSpPr>
          <p:nvPr/>
        </p:nvSpPr>
        <p:spPr bwMode="auto">
          <a:xfrm>
            <a:off x="559526" y="973183"/>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Rise and spread of new sources of ideas and know-how</a:t>
            </a:r>
          </a:p>
          <a:p>
            <a:pPr>
              <a:buSzPct val="70000"/>
              <a:buFont typeface="Wingdings" panose="05000000000000000000" pitchFamily="2" charset="2"/>
              <a:buChar char="£"/>
            </a:pPr>
            <a:r>
              <a:rPr lang="en-GB" altLang="en-US" sz="2400" dirty="0">
                <a:solidFill>
                  <a:srgbClr val="051A21"/>
                </a:solidFill>
                <a:latin typeface="GillSans" charset="0"/>
              </a:rPr>
              <a:t>Able to connect more easily outside large organisations</a:t>
            </a:r>
          </a:p>
          <a:p>
            <a:pPr>
              <a:buSzPct val="70000"/>
              <a:buFont typeface="Wingdings" panose="05000000000000000000" pitchFamily="2" charset="2"/>
              <a:buChar char="£"/>
            </a:pPr>
            <a:r>
              <a:rPr lang="en-GB" altLang="en-US" sz="2400" dirty="0">
                <a:solidFill>
                  <a:srgbClr val="051A21"/>
                </a:solidFill>
                <a:latin typeface="GillSans" charset="0"/>
              </a:rPr>
              <a:t>Changing role of consumption and propagation as innovation in use</a:t>
            </a:r>
          </a:p>
          <a:p>
            <a:pPr>
              <a:buSzPct val="70000"/>
              <a:buFont typeface="Wingdings" panose="05000000000000000000" pitchFamily="2" charset="2"/>
              <a:buChar char="£"/>
            </a:pPr>
            <a:r>
              <a:rPr lang="en-GB" altLang="en-US" sz="2400" dirty="0">
                <a:solidFill>
                  <a:srgbClr val="051A21"/>
                </a:solidFill>
                <a:latin typeface="GillSans" charset="0"/>
              </a:rPr>
              <a:t>Old assumptions and organisational forms of innovation outmoded</a:t>
            </a:r>
          </a:p>
          <a:p>
            <a:pPr>
              <a:buSzPct val="70000"/>
              <a:buFont typeface="Wingdings" panose="05000000000000000000" pitchFamily="2" charset="2"/>
              <a:buNone/>
            </a:pPr>
            <a:endParaRPr lang="en-GB" altLang="en-US" sz="2400" dirty="0">
              <a:solidFill>
                <a:srgbClr val="051A21"/>
              </a:solidFill>
              <a:latin typeface="GillSans" charset="0"/>
            </a:endParaRPr>
          </a:p>
          <a:p>
            <a:pPr>
              <a:buSzPct val="70000"/>
              <a:buFont typeface="Wingdings" panose="05000000000000000000" pitchFamily="2" charset="2"/>
              <a:buChar char="£"/>
            </a:pPr>
            <a:endParaRPr lang="en-GB" altLang="en-US" sz="1800" dirty="0">
              <a:solidFill>
                <a:srgbClr val="051A21"/>
              </a:solidFill>
              <a:latin typeface="GillSans"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2" name="Rectangle 4">
            <a:extLst>
              <a:ext uri="{FF2B5EF4-FFF2-40B4-BE49-F238E27FC236}">
                <a16:creationId xmlns:a16="http://schemas.microsoft.com/office/drawing/2014/main" id="{856DE6F9-FE06-4EE1-8597-EF4792A831F2}"/>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19813" name="Rectangle 5">
            <a:extLst>
              <a:ext uri="{FF2B5EF4-FFF2-40B4-BE49-F238E27FC236}">
                <a16:creationId xmlns:a16="http://schemas.microsoft.com/office/drawing/2014/main" id="{F25323A4-9B35-4992-9CB7-254A97B6172F}"/>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19815" name="Rectangle 7">
            <a:extLst>
              <a:ext uri="{FF2B5EF4-FFF2-40B4-BE49-F238E27FC236}">
                <a16:creationId xmlns:a16="http://schemas.microsoft.com/office/drawing/2014/main" id="{2C7093EA-42F3-4525-8A90-7CF4CDA6CC28}"/>
              </a:ext>
            </a:extLst>
          </p:cNvPr>
          <p:cNvSpPr>
            <a:spLocks noChangeArrowheads="1"/>
          </p:cNvSpPr>
          <p:nvPr/>
        </p:nvSpPr>
        <p:spPr bwMode="auto">
          <a:xfrm>
            <a:off x="463731" y="300446"/>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Open Innovation: Generation</a:t>
            </a:r>
          </a:p>
        </p:txBody>
      </p:sp>
      <p:sp>
        <p:nvSpPr>
          <p:cNvPr id="119816" name="Rectangle 8">
            <a:extLst>
              <a:ext uri="{FF2B5EF4-FFF2-40B4-BE49-F238E27FC236}">
                <a16:creationId xmlns:a16="http://schemas.microsoft.com/office/drawing/2014/main" id="{F8995966-74E2-408A-9017-022C9E339B87}"/>
              </a:ext>
            </a:extLst>
          </p:cNvPr>
          <p:cNvSpPr>
            <a:spLocks noChangeArrowheads="1"/>
          </p:cNvSpPr>
          <p:nvPr/>
        </p:nvSpPr>
        <p:spPr bwMode="auto">
          <a:xfrm>
            <a:off x="333103" y="1103811"/>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Multiplying sources of ideas</a:t>
            </a:r>
          </a:p>
          <a:p>
            <a:pPr>
              <a:buSzPct val="70000"/>
              <a:buFont typeface="Wingdings" panose="05000000000000000000" pitchFamily="2" charset="2"/>
              <a:buChar char="£"/>
            </a:pPr>
            <a:r>
              <a:rPr lang="en-GB" altLang="en-US" sz="2400" dirty="0">
                <a:solidFill>
                  <a:srgbClr val="051A21"/>
                </a:solidFill>
                <a:latin typeface="GillSans" charset="0"/>
              </a:rPr>
              <a:t>Technology costs down</a:t>
            </a:r>
          </a:p>
          <a:p>
            <a:pPr>
              <a:buSzPct val="70000"/>
              <a:buFont typeface="Wingdings" panose="05000000000000000000" pitchFamily="2" charset="2"/>
              <a:buChar char="£"/>
            </a:pPr>
            <a:r>
              <a:rPr lang="en-GB" altLang="en-US" sz="2400" dirty="0">
                <a:solidFill>
                  <a:srgbClr val="051A21"/>
                </a:solidFill>
                <a:latin typeface="GillSans" charset="0"/>
              </a:rPr>
              <a:t>Combining ideas in networks easier</a:t>
            </a:r>
          </a:p>
          <a:p>
            <a:pPr>
              <a:buSzPct val="70000"/>
              <a:buFont typeface="Wingdings" panose="05000000000000000000" pitchFamily="2" charset="2"/>
              <a:buChar char="£"/>
            </a:pPr>
            <a:r>
              <a:rPr lang="en-GB" altLang="en-US" sz="2400" dirty="0">
                <a:solidFill>
                  <a:srgbClr val="051A21"/>
                </a:solidFill>
                <a:latin typeface="GillSans" charset="0"/>
              </a:rPr>
              <a:t>Skilled labour more mobile, independent</a:t>
            </a:r>
          </a:p>
          <a:p>
            <a:pPr>
              <a:buSzPct val="70000"/>
              <a:buFont typeface="Wingdings" panose="05000000000000000000" pitchFamily="2" charset="2"/>
              <a:buChar char="£"/>
            </a:pPr>
            <a:r>
              <a:rPr lang="en-GB" altLang="en-US" sz="2400" dirty="0">
                <a:solidFill>
                  <a:srgbClr val="051A21"/>
                </a:solidFill>
                <a:latin typeface="GillSans" charset="0"/>
              </a:rPr>
              <a:t>Outsourcing: distribution of labour leading to distribution of knowledge</a:t>
            </a:r>
          </a:p>
          <a:p>
            <a:pPr>
              <a:buSzPct val="70000"/>
              <a:buFont typeface="Wingdings" panose="05000000000000000000" pitchFamily="2" charset="2"/>
              <a:buChar char="£"/>
            </a:pPr>
            <a:r>
              <a:rPr lang="en-GB" altLang="en-US" sz="2400" dirty="0">
                <a:solidFill>
                  <a:srgbClr val="051A21"/>
                </a:solidFill>
                <a:latin typeface="GillSans" charset="0"/>
              </a:rPr>
              <a:t>End of knowledge monopolies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6" name="Rectangle 4">
            <a:extLst>
              <a:ext uri="{FF2B5EF4-FFF2-40B4-BE49-F238E27FC236}">
                <a16:creationId xmlns:a16="http://schemas.microsoft.com/office/drawing/2014/main" id="{698AB878-A2F5-4109-93D4-9705EFDF8541}"/>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20837" name="Rectangle 5">
            <a:extLst>
              <a:ext uri="{FF2B5EF4-FFF2-40B4-BE49-F238E27FC236}">
                <a16:creationId xmlns:a16="http://schemas.microsoft.com/office/drawing/2014/main" id="{4EBB7E24-38F9-4906-938A-29BFED9E1B3C}"/>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20839" name="Rectangle 7">
            <a:extLst>
              <a:ext uri="{FF2B5EF4-FFF2-40B4-BE49-F238E27FC236}">
                <a16:creationId xmlns:a16="http://schemas.microsoft.com/office/drawing/2014/main" id="{3DF926B7-4608-4658-A11A-0E242F236E60}"/>
              </a:ext>
            </a:extLst>
          </p:cNvPr>
          <p:cNvSpPr>
            <a:spLocks noChangeArrowheads="1"/>
          </p:cNvSpPr>
          <p:nvPr/>
        </p:nvSpPr>
        <p:spPr bwMode="auto">
          <a:xfrm>
            <a:off x="550817" y="367937"/>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Open Innovation: Propagation</a:t>
            </a:r>
          </a:p>
        </p:txBody>
      </p:sp>
      <p:sp>
        <p:nvSpPr>
          <p:cNvPr id="120840" name="Rectangle 8">
            <a:extLst>
              <a:ext uri="{FF2B5EF4-FFF2-40B4-BE49-F238E27FC236}">
                <a16:creationId xmlns:a16="http://schemas.microsoft.com/office/drawing/2014/main" id="{BAC1542C-7323-42AB-B4E1-697FEB894E92}"/>
              </a:ext>
            </a:extLst>
          </p:cNvPr>
          <p:cNvSpPr>
            <a:spLocks noChangeArrowheads="1"/>
          </p:cNvSpPr>
          <p:nvPr/>
        </p:nvSpPr>
        <p:spPr bwMode="auto">
          <a:xfrm>
            <a:off x="463732" y="980712"/>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latin typeface="GillSans" charset="0"/>
              </a:rPr>
              <a:t>Consumers are innovators</a:t>
            </a:r>
          </a:p>
          <a:p>
            <a:pPr>
              <a:buSzPct val="70000"/>
              <a:buFont typeface="Wingdings" panose="05000000000000000000" pitchFamily="2" charset="2"/>
              <a:buChar char="£"/>
            </a:pPr>
            <a:r>
              <a:rPr lang="en-GB" altLang="en-US" sz="2400" dirty="0">
                <a:latin typeface="GillSans" charset="0"/>
              </a:rPr>
              <a:t>Radical innovations: the users work out what innovation is for</a:t>
            </a:r>
          </a:p>
          <a:p>
            <a:pPr>
              <a:buSzPct val="70000"/>
              <a:buFont typeface="Wingdings" panose="05000000000000000000" pitchFamily="2" charset="2"/>
              <a:buChar char="£"/>
            </a:pPr>
            <a:r>
              <a:rPr lang="en-GB" altLang="en-US" sz="2400" dirty="0">
                <a:latin typeface="GillSans" charset="0"/>
              </a:rPr>
              <a:t>Disruptive innovation: passionate users innovate, producers follow</a:t>
            </a:r>
          </a:p>
          <a:p>
            <a:pPr>
              <a:buSzPct val="70000"/>
              <a:buFont typeface="Wingdings" panose="05000000000000000000" pitchFamily="2" charset="2"/>
              <a:buChar char="£"/>
            </a:pPr>
            <a:r>
              <a:rPr lang="en-GB" altLang="en-US" sz="2400" dirty="0">
                <a:latin typeface="GillSans" charset="0"/>
              </a:rPr>
              <a:t>New markets and business models start in marginal markets</a:t>
            </a:r>
          </a:p>
          <a:p>
            <a:pPr>
              <a:buSzPct val="70000"/>
              <a:buFont typeface="Wingdings" panose="05000000000000000000" pitchFamily="2" charset="2"/>
              <a:buChar char="£"/>
            </a:pPr>
            <a:r>
              <a:rPr lang="en-GB" altLang="en-US" sz="2400" dirty="0">
                <a:latin typeface="GillSans" charset="0"/>
              </a:rPr>
              <a:t>Service innovation requires users to rewrite scripts</a:t>
            </a:r>
          </a:p>
          <a:p>
            <a:pPr>
              <a:buSzPct val="70000"/>
              <a:buFont typeface="Wingdings" panose="05000000000000000000" pitchFamily="2" charset="2"/>
              <a:buChar char="£"/>
            </a:pPr>
            <a:r>
              <a:rPr lang="en-GB" altLang="en-US" sz="2400" dirty="0">
                <a:latin typeface="GillSans" charset="0"/>
              </a:rPr>
              <a:t>Leisure economy: Pro-Am users and serious leisure</a:t>
            </a:r>
          </a:p>
          <a:p>
            <a:pPr>
              <a:buSzPct val="70000"/>
              <a:buFont typeface="Wingdings" panose="05000000000000000000" pitchFamily="2" charset="2"/>
              <a:buNone/>
            </a:pPr>
            <a:endParaRPr lang="en-GB" altLang="en-US" sz="1800" dirty="0">
              <a:solidFill>
                <a:srgbClr val="051A21"/>
              </a:solidFill>
              <a:latin typeface="GillSans"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4" name="Rectangle 4">
            <a:extLst>
              <a:ext uri="{FF2B5EF4-FFF2-40B4-BE49-F238E27FC236}">
                <a16:creationId xmlns:a16="http://schemas.microsoft.com/office/drawing/2014/main" id="{2C82A0C5-09F4-4519-840C-927152A0F22E}"/>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22885" name="Rectangle 5">
            <a:extLst>
              <a:ext uri="{FF2B5EF4-FFF2-40B4-BE49-F238E27FC236}">
                <a16:creationId xmlns:a16="http://schemas.microsoft.com/office/drawing/2014/main" id="{4E3E7B6E-70CF-4AD4-A154-0683A3C63149}"/>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22887" name="Rectangle 7">
            <a:extLst>
              <a:ext uri="{FF2B5EF4-FFF2-40B4-BE49-F238E27FC236}">
                <a16:creationId xmlns:a16="http://schemas.microsoft.com/office/drawing/2014/main" id="{560BBC6C-CDBD-4B46-9B90-5ABF83E61C2D}"/>
              </a:ext>
            </a:extLst>
          </p:cNvPr>
          <p:cNvSpPr>
            <a:spLocks noChangeArrowheads="1"/>
          </p:cNvSpPr>
          <p:nvPr/>
        </p:nvSpPr>
        <p:spPr bwMode="auto">
          <a:xfrm>
            <a:off x="376645" y="492034"/>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4000" b="1" dirty="0">
                <a:latin typeface="GillSans Bold" charset="0"/>
              </a:rPr>
              <a:t>Open Innovation: Advantages</a:t>
            </a:r>
            <a:endParaRPr lang="en-GB" altLang="en-US" sz="4000" b="1" dirty="0">
              <a:latin typeface="Helvetica" panose="020B0604020202020204" pitchFamily="34" charset="0"/>
            </a:endParaRPr>
          </a:p>
        </p:txBody>
      </p:sp>
      <p:sp>
        <p:nvSpPr>
          <p:cNvPr id="122888" name="Rectangle 8">
            <a:extLst>
              <a:ext uri="{FF2B5EF4-FFF2-40B4-BE49-F238E27FC236}">
                <a16:creationId xmlns:a16="http://schemas.microsoft.com/office/drawing/2014/main" id="{C2ECB794-F717-4963-B0AC-ED9BC3F57B55}"/>
              </a:ext>
            </a:extLst>
          </p:cNvPr>
          <p:cNvSpPr>
            <a:spLocks noChangeArrowheads="1"/>
          </p:cNvSpPr>
          <p:nvPr/>
        </p:nvSpPr>
        <p:spPr bwMode="auto">
          <a:xfrm>
            <a:off x="298268" y="118872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Increase diversity of parallel experiments: faster learning</a:t>
            </a:r>
          </a:p>
          <a:p>
            <a:pPr>
              <a:buSzPct val="70000"/>
              <a:buFont typeface="Wingdings" panose="05000000000000000000" pitchFamily="2" charset="2"/>
              <a:buChar char="£"/>
            </a:pPr>
            <a:r>
              <a:rPr lang="en-GB" altLang="en-US" sz="2400" dirty="0">
                <a:solidFill>
                  <a:srgbClr val="051A21"/>
                </a:solidFill>
                <a:latin typeface="GillSans" charset="0"/>
              </a:rPr>
              <a:t>Public platforms, shared development, lower cost</a:t>
            </a:r>
          </a:p>
          <a:p>
            <a:pPr>
              <a:buSzPct val="70000"/>
              <a:buFont typeface="Wingdings" panose="05000000000000000000" pitchFamily="2" charset="2"/>
              <a:buChar char="£"/>
            </a:pPr>
            <a:r>
              <a:rPr lang="en-GB" altLang="en-US" sz="2400" dirty="0">
                <a:solidFill>
                  <a:srgbClr val="051A21"/>
                </a:solidFill>
                <a:latin typeface="GillSans" charset="0"/>
              </a:rPr>
              <a:t>Better at dealing with technological and market uncertainty</a:t>
            </a:r>
          </a:p>
          <a:p>
            <a:pPr>
              <a:buSzPct val="70000"/>
              <a:buFont typeface="Wingdings" panose="05000000000000000000" pitchFamily="2" charset="2"/>
              <a:buChar char="£"/>
            </a:pPr>
            <a:r>
              <a:rPr lang="en-GB" altLang="en-US" sz="2400" dirty="0">
                <a:solidFill>
                  <a:srgbClr val="051A21"/>
                </a:solidFill>
                <a:latin typeface="GillSans" charset="0"/>
              </a:rPr>
              <a:t>New roles for users and co-producers: efficient, adaptive, responsible</a:t>
            </a:r>
          </a:p>
          <a:p>
            <a:pPr>
              <a:buSzPct val="70000"/>
              <a:buFont typeface="Wingdings" panose="05000000000000000000" pitchFamily="2" charset="2"/>
              <a:buChar char="£"/>
            </a:pPr>
            <a:r>
              <a:rPr lang="en-GB" altLang="en-US" sz="2400" dirty="0">
                <a:solidFill>
                  <a:srgbClr val="051A21"/>
                </a:solidFill>
                <a:latin typeface="GillSans" charset="0"/>
              </a:rPr>
              <a:t>Communities build momentum, scale behind products</a:t>
            </a:r>
          </a:p>
          <a:p>
            <a:pPr>
              <a:buSzPct val="70000"/>
              <a:buFont typeface="Wingdings" panose="05000000000000000000" pitchFamily="2" charset="2"/>
              <a:buNone/>
            </a:pPr>
            <a:endParaRPr lang="en-GB" altLang="en-US" sz="1800" dirty="0">
              <a:solidFill>
                <a:srgbClr val="051A21"/>
              </a:solidFill>
              <a:latin typeface="GillSans"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2" name="Rectangle 4">
            <a:extLst>
              <a:ext uri="{FF2B5EF4-FFF2-40B4-BE49-F238E27FC236}">
                <a16:creationId xmlns:a16="http://schemas.microsoft.com/office/drawing/2014/main" id="{860D58C2-263A-4869-BE4A-624763689843}"/>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5173" name="Rectangle 5">
            <a:extLst>
              <a:ext uri="{FF2B5EF4-FFF2-40B4-BE49-F238E27FC236}">
                <a16:creationId xmlns:a16="http://schemas.microsoft.com/office/drawing/2014/main" id="{07100A99-542B-4CFF-8940-D4A27D37C52D}"/>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5175" name="Rectangle 7">
            <a:extLst>
              <a:ext uri="{FF2B5EF4-FFF2-40B4-BE49-F238E27FC236}">
                <a16:creationId xmlns:a16="http://schemas.microsoft.com/office/drawing/2014/main" id="{EAEF58BC-8BC2-43A7-BE67-A47053A8B02A}"/>
              </a:ext>
            </a:extLst>
          </p:cNvPr>
          <p:cNvSpPr>
            <a:spLocks noChangeArrowheads="1"/>
          </p:cNvSpPr>
          <p:nvPr/>
        </p:nvSpPr>
        <p:spPr bwMode="auto">
          <a:xfrm>
            <a:off x="647700" y="500742"/>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Open Innovation: Applications</a:t>
            </a:r>
          </a:p>
        </p:txBody>
      </p:sp>
      <p:sp>
        <p:nvSpPr>
          <p:cNvPr id="135176" name="Rectangle 8">
            <a:extLst>
              <a:ext uri="{FF2B5EF4-FFF2-40B4-BE49-F238E27FC236}">
                <a16:creationId xmlns:a16="http://schemas.microsoft.com/office/drawing/2014/main" id="{18D97ACC-26A7-4590-8721-BBBBD36E1EBA}"/>
              </a:ext>
            </a:extLst>
          </p:cNvPr>
          <p:cNvSpPr>
            <a:spLocks noChangeArrowheads="1"/>
          </p:cNvSpPr>
          <p:nvPr/>
        </p:nvSpPr>
        <p:spPr bwMode="auto">
          <a:xfrm>
            <a:off x="647700" y="12573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Open source communities</a:t>
            </a:r>
          </a:p>
          <a:p>
            <a:pPr>
              <a:buSzPct val="70000"/>
              <a:buFont typeface="Wingdings" panose="05000000000000000000" pitchFamily="2" charset="2"/>
              <a:buChar char="£"/>
            </a:pPr>
            <a:r>
              <a:rPr lang="en-GB" altLang="en-US" sz="2400" dirty="0">
                <a:solidFill>
                  <a:srgbClr val="051A21"/>
                </a:solidFill>
                <a:latin typeface="GillSans" charset="0"/>
              </a:rPr>
              <a:t>Networked companies/platform innovators</a:t>
            </a:r>
          </a:p>
          <a:p>
            <a:pPr>
              <a:buSzPct val="70000"/>
              <a:buFont typeface="Wingdings" panose="05000000000000000000" pitchFamily="2" charset="2"/>
              <a:buChar char="£"/>
            </a:pPr>
            <a:r>
              <a:rPr lang="en-GB" altLang="en-US" sz="2400" dirty="0">
                <a:solidFill>
                  <a:srgbClr val="051A21"/>
                </a:solidFill>
                <a:latin typeface="GillSans" charset="0"/>
              </a:rPr>
              <a:t>Clusters and networks in regions</a:t>
            </a:r>
          </a:p>
          <a:p>
            <a:pPr>
              <a:buSzPct val="70000"/>
              <a:buFont typeface="Wingdings" panose="05000000000000000000" pitchFamily="2" charset="2"/>
              <a:buChar char="£"/>
            </a:pPr>
            <a:r>
              <a:rPr lang="en-GB" altLang="en-US" sz="2400" dirty="0">
                <a:solidFill>
                  <a:srgbClr val="051A21"/>
                </a:solidFill>
                <a:latin typeface="GillSans" charset="0"/>
              </a:rPr>
              <a:t>Cities and countries as open innovation systems</a:t>
            </a:r>
          </a:p>
          <a:p>
            <a:pPr>
              <a:buSzPct val="70000"/>
              <a:buFont typeface="Wingdings" panose="05000000000000000000" pitchFamily="2" charset="2"/>
              <a:buChar char="£"/>
            </a:pPr>
            <a:r>
              <a:rPr lang="en-GB" altLang="en-US" sz="2400" dirty="0">
                <a:solidFill>
                  <a:srgbClr val="051A21"/>
                </a:solidFill>
                <a:latin typeface="GillSans" charset="0"/>
              </a:rPr>
              <a:t>Not networks, not emergent and self organising</a:t>
            </a:r>
          </a:p>
          <a:p>
            <a:pPr>
              <a:buSzPct val="70000"/>
              <a:buFont typeface="Wingdings" panose="05000000000000000000" pitchFamily="2" charset="2"/>
              <a:buChar char="£"/>
            </a:pPr>
            <a:r>
              <a:rPr lang="en-GB" altLang="en-US" sz="2400" dirty="0">
                <a:solidFill>
                  <a:srgbClr val="051A21"/>
                </a:solidFill>
                <a:latin typeface="GillSans" charset="0"/>
              </a:rPr>
              <a:t>Structured communities of co-creation: achieve complex tasks</a:t>
            </a:r>
          </a:p>
          <a:p>
            <a:pPr>
              <a:buSzPct val="70000"/>
              <a:buFont typeface="Wingdings" panose="05000000000000000000" pitchFamily="2" charset="2"/>
              <a:buNone/>
            </a:pPr>
            <a:endParaRPr lang="en-GB" altLang="en-US" sz="1800" dirty="0">
              <a:solidFill>
                <a:srgbClr val="051A21"/>
              </a:solidFill>
              <a:latin typeface="GillSans"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8" name="Rectangle 4">
            <a:extLst>
              <a:ext uri="{FF2B5EF4-FFF2-40B4-BE49-F238E27FC236}">
                <a16:creationId xmlns:a16="http://schemas.microsoft.com/office/drawing/2014/main" id="{7D95B50B-31C9-490D-9907-5B34770D97D0}"/>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4149" name="Rectangle 5">
            <a:extLst>
              <a:ext uri="{FF2B5EF4-FFF2-40B4-BE49-F238E27FC236}">
                <a16:creationId xmlns:a16="http://schemas.microsoft.com/office/drawing/2014/main" id="{6450E13C-94DE-4641-98A8-9AEF90C41C1E}"/>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4151" name="Rectangle 7">
            <a:extLst>
              <a:ext uri="{FF2B5EF4-FFF2-40B4-BE49-F238E27FC236}">
                <a16:creationId xmlns:a16="http://schemas.microsoft.com/office/drawing/2014/main" id="{E04A24FF-D46F-4768-94E0-E22EEA3B1A09}"/>
              </a:ext>
            </a:extLst>
          </p:cNvPr>
          <p:cNvSpPr>
            <a:spLocks noChangeArrowheads="1"/>
          </p:cNvSpPr>
          <p:nvPr/>
        </p:nvSpPr>
        <p:spPr bwMode="auto">
          <a:xfrm>
            <a:off x="647700" y="402771"/>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Open Innovation: Assumptions</a:t>
            </a:r>
          </a:p>
        </p:txBody>
      </p:sp>
      <p:sp>
        <p:nvSpPr>
          <p:cNvPr id="134152" name="Rectangle 8">
            <a:extLst>
              <a:ext uri="{FF2B5EF4-FFF2-40B4-BE49-F238E27FC236}">
                <a16:creationId xmlns:a16="http://schemas.microsoft.com/office/drawing/2014/main" id="{DAFA0F3C-E636-4509-A0AA-88973E16CB2C}"/>
              </a:ext>
            </a:extLst>
          </p:cNvPr>
          <p:cNvSpPr>
            <a:spLocks noChangeArrowheads="1"/>
          </p:cNvSpPr>
          <p:nvPr/>
        </p:nvSpPr>
        <p:spPr bwMode="auto">
          <a:xfrm>
            <a:off x="455023" y="10668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Innovation essential social and dynamic</a:t>
            </a:r>
          </a:p>
          <a:p>
            <a:pPr>
              <a:buSzPct val="70000"/>
              <a:buFont typeface="Wingdings" panose="05000000000000000000" pitchFamily="2" charset="2"/>
              <a:buChar char="£"/>
            </a:pPr>
            <a:r>
              <a:rPr lang="en-GB" altLang="en-US" sz="2400" dirty="0">
                <a:solidFill>
                  <a:srgbClr val="051A21"/>
                </a:solidFill>
                <a:latin typeface="GillSans" charset="0"/>
              </a:rPr>
              <a:t>Authorship joint, complex and evolutionary</a:t>
            </a:r>
          </a:p>
          <a:p>
            <a:pPr>
              <a:buSzPct val="70000"/>
              <a:buFont typeface="Wingdings" panose="05000000000000000000" pitchFamily="2" charset="2"/>
              <a:buChar char="£"/>
            </a:pPr>
            <a:r>
              <a:rPr lang="en-GB" altLang="en-US" sz="2400" dirty="0">
                <a:solidFill>
                  <a:srgbClr val="051A21"/>
                </a:solidFill>
                <a:latin typeface="GillSans" charset="0"/>
              </a:rPr>
              <a:t>Knowledge created by interaction</a:t>
            </a:r>
          </a:p>
          <a:p>
            <a:pPr>
              <a:buSzPct val="70000"/>
              <a:buFont typeface="Wingdings" panose="05000000000000000000" pitchFamily="2" charset="2"/>
              <a:buChar char="£"/>
            </a:pPr>
            <a:r>
              <a:rPr lang="en-GB" altLang="en-US" sz="2400" dirty="0">
                <a:solidFill>
                  <a:srgbClr val="051A21"/>
                </a:solidFill>
                <a:latin typeface="GillSans" charset="0"/>
              </a:rPr>
              <a:t>Innovation as a mass activity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6" name="Rectangle 4">
            <a:extLst>
              <a:ext uri="{FF2B5EF4-FFF2-40B4-BE49-F238E27FC236}">
                <a16:creationId xmlns:a16="http://schemas.microsoft.com/office/drawing/2014/main" id="{883D94E0-1B88-4D8F-99F5-9DF8C94F5E36}"/>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41317" name="Rectangle 5">
            <a:extLst>
              <a:ext uri="{FF2B5EF4-FFF2-40B4-BE49-F238E27FC236}">
                <a16:creationId xmlns:a16="http://schemas.microsoft.com/office/drawing/2014/main" id="{E2447FF0-17C2-48FF-8A37-476DD5CEBBFC}"/>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41319" name="Rectangle 7">
            <a:extLst>
              <a:ext uri="{FF2B5EF4-FFF2-40B4-BE49-F238E27FC236}">
                <a16:creationId xmlns:a16="http://schemas.microsoft.com/office/drawing/2014/main" id="{99EECCC9-C012-4795-957F-687CF3676268}"/>
              </a:ext>
            </a:extLst>
          </p:cNvPr>
          <p:cNvSpPr>
            <a:spLocks noChangeArrowheads="1"/>
          </p:cNvSpPr>
          <p:nvPr/>
        </p:nvSpPr>
        <p:spPr bwMode="auto">
          <a:xfrm>
            <a:off x="251520" y="605246"/>
            <a:ext cx="8712968"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Communities of Co-Creation: Principles</a:t>
            </a:r>
          </a:p>
        </p:txBody>
      </p:sp>
      <p:sp>
        <p:nvSpPr>
          <p:cNvPr id="141320" name="Rectangle 8">
            <a:extLst>
              <a:ext uri="{FF2B5EF4-FFF2-40B4-BE49-F238E27FC236}">
                <a16:creationId xmlns:a16="http://schemas.microsoft.com/office/drawing/2014/main" id="{E25004AE-2C54-4241-8B37-81F327FDE303}"/>
              </a:ext>
            </a:extLst>
          </p:cNvPr>
          <p:cNvSpPr>
            <a:spLocks noChangeArrowheads="1"/>
          </p:cNvSpPr>
          <p:nvPr/>
        </p:nvSpPr>
        <p:spPr bwMode="auto">
          <a:xfrm>
            <a:off x="647700" y="1456508"/>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Char char="£"/>
            </a:pPr>
            <a:r>
              <a:rPr lang="en-GB" altLang="en-US" sz="2400" dirty="0">
                <a:latin typeface="GillSans" charset="0"/>
              </a:rPr>
              <a:t>Community has to start with something, who provides the kernel/core?</a:t>
            </a:r>
          </a:p>
          <a:p>
            <a:pPr>
              <a:buSzPct val="70000"/>
              <a:buFont typeface="Wingdings" panose="05000000000000000000" pitchFamily="2" charset="2"/>
              <a:buChar char="£"/>
            </a:pPr>
            <a:r>
              <a:rPr lang="en-GB" altLang="en-US" sz="2400" dirty="0">
                <a:latin typeface="GillSans" charset="0"/>
              </a:rPr>
              <a:t>Communities are structured: membership, decision making.</a:t>
            </a:r>
          </a:p>
          <a:p>
            <a:pPr>
              <a:buSzPct val="70000"/>
              <a:buFont typeface="Wingdings" panose="05000000000000000000" pitchFamily="2" charset="2"/>
              <a:buChar char="£"/>
            </a:pPr>
            <a:r>
              <a:rPr lang="en-GB" altLang="en-US" sz="2400" dirty="0">
                <a:latin typeface="GillSans" charset="0"/>
              </a:rPr>
              <a:t>Motivation is not selfless but problem solving, learning</a:t>
            </a:r>
          </a:p>
          <a:p>
            <a:pPr>
              <a:buSzPct val="70000"/>
              <a:buFont typeface="Wingdings" panose="05000000000000000000" pitchFamily="2" charset="2"/>
              <a:buChar char="£"/>
            </a:pPr>
            <a:r>
              <a:rPr lang="en-GB" altLang="en-US" sz="2400" dirty="0">
                <a:latin typeface="GillSans" charset="0"/>
              </a:rPr>
              <a:t>Provide people with easy to use tools, allow decentralised initiative</a:t>
            </a:r>
          </a:p>
          <a:p>
            <a:pPr>
              <a:buSzPct val="70000"/>
              <a:buFont typeface="Wingdings" panose="05000000000000000000" pitchFamily="2" charset="2"/>
              <a:buChar char="£"/>
            </a:pPr>
            <a:r>
              <a:rPr lang="en-GB" altLang="en-US" sz="2400" dirty="0">
                <a:latin typeface="GillSans" charset="0"/>
              </a:rPr>
              <a:t>Governance to manage conflict, uphold values, set direction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8" name="Rectangle 4">
            <a:extLst>
              <a:ext uri="{FF2B5EF4-FFF2-40B4-BE49-F238E27FC236}">
                <a16:creationId xmlns:a16="http://schemas.microsoft.com/office/drawing/2014/main" id="{6937D38C-4B8B-42BF-9E5B-1E76BB78E347}"/>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9269" name="Rectangle 5">
            <a:extLst>
              <a:ext uri="{FF2B5EF4-FFF2-40B4-BE49-F238E27FC236}">
                <a16:creationId xmlns:a16="http://schemas.microsoft.com/office/drawing/2014/main" id="{E057AA3B-568E-4A45-8E7A-4CD887A09A97}"/>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9271" name="Rectangle 7">
            <a:extLst>
              <a:ext uri="{FF2B5EF4-FFF2-40B4-BE49-F238E27FC236}">
                <a16:creationId xmlns:a16="http://schemas.microsoft.com/office/drawing/2014/main" id="{88121D67-2F13-4830-9840-34AD21EE0FDC}"/>
              </a:ext>
            </a:extLst>
          </p:cNvPr>
          <p:cNvSpPr>
            <a:spLocks noChangeArrowheads="1"/>
          </p:cNvSpPr>
          <p:nvPr/>
        </p:nvSpPr>
        <p:spPr bwMode="auto">
          <a:xfrm>
            <a:off x="179512" y="476672"/>
            <a:ext cx="8928992"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Communities of Co-Creation: Principles</a:t>
            </a:r>
          </a:p>
        </p:txBody>
      </p:sp>
      <p:sp>
        <p:nvSpPr>
          <p:cNvPr id="139272" name="Rectangle 8">
            <a:extLst>
              <a:ext uri="{FF2B5EF4-FFF2-40B4-BE49-F238E27FC236}">
                <a16:creationId xmlns:a16="http://schemas.microsoft.com/office/drawing/2014/main" id="{27C995B0-6911-4D34-813D-4A547A2940F9}"/>
              </a:ext>
            </a:extLst>
          </p:cNvPr>
          <p:cNvSpPr>
            <a:spLocks noChangeArrowheads="1"/>
          </p:cNvSpPr>
          <p:nvPr/>
        </p:nvSpPr>
        <p:spPr bwMode="auto">
          <a:xfrm>
            <a:off x="838200" y="13335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Char char="£"/>
            </a:pPr>
            <a:r>
              <a:rPr lang="en-GB" altLang="en-US" sz="2400" dirty="0">
                <a:solidFill>
                  <a:srgbClr val="051A21"/>
                </a:solidFill>
                <a:latin typeface="GillSans" charset="0"/>
              </a:rPr>
              <a:t>Speed of feedback, allows pragmatic trial and error</a:t>
            </a:r>
          </a:p>
          <a:p>
            <a:pPr>
              <a:buSzPct val="70000"/>
              <a:buFont typeface="Wingdings" panose="05000000000000000000" pitchFamily="2" charset="2"/>
              <a:buChar char="£"/>
            </a:pPr>
            <a:r>
              <a:rPr lang="en-GB" altLang="en-US" sz="2400" dirty="0">
                <a:solidFill>
                  <a:srgbClr val="051A21"/>
                </a:solidFill>
                <a:latin typeface="GillSans" charset="0"/>
              </a:rPr>
              <a:t>Designed to be incomplete, and so to evolve</a:t>
            </a:r>
          </a:p>
          <a:p>
            <a:pPr>
              <a:buSzPct val="70000"/>
              <a:buFont typeface="Wingdings" panose="05000000000000000000" pitchFamily="2" charset="2"/>
              <a:buChar char="£"/>
            </a:pPr>
            <a:r>
              <a:rPr lang="en-GB" altLang="en-US" sz="2400" dirty="0">
                <a:solidFill>
                  <a:srgbClr val="051A21"/>
                </a:solidFill>
                <a:latin typeface="GillSans" charset="0"/>
              </a:rPr>
              <a:t>Good ideas drive out bad according to clear yardsticks</a:t>
            </a:r>
          </a:p>
          <a:p>
            <a:pPr>
              <a:buSzPct val="70000"/>
              <a:buFont typeface="Wingdings" panose="05000000000000000000" pitchFamily="2" charset="2"/>
              <a:buChar char="£"/>
            </a:pPr>
            <a:r>
              <a:rPr lang="en-GB" altLang="en-US" sz="2400" dirty="0">
                <a:solidFill>
                  <a:srgbClr val="051A21"/>
                </a:solidFill>
                <a:latin typeface="GillSans" charset="0"/>
              </a:rPr>
              <a:t>Distribution of labour, not division of labour</a:t>
            </a:r>
          </a:p>
          <a:p>
            <a:pPr>
              <a:buSzPct val="70000"/>
              <a:buFont typeface="Wingdings" panose="05000000000000000000" pitchFamily="2" charset="2"/>
              <a:buChar char="£"/>
            </a:pPr>
            <a:r>
              <a:rPr lang="en-GB" altLang="en-US" sz="2400" dirty="0">
                <a:solidFill>
                  <a:srgbClr val="051A21"/>
                </a:solidFill>
                <a:latin typeface="GillSans" charset="0"/>
              </a:rPr>
              <a:t>Ownership blurred between community and host organisation</a:t>
            </a:r>
          </a:p>
          <a:p>
            <a:pPr>
              <a:buSzPct val="70000"/>
              <a:buFont typeface="Wingdings" panose="05000000000000000000" pitchFamily="2" charset="2"/>
              <a:buChar char="£"/>
            </a:pPr>
            <a:r>
              <a:rPr lang="en-GB" altLang="en-US" sz="2400" dirty="0">
                <a:solidFill>
                  <a:srgbClr val="051A21"/>
                </a:solidFill>
                <a:latin typeface="GillSans" charset="0"/>
              </a:rPr>
              <a:t>Open leadership by simple rules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6" name="Rectangle 4">
            <a:extLst>
              <a:ext uri="{FF2B5EF4-FFF2-40B4-BE49-F238E27FC236}">
                <a16:creationId xmlns:a16="http://schemas.microsoft.com/office/drawing/2014/main" id="{19848E94-8EC6-4CAC-94AB-E6B9A2267AFB}"/>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6197" name="Rectangle 5">
            <a:extLst>
              <a:ext uri="{FF2B5EF4-FFF2-40B4-BE49-F238E27FC236}">
                <a16:creationId xmlns:a16="http://schemas.microsoft.com/office/drawing/2014/main" id="{357B21FF-6FFC-43A2-8DB3-A89A905B2E2E}"/>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36199" name="Rectangle 7">
            <a:extLst>
              <a:ext uri="{FF2B5EF4-FFF2-40B4-BE49-F238E27FC236}">
                <a16:creationId xmlns:a16="http://schemas.microsoft.com/office/drawing/2014/main" id="{8D49EECE-4768-4D3E-ADCB-024F21CDFF70}"/>
              </a:ext>
            </a:extLst>
          </p:cNvPr>
          <p:cNvSpPr>
            <a:spLocks noChangeArrowheads="1"/>
          </p:cNvSpPr>
          <p:nvPr/>
        </p:nvSpPr>
        <p:spPr bwMode="auto">
          <a:xfrm>
            <a:off x="723900" y="411480"/>
            <a:ext cx="7848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4000" b="1" dirty="0">
                <a:latin typeface="GillSans Bold" charset="0"/>
              </a:rPr>
              <a:t>Open Innovation: Limits</a:t>
            </a:r>
            <a:endParaRPr lang="en-GB" altLang="en-US" sz="4000" b="1" dirty="0">
              <a:latin typeface="Helvetica" panose="020B0604020202020204" pitchFamily="34" charset="0"/>
            </a:endParaRPr>
          </a:p>
        </p:txBody>
      </p:sp>
      <p:sp>
        <p:nvSpPr>
          <p:cNvPr id="136200" name="Rectangle 8">
            <a:extLst>
              <a:ext uri="{FF2B5EF4-FFF2-40B4-BE49-F238E27FC236}">
                <a16:creationId xmlns:a16="http://schemas.microsoft.com/office/drawing/2014/main" id="{3189508C-9477-4AD7-ABD7-340253EBDC24}"/>
              </a:ext>
            </a:extLst>
          </p:cNvPr>
          <p:cNvSpPr>
            <a:spLocks noChangeArrowheads="1"/>
          </p:cNvSpPr>
          <p:nvPr/>
        </p:nvSpPr>
        <p:spPr bwMode="auto">
          <a:xfrm>
            <a:off x="533400" y="1257300"/>
            <a:ext cx="78486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Who gets the kernel going? How is that funded?</a:t>
            </a:r>
          </a:p>
          <a:p>
            <a:pPr>
              <a:buSzPct val="70000"/>
              <a:buFont typeface="Wingdings" panose="05000000000000000000" pitchFamily="2" charset="2"/>
              <a:buChar char="£"/>
            </a:pPr>
            <a:r>
              <a:rPr lang="en-GB" altLang="en-US" sz="2400" dirty="0">
                <a:solidFill>
                  <a:srgbClr val="051A21"/>
                </a:solidFill>
                <a:latin typeface="GillSans" charset="0"/>
              </a:rPr>
              <a:t>Good for mass incremental innovation but what about big leaps?</a:t>
            </a:r>
          </a:p>
          <a:p>
            <a:pPr>
              <a:buSzPct val="70000"/>
              <a:buFont typeface="Wingdings" panose="05000000000000000000" pitchFamily="2" charset="2"/>
              <a:buChar char="£"/>
            </a:pPr>
            <a:r>
              <a:rPr lang="en-GB" altLang="en-US" sz="2400" dirty="0">
                <a:solidFill>
                  <a:srgbClr val="051A21"/>
                </a:solidFill>
                <a:latin typeface="GillSans" charset="0"/>
              </a:rPr>
              <a:t>What about people who excluded?</a:t>
            </a:r>
          </a:p>
          <a:p>
            <a:pPr>
              <a:buSzPct val="70000"/>
              <a:buFont typeface="Wingdings" panose="05000000000000000000" pitchFamily="2" charset="2"/>
              <a:buChar char="£"/>
            </a:pPr>
            <a:r>
              <a:rPr lang="en-GB" altLang="en-US" sz="2400" dirty="0">
                <a:solidFill>
                  <a:srgbClr val="051A21"/>
                </a:solidFill>
                <a:latin typeface="GillSans" charset="0"/>
              </a:rPr>
              <a:t>What if product cannot be modularised?</a:t>
            </a:r>
          </a:p>
          <a:p>
            <a:pPr>
              <a:buSzPct val="70000"/>
              <a:buFont typeface="Wingdings" panose="05000000000000000000" pitchFamily="2" charset="2"/>
              <a:buChar char="£"/>
            </a:pPr>
            <a:r>
              <a:rPr lang="en-GB" altLang="en-US" sz="2400" dirty="0">
                <a:solidFill>
                  <a:srgbClr val="051A21"/>
                </a:solidFill>
                <a:latin typeface="GillSans" charset="0"/>
              </a:rPr>
              <a:t>What if speed of feedback much slower?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40" name="Rectangle 4">
            <a:extLst>
              <a:ext uri="{FF2B5EF4-FFF2-40B4-BE49-F238E27FC236}">
                <a16:creationId xmlns:a16="http://schemas.microsoft.com/office/drawing/2014/main" id="{EA7D1753-81AB-4647-90B7-D8892B185EED}"/>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42341" name="Rectangle 5">
            <a:extLst>
              <a:ext uri="{FF2B5EF4-FFF2-40B4-BE49-F238E27FC236}">
                <a16:creationId xmlns:a16="http://schemas.microsoft.com/office/drawing/2014/main" id="{EC3FD467-651D-4953-89C7-E7BE5D9FDA25}"/>
              </a:ext>
            </a:extLst>
          </p:cNvPr>
          <p:cNvSpPr>
            <a:spLocks noChangeArrowheads="1"/>
          </p:cNvSpPr>
          <p:nvPr/>
        </p:nvSpPr>
        <p:spPr bwMode="auto">
          <a:xfrm>
            <a:off x="1676400" y="4343400"/>
            <a:ext cx="6400800"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endParaRPr lang="en-GB" altLang="en-US" sz="2000" b="1" i="1">
              <a:latin typeface="Helvetica" panose="020B0604020202020204" pitchFamily="34" charset="0"/>
            </a:endParaRPr>
          </a:p>
        </p:txBody>
      </p:sp>
      <p:sp>
        <p:nvSpPr>
          <p:cNvPr id="142343" name="Rectangle 7">
            <a:extLst>
              <a:ext uri="{FF2B5EF4-FFF2-40B4-BE49-F238E27FC236}">
                <a16:creationId xmlns:a16="http://schemas.microsoft.com/office/drawing/2014/main" id="{10134F42-7914-47F1-9F92-B8FDD2517178}"/>
              </a:ext>
            </a:extLst>
          </p:cNvPr>
          <p:cNvSpPr>
            <a:spLocks noChangeArrowheads="1"/>
          </p:cNvSpPr>
          <p:nvPr/>
        </p:nvSpPr>
        <p:spPr bwMode="auto">
          <a:xfrm>
            <a:off x="35496" y="561703"/>
            <a:ext cx="9108504"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FontTx/>
              <a:buNone/>
            </a:pPr>
            <a:r>
              <a:rPr lang="en-GB" altLang="en-US" sz="3600" b="1" dirty="0">
                <a:latin typeface="+mj-lt"/>
              </a:rPr>
              <a:t>Open and Closed Innovation: The Future?</a:t>
            </a:r>
          </a:p>
        </p:txBody>
      </p:sp>
      <p:sp>
        <p:nvSpPr>
          <p:cNvPr id="142344" name="Rectangle 8">
            <a:extLst>
              <a:ext uri="{FF2B5EF4-FFF2-40B4-BE49-F238E27FC236}">
                <a16:creationId xmlns:a16="http://schemas.microsoft.com/office/drawing/2014/main" id="{EEB40EEA-7055-4D86-94C7-624DC21AC64D}"/>
              </a:ext>
            </a:extLst>
          </p:cNvPr>
          <p:cNvSpPr>
            <a:spLocks noChangeArrowheads="1"/>
          </p:cNvSpPr>
          <p:nvPr/>
        </p:nvSpPr>
        <p:spPr bwMode="auto">
          <a:xfrm>
            <a:off x="495300" y="1320437"/>
            <a:ext cx="81534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Times" panose="02020603050405020304" pitchFamily="18" charset="0"/>
              </a:defRPr>
            </a:lvl1pPr>
            <a:lvl2pPr marL="742950" indent="-285750">
              <a:spcBef>
                <a:spcPct val="20000"/>
              </a:spcBef>
              <a:buChar char="–"/>
              <a:defRPr sz="2800">
                <a:solidFill>
                  <a:schemeClr val="tx1"/>
                </a:solidFill>
                <a:latin typeface="Times" panose="02020603050405020304" pitchFamily="18" charset="0"/>
              </a:defRPr>
            </a:lvl2pPr>
            <a:lvl3pPr marL="1143000" indent="-228600">
              <a:spcBef>
                <a:spcPct val="20000"/>
              </a:spcBef>
              <a:buChar char="•"/>
              <a:defRPr sz="2400">
                <a:solidFill>
                  <a:schemeClr val="tx1"/>
                </a:solidFill>
                <a:latin typeface="Times" panose="02020603050405020304" pitchFamily="18" charset="0"/>
              </a:defRPr>
            </a:lvl3pPr>
            <a:lvl4pPr marL="1600200" indent="-228600">
              <a:spcBef>
                <a:spcPct val="20000"/>
              </a:spcBef>
              <a:buChar char="–"/>
              <a:defRPr sz="2000">
                <a:solidFill>
                  <a:schemeClr val="tx1"/>
                </a:solidFill>
                <a:latin typeface="Times" panose="02020603050405020304" pitchFamily="18" charset="0"/>
              </a:defRPr>
            </a:lvl4pPr>
            <a:lvl5pPr marL="2057400" indent="-228600">
              <a:spcBef>
                <a:spcPct val="20000"/>
              </a:spcBef>
              <a:buChar char="»"/>
              <a:defRPr sz="2000">
                <a:solidFill>
                  <a:schemeClr val="tx1"/>
                </a:solidFill>
                <a:latin typeface="Times"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panose="02020603050405020304" pitchFamily="18" charset="0"/>
              </a:defRPr>
            </a:lvl9pPr>
          </a:lstStyle>
          <a:p>
            <a:pPr>
              <a:buSzPct val="70000"/>
              <a:buFont typeface="Wingdings" panose="05000000000000000000" pitchFamily="2" charset="2"/>
              <a:buNone/>
            </a:pPr>
            <a:endParaRPr lang="en-GB" altLang="en-US" sz="1800" dirty="0">
              <a:solidFill>
                <a:srgbClr val="051A21"/>
              </a:solidFill>
              <a:latin typeface="GillSans" charset="0"/>
            </a:endParaRPr>
          </a:p>
          <a:p>
            <a:pPr>
              <a:buSzPct val="70000"/>
              <a:buFont typeface="Wingdings" panose="05000000000000000000" pitchFamily="2" charset="2"/>
              <a:buChar char="£"/>
            </a:pPr>
            <a:r>
              <a:rPr lang="en-GB" altLang="en-US" sz="2400" dirty="0">
                <a:solidFill>
                  <a:srgbClr val="051A21"/>
                </a:solidFill>
                <a:latin typeface="GillSans" charset="0"/>
              </a:rPr>
              <a:t>Continued reform of the closed model: networked, platform innovators</a:t>
            </a:r>
          </a:p>
          <a:p>
            <a:pPr>
              <a:buSzPct val="70000"/>
              <a:buFont typeface="Wingdings" panose="05000000000000000000" pitchFamily="2" charset="2"/>
              <a:buChar char="£"/>
            </a:pPr>
            <a:r>
              <a:rPr lang="en-GB" altLang="en-US" sz="2400" dirty="0">
                <a:solidFill>
                  <a:srgbClr val="051A21"/>
                </a:solidFill>
                <a:latin typeface="GillSans" charset="0"/>
              </a:rPr>
              <a:t>Closed innovators learning from open model</a:t>
            </a:r>
          </a:p>
          <a:p>
            <a:pPr>
              <a:buSzPct val="70000"/>
              <a:buFont typeface="Wingdings" panose="05000000000000000000" pitchFamily="2" charset="2"/>
              <a:buChar char="£"/>
            </a:pPr>
            <a:r>
              <a:rPr lang="en-GB" altLang="en-US" sz="2400" dirty="0">
                <a:solidFill>
                  <a:srgbClr val="051A21"/>
                </a:solidFill>
                <a:latin typeface="GillSans" charset="0"/>
              </a:rPr>
              <a:t>Wider application of the open model from software</a:t>
            </a:r>
          </a:p>
          <a:p>
            <a:pPr>
              <a:buSzPct val="70000"/>
              <a:buFont typeface="Wingdings" panose="05000000000000000000" pitchFamily="2" charset="2"/>
              <a:buChar char="£"/>
            </a:pPr>
            <a:r>
              <a:rPr lang="en-GB" altLang="en-US" sz="2400" dirty="0">
                <a:solidFill>
                  <a:srgbClr val="051A21"/>
                </a:solidFill>
                <a:latin typeface="GillSans" charset="0"/>
              </a:rPr>
              <a:t>Hybrid mixes of the open and closed models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2574</TotalTime>
  <Words>1474</Words>
  <Application>Microsoft Office PowerPoint</Application>
  <PresentationFormat>On-screen Show (4:3)</PresentationFormat>
  <Paragraphs>169</Paragraphs>
  <Slides>21</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GillSans</vt:lpstr>
      <vt:lpstr>GillSans Bold</vt:lpstr>
      <vt:lpstr>Helvetica</vt:lpstr>
      <vt:lpstr>Myriad Pro</vt:lpstr>
      <vt:lpstr>Verdana</vt:lpstr>
      <vt:lpstr>Wingdings</vt:lpstr>
      <vt:lpstr>20140311PresentationUWTSDTemplate</vt:lpstr>
      <vt:lpstr>Developing Innovation  and  Creativity for Business Advantage Week 5 (Part 2) Open &amp; Close Innovation</vt:lpstr>
      <vt:lpstr>Recap</vt:lpstr>
      <vt:lpstr>PowerPoint Presentation</vt:lpstr>
      <vt:lpstr>PowerPoint Presentation</vt:lpstr>
      <vt:lpstr>Closed Innovation</vt:lpstr>
      <vt:lpstr>Open Innovation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155</cp:revision>
  <cp:lastPrinted>2018-07-09T15:27:01Z</cp:lastPrinted>
  <dcterms:created xsi:type="dcterms:W3CDTF">2002-10-07T19:43:58Z</dcterms:created>
  <dcterms:modified xsi:type="dcterms:W3CDTF">2020-06-10T05:09:24Z</dcterms:modified>
</cp:coreProperties>
</file>