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4" r:id="rId1"/>
    <p:sldMasterId id="2147483699" r:id="rId2"/>
  </p:sldMasterIdLst>
  <p:notesMasterIdLst>
    <p:notesMasterId r:id="rId27"/>
  </p:notesMasterIdLst>
  <p:handoutMasterIdLst>
    <p:handoutMasterId r:id="rId28"/>
  </p:handoutMasterIdLst>
  <p:sldIdLst>
    <p:sldId id="256" r:id="rId3"/>
    <p:sldId id="257" r:id="rId4"/>
    <p:sldId id="262" r:id="rId5"/>
    <p:sldId id="264" r:id="rId6"/>
    <p:sldId id="292" r:id="rId7"/>
    <p:sldId id="273" r:id="rId8"/>
    <p:sldId id="258" r:id="rId9"/>
    <p:sldId id="259" r:id="rId10"/>
    <p:sldId id="275" r:id="rId11"/>
    <p:sldId id="276" r:id="rId12"/>
    <p:sldId id="277" r:id="rId13"/>
    <p:sldId id="278" r:id="rId14"/>
    <p:sldId id="279" r:id="rId15"/>
    <p:sldId id="280" r:id="rId16"/>
    <p:sldId id="281" r:id="rId17"/>
    <p:sldId id="282" r:id="rId18"/>
    <p:sldId id="261" r:id="rId19"/>
    <p:sldId id="294" r:id="rId20"/>
    <p:sldId id="283" r:id="rId21"/>
    <p:sldId id="272" r:id="rId22"/>
    <p:sldId id="295" r:id="rId23"/>
    <p:sldId id="274" r:id="rId24"/>
    <p:sldId id="291" r:id="rId25"/>
    <p:sldId id="293" r:id="rId26"/>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C8050B-1761-413F-B6EF-3D5BB10D1D29}" v="4" dt="2026-02-15T17:43:35.5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79274" autoAdjust="0"/>
  </p:normalViewPr>
  <p:slideViewPr>
    <p:cSldViewPr snapToGrid="0">
      <p:cViewPr varScale="1">
        <p:scale>
          <a:sx n="71" d="100"/>
          <a:sy n="71" d="100"/>
        </p:scale>
        <p:origin x="588" y="42"/>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modSld">
      <pc:chgData name="Natasha Davies (IMH)" userId="f8d816cd-2c21-46a2-8815-9450f2bd6f78" providerId="ADAL" clId="{4383C101-9562-4D0C-8C6E-D656113FA33B}" dt="2026-02-15T17:43:35.522" v="3" actId="20577"/>
      <pc:docMkLst>
        <pc:docMk/>
      </pc:docMkLst>
      <pc:sldChg chg="modSp">
        <pc:chgData name="Natasha Davies (IMH)" userId="f8d816cd-2c21-46a2-8815-9450f2bd6f78" providerId="ADAL" clId="{4383C101-9562-4D0C-8C6E-D656113FA33B}" dt="2026-02-15T17:43:35.522" v="3" actId="20577"/>
        <pc:sldMkLst>
          <pc:docMk/>
          <pc:sldMk cId="356326839" sldId="256"/>
        </pc:sldMkLst>
        <pc:spChg chg="mod">
          <ac:chgData name="Natasha Davies (IMH)" userId="f8d816cd-2c21-46a2-8815-9450f2bd6f78" providerId="ADAL" clId="{4383C101-9562-4D0C-8C6E-D656113FA33B}" dt="2026-02-15T17:43:35.522" v="3" actId="20577"/>
          <ac:spMkLst>
            <pc:docMk/>
            <pc:sldMk cId="356326839" sldId="256"/>
            <ac:spMk id="3" creationId="{00000000-0000-0000-0000-000000000000}"/>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20.png"/><Relationship Id="rId7" Type="http://schemas.openxmlformats.org/officeDocument/2006/relationships/image" Target="../media/image16.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8.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ata9.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28.png"/><Relationship Id="rId7"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29.svg"/></Relationships>
</file>

<file path=ppt/diagrams/_rels/data11.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20.png"/><Relationship Id="rId7" Type="http://schemas.openxmlformats.org/officeDocument/2006/relationships/image" Target="../media/image16.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9.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28.png"/><Relationship Id="rId7"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29.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FADD11-3BA8-4BB9-8744-512375F0696C}" type="doc">
      <dgm:prSet loTypeId="urn:microsoft.com/office/officeart/2005/8/layout/process5" loCatId="process" qsTypeId="urn:microsoft.com/office/officeart/2005/8/quickstyle/simple1" qsCatId="simple" csTypeId="urn:microsoft.com/office/officeart/2005/8/colors/accent3_2" csCatId="accent3"/>
      <dgm:spPr/>
      <dgm:t>
        <a:bodyPr/>
        <a:lstStyle/>
        <a:p>
          <a:endParaRPr lang="en-US"/>
        </a:p>
      </dgm:t>
    </dgm:pt>
    <dgm:pt modelId="{AC63F1D1-5C75-4F99-B455-F7A4D53109BF}">
      <dgm:prSet/>
      <dgm:spPr/>
      <dgm:t>
        <a:bodyPr/>
        <a:lstStyle/>
        <a:p>
          <a:r>
            <a:rPr lang="en-GB"/>
            <a:t>You will be able to describe the vital role played by line managers in driving performance within organisations</a:t>
          </a:r>
          <a:endParaRPr lang="en-US"/>
        </a:p>
      </dgm:t>
    </dgm:pt>
    <dgm:pt modelId="{97886DAC-DD94-44A5-85E4-85792756D28D}" type="parTrans" cxnId="{AB9F6543-1D15-446D-AAF7-B202D8D0321E}">
      <dgm:prSet/>
      <dgm:spPr/>
      <dgm:t>
        <a:bodyPr/>
        <a:lstStyle/>
        <a:p>
          <a:endParaRPr lang="en-US"/>
        </a:p>
      </dgm:t>
    </dgm:pt>
    <dgm:pt modelId="{0A8B7E3D-BA84-4F58-85C1-816B4ED59644}" type="sibTrans" cxnId="{AB9F6543-1D15-446D-AAF7-B202D8D0321E}">
      <dgm:prSet/>
      <dgm:spPr/>
      <dgm:t>
        <a:bodyPr/>
        <a:lstStyle/>
        <a:p>
          <a:endParaRPr lang="en-US"/>
        </a:p>
      </dgm:t>
    </dgm:pt>
    <dgm:pt modelId="{F398C401-10B8-42D1-A1E4-CC32F5B859D8}">
      <dgm:prSet/>
      <dgm:spPr/>
      <dgm:t>
        <a:bodyPr/>
        <a:lstStyle/>
        <a:p>
          <a:r>
            <a:rPr lang="en-GB"/>
            <a:t>You will be able to describe the role they play in bringing organisational policies to life and supporting their team's development</a:t>
          </a:r>
          <a:endParaRPr lang="en-US"/>
        </a:p>
      </dgm:t>
    </dgm:pt>
    <dgm:pt modelId="{084E6D79-1ACF-4FD2-8846-8A4E5BEC25E0}" type="parTrans" cxnId="{0FA5BC17-6AE5-41B1-9266-4857C5D46B42}">
      <dgm:prSet/>
      <dgm:spPr/>
      <dgm:t>
        <a:bodyPr/>
        <a:lstStyle/>
        <a:p>
          <a:endParaRPr lang="en-US"/>
        </a:p>
      </dgm:t>
    </dgm:pt>
    <dgm:pt modelId="{0E29FAB2-B7FB-4491-8362-17B52C7FE18A}" type="sibTrans" cxnId="{0FA5BC17-6AE5-41B1-9266-4857C5D46B42}">
      <dgm:prSet/>
      <dgm:spPr/>
      <dgm:t>
        <a:bodyPr/>
        <a:lstStyle/>
        <a:p>
          <a:endParaRPr lang="en-US"/>
        </a:p>
      </dgm:t>
    </dgm:pt>
    <dgm:pt modelId="{9B72EB1C-CE20-48FD-A8F9-5D08F77CE6C6}">
      <dgm:prSet/>
      <dgm:spPr/>
      <dgm:t>
        <a:bodyPr/>
        <a:lstStyle/>
        <a:p>
          <a:r>
            <a:rPr lang="en-GB"/>
            <a:t>We will work together to consider how line managers are appointed, managed and developed</a:t>
          </a:r>
          <a:endParaRPr lang="en-US"/>
        </a:p>
      </dgm:t>
    </dgm:pt>
    <dgm:pt modelId="{8A6C497D-C541-45C2-A0CA-26D5BEF2FF85}" type="parTrans" cxnId="{2412E15E-4FE7-47BA-8002-B3DD6BBDD93A}">
      <dgm:prSet/>
      <dgm:spPr/>
      <dgm:t>
        <a:bodyPr/>
        <a:lstStyle/>
        <a:p>
          <a:endParaRPr lang="en-US"/>
        </a:p>
      </dgm:t>
    </dgm:pt>
    <dgm:pt modelId="{6587AFF4-86C5-4152-AD44-4833EEB1E56E}" type="sibTrans" cxnId="{2412E15E-4FE7-47BA-8002-B3DD6BBDD93A}">
      <dgm:prSet/>
      <dgm:spPr/>
      <dgm:t>
        <a:bodyPr/>
        <a:lstStyle/>
        <a:p>
          <a:endParaRPr lang="en-US"/>
        </a:p>
      </dgm:t>
    </dgm:pt>
    <dgm:pt modelId="{92FD5EBE-58AE-4FC6-96DD-DB701B7767FD}" type="pres">
      <dgm:prSet presAssocID="{88FADD11-3BA8-4BB9-8744-512375F0696C}" presName="diagram" presStyleCnt="0">
        <dgm:presLayoutVars>
          <dgm:dir/>
          <dgm:resizeHandles val="exact"/>
        </dgm:presLayoutVars>
      </dgm:prSet>
      <dgm:spPr/>
    </dgm:pt>
    <dgm:pt modelId="{1BB8B445-5D8F-4982-9F45-4836EA404C96}" type="pres">
      <dgm:prSet presAssocID="{AC63F1D1-5C75-4F99-B455-F7A4D53109BF}" presName="node" presStyleLbl="node1" presStyleIdx="0" presStyleCnt="3">
        <dgm:presLayoutVars>
          <dgm:bulletEnabled val="1"/>
        </dgm:presLayoutVars>
      </dgm:prSet>
      <dgm:spPr/>
    </dgm:pt>
    <dgm:pt modelId="{74C416C8-684A-44C4-931E-B8889AE0CAA7}" type="pres">
      <dgm:prSet presAssocID="{0A8B7E3D-BA84-4F58-85C1-816B4ED59644}" presName="sibTrans" presStyleLbl="sibTrans2D1" presStyleIdx="0" presStyleCnt="2"/>
      <dgm:spPr/>
    </dgm:pt>
    <dgm:pt modelId="{8D3E420F-091D-449C-AA68-965924B87B66}" type="pres">
      <dgm:prSet presAssocID="{0A8B7E3D-BA84-4F58-85C1-816B4ED59644}" presName="connectorText" presStyleLbl="sibTrans2D1" presStyleIdx="0" presStyleCnt="2"/>
      <dgm:spPr/>
    </dgm:pt>
    <dgm:pt modelId="{FEACB0E1-8B43-4CFC-A0CA-B7FF3A7C66B6}" type="pres">
      <dgm:prSet presAssocID="{F398C401-10B8-42D1-A1E4-CC32F5B859D8}" presName="node" presStyleLbl="node1" presStyleIdx="1" presStyleCnt="3">
        <dgm:presLayoutVars>
          <dgm:bulletEnabled val="1"/>
        </dgm:presLayoutVars>
      </dgm:prSet>
      <dgm:spPr/>
    </dgm:pt>
    <dgm:pt modelId="{E95DC8C1-B838-4468-BEAC-CC0EE5FD66C1}" type="pres">
      <dgm:prSet presAssocID="{0E29FAB2-B7FB-4491-8362-17B52C7FE18A}" presName="sibTrans" presStyleLbl="sibTrans2D1" presStyleIdx="1" presStyleCnt="2"/>
      <dgm:spPr/>
    </dgm:pt>
    <dgm:pt modelId="{77AEA84B-0B12-47C9-A900-847E58B4BC5C}" type="pres">
      <dgm:prSet presAssocID="{0E29FAB2-B7FB-4491-8362-17B52C7FE18A}" presName="connectorText" presStyleLbl="sibTrans2D1" presStyleIdx="1" presStyleCnt="2"/>
      <dgm:spPr/>
    </dgm:pt>
    <dgm:pt modelId="{3F0B4FD7-9A01-44E0-8340-306D0B4D1CF1}" type="pres">
      <dgm:prSet presAssocID="{9B72EB1C-CE20-48FD-A8F9-5D08F77CE6C6}" presName="node" presStyleLbl="node1" presStyleIdx="2" presStyleCnt="3">
        <dgm:presLayoutVars>
          <dgm:bulletEnabled val="1"/>
        </dgm:presLayoutVars>
      </dgm:prSet>
      <dgm:spPr/>
    </dgm:pt>
  </dgm:ptLst>
  <dgm:cxnLst>
    <dgm:cxn modelId="{0FA5BC17-6AE5-41B1-9266-4857C5D46B42}" srcId="{88FADD11-3BA8-4BB9-8744-512375F0696C}" destId="{F398C401-10B8-42D1-A1E4-CC32F5B859D8}" srcOrd="1" destOrd="0" parTransId="{084E6D79-1ACF-4FD2-8846-8A4E5BEC25E0}" sibTransId="{0E29FAB2-B7FB-4491-8362-17B52C7FE18A}"/>
    <dgm:cxn modelId="{2412E15E-4FE7-47BA-8002-B3DD6BBDD93A}" srcId="{88FADD11-3BA8-4BB9-8744-512375F0696C}" destId="{9B72EB1C-CE20-48FD-A8F9-5D08F77CE6C6}" srcOrd="2" destOrd="0" parTransId="{8A6C497D-C541-45C2-A0CA-26D5BEF2FF85}" sibTransId="{6587AFF4-86C5-4152-AD44-4833EEB1E56E}"/>
    <dgm:cxn modelId="{AB9F6543-1D15-446D-AAF7-B202D8D0321E}" srcId="{88FADD11-3BA8-4BB9-8744-512375F0696C}" destId="{AC63F1D1-5C75-4F99-B455-F7A4D53109BF}" srcOrd="0" destOrd="0" parTransId="{97886DAC-DD94-44A5-85E4-85792756D28D}" sibTransId="{0A8B7E3D-BA84-4F58-85C1-816B4ED59644}"/>
    <dgm:cxn modelId="{4A32FC44-F727-4BB2-9EBD-1847F6592F6A}" type="presOf" srcId="{F398C401-10B8-42D1-A1E4-CC32F5B859D8}" destId="{FEACB0E1-8B43-4CFC-A0CA-B7FF3A7C66B6}" srcOrd="0" destOrd="0" presId="urn:microsoft.com/office/officeart/2005/8/layout/process5"/>
    <dgm:cxn modelId="{2E8F8B78-EA4D-4F9D-9D45-8E2E6EAA280F}" type="presOf" srcId="{88FADD11-3BA8-4BB9-8744-512375F0696C}" destId="{92FD5EBE-58AE-4FC6-96DD-DB701B7767FD}" srcOrd="0" destOrd="0" presId="urn:microsoft.com/office/officeart/2005/8/layout/process5"/>
    <dgm:cxn modelId="{F2F1E4B0-F00E-4F6D-88ED-84C347EFE289}" type="presOf" srcId="{0E29FAB2-B7FB-4491-8362-17B52C7FE18A}" destId="{E95DC8C1-B838-4468-BEAC-CC0EE5FD66C1}" srcOrd="0" destOrd="0" presId="urn:microsoft.com/office/officeart/2005/8/layout/process5"/>
    <dgm:cxn modelId="{B481F2CB-FF8B-41E3-97D6-1E04791ED0B4}" type="presOf" srcId="{0A8B7E3D-BA84-4F58-85C1-816B4ED59644}" destId="{74C416C8-684A-44C4-931E-B8889AE0CAA7}" srcOrd="0" destOrd="0" presId="urn:microsoft.com/office/officeart/2005/8/layout/process5"/>
    <dgm:cxn modelId="{4956CCD8-C911-40F3-A037-660E5CEB4EAE}" type="presOf" srcId="{AC63F1D1-5C75-4F99-B455-F7A4D53109BF}" destId="{1BB8B445-5D8F-4982-9F45-4836EA404C96}" srcOrd="0" destOrd="0" presId="urn:microsoft.com/office/officeart/2005/8/layout/process5"/>
    <dgm:cxn modelId="{9FA6ADE9-8816-41E4-839E-E86FFEC642B1}" type="presOf" srcId="{0A8B7E3D-BA84-4F58-85C1-816B4ED59644}" destId="{8D3E420F-091D-449C-AA68-965924B87B66}" srcOrd="1" destOrd="0" presId="urn:microsoft.com/office/officeart/2005/8/layout/process5"/>
    <dgm:cxn modelId="{FA4CF2FA-082E-4022-9105-6C03E17E8D58}" type="presOf" srcId="{0E29FAB2-B7FB-4491-8362-17B52C7FE18A}" destId="{77AEA84B-0B12-47C9-A900-847E58B4BC5C}" srcOrd="1" destOrd="0" presId="urn:microsoft.com/office/officeart/2005/8/layout/process5"/>
    <dgm:cxn modelId="{1EF6C7FD-A670-41B0-9748-3E2D8D854BD3}" type="presOf" srcId="{9B72EB1C-CE20-48FD-A8F9-5D08F77CE6C6}" destId="{3F0B4FD7-9A01-44E0-8340-306D0B4D1CF1}" srcOrd="0" destOrd="0" presId="urn:microsoft.com/office/officeart/2005/8/layout/process5"/>
    <dgm:cxn modelId="{42F64670-8B3E-4141-89D4-B930D590F200}" type="presParOf" srcId="{92FD5EBE-58AE-4FC6-96DD-DB701B7767FD}" destId="{1BB8B445-5D8F-4982-9F45-4836EA404C96}" srcOrd="0" destOrd="0" presId="urn:microsoft.com/office/officeart/2005/8/layout/process5"/>
    <dgm:cxn modelId="{E378F1BE-DE6B-4119-A003-191F0A5044C9}" type="presParOf" srcId="{92FD5EBE-58AE-4FC6-96DD-DB701B7767FD}" destId="{74C416C8-684A-44C4-931E-B8889AE0CAA7}" srcOrd="1" destOrd="0" presId="urn:microsoft.com/office/officeart/2005/8/layout/process5"/>
    <dgm:cxn modelId="{A42C3BEA-FBD2-4422-B14C-F0C2E284C04A}" type="presParOf" srcId="{74C416C8-684A-44C4-931E-B8889AE0CAA7}" destId="{8D3E420F-091D-449C-AA68-965924B87B66}" srcOrd="0" destOrd="0" presId="urn:microsoft.com/office/officeart/2005/8/layout/process5"/>
    <dgm:cxn modelId="{F519AAF4-F3EB-4D82-BDF7-BDAEA9CA4663}" type="presParOf" srcId="{92FD5EBE-58AE-4FC6-96DD-DB701B7767FD}" destId="{FEACB0E1-8B43-4CFC-A0CA-B7FF3A7C66B6}" srcOrd="2" destOrd="0" presId="urn:microsoft.com/office/officeart/2005/8/layout/process5"/>
    <dgm:cxn modelId="{5A7DB81E-411B-4D4C-AE5B-4A8167948A5A}" type="presParOf" srcId="{92FD5EBE-58AE-4FC6-96DD-DB701B7767FD}" destId="{E95DC8C1-B838-4468-BEAC-CC0EE5FD66C1}" srcOrd="3" destOrd="0" presId="urn:microsoft.com/office/officeart/2005/8/layout/process5"/>
    <dgm:cxn modelId="{DE710285-A9AB-4787-A390-EB9FCD0694BE}" type="presParOf" srcId="{E95DC8C1-B838-4468-BEAC-CC0EE5FD66C1}" destId="{77AEA84B-0B12-47C9-A900-847E58B4BC5C}" srcOrd="0" destOrd="0" presId="urn:microsoft.com/office/officeart/2005/8/layout/process5"/>
    <dgm:cxn modelId="{2F6767AE-30A3-4C3B-830D-446F6623FD86}" type="presParOf" srcId="{92FD5EBE-58AE-4FC6-96DD-DB701B7767FD}" destId="{3F0B4FD7-9A01-44E0-8340-306D0B4D1CF1}"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A02084-97E0-4C47-A40E-F7E953A553B7}"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47DF072C-AB05-421C-8F1B-D3941D5AFF24}">
      <dgm:prSet/>
      <dgm:spPr/>
      <dgm:t>
        <a:bodyPr/>
        <a:lstStyle/>
        <a:p>
          <a:r>
            <a:rPr lang="en-GB"/>
            <a:t>The crucial role of the line manager in influencing performance.</a:t>
          </a:r>
          <a:endParaRPr lang="en-US"/>
        </a:p>
      </dgm:t>
    </dgm:pt>
    <dgm:pt modelId="{973F3F03-2E5B-4995-9EAF-63381CDF98B5}" type="parTrans" cxnId="{970084EE-ABFF-4632-BD1A-83DD81DDE7E3}">
      <dgm:prSet/>
      <dgm:spPr/>
      <dgm:t>
        <a:bodyPr/>
        <a:lstStyle/>
        <a:p>
          <a:endParaRPr lang="en-US"/>
        </a:p>
      </dgm:t>
    </dgm:pt>
    <dgm:pt modelId="{02AAFED9-2B73-42A5-B94E-8C43FFA031E0}" type="sibTrans" cxnId="{970084EE-ABFF-4632-BD1A-83DD81DDE7E3}">
      <dgm:prSet/>
      <dgm:spPr/>
      <dgm:t>
        <a:bodyPr/>
        <a:lstStyle/>
        <a:p>
          <a:endParaRPr lang="en-US"/>
        </a:p>
      </dgm:t>
    </dgm:pt>
    <dgm:pt modelId="{FE31569F-5BC9-4ED4-914C-1F244953CBBE}">
      <dgm:prSet/>
      <dgm:spPr/>
      <dgm:t>
        <a:bodyPr/>
        <a:lstStyle/>
        <a:p>
          <a:r>
            <a:rPr lang="en-GB"/>
            <a:t>The impact of different performance management approaches and how performance management data can be used to drive improvements.</a:t>
          </a:r>
          <a:endParaRPr lang="en-US"/>
        </a:p>
      </dgm:t>
    </dgm:pt>
    <dgm:pt modelId="{4A9F958A-C8DA-45BA-A2E5-41FA73604880}" type="parTrans" cxnId="{4D67EFB7-5F06-4438-9568-DBA45C2160F6}">
      <dgm:prSet/>
      <dgm:spPr/>
      <dgm:t>
        <a:bodyPr/>
        <a:lstStyle/>
        <a:p>
          <a:endParaRPr lang="en-US"/>
        </a:p>
      </dgm:t>
    </dgm:pt>
    <dgm:pt modelId="{83CEC3D8-596C-45DF-8920-14E469993A1D}" type="sibTrans" cxnId="{4D67EFB7-5F06-4438-9568-DBA45C2160F6}">
      <dgm:prSet/>
      <dgm:spPr/>
      <dgm:t>
        <a:bodyPr/>
        <a:lstStyle/>
        <a:p>
          <a:endParaRPr lang="en-US"/>
        </a:p>
      </dgm:t>
    </dgm:pt>
    <dgm:pt modelId="{B9CBF2F1-CC94-4F88-B073-E25AB0FFC4ED}">
      <dgm:prSet/>
      <dgm:spPr/>
      <dgm:t>
        <a:bodyPr/>
        <a:lstStyle/>
        <a:p>
          <a:r>
            <a:rPr lang="en-GB"/>
            <a:t>Approaches to managing absence and capability.</a:t>
          </a:r>
          <a:endParaRPr lang="en-US"/>
        </a:p>
      </dgm:t>
    </dgm:pt>
    <dgm:pt modelId="{A9E82BF6-3F25-4105-B383-56DABFB45A52}" type="parTrans" cxnId="{C5ABD735-8AD3-4412-BDF7-A75C89471D67}">
      <dgm:prSet/>
      <dgm:spPr/>
      <dgm:t>
        <a:bodyPr/>
        <a:lstStyle/>
        <a:p>
          <a:endParaRPr lang="en-US"/>
        </a:p>
      </dgm:t>
    </dgm:pt>
    <dgm:pt modelId="{A21BE1FC-FDDB-414F-BAE4-074475778F34}" type="sibTrans" cxnId="{C5ABD735-8AD3-4412-BDF7-A75C89471D67}">
      <dgm:prSet/>
      <dgm:spPr/>
      <dgm:t>
        <a:bodyPr/>
        <a:lstStyle/>
        <a:p>
          <a:endParaRPr lang="en-US"/>
        </a:p>
      </dgm:t>
    </dgm:pt>
    <dgm:pt modelId="{2CC07661-F1DE-4D2E-B649-E9C8D9C56796}">
      <dgm:prSet/>
      <dgm:spPr/>
      <dgm:t>
        <a:bodyPr/>
        <a:lstStyle/>
        <a:p>
          <a:r>
            <a:rPr lang="en-GB"/>
            <a:t>Strategies to retain employees.</a:t>
          </a:r>
          <a:endParaRPr lang="en-US"/>
        </a:p>
      </dgm:t>
    </dgm:pt>
    <dgm:pt modelId="{6833CC87-B38E-4583-AFD3-86F34BCC195B}" type="parTrans" cxnId="{242DC452-5DC1-4F27-925B-2776BACA3EE8}">
      <dgm:prSet/>
      <dgm:spPr/>
      <dgm:t>
        <a:bodyPr/>
        <a:lstStyle/>
        <a:p>
          <a:endParaRPr lang="en-US"/>
        </a:p>
      </dgm:t>
    </dgm:pt>
    <dgm:pt modelId="{71418F3E-9DAE-4D04-8647-137034645403}" type="sibTrans" cxnId="{242DC452-5DC1-4F27-925B-2776BACA3EE8}">
      <dgm:prSet/>
      <dgm:spPr/>
      <dgm:t>
        <a:bodyPr/>
        <a:lstStyle/>
        <a:p>
          <a:endParaRPr lang="en-US"/>
        </a:p>
      </dgm:t>
    </dgm:pt>
    <dgm:pt modelId="{22D5954C-8DCB-43C0-8442-B5615D81E86D}">
      <dgm:prSet/>
      <dgm:spPr/>
      <dgm:t>
        <a:bodyPr/>
        <a:lstStyle/>
        <a:p>
          <a:r>
            <a:rPr lang="en-GB"/>
            <a:t>How to create effective teams across business areas, locations and cultures.</a:t>
          </a:r>
          <a:endParaRPr lang="en-US"/>
        </a:p>
      </dgm:t>
    </dgm:pt>
    <dgm:pt modelId="{E52889AD-C130-4EBC-ACF7-BA7860416A21}" type="parTrans" cxnId="{B96B17E5-2C50-4B2F-9BF1-57E15DB428B7}">
      <dgm:prSet/>
      <dgm:spPr/>
      <dgm:t>
        <a:bodyPr/>
        <a:lstStyle/>
        <a:p>
          <a:endParaRPr lang="en-US"/>
        </a:p>
      </dgm:t>
    </dgm:pt>
    <dgm:pt modelId="{44094F53-0ED4-4A6F-B356-D0CC8A382F66}" type="sibTrans" cxnId="{B96B17E5-2C50-4B2F-9BF1-57E15DB428B7}">
      <dgm:prSet/>
      <dgm:spPr/>
      <dgm:t>
        <a:bodyPr/>
        <a:lstStyle/>
        <a:p>
          <a:endParaRPr lang="en-US"/>
        </a:p>
      </dgm:t>
    </dgm:pt>
    <dgm:pt modelId="{7A6586FE-7496-4E22-AC1F-CADB82AC8BC9}">
      <dgm:prSet/>
      <dgm:spPr/>
      <dgm:t>
        <a:bodyPr/>
        <a:lstStyle/>
        <a:p>
          <a:r>
            <a:rPr lang="en-GB"/>
            <a:t>How to use models of influencing and stakeholder management in a range of situations.</a:t>
          </a:r>
          <a:endParaRPr lang="en-US"/>
        </a:p>
      </dgm:t>
    </dgm:pt>
    <dgm:pt modelId="{81AD0F79-7BD7-46D9-BB83-C31FA5A19299}" type="parTrans" cxnId="{CD0E0A10-F34A-4816-B1F2-3332762B2E3A}">
      <dgm:prSet/>
      <dgm:spPr/>
      <dgm:t>
        <a:bodyPr/>
        <a:lstStyle/>
        <a:p>
          <a:endParaRPr lang="en-US"/>
        </a:p>
      </dgm:t>
    </dgm:pt>
    <dgm:pt modelId="{2E6A643B-67B0-4791-AFBA-8A3D52C089B9}" type="sibTrans" cxnId="{CD0E0A10-F34A-4816-B1F2-3332762B2E3A}">
      <dgm:prSet/>
      <dgm:spPr/>
      <dgm:t>
        <a:bodyPr/>
        <a:lstStyle/>
        <a:p>
          <a:endParaRPr lang="en-US"/>
        </a:p>
      </dgm:t>
    </dgm:pt>
    <dgm:pt modelId="{AE3B73E5-9F83-4FE8-A177-B1041CFF830C}">
      <dgm:prSet/>
      <dgm:spPr/>
      <dgm:t>
        <a:bodyPr/>
        <a:lstStyle/>
        <a:p>
          <a:r>
            <a:rPr lang="en-GB"/>
            <a:t>How to apply and adapt different models of facilitation, coaching and mentoring in a range of different situations.</a:t>
          </a:r>
          <a:endParaRPr lang="en-US"/>
        </a:p>
      </dgm:t>
    </dgm:pt>
    <dgm:pt modelId="{011CD2E8-7DBE-4296-B56A-111050E06775}" type="parTrans" cxnId="{0F5BD777-1AD4-4FF4-82D3-4DF9E246A23B}">
      <dgm:prSet/>
      <dgm:spPr/>
      <dgm:t>
        <a:bodyPr/>
        <a:lstStyle/>
        <a:p>
          <a:endParaRPr lang="en-US"/>
        </a:p>
      </dgm:t>
    </dgm:pt>
    <dgm:pt modelId="{140AECA5-7C03-48B2-B78E-BD2C4A95D34C}" type="sibTrans" cxnId="{0F5BD777-1AD4-4FF4-82D3-4DF9E246A23B}">
      <dgm:prSet/>
      <dgm:spPr/>
      <dgm:t>
        <a:bodyPr/>
        <a:lstStyle/>
        <a:p>
          <a:endParaRPr lang="en-US"/>
        </a:p>
      </dgm:t>
    </dgm:pt>
    <dgm:pt modelId="{6C261524-A48B-4C56-AE03-822ADE6DCA43}" type="pres">
      <dgm:prSet presAssocID="{F3A02084-97E0-4C47-A40E-F7E953A553B7}" presName="diagram" presStyleCnt="0">
        <dgm:presLayoutVars>
          <dgm:dir/>
          <dgm:resizeHandles val="exact"/>
        </dgm:presLayoutVars>
      </dgm:prSet>
      <dgm:spPr/>
    </dgm:pt>
    <dgm:pt modelId="{B5C506F5-EB48-4CCE-B48E-9A071084413C}" type="pres">
      <dgm:prSet presAssocID="{47DF072C-AB05-421C-8F1B-D3941D5AFF24}" presName="node" presStyleLbl="node1" presStyleIdx="0" presStyleCnt="7">
        <dgm:presLayoutVars>
          <dgm:bulletEnabled val="1"/>
        </dgm:presLayoutVars>
      </dgm:prSet>
      <dgm:spPr/>
    </dgm:pt>
    <dgm:pt modelId="{87E04CD3-7D56-4206-AD35-01A6279B0015}" type="pres">
      <dgm:prSet presAssocID="{02AAFED9-2B73-42A5-B94E-8C43FFA031E0}" presName="sibTrans" presStyleCnt="0"/>
      <dgm:spPr/>
    </dgm:pt>
    <dgm:pt modelId="{3BC25C94-C599-4DC7-A0A2-BBC64A6A1D9B}" type="pres">
      <dgm:prSet presAssocID="{FE31569F-5BC9-4ED4-914C-1F244953CBBE}" presName="node" presStyleLbl="node1" presStyleIdx="1" presStyleCnt="7">
        <dgm:presLayoutVars>
          <dgm:bulletEnabled val="1"/>
        </dgm:presLayoutVars>
      </dgm:prSet>
      <dgm:spPr/>
    </dgm:pt>
    <dgm:pt modelId="{8CCBA4D8-A15C-4540-A0A3-25A771A8F0DC}" type="pres">
      <dgm:prSet presAssocID="{83CEC3D8-596C-45DF-8920-14E469993A1D}" presName="sibTrans" presStyleCnt="0"/>
      <dgm:spPr/>
    </dgm:pt>
    <dgm:pt modelId="{76284105-FED9-4295-83C5-2FE634A9ED35}" type="pres">
      <dgm:prSet presAssocID="{B9CBF2F1-CC94-4F88-B073-E25AB0FFC4ED}" presName="node" presStyleLbl="node1" presStyleIdx="2" presStyleCnt="7">
        <dgm:presLayoutVars>
          <dgm:bulletEnabled val="1"/>
        </dgm:presLayoutVars>
      </dgm:prSet>
      <dgm:spPr/>
    </dgm:pt>
    <dgm:pt modelId="{27071BF4-0176-4D18-9749-79AFA35E09A4}" type="pres">
      <dgm:prSet presAssocID="{A21BE1FC-FDDB-414F-BAE4-074475778F34}" presName="sibTrans" presStyleCnt="0"/>
      <dgm:spPr/>
    </dgm:pt>
    <dgm:pt modelId="{D366226E-3565-472C-88DC-6BFEDF02368D}" type="pres">
      <dgm:prSet presAssocID="{2CC07661-F1DE-4D2E-B649-E9C8D9C56796}" presName="node" presStyleLbl="node1" presStyleIdx="3" presStyleCnt="7">
        <dgm:presLayoutVars>
          <dgm:bulletEnabled val="1"/>
        </dgm:presLayoutVars>
      </dgm:prSet>
      <dgm:spPr/>
    </dgm:pt>
    <dgm:pt modelId="{2840CB93-DC5A-44F0-9AE4-78EAF6414918}" type="pres">
      <dgm:prSet presAssocID="{71418F3E-9DAE-4D04-8647-137034645403}" presName="sibTrans" presStyleCnt="0"/>
      <dgm:spPr/>
    </dgm:pt>
    <dgm:pt modelId="{5ACA9010-C439-44DB-B421-E4E45F65CFAA}" type="pres">
      <dgm:prSet presAssocID="{22D5954C-8DCB-43C0-8442-B5615D81E86D}" presName="node" presStyleLbl="node1" presStyleIdx="4" presStyleCnt="7">
        <dgm:presLayoutVars>
          <dgm:bulletEnabled val="1"/>
        </dgm:presLayoutVars>
      </dgm:prSet>
      <dgm:spPr/>
    </dgm:pt>
    <dgm:pt modelId="{0457131C-AFDD-43D7-95E2-EAA7B41A1429}" type="pres">
      <dgm:prSet presAssocID="{44094F53-0ED4-4A6F-B356-D0CC8A382F66}" presName="sibTrans" presStyleCnt="0"/>
      <dgm:spPr/>
    </dgm:pt>
    <dgm:pt modelId="{D19FDFBA-9920-4D97-ACB0-B7969BAF0C58}" type="pres">
      <dgm:prSet presAssocID="{7A6586FE-7496-4E22-AC1F-CADB82AC8BC9}" presName="node" presStyleLbl="node1" presStyleIdx="5" presStyleCnt="7">
        <dgm:presLayoutVars>
          <dgm:bulletEnabled val="1"/>
        </dgm:presLayoutVars>
      </dgm:prSet>
      <dgm:spPr/>
    </dgm:pt>
    <dgm:pt modelId="{46A20DC1-F02B-46C8-A80F-515A30741E85}" type="pres">
      <dgm:prSet presAssocID="{2E6A643B-67B0-4791-AFBA-8A3D52C089B9}" presName="sibTrans" presStyleCnt="0"/>
      <dgm:spPr/>
    </dgm:pt>
    <dgm:pt modelId="{B369F072-A886-4B3D-BF59-BA863BFEDE21}" type="pres">
      <dgm:prSet presAssocID="{AE3B73E5-9F83-4FE8-A177-B1041CFF830C}" presName="node" presStyleLbl="node1" presStyleIdx="6" presStyleCnt="7">
        <dgm:presLayoutVars>
          <dgm:bulletEnabled val="1"/>
        </dgm:presLayoutVars>
      </dgm:prSet>
      <dgm:spPr/>
    </dgm:pt>
  </dgm:ptLst>
  <dgm:cxnLst>
    <dgm:cxn modelId="{88318F0A-3BFB-480D-8EEF-A4D380D8BE27}" type="presOf" srcId="{F3A02084-97E0-4C47-A40E-F7E953A553B7}" destId="{6C261524-A48B-4C56-AE03-822ADE6DCA43}" srcOrd="0" destOrd="0" presId="urn:microsoft.com/office/officeart/2005/8/layout/default"/>
    <dgm:cxn modelId="{CD0E0A10-F34A-4816-B1F2-3332762B2E3A}" srcId="{F3A02084-97E0-4C47-A40E-F7E953A553B7}" destId="{7A6586FE-7496-4E22-AC1F-CADB82AC8BC9}" srcOrd="5" destOrd="0" parTransId="{81AD0F79-7BD7-46D9-BB83-C31FA5A19299}" sibTransId="{2E6A643B-67B0-4791-AFBA-8A3D52C089B9}"/>
    <dgm:cxn modelId="{E9FF2F20-989E-4C6A-AB25-319BE6840A1D}" type="presOf" srcId="{47DF072C-AB05-421C-8F1B-D3941D5AFF24}" destId="{B5C506F5-EB48-4CCE-B48E-9A071084413C}" srcOrd="0" destOrd="0" presId="urn:microsoft.com/office/officeart/2005/8/layout/default"/>
    <dgm:cxn modelId="{C5ABD735-8AD3-4412-BDF7-A75C89471D67}" srcId="{F3A02084-97E0-4C47-A40E-F7E953A553B7}" destId="{B9CBF2F1-CC94-4F88-B073-E25AB0FFC4ED}" srcOrd="2" destOrd="0" parTransId="{A9E82BF6-3F25-4105-B383-56DABFB45A52}" sibTransId="{A21BE1FC-FDDB-414F-BAE4-074475778F34}"/>
    <dgm:cxn modelId="{19D4AB3E-FB7F-42AF-A9FB-F63BB96CA20F}" type="presOf" srcId="{22D5954C-8DCB-43C0-8442-B5615D81E86D}" destId="{5ACA9010-C439-44DB-B421-E4E45F65CFAA}" srcOrd="0" destOrd="0" presId="urn:microsoft.com/office/officeart/2005/8/layout/default"/>
    <dgm:cxn modelId="{242DC452-5DC1-4F27-925B-2776BACA3EE8}" srcId="{F3A02084-97E0-4C47-A40E-F7E953A553B7}" destId="{2CC07661-F1DE-4D2E-B649-E9C8D9C56796}" srcOrd="3" destOrd="0" parTransId="{6833CC87-B38E-4583-AFD3-86F34BCC195B}" sibTransId="{71418F3E-9DAE-4D04-8647-137034645403}"/>
    <dgm:cxn modelId="{0F5BD777-1AD4-4FF4-82D3-4DF9E246A23B}" srcId="{F3A02084-97E0-4C47-A40E-F7E953A553B7}" destId="{AE3B73E5-9F83-4FE8-A177-B1041CFF830C}" srcOrd="6" destOrd="0" parTransId="{011CD2E8-7DBE-4296-B56A-111050E06775}" sibTransId="{140AECA5-7C03-48B2-B78E-BD2C4A95D34C}"/>
    <dgm:cxn modelId="{F5ED4185-9C5D-4BE4-9FDA-1503BCC4D585}" type="presOf" srcId="{B9CBF2F1-CC94-4F88-B073-E25AB0FFC4ED}" destId="{76284105-FED9-4295-83C5-2FE634A9ED35}" srcOrd="0" destOrd="0" presId="urn:microsoft.com/office/officeart/2005/8/layout/default"/>
    <dgm:cxn modelId="{4D67EFB7-5F06-4438-9568-DBA45C2160F6}" srcId="{F3A02084-97E0-4C47-A40E-F7E953A553B7}" destId="{FE31569F-5BC9-4ED4-914C-1F244953CBBE}" srcOrd="1" destOrd="0" parTransId="{4A9F958A-C8DA-45BA-A2E5-41FA73604880}" sibTransId="{83CEC3D8-596C-45DF-8920-14E469993A1D}"/>
    <dgm:cxn modelId="{63DCBEBD-955E-4611-91CC-05761DC4A540}" type="presOf" srcId="{AE3B73E5-9F83-4FE8-A177-B1041CFF830C}" destId="{B369F072-A886-4B3D-BF59-BA863BFEDE21}" srcOrd="0" destOrd="0" presId="urn:microsoft.com/office/officeart/2005/8/layout/default"/>
    <dgm:cxn modelId="{DA66C7C7-BC00-4DB8-8CC2-D92A8E38BBD0}" type="presOf" srcId="{FE31569F-5BC9-4ED4-914C-1F244953CBBE}" destId="{3BC25C94-C599-4DC7-A0A2-BBC64A6A1D9B}" srcOrd="0" destOrd="0" presId="urn:microsoft.com/office/officeart/2005/8/layout/default"/>
    <dgm:cxn modelId="{34DBC0E2-1FB2-446A-B318-168C36AF8F4F}" type="presOf" srcId="{7A6586FE-7496-4E22-AC1F-CADB82AC8BC9}" destId="{D19FDFBA-9920-4D97-ACB0-B7969BAF0C58}" srcOrd="0" destOrd="0" presId="urn:microsoft.com/office/officeart/2005/8/layout/default"/>
    <dgm:cxn modelId="{B96B17E5-2C50-4B2F-9BF1-57E15DB428B7}" srcId="{F3A02084-97E0-4C47-A40E-F7E953A553B7}" destId="{22D5954C-8DCB-43C0-8442-B5615D81E86D}" srcOrd="4" destOrd="0" parTransId="{E52889AD-C130-4EBC-ACF7-BA7860416A21}" sibTransId="{44094F53-0ED4-4A6F-B356-D0CC8A382F66}"/>
    <dgm:cxn modelId="{B21E33E8-E494-4406-A91E-E00CFDC14CE9}" type="presOf" srcId="{2CC07661-F1DE-4D2E-B649-E9C8D9C56796}" destId="{D366226E-3565-472C-88DC-6BFEDF02368D}" srcOrd="0" destOrd="0" presId="urn:microsoft.com/office/officeart/2005/8/layout/default"/>
    <dgm:cxn modelId="{970084EE-ABFF-4632-BD1A-83DD81DDE7E3}" srcId="{F3A02084-97E0-4C47-A40E-F7E953A553B7}" destId="{47DF072C-AB05-421C-8F1B-D3941D5AFF24}" srcOrd="0" destOrd="0" parTransId="{973F3F03-2E5B-4995-9EAF-63381CDF98B5}" sibTransId="{02AAFED9-2B73-42A5-B94E-8C43FFA031E0}"/>
    <dgm:cxn modelId="{B62CC604-743E-44C1-8B0A-BE40C1188E09}" type="presParOf" srcId="{6C261524-A48B-4C56-AE03-822ADE6DCA43}" destId="{B5C506F5-EB48-4CCE-B48E-9A071084413C}" srcOrd="0" destOrd="0" presId="urn:microsoft.com/office/officeart/2005/8/layout/default"/>
    <dgm:cxn modelId="{F37A1D39-2008-4A86-BDF3-BA47D6DE37E2}" type="presParOf" srcId="{6C261524-A48B-4C56-AE03-822ADE6DCA43}" destId="{87E04CD3-7D56-4206-AD35-01A6279B0015}" srcOrd="1" destOrd="0" presId="urn:microsoft.com/office/officeart/2005/8/layout/default"/>
    <dgm:cxn modelId="{FA8BA6A7-6F78-491F-BE4D-DB93DE7FDB9E}" type="presParOf" srcId="{6C261524-A48B-4C56-AE03-822ADE6DCA43}" destId="{3BC25C94-C599-4DC7-A0A2-BBC64A6A1D9B}" srcOrd="2" destOrd="0" presId="urn:microsoft.com/office/officeart/2005/8/layout/default"/>
    <dgm:cxn modelId="{DDE38032-CAA4-4CB6-974F-645E21A9EAAA}" type="presParOf" srcId="{6C261524-A48B-4C56-AE03-822ADE6DCA43}" destId="{8CCBA4D8-A15C-4540-A0A3-25A771A8F0DC}" srcOrd="3" destOrd="0" presId="urn:microsoft.com/office/officeart/2005/8/layout/default"/>
    <dgm:cxn modelId="{808195AD-58FA-4154-BFAE-D296FAD8DFFA}" type="presParOf" srcId="{6C261524-A48B-4C56-AE03-822ADE6DCA43}" destId="{76284105-FED9-4295-83C5-2FE634A9ED35}" srcOrd="4" destOrd="0" presId="urn:microsoft.com/office/officeart/2005/8/layout/default"/>
    <dgm:cxn modelId="{40CC489D-E8EB-4A4B-98D3-43E28792B1E8}" type="presParOf" srcId="{6C261524-A48B-4C56-AE03-822ADE6DCA43}" destId="{27071BF4-0176-4D18-9749-79AFA35E09A4}" srcOrd="5" destOrd="0" presId="urn:microsoft.com/office/officeart/2005/8/layout/default"/>
    <dgm:cxn modelId="{677487C5-8F65-4A2C-A9F1-60EB8F592458}" type="presParOf" srcId="{6C261524-A48B-4C56-AE03-822ADE6DCA43}" destId="{D366226E-3565-472C-88DC-6BFEDF02368D}" srcOrd="6" destOrd="0" presId="urn:microsoft.com/office/officeart/2005/8/layout/default"/>
    <dgm:cxn modelId="{CDD347B1-9C4D-4E00-B808-8526A292D2FC}" type="presParOf" srcId="{6C261524-A48B-4C56-AE03-822ADE6DCA43}" destId="{2840CB93-DC5A-44F0-9AE4-78EAF6414918}" srcOrd="7" destOrd="0" presId="urn:microsoft.com/office/officeart/2005/8/layout/default"/>
    <dgm:cxn modelId="{66ABFE43-9BFE-44A4-8F18-60B526971FC9}" type="presParOf" srcId="{6C261524-A48B-4C56-AE03-822ADE6DCA43}" destId="{5ACA9010-C439-44DB-B421-E4E45F65CFAA}" srcOrd="8" destOrd="0" presId="urn:microsoft.com/office/officeart/2005/8/layout/default"/>
    <dgm:cxn modelId="{331AE840-82B9-4180-B080-1F5EBFDA6B04}" type="presParOf" srcId="{6C261524-A48B-4C56-AE03-822ADE6DCA43}" destId="{0457131C-AFDD-43D7-95E2-EAA7B41A1429}" srcOrd="9" destOrd="0" presId="urn:microsoft.com/office/officeart/2005/8/layout/default"/>
    <dgm:cxn modelId="{545B48EB-7308-478D-AAC0-FB0A00A5A889}" type="presParOf" srcId="{6C261524-A48B-4C56-AE03-822ADE6DCA43}" destId="{D19FDFBA-9920-4D97-ACB0-B7969BAF0C58}" srcOrd="10" destOrd="0" presId="urn:microsoft.com/office/officeart/2005/8/layout/default"/>
    <dgm:cxn modelId="{88C989FD-CA6F-40B4-8CEF-73B4259CF23E}" type="presParOf" srcId="{6C261524-A48B-4C56-AE03-822ADE6DCA43}" destId="{46A20DC1-F02B-46C8-A80F-515A30741E85}" srcOrd="11" destOrd="0" presId="urn:microsoft.com/office/officeart/2005/8/layout/default"/>
    <dgm:cxn modelId="{3CA882EF-318B-4E1B-A0D9-A93D528BC260}" type="presParOf" srcId="{6C261524-A48B-4C56-AE03-822ADE6DCA43}" destId="{B369F072-A886-4B3D-BF59-BA863BFEDE21}"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B478A0-B4C4-4A53-AFC7-F54648E2ADB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E953901-4DE4-4D12-9D34-11AC814D1168}">
      <dgm:prSet/>
      <dgm:spPr/>
      <dgm:t>
        <a:bodyPr/>
        <a:lstStyle/>
        <a:p>
          <a:r>
            <a:rPr lang="en-GB"/>
            <a:t>What characteristics do they have?</a:t>
          </a:r>
          <a:endParaRPr lang="en-US"/>
        </a:p>
      </dgm:t>
    </dgm:pt>
    <dgm:pt modelId="{B01A0A3F-2356-48B5-BA62-1B6EEFB20C7C}" type="parTrans" cxnId="{4CFE19A2-7742-42A2-8FA4-92A12BE0901F}">
      <dgm:prSet/>
      <dgm:spPr/>
      <dgm:t>
        <a:bodyPr/>
        <a:lstStyle/>
        <a:p>
          <a:endParaRPr lang="en-US"/>
        </a:p>
      </dgm:t>
    </dgm:pt>
    <dgm:pt modelId="{219DE265-421B-43D7-8B0C-F03AC9FC5C14}" type="sibTrans" cxnId="{4CFE19A2-7742-42A2-8FA4-92A12BE0901F}">
      <dgm:prSet/>
      <dgm:spPr/>
      <dgm:t>
        <a:bodyPr/>
        <a:lstStyle/>
        <a:p>
          <a:endParaRPr lang="en-US"/>
        </a:p>
      </dgm:t>
    </dgm:pt>
    <dgm:pt modelId="{9884B8A4-0B69-44C4-8B9E-1D50F708A655}">
      <dgm:prSet/>
      <dgm:spPr/>
      <dgm:t>
        <a:bodyPr/>
        <a:lstStyle/>
        <a:p>
          <a:r>
            <a:rPr lang="en-GB"/>
            <a:t>How do they get promoted?</a:t>
          </a:r>
          <a:endParaRPr lang="en-US"/>
        </a:p>
      </dgm:t>
    </dgm:pt>
    <dgm:pt modelId="{1505E369-594B-4ECD-A1F6-451221ED65D3}" type="parTrans" cxnId="{D69B71EF-BD6D-43E9-BF9A-AE83CBD983C5}">
      <dgm:prSet/>
      <dgm:spPr/>
      <dgm:t>
        <a:bodyPr/>
        <a:lstStyle/>
        <a:p>
          <a:endParaRPr lang="en-US"/>
        </a:p>
      </dgm:t>
    </dgm:pt>
    <dgm:pt modelId="{5AD1FBEB-1EBD-41A4-AFEC-7F9CA9C93C8D}" type="sibTrans" cxnId="{D69B71EF-BD6D-43E9-BF9A-AE83CBD983C5}">
      <dgm:prSet/>
      <dgm:spPr/>
      <dgm:t>
        <a:bodyPr/>
        <a:lstStyle/>
        <a:p>
          <a:endParaRPr lang="en-US"/>
        </a:p>
      </dgm:t>
    </dgm:pt>
    <dgm:pt modelId="{1DC06D95-E5C0-445F-BC41-E731A05F86A7}">
      <dgm:prSet/>
      <dgm:spPr/>
      <dgm:t>
        <a:bodyPr/>
        <a:lstStyle/>
        <a:p>
          <a:r>
            <a:rPr lang="en-GB"/>
            <a:t>Where do we find them?</a:t>
          </a:r>
          <a:endParaRPr lang="en-US"/>
        </a:p>
      </dgm:t>
    </dgm:pt>
    <dgm:pt modelId="{9D271959-0B9A-4F27-9486-FABAC04840FD}" type="parTrans" cxnId="{6080B562-7F4A-4014-9204-6BA8016E327F}">
      <dgm:prSet/>
      <dgm:spPr/>
      <dgm:t>
        <a:bodyPr/>
        <a:lstStyle/>
        <a:p>
          <a:endParaRPr lang="en-US"/>
        </a:p>
      </dgm:t>
    </dgm:pt>
    <dgm:pt modelId="{6D7CD7C7-6D5A-4BF4-AF70-0739C178318F}" type="sibTrans" cxnId="{6080B562-7F4A-4014-9204-6BA8016E327F}">
      <dgm:prSet/>
      <dgm:spPr/>
      <dgm:t>
        <a:bodyPr/>
        <a:lstStyle/>
        <a:p>
          <a:endParaRPr lang="en-US"/>
        </a:p>
      </dgm:t>
    </dgm:pt>
    <dgm:pt modelId="{175B78DC-7C4C-4263-9B12-C0D7D7DD3A73}">
      <dgm:prSet/>
      <dgm:spPr/>
      <dgm:t>
        <a:bodyPr/>
        <a:lstStyle/>
        <a:p>
          <a:r>
            <a:rPr lang="en-GB"/>
            <a:t>How can we predict their impact on people?</a:t>
          </a:r>
          <a:endParaRPr lang="en-US"/>
        </a:p>
      </dgm:t>
    </dgm:pt>
    <dgm:pt modelId="{80973641-D8C8-4717-B7C5-1A519B23827F}" type="parTrans" cxnId="{536AB0F8-27CE-44DD-B613-AEDCDE10F2BB}">
      <dgm:prSet/>
      <dgm:spPr/>
      <dgm:t>
        <a:bodyPr/>
        <a:lstStyle/>
        <a:p>
          <a:endParaRPr lang="en-US"/>
        </a:p>
      </dgm:t>
    </dgm:pt>
    <dgm:pt modelId="{92FA15D1-7D37-429E-A2F6-BF31E74D848E}" type="sibTrans" cxnId="{536AB0F8-27CE-44DD-B613-AEDCDE10F2BB}">
      <dgm:prSet/>
      <dgm:spPr/>
      <dgm:t>
        <a:bodyPr/>
        <a:lstStyle/>
        <a:p>
          <a:endParaRPr lang="en-US"/>
        </a:p>
      </dgm:t>
    </dgm:pt>
    <dgm:pt modelId="{54028192-11FE-4DCD-A82C-92F0311B0665}">
      <dgm:prSet/>
      <dgm:spPr/>
      <dgm:t>
        <a:bodyPr/>
        <a:lstStyle/>
        <a:p>
          <a:r>
            <a:rPr lang="en-GB" dirty="0"/>
            <a:t>GROUP DISCUSSION</a:t>
          </a:r>
          <a:endParaRPr lang="en-US" dirty="0"/>
        </a:p>
      </dgm:t>
    </dgm:pt>
    <dgm:pt modelId="{88ACF20E-B7F4-48A0-92D8-F56854BDA5CB}" type="parTrans" cxnId="{4195C561-4505-4F0D-BBB9-3C44AB2C297D}">
      <dgm:prSet/>
      <dgm:spPr/>
      <dgm:t>
        <a:bodyPr/>
        <a:lstStyle/>
        <a:p>
          <a:endParaRPr lang="en-US"/>
        </a:p>
      </dgm:t>
    </dgm:pt>
    <dgm:pt modelId="{D341F831-4DBC-42E4-B6C1-6B84FA4145D9}" type="sibTrans" cxnId="{4195C561-4505-4F0D-BBB9-3C44AB2C297D}">
      <dgm:prSet/>
      <dgm:spPr/>
      <dgm:t>
        <a:bodyPr/>
        <a:lstStyle/>
        <a:p>
          <a:endParaRPr lang="en-US"/>
        </a:p>
      </dgm:t>
    </dgm:pt>
    <dgm:pt modelId="{ABE22370-6829-460F-8533-86C5965AAB17}" type="pres">
      <dgm:prSet presAssocID="{E4B478A0-B4C4-4A53-AFC7-F54648E2ADB8}" presName="linear" presStyleCnt="0">
        <dgm:presLayoutVars>
          <dgm:animLvl val="lvl"/>
          <dgm:resizeHandles val="exact"/>
        </dgm:presLayoutVars>
      </dgm:prSet>
      <dgm:spPr/>
    </dgm:pt>
    <dgm:pt modelId="{356ADA98-21A2-4BD5-982A-68056E1B4676}" type="pres">
      <dgm:prSet presAssocID="{5E953901-4DE4-4D12-9D34-11AC814D1168}" presName="parentText" presStyleLbl="node1" presStyleIdx="0" presStyleCnt="5">
        <dgm:presLayoutVars>
          <dgm:chMax val="0"/>
          <dgm:bulletEnabled val="1"/>
        </dgm:presLayoutVars>
      </dgm:prSet>
      <dgm:spPr/>
    </dgm:pt>
    <dgm:pt modelId="{623498F2-1198-406F-AAFF-6D9C5DA88E57}" type="pres">
      <dgm:prSet presAssocID="{219DE265-421B-43D7-8B0C-F03AC9FC5C14}" presName="spacer" presStyleCnt="0"/>
      <dgm:spPr/>
    </dgm:pt>
    <dgm:pt modelId="{D4BF2A6C-068A-4B70-8754-7300BF61A66D}" type="pres">
      <dgm:prSet presAssocID="{9884B8A4-0B69-44C4-8B9E-1D50F708A655}" presName="parentText" presStyleLbl="node1" presStyleIdx="1" presStyleCnt="5">
        <dgm:presLayoutVars>
          <dgm:chMax val="0"/>
          <dgm:bulletEnabled val="1"/>
        </dgm:presLayoutVars>
      </dgm:prSet>
      <dgm:spPr/>
    </dgm:pt>
    <dgm:pt modelId="{E97A93E9-F7BC-421C-AB51-DB3BEDEBBDB0}" type="pres">
      <dgm:prSet presAssocID="{5AD1FBEB-1EBD-41A4-AFEC-7F9CA9C93C8D}" presName="spacer" presStyleCnt="0"/>
      <dgm:spPr/>
    </dgm:pt>
    <dgm:pt modelId="{681B182E-56BB-4640-8282-2EAA12D16492}" type="pres">
      <dgm:prSet presAssocID="{1DC06D95-E5C0-445F-BC41-E731A05F86A7}" presName="parentText" presStyleLbl="node1" presStyleIdx="2" presStyleCnt="5">
        <dgm:presLayoutVars>
          <dgm:chMax val="0"/>
          <dgm:bulletEnabled val="1"/>
        </dgm:presLayoutVars>
      </dgm:prSet>
      <dgm:spPr/>
    </dgm:pt>
    <dgm:pt modelId="{77ACAAE9-29F7-4BAE-993A-2EE22EDB7555}" type="pres">
      <dgm:prSet presAssocID="{6D7CD7C7-6D5A-4BF4-AF70-0739C178318F}" presName="spacer" presStyleCnt="0"/>
      <dgm:spPr/>
    </dgm:pt>
    <dgm:pt modelId="{5D344776-32FE-435C-B0CD-ECDBF7924112}" type="pres">
      <dgm:prSet presAssocID="{175B78DC-7C4C-4263-9B12-C0D7D7DD3A73}" presName="parentText" presStyleLbl="node1" presStyleIdx="3" presStyleCnt="5">
        <dgm:presLayoutVars>
          <dgm:chMax val="0"/>
          <dgm:bulletEnabled val="1"/>
        </dgm:presLayoutVars>
      </dgm:prSet>
      <dgm:spPr/>
    </dgm:pt>
    <dgm:pt modelId="{D2DE37EA-FA3E-4437-8C68-3BCDDAD94C9A}" type="pres">
      <dgm:prSet presAssocID="{92FA15D1-7D37-429E-A2F6-BF31E74D848E}" presName="spacer" presStyleCnt="0"/>
      <dgm:spPr/>
    </dgm:pt>
    <dgm:pt modelId="{C1F7C839-8F7D-4BA0-8527-4D92D3381484}" type="pres">
      <dgm:prSet presAssocID="{54028192-11FE-4DCD-A82C-92F0311B0665}" presName="parentText" presStyleLbl="node1" presStyleIdx="4" presStyleCnt="5">
        <dgm:presLayoutVars>
          <dgm:chMax val="0"/>
          <dgm:bulletEnabled val="1"/>
        </dgm:presLayoutVars>
      </dgm:prSet>
      <dgm:spPr/>
    </dgm:pt>
  </dgm:ptLst>
  <dgm:cxnLst>
    <dgm:cxn modelId="{4195C561-4505-4F0D-BBB9-3C44AB2C297D}" srcId="{E4B478A0-B4C4-4A53-AFC7-F54648E2ADB8}" destId="{54028192-11FE-4DCD-A82C-92F0311B0665}" srcOrd="4" destOrd="0" parTransId="{88ACF20E-B7F4-48A0-92D8-F56854BDA5CB}" sibTransId="{D341F831-4DBC-42E4-B6C1-6B84FA4145D9}"/>
    <dgm:cxn modelId="{6080B562-7F4A-4014-9204-6BA8016E327F}" srcId="{E4B478A0-B4C4-4A53-AFC7-F54648E2ADB8}" destId="{1DC06D95-E5C0-445F-BC41-E731A05F86A7}" srcOrd="2" destOrd="0" parTransId="{9D271959-0B9A-4F27-9486-FABAC04840FD}" sibTransId="{6D7CD7C7-6D5A-4BF4-AF70-0739C178318F}"/>
    <dgm:cxn modelId="{28003C4C-37E8-49B8-A627-5AC059D145FC}" type="presOf" srcId="{175B78DC-7C4C-4263-9B12-C0D7D7DD3A73}" destId="{5D344776-32FE-435C-B0CD-ECDBF7924112}" srcOrd="0" destOrd="0" presId="urn:microsoft.com/office/officeart/2005/8/layout/vList2"/>
    <dgm:cxn modelId="{28853FA0-8B39-492F-8B8A-D052FAF0CDC9}" type="presOf" srcId="{54028192-11FE-4DCD-A82C-92F0311B0665}" destId="{C1F7C839-8F7D-4BA0-8527-4D92D3381484}" srcOrd="0" destOrd="0" presId="urn:microsoft.com/office/officeart/2005/8/layout/vList2"/>
    <dgm:cxn modelId="{4CFE19A2-7742-42A2-8FA4-92A12BE0901F}" srcId="{E4B478A0-B4C4-4A53-AFC7-F54648E2ADB8}" destId="{5E953901-4DE4-4D12-9D34-11AC814D1168}" srcOrd="0" destOrd="0" parTransId="{B01A0A3F-2356-48B5-BA62-1B6EEFB20C7C}" sibTransId="{219DE265-421B-43D7-8B0C-F03AC9FC5C14}"/>
    <dgm:cxn modelId="{7B200EAD-3EEC-4F0D-9FA0-8C18F54C8712}" type="presOf" srcId="{9884B8A4-0B69-44C4-8B9E-1D50F708A655}" destId="{D4BF2A6C-068A-4B70-8754-7300BF61A66D}" srcOrd="0" destOrd="0" presId="urn:microsoft.com/office/officeart/2005/8/layout/vList2"/>
    <dgm:cxn modelId="{2BFBA0EE-A44E-455E-BA8A-F15AAEE9B7E0}" type="presOf" srcId="{1DC06D95-E5C0-445F-BC41-E731A05F86A7}" destId="{681B182E-56BB-4640-8282-2EAA12D16492}" srcOrd="0" destOrd="0" presId="urn:microsoft.com/office/officeart/2005/8/layout/vList2"/>
    <dgm:cxn modelId="{D69B71EF-BD6D-43E9-BF9A-AE83CBD983C5}" srcId="{E4B478A0-B4C4-4A53-AFC7-F54648E2ADB8}" destId="{9884B8A4-0B69-44C4-8B9E-1D50F708A655}" srcOrd="1" destOrd="0" parTransId="{1505E369-594B-4ECD-A1F6-451221ED65D3}" sibTransId="{5AD1FBEB-1EBD-41A4-AFEC-7F9CA9C93C8D}"/>
    <dgm:cxn modelId="{536AB0F8-27CE-44DD-B613-AEDCDE10F2BB}" srcId="{E4B478A0-B4C4-4A53-AFC7-F54648E2ADB8}" destId="{175B78DC-7C4C-4263-9B12-C0D7D7DD3A73}" srcOrd="3" destOrd="0" parTransId="{80973641-D8C8-4717-B7C5-1A519B23827F}" sibTransId="{92FA15D1-7D37-429E-A2F6-BF31E74D848E}"/>
    <dgm:cxn modelId="{37B6EEF8-9C44-4412-A578-43B18DA5AAA9}" type="presOf" srcId="{5E953901-4DE4-4D12-9D34-11AC814D1168}" destId="{356ADA98-21A2-4BD5-982A-68056E1B4676}" srcOrd="0" destOrd="0" presId="urn:microsoft.com/office/officeart/2005/8/layout/vList2"/>
    <dgm:cxn modelId="{8534A4FB-43FA-4080-8405-7205C432A4BE}" type="presOf" srcId="{E4B478A0-B4C4-4A53-AFC7-F54648E2ADB8}" destId="{ABE22370-6829-460F-8533-86C5965AAB17}" srcOrd="0" destOrd="0" presId="urn:microsoft.com/office/officeart/2005/8/layout/vList2"/>
    <dgm:cxn modelId="{C7DC5298-6C94-4EFE-BB0B-5C970BBF0E6F}" type="presParOf" srcId="{ABE22370-6829-460F-8533-86C5965AAB17}" destId="{356ADA98-21A2-4BD5-982A-68056E1B4676}" srcOrd="0" destOrd="0" presId="urn:microsoft.com/office/officeart/2005/8/layout/vList2"/>
    <dgm:cxn modelId="{8C4966BD-300E-4429-9134-4A7C16B3B689}" type="presParOf" srcId="{ABE22370-6829-460F-8533-86C5965AAB17}" destId="{623498F2-1198-406F-AAFF-6D9C5DA88E57}" srcOrd="1" destOrd="0" presId="urn:microsoft.com/office/officeart/2005/8/layout/vList2"/>
    <dgm:cxn modelId="{1C9809D8-AC28-461B-ACF6-B0E13B790DC2}" type="presParOf" srcId="{ABE22370-6829-460F-8533-86C5965AAB17}" destId="{D4BF2A6C-068A-4B70-8754-7300BF61A66D}" srcOrd="2" destOrd="0" presId="urn:microsoft.com/office/officeart/2005/8/layout/vList2"/>
    <dgm:cxn modelId="{4999CF0E-620D-4A37-8D30-26590B409E0B}" type="presParOf" srcId="{ABE22370-6829-460F-8533-86C5965AAB17}" destId="{E97A93E9-F7BC-421C-AB51-DB3BEDEBBDB0}" srcOrd="3" destOrd="0" presId="urn:microsoft.com/office/officeart/2005/8/layout/vList2"/>
    <dgm:cxn modelId="{47D8A307-193E-4A0C-848B-B5B2BE52C65F}" type="presParOf" srcId="{ABE22370-6829-460F-8533-86C5965AAB17}" destId="{681B182E-56BB-4640-8282-2EAA12D16492}" srcOrd="4" destOrd="0" presId="urn:microsoft.com/office/officeart/2005/8/layout/vList2"/>
    <dgm:cxn modelId="{DEAA8B8C-D3E1-4FF8-99F2-69B6DEDE65C5}" type="presParOf" srcId="{ABE22370-6829-460F-8533-86C5965AAB17}" destId="{77ACAAE9-29F7-4BAE-993A-2EE22EDB7555}" srcOrd="5" destOrd="0" presId="urn:microsoft.com/office/officeart/2005/8/layout/vList2"/>
    <dgm:cxn modelId="{BC3B34D4-F097-4361-B3D1-0FACA5FDF941}" type="presParOf" srcId="{ABE22370-6829-460F-8533-86C5965AAB17}" destId="{5D344776-32FE-435C-B0CD-ECDBF7924112}" srcOrd="6" destOrd="0" presId="urn:microsoft.com/office/officeart/2005/8/layout/vList2"/>
    <dgm:cxn modelId="{9EA30EAD-2DB8-4207-96F6-6649905A5373}" type="presParOf" srcId="{ABE22370-6829-460F-8533-86C5965AAB17}" destId="{D2DE37EA-FA3E-4437-8C68-3BCDDAD94C9A}" srcOrd="7" destOrd="0" presId="urn:microsoft.com/office/officeart/2005/8/layout/vList2"/>
    <dgm:cxn modelId="{FD6FC68D-218F-4E12-B68A-2407AEA864A2}" type="presParOf" srcId="{ABE22370-6829-460F-8533-86C5965AAB17}" destId="{C1F7C839-8F7D-4BA0-8527-4D92D338148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2834EB-99B6-478F-AE32-7E784540EC5E}"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55CE47B0-35C4-40C0-934D-55FEDBBCF257}">
      <dgm:prSet/>
      <dgm:spPr/>
      <dgm:t>
        <a:bodyPr/>
        <a:lstStyle/>
        <a:p>
          <a:r>
            <a:rPr lang="en-GB"/>
            <a:t>"Line managers bring HR policies to life" (Purcell, 2003)</a:t>
          </a:r>
          <a:endParaRPr lang="en-US"/>
        </a:p>
      </dgm:t>
    </dgm:pt>
    <dgm:pt modelId="{780EE1B7-553A-4C53-900E-EE0FC7D5CD87}" type="parTrans" cxnId="{0FADB26B-CD44-4623-AF2A-C6E983F40654}">
      <dgm:prSet/>
      <dgm:spPr/>
      <dgm:t>
        <a:bodyPr/>
        <a:lstStyle/>
        <a:p>
          <a:endParaRPr lang="en-US"/>
        </a:p>
      </dgm:t>
    </dgm:pt>
    <dgm:pt modelId="{F73D966E-831E-4403-BB58-A84E481D2E03}" type="sibTrans" cxnId="{0FADB26B-CD44-4623-AF2A-C6E983F40654}">
      <dgm:prSet/>
      <dgm:spPr/>
      <dgm:t>
        <a:bodyPr/>
        <a:lstStyle/>
        <a:p>
          <a:endParaRPr lang="en-US"/>
        </a:p>
      </dgm:t>
    </dgm:pt>
    <dgm:pt modelId="{71238C0F-0351-4548-AB47-01B82740A73D}">
      <dgm:prSet/>
      <dgm:spPr/>
      <dgm:t>
        <a:bodyPr/>
        <a:lstStyle/>
        <a:p>
          <a:r>
            <a:rPr lang="en-GB"/>
            <a:t>To what extent do you agree with this statement, and why?</a:t>
          </a:r>
          <a:endParaRPr lang="en-US"/>
        </a:p>
      </dgm:t>
    </dgm:pt>
    <dgm:pt modelId="{8DE0FE8F-F215-486C-B29D-A085151A4428}" type="parTrans" cxnId="{BA5AC5A0-7A22-4227-9556-0E58A3F255A5}">
      <dgm:prSet/>
      <dgm:spPr/>
      <dgm:t>
        <a:bodyPr/>
        <a:lstStyle/>
        <a:p>
          <a:endParaRPr lang="en-US"/>
        </a:p>
      </dgm:t>
    </dgm:pt>
    <dgm:pt modelId="{07D29899-2CCC-43F5-9CF7-3F0188E5B3EF}" type="sibTrans" cxnId="{BA5AC5A0-7A22-4227-9556-0E58A3F255A5}">
      <dgm:prSet/>
      <dgm:spPr/>
      <dgm:t>
        <a:bodyPr/>
        <a:lstStyle/>
        <a:p>
          <a:endParaRPr lang="en-US"/>
        </a:p>
      </dgm:t>
    </dgm:pt>
    <dgm:pt modelId="{3735CC65-8D0D-4356-B1AE-2440B0D44C09}">
      <dgm:prSet/>
      <dgm:spPr/>
      <dgm:t>
        <a:bodyPr/>
        <a:lstStyle/>
        <a:p>
          <a:r>
            <a:rPr lang="en-GB" dirty="0"/>
            <a:t>10 minutes</a:t>
          </a:r>
          <a:endParaRPr lang="en-US" dirty="0"/>
        </a:p>
      </dgm:t>
    </dgm:pt>
    <dgm:pt modelId="{DC865858-50B0-4356-B6E3-0859D78D66A4}" type="parTrans" cxnId="{8E9ABCE3-9C26-422C-96B9-F25814E0A1EC}">
      <dgm:prSet/>
      <dgm:spPr/>
      <dgm:t>
        <a:bodyPr/>
        <a:lstStyle/>
        <a:p>
          <a:endParaRPr lang="en-US"/>
        </a:p>
      </dgm:t>
    </dgm:pt>
    <dgm:pt modelId="{F371B023-2F58-4B5A-AB6F-F5F079D1ADF8}" type="sibTrans" cxnId="{8E9ABCE3-9C26-422C-96B9-F25814E0A1EC}">
      <dgm:prSet/>
      <dgm:spPr/>
      <dgm:t>
        <a:bodyPr/>
        <a:lstStyle/>
        <a:p>
          <a:endParaRPr lang="en-US"/>
        </a:p>
      </dgm:t>
    </dgm:pt>
    <dgm:pt modelId="{5BA83159-E97B-451E-BC46-6BFDD2BA3F5F}" type="pres">
      <dgm:prSet presAssocID="{872834EB-99B6-478F-AE32-7E784540EC5E}" presName="root" presStyleCnt="0">
        <dgm:presLayoutVars>
          <dgm:dir/>
          <dgm:resizeHandles val="exact"/>
        </dgm:presLayoutVars>
      </dgm:prSet>
      <dgm:spPr/>
    </dgm:pt>
    <dgm:pt modelId="{910522B3-5EAA-4A3A-996C-4CB50994F445}" type="pres">
      <dgm:prSet presAssocID="{55CE47B0-35C4-40C0-934D-55FEDBBCF257}" presName="compNode" presStyleCnt="0"/>
      <dgm:spPr/>
    </dgm:pt>
    <dgm:pt modelId="{CDD3CAAB-9EA9-4948-95E7-7FE7AEA18B97}" type="pres">
      <dgm:prSet presAssocID="{55CE47B0-35C4-40C0-934D-55FEDBBCF25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E3A7A8CE-8ED2-4FB5-B977-34382ABA53C3}" type="pres">
      <dgm:prSet presAssocID="{55CE47B0-35C4-40C0-934D-55FEDBBCF257}" presName="spaceRect" presStyleCnt="0"/>
      <dgm:spPr/>
    </dgm:pt>
    <dgm:pt modelId="{84BF7673-D0B3-42F4-967F-05455ABA76EE}" type="pres">
      <dgm:prSet presAssocID="{55CE47B0-35C4-40C0-934D-55FEDBBCF257}" presName="textRect" presStyleLbl="revTx" presStyleIdx="0" presStyleCnt="3">
        <dgm:presLayoutVars>
          <dgm:chMax val="1"/>
          <dgm:chPref val="1"/>
        </dgm:presLayoutVars>
      </dgm:prSet>
      <dgm:spPr/>
    </dgm:pt>
    <dgm:pt modelId="{0D7BC7AC-AEC6-45B0-A97B-66740688F228}" type="pres">
      <dgm:prSet presAssocID="{F73D966E-831E-4403-BB58-A84E481D2E03}" presName="sibTrans" presStyleCnt="0"/>
      <dgm:spPr/>
    </dgm:pt>
    <dgm:pt modelId="{7F0F8749-1418-4FCD-9097-70BA2A0C900D}" type="pres">
      <dgm:prSet presAssocID="{71238C0F-0351-4548-AB47-01B82740A73D}" presName="compNode" presStyleCnt="0"/>
      <dgm:spPr/>
    </dgm:pt>
    <dgm:pt modelId="{A928E949-2316-460E-BEB8-92C6E80AFB8C}" type="pres">
      <dgm:prSet presAssocID="{71238C0F-0351-4548-AB47-01B82740A73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DAEF5D2D-FEE1-4FFB-ABEF-5D7A5725C899}" type="pres">
      <dgm:prSet presAssocID="{71238C0F-0351-4548-AB47-01B82740A73D}" presName="spaceRect" presStyleCnt="0"/>
      <dgm:spPr/>
    </dgm:pt>
    <dgm:pt modelId="{527DDED5-3444-480D-8B48-4FE15F800DE3}" type="pres">
      <dgm:prSet presAssocID="{71238C0F-0351-4548-AB47-01B82740A73D}" presName="textRect" presStyleLbl="revTx" presStyleIdx="1" presStyleCnt="3">
        <dgm:presLayoutVars>
          <dgm:chMax val="1"/>
          <dgm:chPref val="1"/>
        </dgm:presLayoutVars>
      </dgm:prSet>
      <dgm:spPr/>
    </dgm:pt>
    <dgm:pt modelId="{8FA2D7CE-B849-4CDA-9237-937EDCA1E65F}" type="pres">
      <dgm:prSet presAssocID="{07D29899-2CCC-43F5-9CF7-3F0188E5B3EF}" presName="sibTrans" presStyleCnt="0"/>
      <dgm:spPr/>
    </dgm:pt>
    <dgm:pt modelId="{876AC653-A049-4DE3-895D-91892357EC91}" type="pres">
      <dgm:prSet presAssocID="{3735CC65-8D0D-4356-B1AE-2440B0D44C09}" presName="compNode" presStyleCnt="0"/>
      <dgm:spPr/>
    </dgm:pt>
    <dgm:pt modelId="{52DDAA7E-9CD0-40FF-8224-DBD803B4206B}" type="pres">
      <dgm:prSet presAssocID="{3735CC65-8D0D-4356-B1AE-2440B0D44C0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D3396225-4973-4553-A949-71E79DEE49F9}" type="pres">
      <dgm:prSet presAssocID="{3735CC65-8D0D-4356-B1AE-2440B0D44C09}" presName="spaceRect" presStyleCnt="0"/>
      <dgm:spPr/>
    </dgm:pt>
    <dgm:pt modelId="{75521247-C45C-428B-9ECB-7D82912EBB5A}" type="pres">
      <dgm:prSet presAssocID="{3735CC65-8D0D-4356-B1AE-2440B0D44C09}" presName="textRect" presStyleLbl="revTx" presStyleIdx="2" presStyleCnt="3">
        <dgm:presLayoutVars>
          <dgm:chMax val="1"/>
          <dgm:chPref val="1"/>
        </dgm:presLayoutVars>
      </dgm:prSet>
      <dgm:spPr/>
    </dgm:pt>
  </dgm:ptLst>
  <dgm:cxnLst>
    <dgm:cxn modelId="{E8C7583F-4FA8-493F-851F-A10D2D18E4BE}" type="presOf" srcId="{872834EB-99B6-478F-AE32-7E784540EC5E}" destId="{5BA83159-E97B-451E-BC46-6BFDD2BA3F5F}" srcOrd="0" destOrd="0" presId="urn:microsoft.com/office/officeart/2018/2/layout/IconLabelList"/>
    <dgm:cxn modelId="{69D7835E-AAA9-4D20-970C-DF05049D1C13}" type="presOf" srcId="{55CE47B0-35C4-40C0-934D-55FEDBBCF257}" destId="{84BF7673-D0B3-42F4-967F-05455ABA76EE}" srcOrd="0" destOrd="0" presId="urn:microsoft.com/office/officeart/2018/2/layout/IconLabelList"/>
    <dgm:cxn modelId="{0FADB26B-CD44-4623-AF2A-C6E983F40654}" srcId="{872834EB-99B6-478F-AE32-7E784540EC5E}" destId="{55CE47B0-35C4-40C0-934D-55FEDBBCF257}" srcOrd="0" destOrd="0" parTransId="{780EE1B7-553A-4C53-900E-EE0FC7D5CD87}" sibTransId="{F73D966E-831E-4403-BB58-A84E481D2E03}"/>
    <dgm:cxn modelId="{55EE7085-7226-45EA-9D4D-41EFDAA8DB1F}" type="presOf" srcId="{3735CC65-8D0D-4356-B1AE-2440B0D44C09}" destId="{75521247-C45C-428B-9ECB-7D82912EBB5A}" srcOrd="0" destOrd="0" presId="urn:microsoft.com/office/officeart/2018/2/layout/IconLabelList"/>
    <dgm:cxn modelId="{BA5AC5A0-7A22-4227-9556-0E58A3F255A5}" srcId="{872834EB-99B6-478F-AE32-7E784540EC5E}" destId="{71238C0F-0351-4548-AB47-01B82740A73D}" srcOrd="1" destOrd="0" parTransId="{8DE0FE8F-F215-486C-B29D-A085151A4428}" sibTransId="{07D29899-2CCC-43F5-9CF7-3F0188E5B3EF}"/>
    <dgm:cxn modelId="{15E1E4AB-442E-430E-A862-C2A887E46C6A}" type="presOf" srcId="{71238C0F-0351-4548-AB47-01B82740A73D}" destId="{527DDED5-3444-480D-8B48-4FE15F800DE3}" srcOrd="0" destOrd="0" presId="urn:microsoft.com/office/officeart/2018/2/layout/IconLabelList"/>
    <dgm:cxn modelId="{8E9ABCE3-9C26-422C-96B9-F25814E0A1EC}" srcId="{872834EB-99B6-478F-AE32-7E784540EC5E}" destId="{3735CC65-8D0D-4356-B1AE-2440B0D44C09}" srcOrd="2" destOrd="0" parTransId="{DC865858-50B0-4356-B6E3-0859D78D66A4}" sibTransId="{F371B023-2F58-4B5A-AB6F-F5F079D1ADF8}"/>
    <dgm:cxn modelId="{77987592-9391-4569-B377-C1A6286752DC}" type="presParOf" srcId="{5BA83159-E97B-451E-BC46-6BFDD2BA3F5F}" destId="{910522B3-5EAA-4A3A-996C-4CB50994F445}" srcOrd="0" destOrd="0" presId="urn:microsoft.com/office/officeart/2018/2/layout/IconLabelList"/>
    <dgm:cxn modelId="{13337002-B16D-4283-93E6-6D40225EFA93}" type="presParOf" srcId="{910522B3-5EAA-4A3A-996C-4CB50994F445}" destId="{CDD3CAAB-9EA9-4948-95E7-7FE7AEA18B97}" srcOrd="0" destOrd="0" presId="urn:microsoft.com/office/officeart/2018/2/layout/IconLabelList"/>
    <dgm:cxn modelId="{520CDE76-BB60-41B0-AA9B-1DE3591ED15C}" type="presParOf" srcId="{910522B3-5EAA-4A3A-996C-4CB50994F445}" destId="{E3A7A8CE-8ED2-4FB5-B977-34382ABA53C3}" srcOrd="1" destOrd="0" presId="urn:microsoft.com/office/officeart/2018/2/layout/IconLabelList"/>
    <dgm:cxn modelId="{8B4C3C83-B685-468E-9C6C-4A6E0CC81B78}" type="presParOf" srcId="{910522B3-5EAA-4A3A-996C-4CB50994F445}" destId="{84BF7673-D0B3-42F4-967F-05455ABA76EE}" srcOrd="2" destOrd="0" presId="urn:microsoft.com/office/officeart/2018/2/layout/IconLabelList"/>
    <dgm:cxn modelId="{03FBDDDA-A074-4AEB-95C2-9C192ABDD6CB}" type="presParOf" srcId="{5BA83159-E97B-451E-BC46-6BFDD2BA3F5F}" destId="{0D7BC7AC-AEC6-45B0-A97B-66740688F228}" srcOrd="1" destOrd="0" presId="urn:microsoft.com/office/officeart/2018/2/layout/IconLabelList"/>
    <dgm:cxn modelId="{A70622AF-0588-47BE-B448-BF5452A89136}" type="presParOf" srcId="{5BA83159-E97B-451E-BC46-6BFDD2BA3F5F}" destId="{7F0F8749-1418-4FCD-9097-70BA2A0C900D}" srcOrd="2" destOrd="0" presId="urn:microsoft.com/office/officeart/2018/2/layout/IconLabelList"/>
    <dgm:cxn modelId="{BA08D3A9-022E-44F6-8A8E-DB1FA3799AD3}" type="presParOf" srcId="{7F0F8749-1418-4FCD-9097-70BA2A0C900D}" destId="{A928E949-2316-460E-BEB8-92C6E80AFB8C}" srcOrd="0" destOrd="0" presId="urn:microsoft.com/office/officeart/2018/2/layout/IconLabelList"/>
    <dgm:cxn modelId="{FAC9E829-975D-4B5B-B9F3-8A2B8A457DEF}" type="presParOf" srcId="{7F0F8749-1418-4FCD-9097-70BA2A0C900D}" destId="{DAEF5D2D-FEE1-4FFB-ABEF-5D7A5725C899}" srcOrd="1" destOrd="0" presId="urn:microsoft.com/office/officeart/2018/2/layout/IconLabelList"/>
    <dgm:cxn modelId="{02AA2297-728E-40D3-A562-52BC532445B8}" type="presParOf" srcId="{7F0F8749-1418-4FCD-9097-70BA2A0C900D}" destId="{527DDED5-3444-480D-8B48-4FE15F800DE3}" srcOrd="2" destOrd="0" presId="urn:microsoft.com/office/officeart/2018/2/layout/IconLabelList"/>
    <dgm:cxn modelId="{5D368862-4814-4005-B166-B8BCA8A4A32E}" type="presParOf" srcId="{5BA83159-E97B-451E-BC46-6BFDD2BA3F5F}" destId="{8FA2D7CE-B849-4CDA-9237-937EDCA1E65F}" srcOrd="3" destOrd="0" presId="urn:microsoft.com/office/officeart/2018/2/layout/IconLabelList"/>
    <dgm:cxn modelId="{4F58B8EF-3F8A-4438-8DC7-7F273DA9A6EE}" type="presParOf" srcId="{5BA83159-E97B-451E-BC46-6BFDD2BA3F5F}" destId="{876AC653-A049-4DE3-895D-91892357EC91}" srcOrd="4" destOrd="0" presId="urn:microsoft.com/office/officeart/2018/2/layout/IconLabelList"/>
    <dgm:cxn modelId="{69DBBCF8-5C40-46AF-931F-6485C9B5F503}" type="presParOf" srcId="{876AC653-A049-4DE3-895D-91892357EC91}" destId="{52DDAA7E-9CD0-40FF-8224-DBD803B4206B}" srcOrd="0" destOrd="0" presId="urn:microsoft.com/office/officeart/2018/2/layout/IconLabelList"/>
    <dgm:cxn modelId="{BE9B6550-5064-447B-A371-ADD41C9E655E}" type="presParOf" srcId="{876AC653-A049-4DE3-895D-91892357EC91}" destId="{D3396225-4973-4553-A949-71E79DEE49F9}" srcOrd="1" destOrd="0" presId="urn:microsoft.com/office/officeart/2018/2/layout/IconLabelList"/>
    <dgm:cxn modelId="{F02E5238-566A-49F8-9628-68218C6AAA5D}" type="presParOf" srcId="{876AC653-A049-4DE3-895D-91892357EC91}" destId="{75521247-C45C-428B-9ECB-7D82912EBB5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3AFB6B2-989E-40B8-8EDC-972987E9E70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53F3632-25AB-4287-8654-D94AF0987EAF}">
      <dgm:prSet/>
      <dgm:spPr/>
      <dgm:t>
        <a:bodyPr/>
        <a:lstStyle/>
        <a:p>
          <a:r>
            <a:rPr lang="en-GB"/>
            <a:t>Ulrich and Allen (2014)</a:t>
          </a:r>
          <a:endParaRPr lang="en-US"/>
        </a:p>
      </dgm:t>
    </dgm:pt>
    <dgm:pt modelId="{35F71615-0CD7-43FA-9304-7B02DD03BAD0}" type="parTrans" cxnId="{A22568B4-6F62-49AA-810C-C52CDA6E935B}">
      <dgm:prSet/>
      <dgm:spPr/>
      <dgm:t>
        <a:bodyPr/>
        <a:lstStyle/>
        <a:p>
          <a:endParaRPr lang="en-US"/>
        </a:p>
      </dgm:t>
    </dgm:pt>
    <dgm:pt modelId="{881BB69C-50ED-4201-A9FF-FFC85D9F1D23}" type="sibTrans" cxnId="{A22568B4-6F62-49AA-810C-C52CDA6E935B}">
      <dgm:prSet/>
      <dgm:spPr/>
      <dgm:t>
        <a:bodyPr/>
        <a:lstStyle/>
        <a:p>
          <a:endParaRPr lang="en-US"/>
        </a:p>
      </dgm:t>
    </dgm:pt>
    <dgm:pt modelId="{169DF7D8-0270-46D7-AC8A-9C46F594A704}">
      <dgm:prSet/>
      <dgm:spPr/>
      <dgm:t>
        <a:bodyPr/>
        <a:lstStyle/>
        <a:p>
          <a:r>
            <a:rPr lang="en-GB"/>
            <a:t>Line managers should be given the encouragement, scope and responsibility to do what they can to develop their teams</a:t>
          </a:r>
          <a:endParaRPr lang="en-US"/>
        </a:p>
      </dgm:t>
    </dgm:pt>
    <dgm:pt modelId="{939DD37E-38AE-4461-B3CE-5FD9363F4C18}" type="parTrans" cxnId="{15ECAE75-9229-4A1C-A759-755FFA879E47}">
      <dgm:prSet/>
      <dgm:spPr/>
      <dgm:t>
        <a:bodyPr/>
        <a:lstStyle/>
        <a:p>
          <a:endParaRPr lang="en-US"/>
        </a:p>
      </dgm:t>
    </dgm:pt>
    <dgm:pt modelId="{EA91E536-5C3B-4E7A-A850-8F510C65261F}" type="sibTrans" cxnId="{15ECAE75-9229-4A1C-A759-755FFA879E47}">
      <dgm:prSet/>
      <dgm:spPr/>
      <dgm:t>
        <a:bodyPr/>
        <a:lstStyle/>
        <a:p>
          <a:endParaRPr lang="en-US"/>
        </a:p>
      </dgm:t>
    </dgm:pt>
    <dgm:pt modelId="{47607F49-EC5C-4694-8C4D-328717990074}">
      <dgm:prSet/>
      <dgm:spPr/>
      <dgm:t>
        <a:bodyPr/>
        <a:lstStyle/>
        <a:p>
          <a:r>
            <a:rPr lang="en-GB"/>
            <a:t>Role line managers play is crucial</a:t>
          </a:r>
          <a:endParaRPr lang="en-US"/>
        </a:p>
      </dgm:t>
    </dgm:pt>
    <dgm:pt modelId="{CEB08FF2-C6C4-4962-9500-7D1C8C1978CF}" type="parTrans" cxnId="{A4816FDA-D46F-473F-AACE-E38FB0E3B99C}">
      <dgm:prSet/>
      <dgm:spPr/>
      <dgm:t>
        <a:bodyPr/>
        <a:lstStyle/>
        <a:p>
          <a:endParaRPr lang="en-US"/>
        </a:p>
      </dgm:t>
    </dgm:pt>
    <dgm:pt modelId="{7BE5641D-2AB1-4843-9E0B-37FEDF296269}" type="sibTrans" cxnId="{A4816FDA-D46F-473F-AACE-E38FB0E3B99C}">
      <dgm:prSet/>
      <dgm:spPr/>
      <dgm:t>
        <a:bodyPr/>
        <a:lstStyle/>
        <a:p>
          <a:endParaRPr lang="en-US"/>
        </a:p>
      </dgm:t>
    </dgm:pt>
    <dgm:pt modelId="{AA7DD257-F3F1-4CFA-ACDB-D8DBC250B07B}" type="pres">
      <dgm:prSet presAssocID="{63AFB6B2-989E-40B8-8EDC-972987E9E705}" presName="root" presStyleCnt="0">
        <dgm:presLayoutVars>
          <dgm:dir/>
          <dgm:resizeHandles val="exact"/>
        </dgm:presLayoutVars>
      </dgm:prSet>
      <dgm:spPr/>
    </dgm:pt>
    <dgm:pt modelId="{05AB7784-0C5B-493F-AB06-7513ECD0C996}" type="pres">
      <dgm:prSet presAssocID="{A53F3632-25AB-4287-8654-D94AF0987EAF}" presName="compNode" presStyleCnt="0"/>
      <dgm:spPr/>
    </dgm:pt>
    <dgm:pt modelId="{BED7CFC0-B5D7-4E81-9B92-C28E9D9F977E}" type="pres">
      <dgm:prSet presAssocID="{A53F3632-25AB-4287-8654-D94AF0987EAF}" presName="bgRect" presStyleLbl="bgShp" presStyleIdx="0" presStyleCnt="3"/>
      <dgm:spPr/>
    </dgm:pt>
    <dgm:pt modelId="{844AFB6C-7892-4E25-BB6D-74A7C30E3032}" type="pres">
      <dgm:prSet presAssocID="{A53F3632-25AB-4287-8654-D94AF0987EA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712CCC3A-A9DD-43BD-B639-7A1E60019669}" type="pres">
      <dgm:prSet presAssocID="{A53F3632-25AB-4287-8654-D94AF0987EAF}" presName="spaceRect" presStyleCnt="0"/>
      <dgm:spPr/>
    </dgm:pt>
    <dgm:pt modelId="{64D1DDD9-CA26-467D-A7C1-94A568C0AAC3}" type="pres">
      <dgm:prSet presAssocID="{A53F3632-25AB-4287-8654-D94AF0987EAF}" presName="parTx" presStyleLbl="revTx" presStyleIdx="0" presStyleCnt="3">
        <dgm:presLayoutVars>
          <dgm:chMax val="0"/>
          <dgm:chPref val="0"/>
        </dgm:presLayoutVars>
      </dgm:prSet>
      <dgm:spPr/>
    </dgm:pt>
    <dgm:pt modelId="{7011D56A-7439-4F5A-B447-AD474DAC863D}" type="pres">
      <dgm:prSet presAssocID="{881BB69C-50ED-4201-A9FF-FFC85D9F1D23}" presName="sibTrans" presStyleCnt="0"/>
      <dgm:spPr/>
    </dgm:pt>
    <dgm:pt modelId="{BFFF556B-E845-44BE-B2CF-0194E90F5A1F}" type="pres">
      <dgm:prSet presAssocID="{169DF7D8-0270-46D7-AC8A-9C46F594A704}" presName="compNode" presStyleCnt="0"/>
      <dgm:spPr/>
    </dgm:pt>
    <dgm:pt modelId="{C9D3AF6C-562E-4C19-AD09-4CE63B354998}" type="pres">
      <dgm:prSet presAssocID="{169DF7D8-0270-46D7-AC8A-9C46F594A704}" presName="bgRect" presStyleLbl="bgShp" presStyleIdx="1" presStyleCnt="3"/>
      <dgm:spPr/>
    </dgm:pt>
    <dgm:pt modelId="{58A2DAAB-20CF-4B2C-AFB4-F6E144EF187D}" type="pres">
      <dgm:prSet presAssocID="{169DF7D8-0270-46D7-AC8A-9C46F594A70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2C93FFAB-CE9D-4746-956C-9B64262B00AF}" type="pres">
      <dgm:prSet presAssocID="{169DF7D8-0270-46D7-AC8A-9C46F594A704}" presName="spaceRect" presStyleCnt="0"/>
      <dgm:spPr/>
    </dgm:pt>
    <dgm:pt modelId="{5E68EBC0-5227-44B0-B134-67DD25CC7F4E}" type="pres">
      <dgm:prSet presAssocID="{169DF7D8-0270-46D7-AC8A-9C46F594A704}" presName="parTx" presStyleLbl="revTx" presStyleIdx="1" presStyleCnt="3">
        <dgm:presLayoutVars>
          <dgm:chMax val="0"/>
          <dgm:chPref val="0"/>
        </dgm:presLayoutVars>
      </dgm:prSet>
      <dgm:spPr/>
    </dgm:pt>
    <dgm:pt modelId="{BF300B11-11B0-48F3-B930-73DA219337FD}" type="pres">
      <dgm:prSet presAssocID="{EA91E536-5C3B-4E7A-A850-8F510C65261F}" presName="sibTrans" presStyleCnt="0"/>
      <dgm:spPr/>
    </dgm:pt>
    <dgm:pt modelId="{686A8922-F7A7-4745-B1FA-B66AED3BF39D}" type="pres">
      <dgm:prSet presAssocID="{47607F49-EC5C-4694-8C4D-328717990074}" presName="compNode" presStyleCnt="0"/>
      <dgm:spPr/>
    </dgm:pt>
    <dgm:pt modelId="{A9BB4DEF-4DAE-444E-9115-EBE79F594039}" type="pres">
      <dgm:prSet presAssocID="{47607F49-EC5C-4694-8C4D-328717990074}" presName="bgRect" presStyleLbl="bgShp" presStyleIdx="2" presStyleCnt="3"/>
      <dgm:spPr/>
    </dgm:pt>
    <dgm:pt modelId="{E9376908-2AF8-43A3-9E48-5F5956A1CC30}" type="pres">
      <dgm:prSet presAssocID="{47607F49-EC5C-4694-8C4D-32871799007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C299B41C-E011-4A62-B15F-9407B4D566CF}" type="pres">
      <dgm:prSet presAssocID="{47607F49-EC5C-4694-8C4D-328717990074}" presName="spaceRect" presStyleCnt="0"/>
      <dgm:spPr/>
    </dgm:pt>
    <dgm:pt modelId="{9CEEDD29-E343-45FD-9651-DA44066F83AD}" type="pres">
      <dgm:prSet presAssocID="{47607F49-EC5C-4694-8C4D-328717990074}" presName="parTx" presStyleLbl="revTx" presStyleIdx="2" presStyleCnt="3">
        <dgm:presLayoutVars>
          <dgm:chMax val="0"/>
          <dgm:chPref val="0"/>
        </dgm:presLayoutVars>
      </dgm:prSet>
      <dgm:spPr/>
    </dgm:pt>
  </dgm:ptLst>
  <dgm:cxnLst>
    <dgm:cxn modelId="{2530922E-7135-4524-BB50-430EF98611AC}" type="presOf" srcId="{63AFB6B2-989E-40B8-8EDC-972987E9E705}" destId="{AA7DD257-F3F1-4CFA-ACDB-D8DBC250B07B}" srcOrd="0" destOrd="0" presId="urn:microsoft.com/office/officeart/2018/2/layout/IconVerticalSolidList"/>
    <dgm:cxn modelId="{1CB4855F-D0BD-40A6-A065-FE194CEE6182}" type="presOf" srcId="{47607F49-EC5C-4694-8C4D-328717990074}" destId="{9CEEDD29-E343-45FD-9651-DA44066F83AD}" srcOrd="0" destOrd="0" presId="urn:microsoft.com/office/officeart/2018/2/layout/IconVerticalSolidList"/>
    <dgm:cxn modelId="{15ECAE75-9229-4A1C-A759-755FFA879E47}" srcId="{63AFB6B2-989E-40B8-8EDC-972987E9E705}" destId="{169DF7D8-0270-46D7-AC8A-9C46F594A704}" srcOrd="1" destOrd="0" parTransId="{939DD37E-38AE-4461-B3CE-5FD9363F4C18}" sibTransId="{EA91E536-5C3B-4E7A-A850-8F510C65261F}"/>
    <dgm:cxn modelId="{F6E6CCAC-1F3F-4868-AC5E-D34F6098B2CF}" type="presOf" srcId="{169DF7D8-0270-46D7-AC8A-9C46F594A704}" destId="{5E68EBC0-5227-44B0-B134-67DD25CC7F4E}" srcOrd="0" destOrd="0" presId="urn:microsoft.com/office/officeart/2018/2/layout/IconVerticalSolidList"/>
    <dgm:cxn modelId="{A22568B4-6F62-49AA-810C-C52CDA6E935B}" srcId="{63AFB6B2-989E-40B8-8EDC-972987E9E705}" destId="{A53F3632-25AB-4287-8654-D94AF0987EAF}" srcOrd="0" destOrd="0" parTransId="{35F71615-0CD7-43FA-9304-7B02DD03BAD0}" sibTransId="{881BB69C-50ED-4201-A9FF-FFC85D9F1D23}"/>
    <dgm:cxn modelId="{4E01ACD1-2059-4CD9-BB29-BCCD3C3B78F6}" type="presOf" srcId="{A53F3632-25AB-4287-8654-D94AF0987EAF}" destId="{64D1DDD9-CA26-467D-A7C1-94A568C0AAC3}" srcOrd="0" destOrd="0" presId="urn:microsoft.com/office/officeart/2018/2/layout/IconVerticalSolidList"/>
    <dgm:cxn modelId="{A4816FDA-D46F-473F-AACE-E38FB0E3B99C}" srcId="{63AFB6B2-989E-40B8-8EDC-972987E9E705}" destId="{47607F49-EC5C-4694-8C4D-328717990074}" srcOrd="2" destOrd="0" parTransId="{CEB08FF2-C6C4-4962-9500-7D1C8C1978CF}" sibTransId="{7BE5641D-2AB1-4843-9E0B-37FEDF296269}"/>
    <dgm:cxn modelId="{1D84C76F-8F03-4839-842B-F57768162CEE}" type="presParOf" srcId="{AA7DD257-F3F1-4CFA-ACDB-D8DBC250B07B}" destId="{05AB7784-0C5B-493F-AB06-7513ECD0C996}" srcOrd="0" destOrd="0" presId="urn:microsoft.com/office/officeart/2018/2/layout/IconVerticalSolidList"/>
    <dgm:cxn modelId="{E354CCDB-0A05-4D56-9435-4C7D6CDB0197}" type="presParOf" srcId="{05AB7784-0C5B-493F-AB06-7513ECD0C996}" destId="{BED7CFC0-B5D7-4E81-9B92-C28E9D9F977E}" srcOrd="0" destOrd="0" presId="urn:microsoft.com/office/officeart/2018/2/layout/IconVerticalSolidList"/>
    <dgm:cxn modelId="{A5F50961-1873-43E2-BCB8-EA51C315B0CC}" type="presParOf" srcId="{05AB7784-0C5B-493F-AB06-7513ECD0C996}" destId="{844AFB6C-7892-4E25-BB6D-74A7C30E3032}" srcOrd="1" destOrd="0" presId="urn:microsoft.com/office/officeart/2018/2/layout/IconVerticalSolidList"/>
    <dgm:cxn modelId="{6C9FF8E7-C4C6-4596-8478-D26233DE369A}" type="presParOf" srcId="{05AB7784-0C5B-493F-AB06-7513ECD0C996}" destId="{712CCC3A-A9DD-43BD-B639-7A1E60019669}" srcOrd="2" destOrd="0" presId="urn:microsoft.com/office/officeart/2018/2/layout/IconVerticalSolidList"/>
    <dgm:cxn modelId="{E5DD5308-6B50-41F0-B71B-5E1C8B122D7B}" type="presParOf" srcId="{05AB7784-0C5B-493F-AB06-7513ECD0C996}" destId="{64D1DDD9-CA26-467D-A7C1-94A568C0AAC3}" srcOrd="3" destOrd="0" presId="urn:microsoft.com/office/officeart/2018/2/layout/IconVerticalSolidList"/>
    <dgm:cxn modelId="{7FB119E0-907A-4230-A72D-CE26B51B81AE}" type="presParOf" srcId="{AA7DD257-F3F1-4CFA-ACDB-D8DBC250B07B}" destId="{7011D56A-7439-4F5A-B447-AD474DAC863D}" srcOrd="1" destOrd="0" presId="urn:microsoft.com/office/officeart/2018/2/layout/IconVerticalSolidList"/>
    <dgm:cxn modelId="{ABC1B33D-9D4E-4AB6-BEEB-26F9F5395ED8}" type="presParOf" srcId="{AA7DD257-F3F1-4CFA-ACDB-D8DBC250B07B}" destId="{BFFF556B-E845-44BE-B2CF-0194E90F5A1F}" srcOrd="2" destOrd="0" presId="urn:microsoft.com/office/officeart/2018/2/layout/IconVerticalSolidList"/>
    <dgm:cxn modelId="{7F77CA4D-1722-4C09-97DF-FAD353511FC2}" type="presParOf" srcId="{BFFF556B-E845-44BE-B2CF-0194E90F5A1F}" destId="{C9D3AF6C-562E-4C19-AD09-4CE63B354998}" srcOrd="0" destOrd="0" presId="urn:microsoft.com/office/officeart/2018/2/layout/IconVerticalSolidList"/>
    <dgm:cxn modelId="{421D6944-6AD5-45A3-9DD1-DF2FF67439F2}" type="presParOf" srcId="{BFFF556B-E845-44BE-B2CF-0194E90F5A1F}" destId="{58A2DAAB-20CF-4B2C-AFB4-F6E144EF187D}" srcOrd="1" destOrd="0" presId="urn:microsoft.com/office/officeart/2018/2/layout/IconVerticalSolidList"/>
    <dgm:cxn modelId="{9DBAB092-1CB4-46B7-A629-B9E88A772407}" type="presParOf" srcId="{BFFF556B-E845-44BE-B2CF-0194E90F5A1F}" destId="{2C93FFAB-CE9D-4746-956C-9B64262B00AF}" srcOrd="2" destOrd="0" presId="urn:microsoft.com/office/officeart/2018/2/layout/IconVerticalSolidList"/>
    <dgm:cxn modelId="{5E4E553C-2D83-4708-87A5-13FA139352E9}" type="presParOf" srcId="{BFFF556B-E845-44BE-B2CF-0194E90F5A1F}" destId="{5E68EBC0-5227-44B0-B134-67DD25CC7F4E}" srcOrd="3" destOrd="0" presId="urn:microsoft.com/office/officeart/2018/2/layout/IconVerticalSolidList"/>
    <dgm:cxn modelId="{441E63CA-7FA9-4A45-ADEC-73C2AF6FF505}" type="presParOf" srcId="{AA7DD257-F3F1-4CFA-ACDB-D8DBC250B07B}" destId="{BF300B11-11B0-48F3-B930-73DA219337FD}" srcOrd="3" destOrd="0" presId="urn:microsoft.com/office/officeart/2018/2/layout/IconVerticalSolidList"/>
    <dgm:cxn modelId="{4BCF2142-0D2D-4F53-8B07-166DE8A3874C}" type="presParOf" srcId="{AA7DD257-F3F1-4CFA-ACDB-D8DBC250B07B}" destId="{686A8922-F7A7-4745-B1FA-B66AED3BF39D}" srcOrd="4" destOrd="0" presId="urn:microsoft.com/office/officeart/2018/2/layout/IconVerticalSolidList"/>
    <dgm:cxn modelId="{B416590D-33FA-470C-8FCD-67202996105E}" type="presParOf" srcId="{686A8922-F7A7-4745-B1FA-B66AED3BF39D}" destId="{A9BB4DEF-4DAE-444E-9115-EBE79F594039}" srcOrd="0" destOrd="0" presId="urn:microsoft.com/office/officeart/2018/2/layout/IconVerticalSolidList"/>
    <dgm:cxn modelId="{9265320E-60E2-4502-8EC7-9C50FB0633DF}" type="presParOf" srcId="{686A8922-F7A7-4745-B1FA-B66AED3BF39D}" destId="{E9376908-2AF8-43A3-9E48-5F5956A1CC30}" srcOrd="1" destOrd="0" presId="urn:microsoft.com/office/officeart/2018/2/layout/IconVerticalSolidList"/>
    <dgm:cxn modelId="{31287A22-A74D-40E2-B328-B56F6875DAAA}" type="presParOf" srcId="{686A8922-F7A7-4745-B1FA-B66AED3BF39D}" destId="{C299B41C-E011-4A62-B15F-9407B4D566CF}" srcOrd="2" destOrd="0" presId="urn:microsoft.com/office/officeart/2018/2/layout/IconVerticalSolidList"/>
    <dgm:cxn modelId="{846D5FC1-41DE-4A49-95D0-15C4C27B3E84}" type="presParOf" srcId="{686A8922-F7A7-4745-B1FA-B66AED3BF39D}" destId="{9CEEDD29-E343-45FD-9651-DA44066F83A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755732B-AFFD-4942-A666-7A77C6BCC98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E2FC8A7-251A-4B4E-8AD3-082250767287}">
      <dgm:prSet/>
      <dgm:spPr/>
      <dgm:t>
        <a:bodyPr/>
        <a:lstStyle/>
        <a:p>
          <a:r>
            <a:rPr lang="en-GB"/>
            <a:t>Implement HR policies</a:t>
          </a:r>
          <a:endParaRPr lang="en-US"/>
        </a:p>
      </dgm:t>
    </dgm:pt>
    <dgm:pt modelId="{EBF88353-3266-46AA-BDF5-43F1A1F51928}" type="parTrans" cxnId="{B1BBABE6-5817-41C5-87E8-EEC02ABBF2EB}">
      <dgm:prSet/>
      <dgm:spPr/>
      <dgm:t>
        <a:bodyPr/>
        <a:lstStyle/>
        <a:p>
          <a:endParaRPr lang="en-US"/>
        </a:p>
      </dgm:t>
    </dgm:pt>
    <dgm:pt modelId="{FE861EA1-657E-420D-9BEB-42EF70994D71}" type="sibTrans" cxnId="{B1BBABE6-5817-41C5-87E8-EEC02ABBF2EB}">
      <dgm:prSet/>
      <dgm:spPr/>
      <dgm:t>
        <a:bodyPr/>
        <a:lstStyle/>
        <a:p>
          <a:endParaRPr lang="en-US"/>
        </a:p>
      </dgm:t>
    </dgm:pt>
    <dgm:pt modelId="{5462E547-7F91-4494-A2AE-334D7516C2DC}">
      <dgm:prSet/>
      <dgm:spPr/>
      <dgm:t>
        <a:bodyPr/>
        <a:lstStyle/>
        <a:p>
          <a:r>
            <a:rPr lang="en-GB"/>
            <a:t>Enacting HR policies </a:t>
          </a:r>
          <a:endParaRPr lang="en-US"/>
        </a:p>
      </dgm:t>
    </dgm:pt>
    <dgm:pt modelId="{2BC00604-056D-4439-8658-ECC7643D9235}" type="parTrans" cxnId="{43127DB7-B2F1-4566-AC9D-A28D43D64A71}">
      <dgm:prSet/>
      <dgm:spPr/>
      <dgm:t>
        <a:bodyPr/>
        <a:lstStyle/>
        <a:p>
          <a:endParaRPr lang="en-US"/>
        </a:p>
      </dgm:t>
    </dgm:pt>
    <dgm:pt modelId="{46364D14-A1E1-4F68-A28C-4C14DE3AC492}" type="sibTrans" cxnId="{43127DB7-B2F1-4566-AC9D-A28D43D64A71}">
      <dgm:prSet/>
      <dgm:spPr/>
      <dgm:t>
        <a:bodyPr/>
        <a:lstStyle/>
        <a:p>
          <a:endParaRPr lang="en-US"/>
        </a:p>
      </dgm:t>
    </dgm:pt>
    <dgm:pt modelId="{CB9FC9A2-67F0-4BAB-86B6-5DE1AEB0C332}">
      <dgm:prSet/>
      <dgm:spPr/>
      <dgm:t>
        <a:bodyPr/>
        <a:lstStyle/>
        <a:p>
          <a:r>
            <a:rPr lang="en-GB"/>
            <a:t>Day to day leadership</a:t>
          </a:r>
          <a:endParaRPr lang="en-US"/>
        </a:p>
      </dgm:t>
    </dgm:pt>
    <dgm:pt modelId="{8AC83CA6-0082-42BA-B403-4B26344C2A0C}" type="parTrans" cxnId="{CC53F7E6-C4CA-46D5-B1D5-DC0210E30FC6}">
      <dgm:prSet/>
      <dgm:spPr/>
      <dgm:t>
        <a:bodyPr/>
        <a:lstStyle/>
        <a:p>
          <a:endParaRPr lang="en-US"/>
        </a:p>
      </dgm:t>
    </dgm:pt>
    <dgm:pt modelId="{1FAB0BFF-68D2-44D4-89B8-838C2E55C94B}" type="sibTrans" cxnId="{CC53F7E6-C4CA-46D5-B1D5-DC0210E30FC6}">
      <dgm:prSet/>
      <dgm:spPr/>
      <dgm:t>
        <a:bodyPr/>
        <a:lstStyle/>
        <a:p>
          <a:endParaRPr lang="en-US"/>
        </a:p>
      </dgm:t>
    </dgm:pt>
    <dgm:pt modelId="{1DE5E411-894D-46A2-ABB9-3966B0483727}">
      <dgm:prSet/>
      <dgm:spPr/>
      <dgm:t>
        <a:bodyPr/>
        <a:lstStyle/>
        <a:p>
          <a:r>
            <a:rPr lang="en-GB"/>
            <a:t>Controlling the work of employees</a:t>
          </a:r>
          <a:endParaRPr lang="en-US"/>
        </a:p>
      </dgm:t>
    </dgm:pt>
    <dgm:pt modelId="{2F6D67D5-CE2A-4333-A6BB-A63715770503}" type="parTrans" cxnId="{AD338FBE-6D96-454F-B6F0-3D1CBE510BA0}">
      <dgm:prSet/>
      <dgm:spPr/>
      <dgm:t>
        <a:bodyPr/>
        <a:lstStyle/>
        <a:p>
          <a:endParaRPr lang="en-US"/>
        </a:p>
      </dgm:t>
    </dgm:pt>
    <dgm:pt modelId="{E7B93F7F-DEB9-4265-8EBA-F93CC8DD9C1B}" type="sibTrans" cxnId="{AD338FBE-6D96-454F-B6F0-3D1CBE510BA0}">
      <dgm:prSet/>
      <dgm:spPr/>
      <dgm:t>
        <a:bodyPr/>
        <a:lstStyle/>
        <a:p>
          <a:endParaRPr lang="en-US"/>
        </a:p>
      </dgm:t>
    </dgm:pt>
    <dgm:pt modelId="{9CFD75E2-5C04-43D8-BB5A-76DCF2D98653}" type="pres">
      <dgm:prSet presAssocID="{E755732B-AFFD-4942-A666-7A77C6BCC988}" presName="root" presStyleCnt="0">
        <dgm:presLayoutVars>
          <dgm:dir/>
          <dgm:resizeHandles val="exact"/>
        </dgm:presLayoutVars>
      </dgm:prSet>
      <dgm:spPr/>
    </dgm:pt>
    <dgm:pt modelId="{C5C8C9EA-4975-418C-ACDA-6F8399648CD7}" type="pres">
      <dgm:prSet presAssocID="{EE2FC8A7-251A-4B4E-8AD3-082250767287}" presName="compNode" presStyleCnt="0"/>
      <dgm:spPr/>
    </dgm:pt>
    <dgm:pt modelId="{4FB825D6-E782-4013-A0DE-32DFB6D643C9}" type="pres">
      <dgm:prSet presAssocID="{EE2FC8A7-251A-4B4E-8AD3-082250767287}" presName="bgRect" presStyleLbl="bgShp" presStyleIdx="0" presStyleCnt="4"/>
      <dgm:spPr/>
    </dgm:pt>
    <dgm:pt modelId="{5FBA056C-3AA7-459D-A976-48A4238A1117}" type="pres">
      <dgm:prSet presAssocID="{EE2FC8A7-251A-4B4E-8AD3-08225076728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8B668340-6DDE-43FC-B1D5-15FE97013375}" type="pres">
      <dgm:prSet presAssocID="{EE2FC8A7-251A-4B4E-8AD3-082250767287}" presName="spaceRect" presStyleCnt="0"/>
      <dgm:spPr/>
    </dgm:pt>
    <dgm:pt modelId="{11B26FE4-57D1-4479-AC78-F21DCAA7218E}" type="pres">
      <dgm:prSet presAssocID="{EE2FC8A7-251A-4B4E-8AD3-082250767287}" presName="parTx" presStyleLbl="revTx" presStyleIdx="0" presStyleCnt="4">
        <dgm:presLayoutVars>
          <dgm:chMax val="0"/>
          <dgm:chPref val="0"/>
        </dgm:presLayoutVars>
      </dgm:prSet>
      <dgm:spPr/>
    </dgm:pt>
    <dgm:pt modelId="{0AA488C4-CE92-40A4-856B-4551E1FEE47D}" type="pres">
      <dgm:prSet presAssocID="{FE861EA1-657E-420D-9BEB-42EF70994D71}" presName="sibTrans" presStyleCnt="0"/>
      <dgm:spPr/>
    </dgm:pt>
    <dgm:pt modelId="{003C1C66-81C1-4628-B247-C9E19750EF71}" type="pres">
      <dgm:prSet presAssocID="{5462E547-7F91-4494-A2AE-334D7516C2DC}" presName="compNode" presStyleCnt="0"/>
      <dgm:spPr/>
    </dgm:pt>
    <dgm:pt modelId="{499246E7-A9B6-4784-AB6F-CC5684437558}" type="pres">
      <dgm:prSet presAssocID="{5462E547-7F91-4494-A2AE-334D7516C2DC}" presName="bgRect" presStyleLbl="bgShp" presStyleIdx="1" presStyleCnt="4"/>
      <dgm:spPr/>
    </dgm:pt>
    <dgm:pt modelId="{61F6E17A-7DBA-4956-8876-45DB24425A63}" type="pres">
      <dgm:prSet presAssocID="{5462E547-7F91-4494-A2AE-334D7516C2D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4D98DD97-185A-443D-840C-3B0E646BCC30}" type="pres">
      <dgm:prSet presAssocID="{5462E547-7F91-4494-A2AE-334D7516C2DC}" presName="spaceRect" presStyleCnt="0"/>
      <dgm:spPr/>
    </dgm:pt>
    <dgm:pt modelId="{159B46B2-72E6-41E1-9AEC-AE8DE3200328}" type="pres">
      <dgm:prSet presAssocID="{5462E547-7F91-4494-A2AE-334D7516C2DC}" presName="parTx" presStyleLbl="revTx" presStyleIdx="1" presStyleCnt="4">
        <dgm:presLayoutVars>
          <dgm:chMax val="0"/>
          <dgm:chPref val="0"/>
        </dgm:presLayoutVars>
      </dgm:prSet>
      <dgm:spPr/>
    </dgm:pt>
    <dgm:pt modelId="{570E1B86-F187-4BB6-850B-DDFC840369FA}" type="pres">
      <dgm:prSet presAssocID="{46364D14-A1E1-4F68-A28C-4C14DE3AC492}" presName="sibTrans" presStyleCnt="0"/>
      <dgm:spPr/>
    </dgm:pt>
    <dgm:pt modelId="{C2158CE0-B331-4E6C-ADC8-180DF2F8B5BE}" type="pres">
      <dgm:prSet presAssocID="{CB9FC9A2-67F0-4BAB-86B6-5DE1AEB0C332}" presName="compNode" presStyleCnt="0"/>
      <dgm:spPr/>
    </dgm:pt>
    <dgm:pt modelId="{621093C4-350D-465B-A3EB-B32ED7F1A728}" type="pres">
      <dgm:prSet presAssocID="{CB9FC9A2-67F0-4BAB-86B6-5DE1AEB0C332}" presName="bgRect" presStyleLbl="bgShp" presStyleIdx="2" presStyleCnt="4"/>
      <dgm:spPr/>
    </dgm:pt>
    <dgm:pt modelId="{D2FCBF47-EB5B-40D6-B4A6-FC6F3DA5007C}" type="pres">
      <dgm:prSet presAssocID="{CB9FC9A2-67F0-4BAB-86B6-5DE1AEB0C33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25C8C593-88EB-4001-B55B-732BD4807A93}" type="pres">
      <dgm:prSet presAssocID="{CB9FC9A2-67F0-4BAB-86B6-5DE1AEB0C332}" presName="spaceRect" presStyleCnt="0"/>
      <dgm:spPr/>
    </dgm:pt>
    <dgm:pt modelId="{1BA10C0C-8F9F-4271-BE37-1DF2B6020D44}" type="pres">
      <dgm:prSet presAssocID="{CB9FC9A2-67F0-4BAB-86B6-5DE1AEB0C332}" presName="parTx" presStyleLbl="revTx" presStyleIdx="2" presStyleCnt="4">
        <dgm:presLayoutVars>
          <dgm:chMax val="0"/>
          <dgm:chPref val="0"/>
        </dgm:presLayoutVars>
      </dgm:prSet>
      <dgm:spPr/>
    </dgm:pt>
    <dgm:pt modelId="{CA61173F-173D-4D4F-B2D5-00511E9F2F6E}" type="pres">
      <dgm:prSet presAssocID="{1FAB0BFF-68D2-44D4-89B8-838C2E55C94B}" presName="sibTrans" presStyleCnt="0"/>
      <dgm:spPr/>
    </dgm:pt>
    <dgm:pt modelId="{D5D13788-4055-4B74-9015-637C123924A6}" type="pres">
      <dgm:prSet presAssocID="{1DE5E411-894D-46A2-ABB9-3966B0483727}" presName="compNode" presStyleCnt="0"/>
      <dgm:spPr/>
    </dgm:pt>
    <dgm:pt modelId="{F314B5C4-D219-4789-834F-7893142303BC}" type="pres">
      <dgm:prSet presAssocID="{1DE5E411-894D-46A2-ABB9-3966B0483727}" presName="bgRect" presStyleLbl="bgShp" presStyleIdx="3" presStyleCnt="4"/>
      <dgm:spPr/>
    </dgm:pt>
    <dgm:pt modelId="{1128CCDA-20E2-4D7E-8560-274D6D030C56}" type="pres">
      <dgm:prSet presAssocID="{1DE5E411-894D-46A2-ABB9-3966B04837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359933E4-E1FB-4311-B005-4CD94A0F0223}" type="pres">
      <dgm:prSet presAssocID="{1DE5E411-894D-46A2-ABB9-3966B0483727}" presName="spaceRect" presStyleCnt="0"/>
      <dgm:spPr/>
    </dgm:pt>
    <dgm:pt modelId="{9F9A5779-EBD9-4C82-B1F6-3BAA912BEA91}" type="pres">
      <dgm:prSet presAssocID="{1DE5E411-894D-46A2-ABB9-3966B0483727}" presName="parTx" presStyleLbl="revTx" presStyleIdx="3" presStyleCnt="4">
        <dgm:presLayoutVars>
          <dgm:chMax val="0"/>
          <dgm:chPref val="0"/>
        </dgm:presLayoutVars>
      </dgm:prSet>
      <dgm:spPr/>
    </dgm:pt>
  </dgm:ptLst>
  <dgm:cxnLst>
    <dgm:cxn modelId="{05B0A810-C4D5-48B3-866E-E674D383AD63}" type="presOf" srcId="{EE2FC8A7-251A-4B4E-8AD3-082250767287}" destId="{11B26FE4-57D1-4479-AC78-F21DCAA7218E}" srcOrd="0" destOrd="0" presId="urn:microsoft.com/office/officeart/2018/2/layout/IconVerticalSolidList"/>
    <dgm:cxn modelId="{6E16922D-D6BB-4269-A153-972BCF2EF82F}" type="presOf" srcId="{1DE5E411-894D-46A2-ABB9-3966B0483727}" destId="{9F9A5779-EBD9-4C82-B1F6-3BAA912BEA91}" srcOrd="0" destOrd="0" presId="urn:microsoft.com/office/officeart/2018/2/layout/IconVerticalSolidList"/>
    <dgm:cxn modelId="{9E64DA40-94A1-4451-9BD1-DDA6D67D5BB2}" type="presOf" srcId="{5462E547-7F91-4494-A2AE-334D7516C2DC}" destId="{159B46B2-72E6-41E1-9AEC-AE8DE3200328}" srcOrd="0" destOrd="0" presId="urn:microsoft.com/office/officeart/2018/2/layout/IconVerticalSolidList"/>
    <dgm:cxn modelId="{6649939C-33B7-4168-A1D3-6A80D3B01140}" type="presOf" srcId="{E755732B-AFFD-4942-A666-7A77C6BCC988}" destId="{9CFD75E2-5C04-43D8-BB5A-76DCF2D98653}" srcOrd="0" destOrd="0" presId="urn:microsoft.com/office/officeart/2018/2/layout/IconVerticalSolidList"/>
    <dgm:cxn modelId="{899EEBAF-3993-426D-9B0A-40EBCD884057}" type="presOf" srcId="{CB9FC9A2-67F0-4BAB-86B6-5DE1AEB0C332}" destId="{1BA10C0C-8F9F-4271-BE37-1DF2B6020D44}" srcOrd="0" destOrd="0" presId="urn:microsoft.com/office/officeart/2018/2/layout/IconVerticalSolidList"/>
    <dgm:cxn modelId="{43127DB7-B2F1-4566-AC9D-A28D43D64A71}" srcId="{E755732B-AFFD-4942-A666-7A77C6BCC988}" destId="{5462E547-7F91-4494-A2AE-334D7516C2DC}" srcOrd="1" destOrd="0" parTransId="{2BC00604-056D-4439-8658-ECC7643D9235}" sibTransId="{46364D14-A1E1-4F68-A28C-4C14DE3AC492}"/>
    <dgm:cxn modelId="{AD338FBE-6D96-454F-B6F0-3D1CBE510BA0}" srcId="{E755732B-AFFD-4942-A666-7A77C6BCC988}" destId="{1DE5E411-894D-46A2-ABB9-3966B0483727}" srcOrd="3" destOrd="0" parTransId="{2F6D67D5-CE2A-4333-A6BB-A63715770503}" sibTransId="{E7B93F7F-DEB9-4265-8EBA-F93CC8DD9C1B}"/>
    <dgm:cxn modelId="{B1BBABE6-5817-41C5-87E8-EEC02ABBF2EB}" srcId="{E755732B-AFFD-4942-A666-7A77C6BCC988}" destId="{EE2FC8A7-251A-4B4E-8AD3-082250767287}" srcOrd="0" destOrd="0" parTransId="{EBF88353-3266-46AA-BDF5-43F1A1F51928}" sibTransId="{FE861EA1-657E-420D-9BEB-42EF70994D71}"/>
    <dgm:cxn modelId="{CC53F7E6-C4CA-46D5-B1D5-DC0210E30FC6}" srcId="{E755732B-AFFD-4942-A666-7A77C6BCC988}" destId="{CB9FC9A2-67F0-4BAB-86B6-5DE1AEB0C332}" srcOrd="2" destOrd="0" parTransId="{8AC83CA6-0082-42BA-B403-4B26344C2A0C}" sibTransId="{1FAB0BFF-68D2-44D4-89B8-838C2E55C94B}"/>
    <dgm:cxn modelId="{90F9E5E3-298D-4D70-967F-800636DD23A7}" type="presParOf" srcId="{9CFD75E2-5C04-43D8-BB5A-76DCF2D98653}" destId="{C5C8C9EA-4975-418C-ACDA-6F8399648CD7}" srcOrd="0" destOrd="0" presId="urn:microsoft.com/office/officeart/2018/2/layout/IconVerticalSolidList"/>
    <dgm:cxn modelId="{7C2C576D-3E71-443E-AF82-42C235587E48}" type="presParOf" srcId="{C5C8C9EA-4975-418C-ACDA-6F8399648CD7}" destId="{4FB825D6-E782-4013-A0DE-32DFB6D643C9}" srcOrd="0" destOrd="0" presId="urn:microsoft.com/office/officeart/2018/2/layout/IconVerticalSolidList"/>
    <dgm:cxn modelId="{51755465-08C3-4DCA-BB6E-CBC20B0C1377}" type="presParOf" srcId="{C5C8C9EA-4975-418C-ACDA-6F8399648CD7}" destId="{5FBA056C-3AA7-459D-A976-48A4238A1117}" srcOrd="1" destOrd="0" presId="urn:microsoft.com/office/officeart/2018/2/layout/IconVerticalSolidList"/>
    <dgm:cxn modelId="{EB712C38-88B0-4355-AA33-688FC572A1BF}" type="presParOf" srcId="{C5C8C9EA-4975-418C-ACDA-6F8399648CD7}" destId="{8B668340-6DDE-43FC-B1D5-15FE97013375}" srcOrd="2" destOrd="0" presId="urn:microsoft.com/office/officeart/2018/2/layout/IconVerticalSolidList"/>
    <dgm:cxn modelId="{64FC5D87-3BD6-4764-949F-D2617F76049C}" type="presParOf" srcId="{C5C8C9EA-4975-418C-ACDA-6F8399648CD7}" destId="{11B26FE4-57D1-4479-AC78-F21DCAA7218E}" srcOrd="3" destOrd="0" presId="urn:microsoft.com/office/officeart/2018/2/layout/IconVerticalSolidList"/>
    <dgm:cxn modelId="{7CF8345A-5440-4067-B22C-72460E6EFDE2}" type="presParOf" srcId="{9CFD75E2-5C04-43D8-BB5A-76DCF2D98653}" destId="{0AA488C4-CE92-40A4-856B-4551E1FEE47D}" srcOrd="1" destOrd="0" presId="urn:microsoft.com/office/officeart/2018/2/layout/IconVerticalSolidList"/>
    <dgm:cxn modelId="{18E901F8-66C3-4C89-B408-531256744857}" type="presParOf" srcId="{9CFD75E2-5C04-43D8-BB5A-76DCF2D98653}" destId="{003C1C66-81C1-4628-B247-C9E19750EF71}" srcOrd="2" destOrd="0" presId="urn:microsoft.com/office/officeart/2018/2/layout/IconVerticalSolidList"/>
    <dgm:cxn modelId="{6076A26F-25C6-4D28-89AB-9D8A8CE14839}" type="presParOf" srcId="{003C1C66-81C1-4628-B247-C9E19750EF71}" destId="{499246E7-A9B6-4784-AB6F-CC5684437558}" srcOrd="0" destOrd="0" presId="urn:microsoft.com/office/officeart/2018/2/layout/IconVerticalSolidList"/>
    <dgm:cxn modelId="{1EC5A92F-93DB-4584-AA54-3DA1357D73BE}" type="presParOf" srcId="{003C1C66-81C1-4628-B247-C9E19750EF71}" destId="{61F6E17A-7DBA-4956-8876-45DB24425A63}" srcOrd="1" destOrd="0" presId="urn:microsoft.com/office/officeart/2018/2/layout/IconVerticalSolidList"/>
    <dgm:cxn modelId="{A1FDAB9F-5A69-4CFC-9381-2027D08EA761}" type="presParOf" srcId="{003C1C66-81C1-4628-B247-C9E19750EF71}" destId="{4D98DD97-185A-443D-840C-3B0E646BCC30}" srcOrd="2" destOrd="0" presId="urn:microsoft.com/office/officeart/2018/2/layout/IconVerticalSolidList"/>
    <dgm:cxn modelId="{44E771A5-F038-4CCC-82A0-5C630418F94F}" type="presParOf" srcId="{003C1C66-81C1-4628-B247-C9E19750EF71}" destId="{159B46B2-72E6-41E1-9AEC-AE8DE3200328}" srcOrd="3" destOrd="0" presId="urn:microsoft.com/office/officeart/2018/2/layout/IconVerticalSolidList"/>
    <dgm:cxn modelId="{86D19776-578B-4FA8-AD72-30D863F58759}" type="presParOf" srcId="{9CFD75E2-5C04-43D8-BB5A-76DCF2D98653}" destId="{570E1B86-F187-4BB6-850B-DDFC840369FA}" srcOrd="3" destOrd="0" presId="urn:microsoft.com/office/officeart/2018/2/layout/IconVerticalSolidList"/>
    <dgm:cxn modelId="{2602D83E-057F-4E0A-BB92-8D63CA364ED3}" type="presParOf" srcId="{9CFD75E2-5C04-43D8-BB5A-76DCF2D98653}" destId="{C2158CE0-B331-4E6C-ADC8-180DF2F8B5BE}" srcOrd="4" destOrd="0" presId="urn:microsoft.com/office/officeart/2018/2/layout/IconVerticalSolidList"/>
    <dgm:cxn modelId="{580E9034-3D2E-48B5-A7D3-311ADA1F97EE}" type="presParOf" srcId="{C2158CE0-B331-4E6C-ADC8-180DF2F8B5BE}" destId="{621093C4-350D-465B-A3EB-B32ED7F1A728}" srcOrd="0" destOrd="0" presId="urn:microsoft.com/office/officeart/2018/2/layout/IconVerticalSolidList"/>
    <dgm:cxn modelId="{624775E6-3AB9-48A1-A9B2-B8E7A840639F}" type="presParOf" srcId="{C2158CE0-B331-4E6C-ADC8-180DF2F8B5BE}" destId="{D2FCBF47-EB5B-40D6-B4A6-FC6F3DA5007C}" srcOrd="1" destOrd="0" presId="urn:microsoft.com/office/officeart/2018/2/layout/IconVerticalSolidList"/>
    <dgm:cxn modelId="{CE4EF3CF-1F02-473D-8BED-968F32FEACE2}" type="presParOf" srcId="{C2158CE0-B331-4E6C-ADC8-180DF2F8B5BE}" destId="{25C8C593-88EB-4001-B55B-732BD4807A93}" srcOrd="2" destOrd="0" presId="urn:microsoft.com/office/officeart/2018/2/layout/IconVerticalSolidList"/>
    <dgm:cxn modelId="{03B3ACE4-089E-4F59-B384-097B6F1CBFB6}" type="presParOf" srcId="{C2158CE0-B331-4E6C-ADC8-180DF2F8B5BE}" destId="{1BA10C0C-8F9F-4271-BE37-1DF2B6020D44}" srcOrd="3" destOrd="0" presId="urn:microsoft.com/office/officeart/2018/2/layout/IconVerticalSolidList"/>
    <dgm:cxn modelId="{361C49F3-A07B-45FC-9C16-73156559903E}" type="presParOf" srcId="{9CFD75E2-5C04-43D8-BB5A-76DCF2D98653}" destId="{CA61173F-173D-4D4F-B2D5-00511E9F2F6E}" srcOrd="5" destOrd="0" presId="urn:microsoft.com/office/officeart/2018/2/layout/IconVerticalSolidList"/>
    <dgm:cxn modelId="{CA12C8A8-D994-47AE-8D53-2C00FCF267AB}" type="presParOf" srcId="{9CFD75E2-5C04-43D8-BB5A-76DCF2D98653}" destId="{D5D13788-4055-4B74-9015-637C123924A6}" srcOrd="6" destOrd="0" presId="urn:microsoft.com/office/officeart/2018/2/layout/IconVerticalSolidList"/>
    <dgm:cxn modelId="{FDFF27AF-2276-4096-A878-A9AE8D8267EF}" type="presParOf" srcId="{D5D13788-4055-4B74-9015-637C123924A6}" destId="{F314B5C4-D219-4789-834F-7893142303BC}" srcOrd="0" destOrd="0" presId="urn:microsoft.com/office/officeart/2018/2/layout/IconVerticalSolidList"/>
    <dgm:cxn modelId="{6AE840A5-5AB1-454C-8D07-421A6A1C43EA}" type="presParOf" srcId="{D5D13788-4055-4B74-9015-637C123924A6}" destId="{1128CCDA-20E2-4D7E-8560-274D6D030C56}" srcOrd="1" destOrd="0" presId="urn:microsoft.com/office/officeart/2018/2/layout/IconVerticalSolidList"/>
    <dgm:cxn modelId="{10729E21-4E89-4ACA-9605-50C81125AB82}" type="presParOf" srcId="{D5D13788-4055-4B74-9015-637C123924A6}" destId="{359933E4-E1FB-4311-B005-4CD94A0F0223}" srcOrd="2" destOrd="0" presId="urn:microsoft.com/office/officeart/2018/2/layout/IconVerticalSolidList"/>
    <dgm:cxn modelId="{5DACA509-35C3-4EEC-8287-90F4DA8F37A1}" type="presParOf" srcId="{D5D13788-4055-4B74-9015-637C123924A6}" destId="{9F9A5779-EBD9-4C82-B1F6-3BAA912BEA9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800E59D-56E0-40AC-8448-1BF4A450365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4B3A848-7808-4254-A101-93792788CE6E}">
      <dgm:prSet/>
      <dgm:spPr/>
      <dgm:t>
        <a:bodyPr/>
        <a:lstStyle/>
        <a:p>
          <a:r>
            <a:rPr lang="en-GB" dirty="0"/>
            <a:t>Research by Bath University found that front line managers play a pivotal role in implementing HR policies and practices (CIPD, 2025a)</a:t>
          </a:r>
          <a:endParaRPr lang="en-US" dirty="0"/>
        </a:p>
      </dgm:t>
    </dgm:pt>
    <dgm:pt modelId="{AB33A4B8-F44D-4CD1-B83E-39BAF1F6F64C}" type="parTrans" cxnId="{02F39E0C-7B60-4870-9491-098CB8FCA347}">
      <dgm:prSet/>
      <dgm:spPr/>
      <dgm:t>
        <a:bodyPr/>
        <a:lstStyle/>
        <a:p>
          <a:endParaRPr lang="en-US"/>
        </a:p>
      </dgm:t>
    </dgm:pt>
    <dgm:pt modelId="{9BB69FD2-CDE7-4A93-A6C0-B44D2DA51C49}" type="sibTrans" cxnId="{02F39E0C-7B60-4870-9491-098CB8FCA347}">
      <dgm:prSet/>
      <dgm:spPr/>
      <dgm:t>
        <a:bodyPr/>
        <a:lstStyle/>
        <a:p>
          <a:endParaRPr lang="en-US"/>
        </a:p>
      </dgm:t>
    </dgm:pt>
    <dgm:pt modelId="{AA28B8AF-5067-44C8-8A65-466DE1E35FA7}">
      <dgm:prSet/>
      <dgm:spPr/>
      <dgm:t>
        <a:bodyPr/>
        <a:lstStyle/>
        <a:p>
          <a:r>
            <a:rPr lang="en-GB" dirty="0"/>
            <a:t>O’Neill (2023) highlighted the importance of line management on individuals and organisational culture. </a:t>
          </a:r>
          <a:endParaRPr lang="en-US" dirty="0"/>
        </a:p>
      </dgm:t>
    </dgm:pt>
    <dgm:pt modelId="{9916045D-610B-48AF-B8EC-9C95DCE147DF}" type="parTrans" cxnId="{84977608-F61E-4565-A416-BD3769C767A7}">
      <dgm:prSet/>
      <dgm:spPr/>
      <dgm:t>
        <a:bodyPr/>
        <a:lstStyle/>
        <a:p>
          <a:endParaRPr lang="en-US"/>
        </a:p>
      </dgm:t>
    </dgm:pt>
    <dgm:pt modelId="{03666B35-9047-446B-A0C6-8C83CD6392EF}" type="sibTrans" cxnId="{84977608-F61E-4565-A416-BD3769C767A7}">
      <dgm:prSet/>
      <dgm:spPr/>
      <dgm:t>
        <a:bodyPr/>
        <a:lstStyle/>
        <a:p>
          <a:endParaRPr lang="en-US"/>
        </a:p>
      </dgm:t>
    </dgm:pt>
    <dgm:pt modelId="{9E116BD8-F564-49C4-9647-22493DD675C1}" type="pres">
      <dgm:prSet presAssocID="{4800E59D-56E0-40AC-8448-1BF4A4503658}" presName="linear" presStyleCnt="0">
        <dgm:presLayoutVars>
          <dgm:animLvl val="lvl"/>
          <dgm:resizeHandles val="exact"/>
        </dgm:presLayoutVars>
      </dgm:prSet>
      <dgm:spPr/>
    </dgm:pt>
    <dgm:pt modelId="{B700E932-CCA8-4D8D-9EF1-D8A971D31D20}" type="pres">
      <dgm:prSet presAssocID="{C4B3A848-7808-4254-A101-93792788CE6E}" presName="parentText" presStyleLbl="node1" presStyleIdx="0" presStyleCnt="2">
        <dgm:presLayoutVars>
          <dgm:chMax val="0"/>
          <dgm:bulletEnabled val="1"/>
        </dgm:presLayoutVars>
      </dgm:prSet>
      <dgm:spPr/>
    </dgm:pt>
    <dgm:pt modelId="{4C7A038D-A0A3-42B6-B2F5-FC92082CF775}" type="pres">
      <dgm:prSet presAssocID="{9BB69FD2-CDE7-4A93-A6C0-B44D2DA51C49}" presName="spacer" presStyleCnt="0"/>
      <dgm:spPr/>
    </dgm:pt>
    <dgm:pt modelId="{40CC28A9-04E0-4BBD-9EBA-D7EFDF71E712}" type="pres">
      <dgm:prSet presAssocID="{AA28B8AF-5067-44C8-8A65-466DE1E35FA7}" presName="parentText" presStyleLbl="node1" presStyleIdx="1" presStyleCnt="2">
        <dgm:presLayoutVars>
          <dgm:chMax val="0"/>
          <dgm:bulletEnabled val="1"/>
        </dgm:presLayoutVars>
      </dgm:prSet>
      <dgm:spPr/>
    </dgm:pt>
  </dgm:ptLst>
  <dgm:cxnLst>
    <dgm:cxn modelId="{84977608-F61E-4565-A416-BD3769C767A7}" srcId="{4800E59D-56E0-40AC-8448-1BF4A4503658}" destId="{AA28B8AF-5067-44C8-8A65-466DE1E35FA7}" srcOrd="1" destOrd="0" parTransId="{9916045D-610B-48AF-B8EC-9C95DCE147DF}" sibTransId="{03666B35-9047-446B-A0C6-8C83CD6392EF}"/>
    <dgm:cxn modelId="{02F39E0C-7B60-4870-9491-098CB8FCA347}" srcId="{4800E59D-56E0-40AC-8448-1BF4A4503658}" destId="{C4B3A848-7808-4254-A101-93792788CE6E}" srcOrd="0" destOrd="0" parTransId="{AB33A4B8-F44D-4CD1-B83E-39BAF1F6F64C}" sibTransId="{9BB69FD2-CDE7-4A93-A6C0-B44D2DA51C49}"/>
    <dgm:cxn modelId="{FF703310-CB12-4B6F-98C4-19DDCF095A92}" type="presOf" srcId="{AA28B8AF-5067-44C8-8A65-466DE1E35FA7}" destId="{40CC28A9-04E0-4BBD-9EBA-D7EFDF71E712}" srcOrd="0" destOrd="0" presId="urn:microsoft.com/office/officeart/2005/8/layout/vList2"/>
    <dgm:cxn modelId="{81A31B43-28FD-4563-9CC8-192EBC9421DE}" type="presOf" srcId="{4800E59D-56E0-40AC-8448-1BF4A4503658}" destId="{9E116BD8-F564-49C4-9647-22493DD675C1}" srcOrd="0" destOrd="0" presId="urn:microsoft.com/office/officeart/2005/8/layout/vList2"/>
    <dgm:cxn modelId="{54C51E96-E928-46E7-97FB-9E2FC45CC41E}" type="presOf" srcId="{C4B3A848-7808-4254-A101-93792788CE6E}" destId="{B700E932-CCA8-4D8D-9EF1-D8A971D31D20}" srcOrd="0" destOrd="0" presId="urn:microsoft.com/office/officeart/2005/8/layout/vList2"/>
    <dgm:cxn modelId="{37FF9F9B-2FB0-438D-BBC1-59E1055CA672}" type="presParOf" srcId="{9E116BD8-F564-49C4-9647-22493DD675C1}" destId="{B700E932-CCA8-4D8D-9EF1-D8A971D31D20}" srcOrd="0" destOrd="0" presId="urn:microsoft.com/office/officeart/2005/8/layout/vList2"/>
    <dgm:cxn modelId="{E0D8BAB7-89F5-4A6F-8ED6-9407691F5ADB}" type="presParOf" srcId="{9E116BD8-F564-49C4-9647-22493DD675C1}" destId="{4C7A038D-A0A3-42B6-B2F5-FC92082CF775}" srcOrd="1" destOrd="0" presId="urn:microsoft.com/office/officeart/2005/8/layout/vList2"/>
    <dgm:cxn modelId="{AA610D95-4170-490F-A6AA-8918984F6D40}" type="presParOf" srcId="{9E116BD8-F564-49C4-9647-22493DD675C1}" destId="{40CC28A9-04E0-4BBD-9EBA-D7EFDF71E71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FB4AAD7-DB01-45AD-85DA-686398B278E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958EFB2-AEFA-4D4B-87C2-10A608C3F947}">
      <dgm:prSet/>
      <dgm:spPr/>
      <dgm:t>
        <a:bodyPr/>
        <a:lstStyle/>
        <a:p>
          <a:r>
            <a:rPr lang="en-GB"/>
            <a:t>Lack of desire: they will prioritise operational issues</a:t>
          </a:r>
          <a:endParaRPr lang="en-US"/>
        </a:p>
      </dgm:t>
    </dgm:pt>
    <dgm:pt modelId="{0EA56967-13D5-4DAE-AB38-3F756B10C4F1}" type="parTrans" cxnId="{068F7925-3635-405D-9CDD-C758263A6238}">
      <dgm:prSet/>
      <dgm:spPr/>
      <dgm:t>
        <a:bodyPr/>
        <a:lstStyle/>
        <a:p>
          <a:endParaRPr lang="en-US"/>
        </a:p>
      </dgm:t>
    </dgm:pt>
    <dgm:pt modelId="{34D80EC5-24E5-4ACC-B8D7-F566DBA93619}" type="sibTrans" cxnId="{068F7925-3635-405D-9CDD-C758263A6238}">
      <dgm:prSet/>
      <dgm:spPr/>
      <dgm:t>
        <a:bodyPr/>
        <a:lstStyle/>
        <a:p>
          <a:endParaRPr lang="en-US"/>
        </a:p>
      </dgm:t>
    </dgm:pt>
    <dgm:pt modelId="{A7D23BE4-ACF4-4017-BEF3-710D95D0A1D2}">
      <dgm:prSet/>
      <dgm:spPr/>
      <dgm:t>
        <a:bodyPr/>
        <a:lstStyle/>
        <a:p>
          <a:r>
            <a:rPr lang="en-GB"/>
            <a:t>Lack of time: they don't have the capacity to do both</a:t>
          </a:r>
          <a:endParaRPr lang="en-US"/>
        </a:p>
      </dgm:t>
    </dgm:pt>
    <dgm:pt modelId="{AEFEB672-49CF-4A39-85B5-F6C9E2402D91}" type="parTrans" cxnId="{A2FE0630-AF35-4788-BC99-A6BE28B9869A}">
      <dgm:prSet/>
      <dgm:spPr/>
      <dgm:t>
        <a:bodyPr/>
        <a:lstStyle/>
        <a:p>
          <a:endParaRPr lang="en-US"/>
        </a:p>
      </dgm:t>
    </dgm:pt>
    <dgm:pt modelId="{89BCAFB4-CE37-46CF-8747-154F80F44167}" type="sibTrans" cxnId="{A2FE0630-AF35-4788-BC99-A6BE28B9869A}">
      <dgm:prSet/>
      <dgm:spPr/>
      <dgm:t>
        <a:bodyPr/>
        <a:lstStyle/>
        <a:p>
          <a:endParaRPr lang="en-US"/>
        </a:p>
      </dgm:t>
    </dgm:pt>
    <dgm:pt modelId="{06DD82F1-6622-42F9-87DD-F2ACE402D3AC}">
      <dgm:prSet/>
      <dgm:spPr/>
      <dgm:t>
        <a:bodyPr/>
        <a:lstStyle/>
        <a:p>
          <a:r>
            <a:rPr lang="en-GB"/>
            <a:t>Lack of competency: they don't have the skills and knowledge</a:t>
          </a:r>
          <a:endParaRPr lang="en-US"/>
        </a:p>
      </dgm:t>
    </dgm:pt>
    <dgm:pt modelId="{EBE7A176-52C6-4825-8A53-2B4E2857658F}" type="parTrans" cxnId="{5E12E9BD-E60C-4FC5-AA60-0081449146E0}">
      <dgm:prSet/>
      <dgm:spPr/>
      <dgm:t>
        <a:bodyPr/>
        <a:lstStyle/>
        <a:p>
          <a:endParaRPr lang="en-US"/>
        </a:p>
      </dgm:t>
    </dgm:pt>
    <dgm:pt modelId="{3583FF30-22AC-4D25-A735-F1BF4DFE69EC}" type="sibTrans" cxnId="{5E12E9BD-E60C-4FC5-AA60-0081449146E0}">
      <dgm:prSet/>
      <dgm:spPr/>
      <dgm:t>
        <a:bodyPr/>
        <a:lstStyle/>
        <a:p>
          <a:endParaRPr lang="en-US"/>
        </a:p>
      </dgm:t>
    </dgm:pt>
    <dgm:pt modelId="{171A8422-19E6-4452-A78D-B23F941FA696}">
      <dgm:prSet/>
      <dgm:spPr/>
      <dgm:t>
        <a:bodyPr/>
        <a:lstStyle/>
        <a:p>
          <a:r>
            <a:rPr lang="en-GB"/>
            <a:t>Lack of HR services (HR may be reluctant to let go)</a:t>
          </a:r>
          <a:endParaRPr lang="en-US"/>
        </a:p>
      </dgm:t>
    </dgm:pt>
    <dgm:pt modelId="{B411AD25-C3B5-4FA8-AC77-50C06F143700}" type="parTrans" cxnId="{826B1901-C507-4789-8BAB-CB36C3BD1AEF}">
      <dgm:prSet/>
      <dgm:spPr/>
      <dgm:t>
        <a:bodyPr/>
        <a:lstStyle/>
        <a:p>
          <a:endParaRPr lang="en-US"/>
        </a:p>
      </dgm:t>
    </dgm:pt>
    <dgm:pt modelId="{B82D7FEF-C5CE-489E-AFF2-C5881EB373C5}" type="sibTrans" cxnId="{826B1901-C507-4789-8BAB-CB36C3BD1AEF}">
      <dgm:prSet/>
      <dgm:spPr/>
      <dgm:t>
        <a:bodyPr/>
        <a:lstStyle/>
        <a:p>
          <a:endParaRPr lang="en-US"/>
        </a:p>
      </dgm:t>
    </dgm:pt>
    <dgm:pt modelId="{4F46F6AB-58AF-4098-BC2E-43BA4F456507}">
      <dgm:prSet/>
      <dgm:spPr/>
      <dgm:t>
        <a:bodyPr/>
        <a:lstStyle/>
        <a:p>
          <a:r>
            <a:rPr lang="en-GB"/>
            <a:t>Lack of consistency (HR teams worry)</a:t>
          </a:r>
          <a:endParaRPr lang="en-US"/>
        </a:p>
      </dgm:t>
    </dgm:pt>
    <dgm:pt modelId="{BDD170EA-862F-41CF-95AF-1409330D625C}" type="parTrans" cxnId="{0694B9D8-BEA8-4C60-8334-C42F01F80692}">
      <dgm:prSet/>
      <dgm:spPr/>
      <dgm:t>
        <a:bodyPr/>
        <a:lstStyle/>
        <a:p>
          <a:endParaRPr lang="en-US"/>
        </a:p>
      </dgm:t>
    </dgm:pt>
    <dgm:pt modelId="{8A145635-937D-4AA4-8830-DD90E1CAB77B}" type="sibTrans" cxnId="{0694B9D8-BEA8-4C60-8334-C42F01F80692}">
      <dgm:prSet/>
      <dgm:spPr/>
      <dgm:t>
        <a:bodyPr/>
        <a:lstStyle/>
        <a:p>
          <a:endParaRPr lang="en-US"/>
        </a:p>
      </dgm:t>
    </dgm:pt>
    <dgm:pt modelId="{D4B35250-2B14-405E-9601-BC9310CE4352}" type="pres">
      <dgm:prSet presAssocID="{EFB4AAD7-DB01-45AD-85DA-686398B278E7}" presName="root" presStyleCnt="0">
        <dgm:presLayoutVars>
          <dgm:dir/>
          <dgm:resizeHandles val="exact"/>
        </dgm:presLayoutVars>
      </dgm:prSet>
      <dgm:spPr/>
    </dgm:pt>
    <dgm:pt modelId="{67498386-23C8-4B82-A338-0E50C1CE6151}" type="pres">
      <dgm:prSet presAssocID="{C958EFB2-AEFA-4D4B-87C2-10A608C3F947}" presName="compNode" presStyleCnt="0"/>
      <dgm:spPr/>
    </dgm:pt>
    <dgm:pt modelId="{F3087348-3669-419F-B5D1-83197FD7FD0E}" type="pres">
      <dgm:prSet presAssocID="{C958EFB2-AEFA-4D4B-87C2-10A608C3F947}" presName="bgRect" presStyleLbl="bgShp" presStyleIdx="0" presStyleCnt="5"/>
      <dgm:spPr/>
    </dgm:pt>
    <dgm:pt modelId="{4025FE41-2F7E-4A9F-A89F-B8A672A143CF}" type="pres">
      <dgm:prSet presAssocID="{C958EFB2-AEFA-4D4B-87C2-10A608C3F94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4C6E4E37-1492-4EFD-9C43-D21B9D1901D7}" type="pres">
      <dgm:prSet presAssocID="{C958EFB2-AEFA-4D4B-87C2-10A608C3F947}" presName="spaceRect" presStyleCnt="0"/>
      <dgm:spPr/>
    </dgm:pt>
    <dgm:pt modelId="{8975E633-C9D2-4B71-9C17-393F9B6F0338}" type="pres">
      <dgm:prSet presAssocID="{C958EFB2-AEFA-4D4B-87C2-10A608C3F947}" presName="parTx" presStyleLbl="revTx" presStyleIdx="0" presStyleCnt="5">
        <dgm:presLayoutVars>
          <dgm:chMax val="0"/>
          <dgm:chPref val="0"/>
        </dgm:presLayoutVars>
      </dgm:prSet>
      <dgm:spPr/>
    </dgm:pt>
    <dgm:pt modelId="{0D201DBE-C1DC-45E8-A3D2-8350B48E30AA}" type="pres">
      <dgm:prSet presAssocID="{34D80EC5-24E5-4ACC-B8D7-F566DBA93619}" presName="sibTrans" presStyleCnt="0"/>
      <dgm:spPr/>
    </dgm:pt>
    <dgm:pt modelId="{1EB60516-9757-48F9-905A-DDDE8B2D9D3F}" type="pres">
      <dgm:prSet presAssocID="{A7D23BE4-ACF4-4017-BEF3-710D95D0A1D2}" presName="compNode" presStyleCnt="0"/>
      <dgm:spPr/>
    </dgm:pt>
    <dgm:pt modelId="{466D5F8A-FAC1-4E4A-9AE9-DC16579C5F16}" type="pres">
      <dgm:prSet presAssocID="{A7D23BE4-ACF4-4017-BEF3-710D95D0A1D2}" presName="bgRect" presStyleLbl="bgShp" presStyleIdx="1" presStyleCnt="5"/>
      <dgm:spPr/>
    </dgm:pt>
    <dgm:pt modelId="{293E33F2-89AA-455E-9DC4-05D3A9436368}" type="pres">
      <dgm:prSet presAssocID="{A7D23BE4-ACF4-4017-BEF3-710D95D0A1D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Finished"/>
        </a:ext>
      </dgm:extLst>
    </dgm:pt>
    <dgm:pt modelId="{D4DE950B-17D0-4420-83BD-BBC01024A68A}" type="pres">
      <dgm:prSet presAssocID="{A7D23BE4-ACF4-4017-BEF3-710D95D0A1D2}" presName="spaceRect" presStyleCnt="0"/>
      <dgm:spPr/>
    </dgm:pt>
    <dgm:pt modelId="{FC125427-0479-4EFF-B3EF-039218692317}" type="pres">
      <dgm:prSet presAssocID="{A7D23BE4-ACF4-4017-BEF3-710D95D0A1D2}" presName="parTx" presStyleLbl="revTx" presStyleIdx="1" presStyleCnt="5">
        <dgm:presLayoutVars>
          <dgm:chMax val="0"/>
          <dgm:chPref val="0"/>
        </dgm:presLayoutVars>
      </dgm:prSet>
      <dgm:spPr/>
    </dgm:pt>
    <dgm:pt modelId="{05E38F34-1235-4DDE-835B-B02ED6C76F7B}" type="pres">
      <dgm:prSet presAssocID="{89BCAFB4-CE37-46CF-8747-154F80F44167}" presName="sibTrans" presStyleCnt="0"/>
      <dgm:spPr/>
    </dgm:pt>
    <dgm:pt modelId="{93AFF9A3-CFA6-4141-8730-A1561EC3BA7A}" type="pres">
      <dgm:prSet presAssocID="{06DD82F1-6622-42F9-87DD-F2ACE402D3AC}" presName="compNode" presStyleCnt="0"/>
      <dgm:spPr/>
    </dgm:pt>
    <dgm:pt modelId="{6CA38FF1-60E5-4AFA-9A5D-FA53A6601BB0}" type="pres">
      <dgm:prSet presAssocID="{06DD82F1-6622-42F9-87DD-F2ACE402D3AC}" presName="bgRect" presStyleLbl="bgShp" presStyleIdx="2" presStyleCnt="5"/>
      <dgm:spPr/>
    </dgm:pt>
    <dgm:pt modelId="{B766D45A-E4A5-4EB1-9DE4-241B425630B0}" type="pres">
      <dgm:prSet presAssocID="{06DD82F1-6622-42F9-87DD-F2ACE402D3A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D162D25-F547-4400-BB35-E446EC7F221B}" type="pres">
      <dgm:prSet presAssocID="{06DD82F1-6622-42F9-87DD-F2ACE402D3AC}" presName="spaceRect" presStyleCnt="0"/>
      <dgm:spPr/>
    </dgm:pt>
    <dgm:pt modelId="{089AC57B-A880-40A3-80AE-A0870FC4AEB2}" type="pres">
      <dgm:prSet presAssocID="{06DD82F1-6622-42F9-87DD-F2ACE402D3AC}" presName="parTx" presStyleLbl="revTx" presStyleIdx="2" presStyleCnt="5">
        <dgm:presLayoutVars>
          <dgm:chMax val="0"/>
          <dgm:chPref val="0"/>
        </dgm:presLayoutVars>
      </dgm:prSet>
      <dgm:spPr/>
    </dgm:pt>
    <dgm:pt modelId="{505F73D0-7944-49EE-8F0F-A15760ABF381}" type="pres">
      <dgm:prSet presAssocID="{3583FF30-22AC-4D25-A735-F1BF4DFE69EC}" presName="sibTrans" presStyleCnt="0"/>
      <dgm:spPr/>
    </dgm:pt>
    <dgm:pt modelId="{D734BFA2-8757-4A60-9934-9744A2741B08}" type="pres">
      <dgm:prSet presAssocID="{171A8422-19E6-4452-A78D-B23F941FA696}" presName="compNode" presStyleCnt="0"/>
      <dgm:spPr/>
    </dgm:pt>
    <dgm:pt modelId="{6F4C86CF-3E47-4163-A1D4-93E805193BD0}" type="pres">
      <dgm:prSet presAssocID="{171A8422-19E6-4452-A78D-B23F941FA696}" presName="bgRect" presStyleLbl="bgShp" presStyleIdx="3" presStyleCnt="5"/>
      <dgm:spPr/>
    </dgm:pt>
    <dgm:pt modelId="{9D73997F-B7E7-49EF-A6B4-37F08A90E2C0}" type="pres">
      <dgm:prSet presAssocID="{171A8422-19E6-4452-A78D-B23F941FA69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46E8DA9A-E25A-458D-A050-5294A75CF204}" type="pres">
      <dgm:prSet presAssocID="{171A8422-19E6-4452-A78D-B23F941FA696}" presName="spaceRect" presStyleCnt="0"/>
      <dgm:spPr/>
    </dgm:pt>
    <dgm:pt modelId="{C5EF6C7F-D41A-4D9E-A413-2C73A1E31FF9}" type="pres">
      <dgm:prSet presAssocID="{171A8422-19E6-4452-A78D-B23F941FA696}" presName="parTx" presStyleLbl="revTx" presStyleIdx="3" presStyleCnt="5">
        <dgm:presLayoutVars>
          <dgm:chMax val="0"/>
          <dgm:chPref val="0"/>
        </dgm:presLayoutVars>
      </dgm:prSet>
      <dgm:spPr/>
    </dgm:pt>
    <dgm:pt modelId="{B071A993-06C3-40D5-8D44-F1C172BADBC2}" type="pres">
      <dgm:prSet presAssocID="{B82D7FEF-C5CE-489E-AFF2-C5881EB373C5}" presName="sibTrans" presStyleCnt="0"/>
      <dgm:spPr/>
    </dgm:pt>
    <dgm:pt modelId="{D2C09C5F-7999-4A89-9E55-4396E4A4358D}" type="pres">
      <dgm:prSet presAssocID="{4F46F6AB-58AF-4098-BC2E-43BA4F456507}" presName="compNode" presStyleCnt="0"/>
      <dgm:spPr/>
    </dgm:pt>
    <dgm:pt modelId="{EB223B54-9919-4867-BEF9-E6823E1083EC}" type="pres">
      <dgm:prSet presAssocID="{4F46F6AB-58AF-4098-BC2E-43BA4F456507}" presName="bgRect" presStyleLbl="bgShp" presStyleIdx="4" presStyleCnt="5"/>
      <dgm:spPr/>
    </dgm:pt>
    <dgm:pt modelId="{13FA612E-7818-4B05-A790-56FBDF9EC45B}" type="pres">
      <dgm:prSet presAssocID="{4F46F6AB-58AF-4098-BC2E-43BA4F45650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8EB29171-F723-4C53-B9F1-46F14DEA5C80}" type="pres">
      <dgm:prSet presAssocID="{4F46F6AB-58AF-4098-BC2E-43BA4F456507}" presName="spaceRect" presStyleCnt="0"/>
      <dgm:spPr/>
    </dgm:pt>
    <dgm:pt modelId="{7AEA6408-EE66-473B-97E6-3F77C51D1BB8}" type="pres">
      <dgm:prSet presAssocID="{4F46F6AB-58AF-4098-BC2E-43BA4F456507}" presName="parTx" presStyleLbl="revTx" presStyleIdx="4" presStyleCnt="5">
        <dgm:presLayoutVars>
          <dgm:chMax val="0"/>
          <dgm:chPref val="0"/>
        </dgm:presLayoutVars>
      </dgm:prSet>
      <dgm:spPr/>
    </dgm:pt>
  </dgm:ptLst>
  <dgm:cxnLst>
    <dgm:cxn modelId="{826B1901-C507-4789-8BAB-CB36C3BD1AEF}" srcId="{EFB4AAD7-DB01-45AD-85DA-686398B278E7}" destId="{171A8422-19E6-4452-A78D-B23F941FA696}" srcOrd="3" destOrd="0" parTransId="{B411AD25-C3B5-4FA8-AC77-50C06F143700}" sibTransId="{B82D7FEF-C5CE-489E-AFF2-C5881EB373C5}"/>
    <dgm:cxn modelId="{068F7925-3635-405D-9CDD-C758263A6238}" srcId="{EFB4AAD7-DB01-45AD-85DA-686398B278E7}" destId="{C958EFB2-AEFA-4D4B-87C2-10A608C3F947}" srcOrd="0" destOrd="0" parTransId="{0EA56967-13D5-4DAE-AB38-3F756B10C4F1}" sibTransId="{34D80EC5-24E5-4ACC-B8D7-F566DBA93619}"/>
    <dgm:cxn modelId="{17B0F02A-8BAF-402E-95AB-92AC9BBDCA17}" type="presOf" srcId="{EFB4AAD7-DB01-45AD-85DA-686398B278E7}" destId="{D4B35250-2B14-405E-9601-BC9310CE4352}" srcOrd="0" destOrd="0" presId="urn:microsoft.com/office/officeart/2018/2/layout/IconVerticalSolidList"/>
    <dgm:cxn modelId="{A2FE0630-AF35-4788-BC99-A6BE28B9869A}" srcId="{EFB4AAD7-DB01-45AD-85DA-686398B278E7}" destId="{A7D23BE4-ACF4-4017-BEF3-710D95D0A1D2}" srcOrd="1" destOrd="0" parTransId="{AEFEB672-49CF-4A39-85B5-F6C9E2402D91}" sibTransId="{89BCAFB4-CE37-46CF-8747-154F80F44167}"/>
    <dgm:cxn modelId="{13C3515B-7436-42D6-8E71-657CA7241AC9}" type="presOf" srcId="{A7D23BE4-ACF4-4017-BEF3-710D95D0A1D2}" destId="{FC125427-0479-4EFF-B3EF-039218692317}" srcOrd="0" destOrd="0" presId="urn:microsoft.com/office/officeart/2018/2/layout/IconVerticalSolidList"/>
    <dgm:cxn modelId="{6EBC1881-4C91-40FB-8E31-6D10D9D3AA24}" type="presOf" srcId="{06DD82F1-6622-42F9-87DD-F2ACE402D3AC}" destId="{089AC57B-A880-40A3-80AE-A0870FC4AEB2}" srcOrd="0" destOrd="0" presId="urn:microsoft.com/office/officeart/2018/2/layout/IconVerticalSolidList"/>
    <dgm:cxn modelId="{A62DB6B7-0DF5-4D73-BEC1-15FDBAEA368E}" type="presOf" srcId="{171A8422-19E6-4452-A78D-B23F941FA696}" destId="{C5EF6C7F-D41A-4D9E-A413-2C73A1E31FF9}" srcOrd="0" destOrd="0" presId="urn:microsoft.com/office/officeart/2018/2/layout/IconVerticalSolidList"/>
    <dgm:cxn modelId="{7685E4B7-9176-4EB0-83E8-CA44D590F6D4}" type="presOf" srcId="{C958EFB2-AEFA-4D4B-87C2-10A608C3F947}" destId="{8975E633-C9D2-4B71-9C17-393F9B6F0338}" srcOrd="0" destOrd="0" presId="urn:microsoft.com/office/officeart/2018/2/layout/IconVerticalSolidList"/>
    <dgm:cxn modelId="{5E12E9BD-E60C-4FC5-AA60-0081449146E0}" srcId="{EFB4AAD7-DB01-45AD-85DA-686398B278E7}" destId="{06DD82F1-6622-42F9-87DD-F2ACE402D3AC}" srcOrd="2" destOrd="0" parTransId="{EBE7A176-52C6-4825-8A53-2B4E2857658F}" sibTransId="{3583FF30-22AC-4D25-A735-F1BF4DFE69EC}"/>
    <dgm:cxn modelId="{0694B9D8-BEA8-4C60-8334-C42F01F80692}" srcId="{EFB4AAD7-DB01-45AD-85DA-686398B278E7}" destId="{4F46F6AB-58AF-4098-BC2E-43BA4F456507}" srcOrd="4" destOrd="0" parTransId="{BDD170EA-862F-41CF-95AF-1409330D625C}" sibTransId="{8A145635-937D-4AA4-8830-DD90E1CAB77B}"/>
    <dgm:cxn modelId="{1C9586DB-E8F2-4ACE-B85E-04EC313E0894}" type="presOf" srcId="{4F46F6AB-58AF-4098-BC2E-43BA4F456507}" destId="{7AEA6408-EE66-473B-97E6-3F77C51D1BB8}" srcOrd="0" destOrd="0" presId="urn:microsoft.com/office/officeart/2018/2/layout/IconVerticalSolidList"/>
    <dgm:cxn modelId="{728F3DB2-7675-4BB2-9A32-358503A27BCD}" type="presParOf" srcId="{D4B35250-2B14-405E-9601-BC9310CE4352}" destId="{67498386-23C8-4B82-A338-0E50C1CE6151}" srcOrd="0" destOrd="0" presId="urn:microsoft.com/office/officeart/2018/2/layout/IconVerticalSolidList"/>
    <dgm:cxn modelId="{1B6CBBA7-C026-47B5-910D-34FF006A21CF}" type="presParOf" srcId="{67498386-23C8-4B82-A338-0E50C1CE6151}" destId="{F3087348-3669-419F-B5D1-83197FD7FD0E}" srcOrd="0" destOrd="0" presId="urn:microsoft.com/office/officeart/2018/2/layout/IconVerticalSolidList"/>
    <dgm:cxn modelId="{69DA24B1-C780-408A-8ED2-6D43B8E0F2ED}" type="presParOf" srcId="{67498386-23C8-4B82-A338-0E50C1CE6151}" destId="{4025FE41-2F7E-4A9F-A89F-B8A672A143CF}" srcOrd="1" destOrd="0" presId="urn:microsoft.com/office/officeart/2018/2/layout/IconVerticalSolidList"/>
    <dgm:cxn modelId="{A4C9A4F8-0063-4C15-90E8-DE311F68DF35}" type="presParOf" srcId="{67498386-23C8-4B82-A338-0E50C1CE6151}" destId="{4C6E4E37-1492-4EFD-9C43-D21B9D1901D7}" srcOrd="2" destOrd="0" presId="urn:microsoft.com/office/officeart/2018/2/layout/IconVerticalSolidList"/>
    <dgm:cxn modelId="{EBA39027-EBA2-40A5-8A82-4E51A7F779C0}" type="presParOf" srcId="{67498386-23C8-4B82-A338-0E50C1CE6151}" destId="{8975E633-C9D2-4B71-9C17-393F9B6F0338}" srcOrd="3" destOrd="0" presId="urn:microsoft.com/office/officeart/2018/2/layout/IconVerticalSolidList"/>
    <dgm:cxn modelId="{9723CA05-D990-46C6-A9E3-E394486DEB32}" type="presParOf" srcId="{D4B35250-2B14-405E-9601-BC9310CE4352}" destId="{0D201DBE-C1DC-45E8-A3D2-8350B48E30AA}" srcOrd="1" destOrd="0" presId="urn:microsoft.com/office/officeart/2018/2/layout/IconVerticalSolidList"/>
    <dgm:cxn modelId="{26746A77-AE9C-48A0-805B-24FDA2D76967}" type="presParOf" srcId="{D4B35250-2B14-405E-9601-BC9310CE4352}" destId="{1EB60516-9757-48F9-905A-DDDE8B2D9D3F}" srcOrd="2" destOrd="0" presId="urn:microsoft.com/office/officeart/2018/2/layout/IconVerticalSolidList"/>
    <dgm:cxn modelId="{59D87156-C114-4552-A3C1-6AAB2D577476}" type="presParOf" srcId="{1EB60516-9757-48F9-905A-DDDE8B2D9D3F}" destId="{466D5F8A-FAC1-4E4A-9AE9-DC16579C5F16}" srcOrd="0" destOrd="0" presId="urn:microsoft.com/office/officeart/2018/2/layout/IconVerticalSolidList"/>
    <dgm:cxn modelId="{E9D693EF-D399-4F73-A63E-877C3D31B7A4}" type="presParOf" srcId="{1EB60516-9757-48F9-905A-DDDE8B2D9D3F}" destId="{293E33F2-89AA-455E-9DC4-05D3A9436368}" srcOrd="1" destOrd="0" presId="urn:microsoft.com/office/officeart/2018/2/layout/IconVerticalSolidList"/>
    <dgm:cxn modelId="{7D2027B2-BEFF-4122-B8AA-7BE488FD5BF9}" type="presParOf" srcId="{1EB60516-9757-48F9-905A-DDDE8B2D9D3F}" destId="{D4DE950B-17D0-4420-83BD-BBC01024A68A}" srcOrd="2" destOrd="0" presId="urn:microsoft.com/office/officeart/2018/2/layout/IconVerticalSolidList"/>
    <dgm:cxn modelId="{CF82AF0C-2F19-4FDF-9DBD-A41868864B53}" type="presParOf" srcId="{1EB60516-9757-48F9-905A-DDDE8B2D9D3F}" destId="{FC125427-0479-4EFF-B3EF-039218692317}" srcOrd="3" destOrd="0" presId="urn:microsoft.com/office/officeart/2018/2/layout/IconVerticalSolidList"/>
    <dgm:cxn modelId="{4AE9DD84-ACE7-4B86-8986-DE02A70A25FB}" type="presParOf" srcId="{D4B35250-2B14-405E-9601-BC9310CE4352}" destId="{05E38F34-1235-4DDE-835B-B02ED6C76F7B}" srcOrd="3" destOrd="0" presId="urn:microsoft.com/office/officeart/2018/2/layout/IconVerticalSolidList"/>
    <dgm:cxn modelId="{1381FED6-42DD-4C75-8A39-56FE4CA2D860}" type="presParOf" srcId="{D4B35250-2B14-405E-9601-BC9310CE4352}" destId="{93AFF9A3-CFA6-4141-8730-A1561EC3BA7A}" srcOrd="4" destOrd="0" presId="urn:microsoft.com/office/officeart/2018/2/layout/IconVerticalSolidList"/>
    <dgm:cxn modelId="{D7434C82-3D55-4BFF-9411-D24CB0C58EA6}" type="presParOf" srcId="{93AFF9A3-CFA6-4141-8730-A1561EC3BA7A}" destId="{6CA38FF1-60E5-4AFA-9A5D-FA53A6601BB0}" srcOrd="0" destOrd="0" presId="urn:microsoft.com/office/officeart/2018/2/layout/IconVerticalSolidList"/>
    <dgm:cxn modelId="{00F90442-CC92-4172-9F93-FC5A31846421}" type="presParOf" srcId="{93AFF9A3-CFA6-4141-8730-A1561EC3BA7A}" destId="{B766D45A-E4A5-4EB1-9DE4-241B425630B0}" srcOrd="1" destOrd="0" presId="urn:microsoft.com/office/officeart/2018/2/layout/IconVerticalSolidList"/>
    <dgm:cxn modelId="{DCFF4511-6105-4DE3-A46C-A16712151828}" type="presParOf" srcId="{93AFF9A3-CFA6-4141-8730-A1561EC3BA7A}" destId="{3D162D25-F547-4400-BB35-E446EC7F221B}" srcOrd="2" destOrd="0" presId="urn:microsoft.com/office/officeart/2018/2/layout/IconVerticalSolidList"/>
    <dgm:cxn modelId="{CE7B3E96-A2C4-49F7-B3DA-288432A362AA}" type="presParOf" srcId="{93AFF9A3-CFA6-4141-8730-A1561EC3BA7A}" destId="{089AC57B-A880-40A3-80AE-A0870FC4AEB2}" srcOrd="3" destOrd="0" presId="urn:microsoft.com/office/officeart/2018/2/layout/IconVerticalSolidList"/>
    <dgm:cxn modelId="{4B685A4A-15D2-4462-A08C-B4276F52F8DD}" type="presParOf" srcId="{D4B35250-2B14-405E-9601-BC9310CE4352}" destId="{505F73D0-7944-49EE-8F0F-A15760ABF381}" srcOrd="5" destOrd="0" presId="urn:microsoft.com/office/officeart/2018/2/layout/IconVerticalSolidList"/>
    <dgm:cxn modelId="{8DD340C7-51DD-4C0D-BAF6-FC6A546EEE4A}" type="presParOf" srcId="{D4B35250-2B14-405E-9601-BC9310CE4352}" destId="{D734BFA2-8757-4A60-9934-9744A2741B08}" srcOrd="6" destOrd="0" presId="urn:microsoft.com/office/officeart/2018/2/layout/IconVerticalSolidList"/>
    <dgm:cxn modelId="{D10D33C3-3FA1-487C-ADDB-A8DEF1AA7B89}" type="presParOf" srcId="{D734BFA2-8757-4A60-9934-9744A2741B08}" destId="{6F4C86CF-3E47-4163-A1D4-93E805193BD0}" srcOrd="0" destOrd="0" presId="urn:microsoft.com/office/officeart/2018/2/layout/IconVerticalSolidList"/>
    <dgm:cxn modelId="{1D59D26D-2C71-4100-B94B-F993CD065E1A}" type="presParOf" srcId="{D734BFA2-8757-4A60-9934-9744A2741B08}" destId="{9D73997F-B7E7-49EF-A6B4-37F08A90E2C0}" srcOrd="1" destOrd="0" presId="urn:microsoft.com/office/officeart/2018/2/layout/IconVerticalSolidList"/>
    <dgm:cxn modelId="{ABFE1DE6-8961-4FE3-938F-44B565CAE528}" type="presParOf" srcId="{D734BFA2-8757-4A60-9934-9744A2741B08}" destId="{46E8DA9A-E25A-458D-A050-5294A75CF204}" srcOrd="2" destOrd="0" presId="urn:microsoft.com/office/officeart/2018/2/layout/IconVerticalSolidList"/>
    <dgm:cxn modelId="{C8EAD94D-45C8-4024-96B4-283D341B8A4E}" type="presParOf" srcId="{D734BFA2-8757-4A60-9934-9744A2741B08}" destId="{C5EF6C7F-D41A-4D9E-A413-2C73A1E31FF9}" srcOrd="3" destOrd="0" presId="urn:microsoft.com/office/officeart/2018/2/layout/IconVerticalSolidList"/>
    <dgm:cxn modelId="{F636316D-FBB7-4DA5-A520-CE671F271C3C}" type="presParOf" srcId="{D4B35250-2B14-405E-9601-BC9310CE4352}" destId="{B071A993-06C3-40D5-8D44-F1C172BADBC2}" srcOrd="7" destOrd="0" presId="urn:microsoft.com/office/officeart/2018/2/layout/IconVerticalSolidList"/>
    <dgm:cxn modelId="{0B712E03-46D5-4812-A659-3B679C2EA7E1}" type="presParOf" srcId="{D4B35250-2B14-405E-9601-BC9310CE4352}" destId="{D2C09C5F-7999-4A89-9E55-4396E4A4358D}" srcOrd="8" destOrd="0" presId="urn:microsoft.com/office/officeart/2018/2/layout/IconVerticalSolidList"/>
    <dgm:cxn modelId="{FCE7AC83-27DC-4E2A-B507-3779BA3D490E}" type="presParOf" srcId="{D2C09C5F-7999-4A89-9E55-4396E4A4358D}" destId="{EB223B54-9919-4867-BEF9-E6823E1083EC}" srcOrd="0" destOrd="0" presId="urn:microsoft.com/office/officeart/2018/2/layout/IconVerticalSolidList"/>
    <dgm:cxn modelId="{C8CEDB4F-CD64-4D49-BE55-B162B2F4A91D}" type="presParOf" srcId="{D2C09C5F-7999-4A89-9E55-4396E4A4358D}" destId="{13FA612E-7818-4B05-A790-56FBDF9EC45B}" srcOrd="1" destOrd="0" presId="urn:microsoft.com/office/officeart/2018/2/layout/IconVerticalSolidList"/>
    <dgm:cxn modelId="{EB1F48F6-3D80-4BFB-880B-9B6F24DD0139}" type="presParOf" srcId="{D2C09C5F-7999-4A89-9E55-4396E4A4358D}" destId="{8EB29171-F723-4C53-B9F1-46F14DEA5C80}" srcOrd="2" destOrd="0" presId="urn:microsoft.com/office/officeart/2018/2/layout/IconVerticalSolidList"/>
    <dgm:cxn modelId="{DE2B812A-C44E-41F0-8B8D-81D13202E3C1}" type="presParOf" srcId="{D2C09C5F-7999-4A89-9E55-4396E4A4358D}" destId="{7AEA6408-EE66-473B-97E6-3F77C51D1BB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7C86841-BF9A-43C4-B75A-84F3991B576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4315FC5-7C36-453A-93D0-DE2CC16BEFF6}">
      <dgm:prSet/>
      <dgm:spPr/>
      <dgm:t>
        <a:bodyPr/>
        <a:lstStyle/>
        <a:p>
          <a:r>
            <a:rPr lang="en-GB"/>
            <a:t>Provide managers with time to carry out people management activities</a:t>
          </a:r>
          <a:endParaRPr lang="en-US"/>
        </a:p>
      </dgm:t>
    </dgm:pt>
    <dgm:pt modelId="{DA33AA41-92E1-4923-94FA-FFC01AA7AEF7}" type="parTrans" cxnId="{A9FB3B77-F3FD-43F9-8A34-5434FB87DDDB}">
      <dgm:prSet/>
      <dgm:spPr/>
      <dgm:t>
        <a:bodyPr/>
        <a:lstStyle/>
        <a:p>
          <a:endParaRPr lang="en-US"/>
        </a:p>
      </dgm:t>
    </dgm:pt>
    <dgm:pt modelId="{83F0C16D-7649-40EE-8702-80281E6E30C9}" type="sibTrans" cxnId="{A9FB3B77-F3FD-43F9-8A34-5434FB87DDDB}">
      <dgm:prSet/>
      <dgm:spPr/>
      <dgm:t>
        <a:bodyPr/>
        <a:lstStyle/>
        <a:p>
          <a:endParaRPr lang="en-US"/>
        </a:p>
      </dgm:t>
    </dgm:pt>
    <dgm:pt modelId="{0C854C9F-B3AA-4062-B623-C3CD2CD4B0A5}">
      <dgm:prSet/>
      <dgm:spPr/>
      <dgm:t>
        <a:bodyPr/>
        <a:lstStyle/>
        <a:p>
          <a:r>
            <a:rPr lang="en-GB"/>
            <a:t>Select them carefully, paying attention to behavioural competencies</a:t>
          </a:r>
          <a:endParaRPr lang="en-US"/>
        </a:p>
      </dgm:t>
    </dgm:pt>
    <dgm:pt modelId="{D6837038-E759-4DA0-8302-F330CA64B288}" type="parTrans" cxnId="{C123E994-9E83-4C1F-A9FA-B63671A37C3A}">
      <dgm:prSet/>
      <dgm:spPr/>
      <dgm:t>
        <a:bodyPr/>
        <a:lstStyle/>
        <a:p>
          <a:endParaRPr lang="en-US"/>
        </a:p>
      </dgm:t>
    </dgm:pt>
    <dgm:pt modelId="{D61B6BD6-F3AA-4554-92FC-05495634359F}" type="sibTrans" cxnId="{C123E994-9E83-4C1F-A9FA-B63671A37C3A}">
      <dgm:prSet/>
      <dgm:spPr/>
      <dgm:t>
        <a:bodyPr/>
        <a:lstStyle/>
        <a:p>
          <a:endParaRPr lang="en-US"/>
        </a:p>
      </dgm:t>
    </dgm:pt>
    <dgm:pt modelId="{E5E28F85-FB19-4807-AE82-3CD03A0BB69D}">
      <dgm:prSet/>
      <dgm:spPr/>
      <dgm:t>
        <a:bodyPr/>
        <a:lstStyle/>
        <a:p>
          <a:r>
            <a:rPr lang="en-GB"/>
            <a:t>Support them with organisational values concerning people management </a:t>
          </a:r>
          <a:endParaRPr lang="en-US"/>
        </a:p>
      </dgm:t>
    </dgm:pt>
    <dgm:pt modelId="{0563C1C0-F8B9-4DA2-8FE6-8B9DB6BCDC1D}" type="parTrans" cxnId="{59423B41-9CC0-479A-9CCA-E5EDB7013940}">
      <dgm:prSet/>
      <dgm:spPr/>
      <dgm:t>
        <a:bodyPr/>
        <a:lstStyle/>
        <a:p>
          <a:endParaRPr lang="en-US"/>
        </a:p>
      </dgm:t>
    </dgm:pt>
    <dgm:pt modelId="{779E0EFE-59C3-4256-ABB2-C326B9755DF1}" type="sibTrans" cxnId="{59423B41-9CC0-479A-9CCA-E5EDB7013940}">
      <dgm:prSet/>
      <dgm:spPr/>
      <dgm:t>
        <a:bodyPr/>
        <a:lstStyle/>
        <a:p>
          <a:endParaRPr lang="en-US"/>
        </a:p>
      </dgm:t>
    </dgm:pt>
    <dgm:pt modelId="{DE77EDB9-FBDD-453F-ADE4-BA32A9001ABA}">
      <dgm:prSet/>
      <dgm:spPr/>
      <dgm:t>
        <a:bodyPr/>
        <a:lstStyle/>
        <a:p>
          <a:r>
            <a:rPr lang="en-GB"/>
            <a:t>Provide them with skills training</a:t>
          </a:r>
          <a:endParaRPr lang="en-US"/>
        </a:p>
      </dgm:t>
    </dgm:pt>
    <dgm:pt modelId="{7D00BD47-3819-4518-957E-5B5EAE3BE6A1}" type="parTrans" cxnId="{B084B5E5-3AFD-4E65-B2DD-235AD268BD65}">
      <dgm:prSet/>
      <dgm:spPr/>
      <dgm:t>
        <a:bodyPr/>
        <a:lstStyle/>
        <a:p>
          <a:endParaRPr lang="en-US"/>
        </a:p>
      </dgm:t>
    </dgm:pt>
    <dgm:pt modelId="{A1720A69-78DA-4263-925F-C24DFA47767D}" type="sibTrans" cxnId="{B084B5E5-3AFD-4E65-B2DD-235AD268BD65}">
      <dgm:prSet/>
      <dgm:spPr/>
      <dgm:t>
        <a:bodyPr/>
        <a:lstStyle/>
        <a:p>
          <a:endParaRPr lang="en-US"/>
        </a:p>
      </dgm:t>
    </dgm:pt>
    <dgm:pt modelId="{F7F7DAD6-F1F8-46B6-9E43-E7E00CB9508A}" type="pres">
      <dgm:prSet presAssocID="{A7C86841-BF9A-43C4-B75A-84F3991B576B}" presName="root" presStyleCnt="0">
        <dgm:presLayoutVars>
          <dgm:dir/>
          <dgm:resizeHandles val="exact"/>
        </dgm:presLayoutVars>
      </dgm:prSet>
      <dgm:spPr/>
    </dgm:pt>
    <dgm:pt modelId="{AD687C87-6553-4E37-A1D4-A15295EA88B3}" type="pres">
      <dgm:prSet presAssocID="{54315FC5-7C36-453A-93D0-DE2CC16BEFF6}" presName="compNode" presStyleCnt="0"/>
      <dgm:spPr/>
    </dgm:pt>
    <dgm:pt modelId="{12251918-E9F3-41C5-A698-DB8074676B84}" type="pres">
      <dgm:prSet presAssocID="{54315FC5-7C36-453A-93D0-DE2CC16BEFF6}" presName="bgRect" presStyleLbl="bgShp" presStyleIdx="0" presStyleCnt="4"/>
      <dgm:spPr/>
    </dgm:pt>
    <dgm:pt modelId="{C2873E92-272C-4A9A-A9E7-D75D5D97F7D6}" type="pres">
      <dgm:prSet presAssocID="{54315FC5-7C36-453A-93D0-DE2CC16BEFF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90AC9005-CA34-4FAE-A759-74A20EDE0ED4}" type="pres">
      <dgm:prSet presAssocID="{54315FC5-7C36-453A-93D0-DE2CC16BEFF6}" presName="spaceRect" presStyleCnt="0"/>
      <dgm:spPr/>
    </dgm:pt>
    <dgm:pt modelId="{2012BAB4-6898-4869-9A80-911291251FF8}" type="pres">
      <dgm:prSet presAssocID="{54315FC5-7C36-453A-93D0-DE2CC16BEFF6}" presName="parTx" presStyleLbl="revTx" presStyleIdx="0" presStyleCnt="4">
        <dgm:presLayoutVars>
          <dgm:chMax val="0"/>
          <dgm:chPref val="0"/>
        </dgm:presLayoutVars>
      </dgm:prSet>
      <dgm:spPr/>
    </dgm:pt>
    <dgm:pt modelId="{30070E4B-ED98-46EF-BF00-F1C234654899}" type="pres">
      <dgm:prSet presAssocID="{83F0C16D-7649-40EE-8702-80281E6E30C9}" presName="sibTrans" presStyleCnt="0"/>
      <dgm:spPr/>
    </dgm:pt>
    <dgm:pt modelId="{D9EA5CB7-98DF-42B9-825E-69F7A063B06B}" type="pres">
      <dgm:prSet presAssocID="{0C854C9F-B3AA-4062-B623-C3CD2CD4B0A5}" presName="compNode" presStyleCnt="0"/>
      <dgm:spPr/>
    </dgm:pt>
    <dgm:pt modelId="{8AC9B807-15AE-429F-BF35-2EA0973A88EA}" type="pres">
      <dgm:prSet presAssocID="{0C854C9F-B3AA-4062-B623-C3CD2CD4B0A5}" presName="bgRect" presStyleLbl="bgShp" presStyleIdx="1" presStyleCnt="4"/>
      <dgm:spPr/>
    </dgm:pt>
    <dgm:pt modelId="{D8ED4D26-03AA-4121-9664-1C33F388BC08}" type="pres">
      <dgm:prSet presAssocID="{0C854C9F-B3AA-4062-B623-C3CD2CD4B0A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A4DADC16-27FD-493E-A83A-F43BA0F9F837}" type="pres">
      <dgm:prSet presAssocID="{0C854C9F-B3AA-4062-B623-C3CD2CD4B0A5}" presName="spaceRect" presStyleCnt="0"/>
      <dgm:spPr/>
    </dgm:pt>
    <dgm:pt modelId="{C0AF2981-2610-4B50-BF4C-28F0D95D3411}" type="pres">
      <dgm:prSet presAssocID="{0C854C9F-B3AA-4062-B623-C3CD2CD4B0A5}" presName="parTx" presStyleLbl="revTx" presStyleIdx="1" presStyleCnt="4">
        <dgm:presLayoutVars>
          <dgm:chMax val="0"/>
          <dgm:chPref val="0"/>
        </dgm:presLayoutVars>
      </dgm:prSet>
      <dgm:spPr/>
    </dgm:pt>
    <dgm:pt modelId="{DFE678B9-7A43-4787-9B45-1C2C8B4B5F71}" type="pres">
      <dgm:prSet presAssocID="{D61B6BD6-F3AA-4554-92FC-05495634359F}" presName="sibTrans" presStyleCnt="0"/>
      <dgm:spPr/>
    </dgm:pt>
    <dgm:pt modelId="{9B77E368-DD40-4BE8-8115-231B993A2748}" type="pres">
      <dgm:prSet presAssocID="{E5E28F85-FB19-4807-AE82-3CD03A0BB69D}" presName="compNode" presStyleCnt="0"/>
      <dgm:spPr/>
    </dgm:pt>
    <dgm:pt modelId="{92169AA1-54E8-442B-8115-FB41ADD4171B}" type="pres">
      <dgm:prSet presAssocID="{E5E28F85-FB19-4807-AE82-3CD03A0BB69D}" presName="bgRect" presStyleLbl="bgShp" presStyleIdx="2" presStyleCnt="4"/>
      <dgm:spPr/>
    </dgm:pt>
    <dgm:pt modelId="{52CC77A5-A9DC-436E-A659-088D1C60E9B0}" type="pres">
      <dgm:prSet presAssocID="{E5E28F85-FB19-4807-AE82-3CD03A0BB69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AC2FC177-DF49-49B7-87D8-245DEE3C8000}" type="pres">
      <dgm:prSet presAssocID="{E5E28F85-FB19-4807-AE82-3CD03A0BB69D}" presName="spaceRect" presStyleCnt="0"/>
      <dgm:spPr/>
    </dgm:pt>
    <dgm:pt modelId="{9FF71BE9-8F8C-4652-AD7A-0B7933EA2199}" type="pres">
      <dgm:prSet presAssocID="{E5E28F85-FB19-4807-AE82-3CD03A0BB69D}" presName="parTx" presStyleLbl="revTx" presStyleIdx="2" presStyleCnt="4">
        <dgm:presLayoutVars>
          <dgm:chMax val="0"/>
          <dgm:chPref val="0"/>
        </dgm:presLayoutVars>
      </dgm:prSet>
      <dgm:spPr/>
    </dgm:pt>
    <dgm:pt modelId="{6A753CD7-4199-44D0-B5D4-FD6160B638F8}" type="pres">
      <dgm:prSet presAssocID="{779E0EFE-59C3-4256-ABB2-C326B9755DF1}" presName="sibTrans" presStyleCnt="0"/>
      <dgm:spPr/>
    </dgm:pt>
    <dgm:pt modelId="{665E8CEA-02A1-4465-9F08-A415AFE83B1A}" type="pres">
      <dgm:prSet presAssocID="{DE77EDB9-FBDD-453F-ADE4-BA32A9001ABA}" presName="compNode" presStyleCnt="0"/>
      <dgm:spPr/>
    </dgm:pt>
    <dgm:pt modelId="{69F4BCEC-5790-4F5A-846D-9BEA9178D3EB}" type="pres">
      <dgm:prSet presAssocID="{DE77EDB9-FBDD-453F-ADE4-BA32A9001ABA}" presName="bgRect" presStyleLbl="bgShp" presStyleIdx="3" presStyleCnt="4"/>
      <dgm:spPr/>
    </dgm:pt>
    <dgm:pt modelId="{265ADB13-2940-4935-B367-A3383726C870}" type="pres">
      <dgm:prSet presAssocID="{DE77EDB9-FBDD-453F-ADE4-BA32A9001AB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CE187E5D-C65D-4FC0-B522-9EA357E64CFE}" type="pres">
      <dgm:prSet presAssocID="{DE77EDB9-FBDD-453F-ADE4-BA32A9001ABA}" presName="spaceRect" presStyleCnt="0"/>
      <dgm:spPr/>
    </dgm:pt>
    <dgm:pt modelId="{DFA8A036-5B65-469F-A3A5-AC7FB71E9969}" type="pres">
      <dgm:prSet presAssocID="{DE77EDB9-FBDD-453F-ADE4-BA32A9001ABA}" presName="parTx" presStyleLbl="revTx" presStyleIdx="3" presStyleCnt="4">
        <dgm:presLayoutVars>
          <dgm:chMax val="0"/>
          <dgm:chPref val="0"/>
        </dgm:presLayoutVars>
      </dgm:prSet>
      <dgm:spPr/>
    </dgm:pt>
  </dgm:ptLst>
  <dgm:cxnLst>
    <dgm:cxn modelId="{07C0EC3A-D268-4496-AA01-AFE009CCE871}" type="presOf" srcId="{54315FC5-7C36-453A-93D0-DE2CC16BEFF6}" destId="{2012BAB4-6898-4869-9A80-911291251FF8}" srcOrd="0" destOrd="0" presId="urn:microsoft.com/office/officeart/2018/2/layout/IconVerticalSolidList"/>
    <dgm:cxn modelId="{59423B41-9CC0-479A-9CCA-E5EDB7013940}" srcId="{A7C86841-BF9A-43C4-B75A-84F3991B576B}" destId="{E5E28F85-FB19-4807-AE82-3CD03A0BB69D}" srcOrd="2" destOrd="0" parTransId="{0563C1C0-F8B9-4DA2-8FE6-8B9DB6BCDC1D}" sibTransId="{779E0EFE-59C3-4256-ABB2-C326B9755DF1}"/>
    <dgm:cxn modelId="{A9FB3B77-F3FD-43F9-8A34-5434FB87DDDB}" srcId="{A7C86841-BF9A-43C4-B75A-84F3991B576B}" destId="{54315FC5-7C36-453A-93D0-DE2CC16BEFF6}" srcOrd="0" destOrd="0" parTransId="{DA33AA41-92E1-4923-94FA-FFC01AA7AEF7}" sibTransId="{83F0C16D-7649-40EE-8702-80281E6E30C9}"/>
    <dgm:cxn modelId="{5061D17A-0D5D-499D-90BF-C18EB9D68175}" type="presOf" srcId="{A7C86841-BF9A-43C4-B75A-84F3991B576B}" destId="{F7F7DAD6-F1F8-46B6-9E43-E7E00CB9508A}" srcOrd="0" destOrd="0" presId="urn:microsoft.com/office/officeart/2018/2/layout/IconVerticalSolidList"/>
    <dgm:cxn modelId="{ACCEAB94-ADA5-4148-A969-87F7D6A928AC}" type="presOf" srcId="{0C854C9F-B3AA-4062-B623-C3CD2CD4B0A5}" destId="{C0AF2981-2610-4B50-BF4C-28F0D95D3411}" srcOrd="0" destOrd="0" presId="urn:microsoft.com/office/officeart/2018/2/layout/IconVerticalSolidList"/>
    <dgm:cxn modelId="{C123E994-9E83-4C1F-A9FA-B63671A37C3A}" srcId="{A7C86841-BF9A-43C4-B75A-84F3991B576B}" destId="{0C854C9F-B3AA-4062-B623-C3CD2CD4B0A5}" srcOrd="1" destOrd="0" parTransId="{D6837038-E759-4DA0-8302-F330CA64B288}" sibTransId="{D61B6BD6-F3AA-4554-92FC-05495634359F}"/>
    <dgm:cxn modelId="{4D02149A-57CD-4B83-B352-8EC97F82ADE2}" type="presOf" srcId="{DE77EDB9-FBDD-453F-ADE4-BA32A9001ABA}" destId="{DFA8A036-5B65-469F-A3A5-AC7FB71E9969}" srcOrd="0" destOrd="0" presId="urn:microsoft.com/office/officeart/2018/2/layout/IconVerticalSolidList"/>
    <dgm:cxn modelId="{B084B5E5-3AFD-4E65-B2DD-235AD268BD65}" srcId="{A7C86841-BF9A-43C4-B75A-84F3991B576B}" destId="{DE77EDB9-FBDD-453F-ADE4-BA32A9001ABA}" srcOrd="3" destOrd="0" parTransId="{7D00BD47-3819-4518-957E-5B5EAE3BE6A1}" sibTransId="{A1720A69-78DA-4263-925F-C24DFA47767D}"/>
    <dgm:cxn modelId="{1E29A5FA-8057-49DD-B312-CBFF1ECF9435}" type="presOf" srcId="{E5E28F85-FB19-4807-AE82-3CD03A0BB69D}" destId="{9FF71BE9-8F8C-4652-AD7A-0B7933EA2199}" srcOrd="0" destOrd="0" presId="urn:microsoft.com/office/officeart/2018/2/layout/IconVerticalSolidList"/>
    <dgm:cxn modelId="{D93BF37F-2B9E-4765-B798-6B91D3A957BA}" type="presParOf" srcId="{F7F7DAD6-F1F8-46B6-9E43-E7E00CB9508A}" destId="{AD687C87-6553-4E37-A1D4-A15295EA88B3}" srcOrd="0" destOrd="0" presId="urn:microsoft.com/office/officeart/2018/2/layout/IconVerticalSolidList"/>
    <dgm:cxn modelId="{7953B4B3-9BC4-41DF-8809-09096871B6DF}" type="presParOf" srcId="{AD687C87-6553-4E37-A1D4-A15295EA88B3}" destId="{12251918-E9F3-41C5-A698-DB8074676B84}" srcOrd="0" destOrd="0" presId="urn:microsoft.com/office/officeart/2018/2/layout/IconVerticalSolidList"/>
    <dgm:cxn modelId="{F8BDDFB6-F074-4B07-9D0D-C86ED43A78CF}" type="presParOf" srcId="{AD687C87-6553-4E37-A1D4-A15295EA88B3}" destId="{C2873E92-272C-4A9A-A9E7-D75D5D97F7D6}" srcOrd="1" destOrd="0" presId="urn:microsoft.com/office/officeart/2018/2/layout/IconVerticalSolidList"/>
    <dgm:cxn modelId="{5EB1A4D2-E234-444D-80B4-63A744C01487}" type="presParOf" srcId="{AD687C87-6553-4E37-A1D4-A15295EA88B3}" destId="{90AC9005-CA34-4FAE-A759-74A20EDE0ED4}" srcOrd="2" destOrd="0" presId="urn:microsoft.com/office/officeart/2018/2/layout/IconVerticalSolidList"/>
    <dgm:cxn modelId="{C856C0F0-4033-4290-BED4-1F540E4F4CA1}" type="presParOf" srcId="{AD687C87-6553-4E37-A1D4-A15295EA88B3}" destId="{2012BAB4-6898-4869-9A80-911291251FF8}" srcOrd="3" destOrd="0" presId="urn:microsoft.com/office/officeart/2018/2/layout/IconVerticalSolidList"/>
    <dgm:cxn modelId="{7BB9835A-3C3C-478A-99E6-6D791C7DC301}" type="presParOf" srcId="{F7F7DAD6-F1F8-46B6-9E43-E7E00CB9508A}" destId="{30070E4B-ED98-46EF-BF00-F1C234654899}" srcOrd="1" destOrd="0" presId="urn:microsoft.com/office/officeart/2018/2/layout/IconVerticalSolidList"/>
    <dgm:cxn modelId="{56C4E2B7-7BA2-4DB5-92E6-FAB48C289F2B}" type="presParOf" srcId="{F7F7DAD6-F1F8-46B6-9E43-E7E00CB9508A}" destId="{D9EA5CB7-98DF-42B9-825E-69F7A063B06B}" srcOrd="2" destOrd="0" presId="urn:microsoft.com/office/officeart/2018/2/layout/IconVerticalSolidList"/>
    <dgm:cxn modelId="{42087378-DDEB-4314-A59C-DA5B55729709}" type="presParOf" srcId="{D9EA5CB7-98DF-42B9-825E-69F7A063B06B}" destId="{8AC9B807-15AE-429F-BF35-2EA0973A88EA}" srcOrd="0" destOrd="0" presId="urn:microsoft.com/office/officeart/2018/2/layout/IconVerticalSolidList"/>
    <dgm:cxn modelId="{3EC4BAFE-56BE-4ECD-ACA4-4C626D3F5D0E}" type="presParOf" srcId="{D9EA5CB7-98DF-42B9-825E-69F7A063B06B}" destId="{D8ED4D26-03AA-4121-9664-1C33F388BC08}" srcOrd="1" destOrd="0" presId="urn:microsoft.com/office/officeart/2018/2/layout/IconVerticalSolidList"/>
    <dgm:cxn modelId="{774BFDFD-6C4C-4351-9471-AC42F4E7FABA}" type="presParOf" srcId="{D9EA5CB7-98DF-42B9-825E-69F7A063B06B}" destId="{A4DADC16-27FD-493E-A83A-F43BA0F9F837}" srcOrd="2" destOrd="0" presId="urn:microsoft.com/office/officeart/2018/2/layout/IconVerticalSolidList"/>
    <dgm:cxn modelId="{C72B48FB-77A0-44B8-B349-3388C259A75C}" type="presParOf" srcId="{D9EA5CB7-98DF-42B9-825E-69F7A063B06B}" destId="{C0AF2981-2610-4B50-BF4C-28F0D95D3411}" srcOrd="3" destOrd="0" presId="urn:microsoft.com/office/officeart/2018/2/layout/IconVerticalSolidList"/>
    <dgm:cxn modelId="{17530050-6EEB-48C7-BA0D-67948EB28DAF}" type="presParOf" srcId="{F7F7DAD6-F1F8-46B6-9E43-E7E00CB9508A}" destId="{DFE678B9-7A43-4787-9B45-1C2C8B4B5F71}" srcOrd="3" destOrd="0" presId="urn:microsoft.com/office/officeart/2018/2/layout/IconVerticalSolidList"/>
    <dgm:cxn modelId="{D20307FB-FB6D-4D6F-918C-B9681037C66D}" type="presParOf" srcId="{F7F7DAD6-F1F8-46B6-9E43-E7E00CB9508A}" destId="{9B77E368-DD40-4BE8-8115-231B993A2748}" srcOrd="4" destOrd="0" presId="urn:microsoft.com/office/officeart/2018/2/layout/IconVerticalSolidList"/>
    <dgm:cxn modelId="{D4596C15-6E80-45A9-A1B7-1B30D574642D}" type="presParOf" srcId="{9B77E368-DD40-4BE8-8115-231B993A2748}" destId="{92169AA1-54E8-442B-8115-FB41ADD4171B}" srcOrd="0" destOrd="0" presId="urn:microsoft.com/office/officeart/2018/2/layout/IconVerticalSolidList"/>
    <dgm:cxn modelId="{0246E6E8-B7D1-406B-828E-11ECEC677A2D}" type="presParOf" srcId="{9B77E368-DD40-4BE8-8115-231B993A2748}" destId="{52CC77A5-A9DC-436E-A659-088D1C60E9B0}" srcOrd="1" destOrd="0" presId="urn:microsoft.com/office/officeart/2018/2/layout/IconVerticalSolidList"/>
    <dgm:cxn modelId="{0034B4C1-0FB2-4250-B4F6-6C28B0543B60}" type="presParOf" srcId="{9B77E368-DD40-4BE8-8115-231B993A2748}" destId="{AC2FC177-DF49-49B7-87D8-245DEE3C8000}" srcOrd="2" destOrd="0" presId="urn:microsoft.com/office/officeart/2018/2/layout/IconVerticalSolidList"/>
    <dgm:cxn modelId="{E1CD9738-3D07-4CB8-9CBF-F4FEEA1A37F5}" type="presParOf" srcId="{9B77E368-DD40-4BE8-8115-231B993A2748}" destId="{9FF71BE9-8F8C-4652-AD7A-0B7933EA2199}" srcOrd="3" destOrd="0" presId="urn:microsoft.com/office/officeart/2018/2/layout/IconVerticalSolidList"/>
    <dgm:cxn modelId="{7F4A8AA1-6C70-4372-8CBB-3D1088A57797}" type="presParOf" srcId="{F7F7DAD6-F1F8-46B6-9E43-E7E00CB9508A}" destId="{6A753CD7-4199-44D0-B5D4-FD6160B638F8}" srcOrd="5" destOrd="0" presId="urn:microsoft.com/office/officeart/2018/2/layout/IconVerticalSolidList"/>
    <dgm:cxn modelId="{A81B9FE4-A35F-4509-B787-7EFB668C0537}" type="presParOf" srcId="{F7F7DAD6-F1F8-46B6-9E43-E7E00CB9508A}" destId="{665E8CEA-02A1-4465-9F08-A415AFE83B1A}" srcOrd="6" destOrd="0" presId="urn:microsoft.com/office/officeart/2018/2/layout/IconVerticalSolidList"/>
    <dgm:cxn modelId="{16E199C5-9FAC-4A5F-BF06-701D8E062B4D}" type="presParOf" srcId="{665E8CEA-02A1-4465-9F08-A415AFE83B1A}" destId="{69F4BCEC-5790-4F5A-846D-9BEA9178D3EB}" srcOrd="0" destOrd="0" presId="urn:microsoft.com/office/officeart/2018/2/layout/IconVerticalSolidList"/>
    <dgm:cxn modelId="{A4BE0240-C408-4C55-9718-2DA391D88F31}" type="presParOf" srcId="{665E8CEA-02A1-4465-9F08-A415AFE83B1A}" destId="{265ADB13-2940-4935-B367-A3383726C870}" srcOrd="1" destOrd="0" presId="urn:microsoft.com/office/officeart/2018/2/layout/IconVerticalSolidList"/>
    <dgm:cxn modelId="{40AFB36D-44EF-47A4-BFFA-06AE000B4CFA}" type="presParOf" srcId="{665E8CEA-02A1-4465-9F08-A415AFE83B1A}" destId="{CE187E5D-C65D-4FC0-B522-9EA357E64CFE}" srcOrd="2" destOrd="0" presId="urn:microsoft.com/office/officeart/2018/2/layout/IconVerticalSolidList"/>
    <dgm:cxn modelId="{BFC2A378-72C5-4925-A517-CD8D5C65B744}" type="presParOf" srcId="{665E8CEA-02A1-4465-9F08-A415AFE83B1A}" destId="{DFA8A036-5B65-469F-A3A5-AC7FB71E996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E39EC7C-1160-4605-8BB6-8D70F0138FC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F6EA5F4-07B3-42CE-81DF-8A03EDEC1EC4}">
      <dgm:prSet/>
      <dgm:spPr/>
      <dgm:t>
        <a:bodyPr/>
        <a:lstStyle/>
        <a:p>
          <a:r>
            <a:rPr lang="en-US" dirty="0"/>
            <a:t>Line managers make a significant difference in identifying learning needs and embedding learning in the workflow (CIPD, 2025).</a:t>
          </a:r>
        </a:p>
      </dgm:t>
    </dgm:pt>
    <dgm:pt modelId="{5F2B9B85-6595-4925-B711-B1FEC8C79451}" type="parTrans" cxnId="{1A8D7146-8119-49FC-A40E-96F67C500A0F}">
      <dgm:prSet/>
      <dgm:spPr/>
      <dgm:t>
        <a:bodyPr/>
        <a:lstStyle/>
        <a:p>
          <a:endParaRPr lang="en-US"/>
        </a:p>
      </dgm:t>
    </dgm:pt>
    <dgm:pt modelId="{8DFA1578-25E8-40A2-B629-E9902753B19D}" type="sibTrans" cxnId="{1A8D7146-8119-49FC-A40E-96F67C500A0F}">
      <dgm:prSet/>
      <dgm:spPr/>
      <dgm:t>
        <a:bodyPr/>
        <a:lstStyle/>
        <a:p>
          <a:endParaRPr lang="en-US"/>
        </a:p>
      </dgm:t>
    </dgm:pt>
    <dgm:pt modelId="{EDF29C78-BD92-4556-BAA4-3784463283A3}">
      <dgm:prSet/>
      <dgm:spPr/>
      <dgm:t>
        <a:bodyPr/>
        <a:lstStyle/>
        <a:p>
          <a:r>
            <a:rPr lang="en-GB" dirty="0"/>
            <a:t>Where employees feel positive about their relationship with their line manager they are more likely to have high levels of job satisfaction, commitment and loyalty. </a:t>
          </a:r>
          <a:endParaRPr lang="en-US" dirty="0"/>
        </a:p>
      </dgm:t>
    </dgm:pt>
    <dgm:pt modelId="{C9FDA19F-D5D6-4DE8-865E-A27D4062A4C3}" type="parTrans" cxnId="{EA048A2A-8E66-46B8-AAB2-8CD6A4DFADBF}">
      <dgm:prSet/>
      <dgm:spPr/>
      <dgm:t>
        <a:bodyPr/>
        <a:lstStyle/>
        <a:p>
          <a:endParaRPr lang="en-US"/>
        </a:p>
      </dgm:t>
    </dgm:pt>
    <dgm:pt modelId="{9A2B7A58-BC08-423D-A6C2-F6B41B8D7B2F}" type="sibTrans" cxnId="{EA048A2A-8E66-46B8-AAB2-8CD6A4DFADBF}">
      <dgm:prSet/>
      <dgm:spPr/>
      <dgm:t>
        <a:bodyPr/>
        <a:lstStyle/>
        <a:p>
          <a:endParaRPr lang="en-US"/>
        </a:p>
      </dgm:t>
    </dgm:pt>
    <dgm:pt modelId="{A93B3A72-3F63-4522-A21E-C06BC0A444A6}">
      <dgm:prSet/>
      <dgm:spPr/>
      <dgm:t>
        <a:bodyPr/>
        <a:lstStyle/>
        <a:p>
          <a:r>
            <a:rPr lang="en-GB" dirty="0"/>
            <a:t>This results in higher level performance "discretionary behaviour“.</a:t>
          </a:r>
          <a:endParaRPr lang="en-US" dirty="0"/>
        </a:p>
      </dgm:t>
    </dgm:pt>
    <dgm:pt modelId="{7550C8CA-746F-49B2-8354-82A33913EF30}" type="parTrans" cxnId="{8E62822C-1039-4508-979F-3575C647E8F3}">
      <dgm:prSet/>
      <dgm:spPr/>
      <dgm:t>
        <a:bodyPr/>
        <a:lstStyle/>
        <a:p>
          <a:endParaRPr lang="en-US"/>
        </a:p>
      </dgm:t>
    </dgm:pt>
    <dgm:pt modelId="{837456D3-588B-4631-8E86-82D0A54876F1}" type="sibTrans" cxnId="{8E62822C-1039-4508-979F-3575C647E8F3}">
      <dgm:prSet/>
      <dgm:spPr/>
      <dgm:t>
        <a:bodyPr/>
        <a:lstStyle/>
        <a:p>
          <a:endParaRPr lang="en-US"/>
        </a:p>
      </dgm:t>
    </dgm:pt>
    <dgm:pt modelId="{BB8D9F24-539E-4253-9F93-574C8C3FA0CB}" type="pres">
      <dgm:prSet presAssocID="{7E39EC7C-1160-4605-8BB6-8D70F0138FCB}" presName="linear" presStyleCnt="0">
        <dgm:presLayoutVars>
          <dgm:animLvl val="lvl"/>
          <dgm:resizeHandles val="exact"/>
        </dgm:presLayoutVars>
      </dgm:prSet>
      <dgm:spPr/>
    </dgm:pt>
    <dgm:pt modelId="{98E8BF64-1F89-4940-AB65-53E778A01F8B}" type="pres">
      <dgm:prSet presAssocID="{2F6EA5F4-07B3-42CE-81DF-8A03EDEC1EC4}" presName="parentText" presStyleLbl="node1" presStyleIdx="0" presStyleCnt="3">
        <dgm:presLayoutVars>
          <dgm:chMax val="0"/>
          <dgm:bulletEnabled val="1"/>
        </dgm:presLayoutVars>
      </dgm:prSet>
      <dgm:spPr/>
    </dgm:pt>
    <dgm:pt modelId="{B8AA1A98-4006-405E-BDDB-E8BA82083296}" type="pres">
      <dgm:prSet presAssocID="{8DFA1578-25E8-40A2-B629-E9902753B19D}" presName="spacer" presStyleCnt="0"/>
      <dgm:spPr/>
    </dgm:pt>
    <dgm:pt modelId="{BFAFF135-6D68-4B2E-BF60-DD554319F404}" type="pres">
      <dgm:prSet presAssocID="{EDF29C78-BD92-4556-BAA4-3784463283A3}" presName="parentText" presStyleLbl="node1" presStyleIdx="1" presStyleCnt="3">
        <dgm:presLayoutVars>
          <dgm:chMax val="0"/>
          <dgm:bulletEnabled val="1"/>
        </dgm:presLayoutVars>
      </dgm:prSet>
      <dgm:spPr/>
    </dgm:pt>
    <dgm:pt modelId="{9649A8E9-6829-4D5B-8C8F-38381CA611F3}" type="pres">
      <dgm:prSet presAssocID="{9A2B7A58-BC08-423D-A6C2-F6B41B8D7B2F}" presName="spacer" presStyleCnt="0"/>
      <dgm:spPr/>
    </dgm:pt>
    <dgm:pt modelId="{D7EC23C2-FF46-4449-9E4A-4B0A8A6F3F11}" type="pres">
      <dgm:prSet presAssocID="{A93B3A72-3F63-4522-A21E-C06BC0A444A6}" presName="parentText" presStyleLbl="node1" presStyleIdx="2" presStyleCnt="3">
        <dgm:presLayoutVars>
          <dgm:chMax val="0"/>
          <dgm:bulletEnabled val="1"/>
        </dgm:presLayoutVars>
      </dgm:prSet>
      <dgm:spPr/>
    </dgm:pt>
  </dgm:ptLst>
  <dgm:cxnLst>
    <dgm:cxn modelId="{B446511E-735A-49B3-BFE9-528FABC7E750}" type="presOf" srcId="{2F6EA5F4-07B3-42CE-81DF-8A03EDEC1EC4}" destId="{98E8BF64-1F89-4940-AB65-53E778A01F8B}" srcOrd="0" destOrd="0" presId="urn:microsoft.com/office/officeart/2005/8/layout/vList2"/>
    <dgm:cxn modelId="{EFE46025-9446-4F9D-A092-96BBD1FDFF4A}" type="presOf" srcId="{A93B3A72-3F63-4522-A21E-C06BC0A444A6}" destId="{D7EC23C2-FF46-4449-9E4A-4B0A8A6F3F11}" srcOrd="0" destOrd="0" presId="urn:microsoft.com/office/officeart/2005/8/layout/vList2"/>
    <dgm:cxn modelId="{EA048A2A-8E66-46B8-AAB2-8CD6A4DFADBF}" srcId="{7E39EC7C-1160-4605-8BB6-8D70F0138FCB}" destId="{EDF29C78-BD92-4556-BAA4-3784463283A3}" srcOrd="1" destOrd="0" parTransId="{C9FDA19F-D5D6-4DE8-865E-A27D4062A4C3}" sibTransId="{9A2B7A58-BC08-423D-A6C2-F6B41B8D7B2F}"/>
    <dgm:cxn modelId="{8E62822C-1039-4508-979F-3575C647E8F3}" srcId="{7E39EC7C-1160-4605-8BB6-8D70F0138FCB}" destId="{A93B3A72-3F63-4522-A21E-C06BC0A444A6}" srcOrd="2" destOrd="0" parTransId="{7550C8CA-746F-49B2-8354-82A33913EF30}" sibTransId="{837456D3-588B-4631-8E86-82D0A54876F1}"/>
    <dgm:cxn modelId="{1A8D7146-8119-49FC-A40E-96F67C500A0F}" srcId="{7E39EC7C-1160-4605-8BB6-8D70F0138FCB}" destId="{2F6EA5F4-07B3-42CE-81DF-8A03EDEC1EC4}" srcOrd="0" destOrd="0" parTransId="{5F2B9B85-6595-4925-B711-B1FEC8C79451}" sibTransId="{8DFA1578-25E8-40A2-B629-E9902753B19D}"/>
    <dgm:cxn modelId="{3136A756-23AE-4056-8093-300FAD2D4A80}" type="presOf" srcId="{EDF29C78-BD92-4556-BAA4-3784463283A3}" destId="{BFAFF135-6D68-4B2E-BF60-DD554319F404}" srcOrd="0" destOrd="0" presId="urn:microsoft.com/office/officeart/2005/8/layout/vList2"/>
    <dgm:cxn modelId="{3F5B9ED9-E32C-47AC-85B2-06BCE5E320E6}" type="presOf" srcId="{7E39EC7C-1160-4605-8BB6-8D70F0138FCB}" destId="{BB8D9F24-539E-4253-9F93-574C8C3FA0CB}" srcOrd="0" destOrd="0" presId="urn:microsoft.com/office/officeart/2005/8/layout/vList2"/>
    <dgm:cxn modelId="{B8992C70-555A-485D-8C4D-AF19B0EEF7DA}" type="presParOf" srcId="{BB8D9F24-539E-4253-9F93-574C8C3FA0CB}" destId="{98E8BF64-1F89-4940-AB65-53E778A01F8B}" srcOrd="0" destOrd="0" presId="urn:microsoft.com/office/officeart/2005/8/layout/vList2"/>
    <dgm:cxn modelId="{361C3813-8DBF-4C31-8ECB-E4C60ABCDF27}" type="presParOf" srcId="{BB8D9F24-539E-4253-9F93-574C8C3FA0CB}" destId="{B8AA1A98-4006-405E-BDDB-E8BA82083296}" srcOrd="1" destOrd="0" presId="urn:microsoft.com/office/officeart/2005/8/layout/vList2"/>
    <dgm:cxn modelId="{B858207E-6C24-43AA-AF26-584A6ABEF6D2}" type="presParOf" srcId="{BB8D9F24-539E-4253-9F93-574C8C3FA0CB}" destId="{BFAFF135-6D68-4B2E-BF60-DD554319F404}" srcOrd="2" destOrd="0" presId="urn:microsoft.com/office/officeart/2005/8/layout/vList2"/>
    <dgm:cxn modelId="{FDB8E71E-D520-4480-8731-86FF5F485877}" type="presParOf" srcId="{BB8D9F24-539E-4253-9F93-574C8C3FA0CB}" destId="{9649A8E9-6829-4D5B-8C8F-38381CA611F3}" srcOrd="3" destOrd="0" presId="urn:microsoft.com/office/officeart/2005/8/layout/vList2"/>
    <dgm:cxn modelId="{AEA72907-4D9D-4B31-8554-2EA1D61B5CB3}" type="presParOf" srcId="{BB8D9F24-539E-4253-9F93-574C8C3FA0CB}" destId="{D7EC23C2-FF46-4449-9E4A-4B0A8A6F3F1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B931A82-C952-46BA-9C2B-9DEA9A9B805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CC8FC8F-6717-4FC9-B46F-4388B2DC1450}">
      <dgm:prSet/>
      <dgm:spPr/>
      <dgm:t>
        <a:bodyPr/>
        <a:lstStyle/>
        <a:p>
          <a:r>
            <a:rPr lang="en-GB"/>
            <a:t>Enhances the employer-employee relationship</a:t>
          </a:r>
          <a:endParaRPr lang="en-US"/>
        </a:p>
      </dgm:t>
    </dgm:pt>
    <dgm:pt modelId="{59B4A9B9-FB8B-44CB-987B-4BBFE300467A}" type="parTrans" cxnId="{CEBACA32-7BED-4E08-832C-AB03B2D4E135}">
      <dgm:prSet/>
      <dgm:spPr/>
      <dgm:t>
        <a:bodyPr/>
        <a:lstStyle/>
        <a:p>
          <a:endParaRPr lang="en-US"/>
        </a:p>
      </dgm:t>
    </dgm:pt>
    <dgm:pt modelId="{B646168B-4BBE-42D5-8ECB-0130CF02A108}" type="sibTrans" cxnId="{CEBACA32-7BED-4E08-832C-AB03B2D4E135}">
      <dgm:prSet/>
      <dgm:spPr/>
      <dgm:t>
        <a:bodyPr/>
        <a:lstStyle/>
        <a:p>
          <a:endParaRPr lang="en-US"/>
        </a:p>
      </dgm:t>
    </dgm:pt>
    <dgm:pt modelId="{A303AF8B-629C-41C1-9109-E4E0674F0A50}">
      <dgm:prSet/>
      <dgm:spPr/>
      <dgm:t>
        <a:bodyPr/>
        <a:lstStyle/>
        <a:p>
          <a:r>
            <a:rPr lang="en-GB"/>
            <a:t>Mutual beliefs, perceptions, expectations and informal obligations </a:t>
          </a:r>
          <a:endParaRPr lang="en-US"/>
        </a:p>
      </dgm:t>
    </dgm:pt>
    <dgm:pt modelId="{A1FDBC5A-C782-4DEF-8F04-DCF429681B19}" type="parTrans" cxnId="{63F0DDEA-339C-4323-85D5-04AB3F763EAF}">
      <dgm:prSet/>
      <dgm:spPr/>
      <dgm:t>
        <a:bodyPr/>
        <a:lstStyle/>
        <a:p>
          <a:endParaRPr lang="en-US"/>
        </a:p>
      </dgm:t>
    </dgm:pt>
    <dgm:pt modelId="{06B29B21-A2CE-434D-B018-B85AC20CB805}" type="sibTrans" cxnId="{63F0DDEA-339C-4323-85D5-04AB3F763EAF}">
      <dgm:prSet/>
      <dgm:spPr/>
      <dgm:t>
        <a:bodyPr/>
        <a:lstStyle/>
        <a:p>
          <a:endParaRPr lang="en-US"/>
        </a:p>
      </dgm:t>
    </dgm:pt>
    <dgm:pt modelId="{65D2C9DE-2F16-4481-A100-4573D26C1EDD}">
      <dgm:prSet/>
      <dgm:spPr/>
      <dgm:t>
        <a:bodyPr/>
        <a:lstStyle/>
        <a:p>
          <a:r>
            <a:rPr lang="en-GB"/>
            <a:t>Emerged 1960s</a:t>
          </a:r>
          <a:endParaRPr lang="en-US"/>
        </a:p>
      </dgm:t>
    </dgm:pt>
    <dgm:pt modelId="{5E9B8BCF-C0A6-42D4-94DB-BCD425FD7B0D}" type="parTrans" cxnId="{7A8D70F3-667B-4AF5-9BB7-B25F0C11D5C1}">
      <dgm:prSet/>
      <dgm:spPr/>
      <dgm:t>
        <a:bodyPr/>
        <a:lstStyle/>
        <a:p>
          <a:endParaRPr lang="en-US"/>
        </a:p>
      </dgm:t>
    </dgm:pt>
    <dgm:pt modelId="{0730214D-756A-4AA1-B9BA-EA053AEE01EE}" type="sibTrans" cxnId="{7A8D70F3-667B-4AF5-9BB7-B25F0C11D5C1}">
      <dgm:prSet/>
      <dgm:spPr/>
      <dgm:t>
        <a:bodyPr/>
        <a:lstStyle/>
        <a:p>
          <a:endParaRPr lang="en-US"/>
        </a:p>
      </dgm:t>
    </dgm:pt>
    <dgm:pt modelId="{066513A1-329F-49E2-9930-D24E30DD1D21}">
      <dgm:prSet/>
      <dgm:spPr/>
      <dgm:t>
        <a:bodyPr/>
        <a:lstStyle/>
        <a:p>
          <a:r>
            <a:rPr lang="en-GB"/>
            <a:t>HRM: employer brand, communications, L&amp;D, management style, expectations, attitudes</a:t>
          </a:r>
          <a:endParaRPr lang="en-US"/>
        </a:p>
      </dgm:t>
    </dgm:pt>
    <dgm:pt modelId="{3D27D8BA-4813-4E16-B865-0202D5FD25F3}" type="parTrans" cxnId="{5479B88B-63C3-4F41-B9BF-ED741DAEAE69}">
      <dgm:prSet/>
      <dgm:spPr/>
      <dgm:t>
        <a:bodyPr/>
        <a:lstStyle/>
        <a:p>
          <a:endParaRPr lang="en-US"/>
        </a:p>
      </dgm:t>
    </dgm:pt>
    <dgm:pt modelId="{5F5BF2F0-B61F-4C96-BFA3-F182873F0A7C}" type="sibTrans" cxnId="{5479B88B-63C3-4F41-B9BF-ED741DAEAE69}">
      <dgm:prSet/>
      <dgm:spPr/>
      <dgm:t>
        <a:bodyPr/>
        <a:lstStyle/>
        <a:p>
          <a:endParaRPr lang="en-US"/>
        </a:p>
      </dgm:t>
    </dgm:pt>
    <dgm:pt modelId="{17D7E281-9186-4C3A-8E0F-D27C74CFF7C7}">
      <dgm:prSet/>
      <dgm:spPr/>
      <dgm:t>
        <a:bodyPr/>
        <a:lstStyle/>
        <a:p>
          <a:r>
            <a:rPr lang="en-GB"/>
            <a:t>Safety: being able to speak up without reprisals, fear, embarrassment, </a:t>
          </a:r>
          <a:endParaRPr lang="en-US"/>
        </a:p>
      </dgm:t>
    </dgm:pt>
    <dgm:pt modelId="{40ED28FE-606D-4F6D-B2F1-0406D866CE3A}" type="parTrans" cxnId="{945448F4-89C2-45EF-91D7-C4B7E8F060FA}">
      <dgm:prSet/>
      <dgm:spPr/>
      <dgm:t>
        <a:bodyPr/>
        <a:lstStyle/>
        <a:p>
          <a:endParaRPr lang="en-US"/>
        </a:p>
      </dgm:t>
    </dgm:pt>
    <dgm:pt modelId="{BD8E6A37-8ECD-47AB-BBEF-0A984D7E8E3D}" type="sibTrans" cxnId="{945448F4-89C2-45EF-91D7-C4B7E8F060FA}">
      <dgm:prSet/>
      <dgm:spPr/>
      <dgm:t>
        <a:bodyPr/>
        <a:lstStyle/>
        <a:p>
          <a:endParaRPr lang="en-US"/>
        </a:p>
      </dgm:t>
    </dgm:pt>
    <dgm:pt modelId="{BC5F354C-54DE-4D39-B520-AF7D71A6E8E7}" type="pres">
      <dgm:prSet presAssocID="{6B931A82-C952-46BA-9C2B-9DEA9A9B8058}" presName="root" presStyleCnt="0">
        <dgm:presLayoutVars>
          <dgm:dir/>
          <dgm:resizeHandles val="exact"/>
        </dgm:presLayoutVars>
      </dgm:prSet>
      <dgm:spPr/>
    </dgm:pt>
    <dgm:pt modelId="{264F41B6-4EE9-4FDF-BE68-B94C54E85DD9}" type="pres">
      <dgm:prSet presAssocID="{BCC8FC8F-6717-4FC9-B46F-4388B2DC1450}" presName="compNode" presStyleCnt="0"/>
      <dgm:spPr/>
    </dgm:pt>
    <dgm:pt modelId="{FBD84365-1F8F-4210-BC17-48B985579D31}" type="pres">
      <dgm:prSet presAssocID="{BCC8FC8F-6717-4FC9-B46F-4388B2DC1450}" presName="bgRect" presStyleLbl="bgShp" presStyleIdx="0" presStyleCnt="5"/>
      <dgm:spPr/>
    </dgm:pt>
    <dgm:pt modelId="{F6AC2374-A8A6-4AFF-A89C-ADFFEB901B91}" type="pres">
      <dgm:prSet presAssocID="{BCC8FC8F-6717-4FC9-B46F-4388B2DC145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9E3F853A-81B4-4E04-B301-CAE0261345C5}" type="pres">
      <dgm:prSet presAssocID="{BCC8FC8F-6717-4FC9-B46F-4388B2DC1450}" presName="spaceRect" presStyleCnt="0"/>
      <dgm:spPr/>
    </dgm:pt>
    <dgm:pt modelId="{68E662B2-8548-49FF-B553-309089BCED1B}" type="pres">
      <dgm:prSet presAssocID="{BCC8FC8F-6717-4FC9-B46F-4388B2DC1450}" presName="parTx" presStyleLbl="revTx" presStyleIdx="0" presStyleCnt="5">
        <dgm:presLayoutVars>
          <dgm:chMax val="0"/>
          <dgm:chPref val="0"/>
        </dgm:presLayoutVars>
      </dgm:prSet>
      <dgm:spPr/>
    </dgm:pt>
    <dgm:pt modelId="{4A75DEC1-E343-4CEE-892D-1A0EE0B985B8}" type="pres">
      <dgm:prSet presAssocID="{B646168B-4BBE-42D5-8ECB-0130CF02A108}" presName="sibTrans" presStyleCnt="0"/>
      <dgm:spPr/>
    </dgm:pt>
    <dgm:pt modelId="{5910DAED-B31F-4EE2-82B0-90377BFAF1CF}" type="pres">
      <dgm:prSet presAssocID="{A303AF8B-629C-41C1-9109-E4E0674F0A50}" presName="compNode" presStyleCnt="0"/>
      <dgm:spPr/>
    </dgm:pt>
    <dgm:pt modelId="{F4B08B1B-4CAE-4450-A8A9-A6622080825C}" type="pres">
      <dgm:prSet presAssocID="{A303AF8B-629C-41C1-9109-E4E0674F0A50}" presName="bgRect" presStyleLbl="bgShp" presStyleIdx="1" presStyleCnt="5"/>
      <dgm:spPr/>
    </dgm:pt>
    <dgm:pt modelId="{913965A3-FEF4-4813-834A-E24E85CA61FF}" type="pres">
      <dgm:prSet presAssocID="{A303AF8B-629C-41C1-9109-E4E0674F0A5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77AE9A5D-4859-420A-94FC-E2868C7C23B5}" type="pres">
      <dgm:prSet presAssocID="{A303AF8B-629C-41C1-9109-E4E0674F0A50}" presName="spaceRect" presStyleCnt="0"/>
      <dgm:spPr/>
    </dgm:pt>
    <dgm:pt modelId="{F7196B3C-5F51-40E5-84EA-C72DB2A8AE49}" type="pres">
      <dgm:prSet presAssocID="{A303AF8B-629C-41C1-9109-E4E0674F0A50}" presName="parTx" presStyleLbl="revTx" presStyleIdx="1" presStyleCnt="5">
        <dgm:presLayoutVars>
          <dgm:chMax val="0"/>
          <dgm:chPref val="0"/>
        </dgm:presLayoutVars>
      </dgm:prSet>
      <dgm:spPr/>
    </dgm:pt>
    <dgm:pt modelId="{AE6F9361-2DC7-47B7-BDDC-0671DCFFC55D}" type="pres">
      <dgm:prSet presAssocID="{06B29B21-A2CE-434D-B018-B85AC20CB805}" presName="sibTrans" presStyleCnt="0"/>
      <dgm:spPr/>
    </dgm:pt>
    <dgm:pt modelId="{6CEE094B-3CE0-443F-9A45-29F5D2A875DC}" type="pres">
      <dgm:prSet presAssocID="{65D2C9DE-2F16-4481-A100-4573D26C1EDD}" presName="compNode" presStyleCnt="0"/>
      <dgm:spPr/>
    </dgm:pt>
    <dgm:pt modelId="{09517DF4-C2BC-49BD-B2F4-9D13A2F4F91F}" type="pres">
      <dgm:prSet presAssocID="{65D2C9DE-2F16-4481-A100-4573D26C1EDD}" presName="bgRect" presStyleLbl="bgShp" presStyleIdx="2" presStyleCnt="5"/>
      <dgm:spPr/>
    </dgm:pt>
    <dgm:pt modelId="{E13D6244-A7A0-4474-8FF1-4BDF5655B941}" type="pres">
      <dgm:prSet presAssocID="{65D2C9DE-2F16-4481-A100-4573D26C1ED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ientific Thought"/>
        </a:ext>
      </dgm:extLst>
    </dgm:pt>
    <dgm:pt modelId="{BBDFACEA-F9E7-45CC-AFFC-319CC8F304EE}" type="pres">
      <dgm:prSet presAssocID="{65D2C9DE-2F16-4481-A100-4573D26C1EDD}" presName="spaceRect" presStyleCnt="0"/>
      <dgm:spPr/>
    </dgm:pt>
    <dgm:pt modelId="{C6B38048-0210-47CC-8ED1-42E866B82B4B}" type="pres">
      <dgm:prSet presAssocID="{65D2C9DE-2F16-4481-A100-4573D26C1EDD}" presName="parTx" presStyleLbl="revTx" presStyleIdx="2" presStyleCnt="5">
        <dgm:presLayoutVars>
          <dgm:chMax val="0"/>
          <dgm:chPref val="0"/>
        </dgm:presLayoutVars>
      </dgm:prSet>
      <dgm:spPr/>
    </dgm:pt>
    <dgm:pt modelId="{4376EAB9-955F-4817-A732-34B294EEE2B4}" type="pres">
      <dgm:prSet presAssocID="{0730214D-756A-4AA1-B9BA-EA053AEE01EE}" presName="sibTrans" presStyleCnt="0"/>
      <dgm:spPr/>
    </dgm:pt>
    <dgm:pt modelId="{03E992EC-CF6B-4C8A-B55E-89D69D518166}" type="pres">
      <dgm:prSet presAssocID="{066513A1-329F-49E2-9930-D24E30DD1D21}" presName="compNode" presStyleCnt="0"/>
      <dgm:spPr/>
    </dgm:pt>
    <dgm:pt modelId="{DBD3928A-D28F-4684-A4A0-77E786859233}" type="pres">
      <dgm:prSet presAssocID="{066513A1-329F-49E2-9930-D24E30DD1D21}" presName="bgRect" presStyleLbl="bgShp" presStyleIdx="3" presStyleCnt="5"/>
      <dgm:spPr/>
    </dgm:pt>
    <dgm:pt modelId="{A0738AC2-4258-4554-87BC-79B9EA25ECCF}" type="pres">
      <dgm:prSet presAssocID="{066513A1-329F-49E2-9930-D24E30DD1D2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D6B4DF89-EDDB-43CC-9520-7B652C08F93E}" type="pres">
      <dgm:prSet presAssocID="{066513A1-329F-49E2-9930-D24E30DD1D21}" presName="spaceRect" presStyleCnt="0"/>
      <dgm:spPr/>
    </dgm:pt>
    <dgm:pt modelId="{22961B0E-A213-4EB7-99D7-8D72E9477CFF}" type="pres">
      <dgm:prSet presAssocID="{066513A1-329F-49E2-9930-D24E30DD1D21}" presName="parTx" presStyleLbl="revTx" presStyleIdx="3" presStyleCnt="5">
        <dgm:presLayoutVars>
          <dgm:chMax val="0"/>
          <dgm:chPref val="0"/>
        </dgm:presLayoutVars>
      </dgm:prSet>
      <dgm:spPr/>
    </dgm:pt>
    <dgm:pt modelId="{F475D596-1E87-454C-A71D-9C5D8F45C374}" type="pres">
      <dgm:prSet presAssocID="{5F5BF2F0-B61F-4C96-BFA3-F182873F0A7C}" presName="sibTrans" presStyleCnt="0"/>
      <dgm:spPr/>
    </dgm:pt>
    <dgm:pt modelId="{CBDE6510-4BBA-46CC-AEF7-37E56F0D108B}" type="pres">
      <dgm:prSet presAssocID="{17D7E281-9186-4C3A-8E0F-D27C74CFF7C7}" presName="compNode" presStyleCnt="0"/>
      <dgm:spPr/>
    </dgm:pt>
    <dgm:pt modelId="{95DD1DC7-A273-4C95-AA3A-5FC9B93A8305}" type="pres">
      <dgm:prSet presAssocID="{17D7E281-9186-4C3A-8E0F-D27C74CFF7C7}" presName="bgRect" presStyleLbl="bgShp" presStyleIdx="4" presStyleCnt="5"/>
      <dgm:spPr/>
    </dgm:pt>
    <dgm:pt modelId="{CBDA0541-F907-4798-916D-9096A43B1506}" type="pres">
      <dgm:prSet presAssocID="{17D7E281-9186-4C3A-8E0F-D27C74CFF7C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fused Person"/>
        </a:ext>
      </dgm:extLst>
    </dgm:pt>
    <dgm:pt modelId="{344AA595-FB0B-4D96-A019-983705B3A9B7}" type="pres">
      <dgm:prSet presAssocID="{17D7E281-9186-4C3A-8E0F-D27C74CFF7C7}" presName="spaceRect" presStyleCnt="0"/>
      <dgm:spPr/>
    </dgm:pt>
    <dgm:pt modelId="{174F15DE-04A8-41ED-A9D1-8827DB348218}" type="pres">
      <dgm:prSet presAssocID="{17D7E281-9186-4C3A-8E0F-D27C74CFF7C7}" presName="parTx" presStyleLbl="revTx" presStyleIdx="4" presStyleCnt="5">
        <dgm:presLayoutVars>
          <dgm:chMax val="0"/>
          <dgm:chPref val="0"/>
        </dgm:presLayoutVars>
      </dgm:prSet>
      <dgm:spPr/>
    </dgm:pt>
  </dgm:ptLst>
  <dgm:cxnLst>
    <dgm:cxn modelId="{CEBACA32-7BED-4E08-832C-AB03B2D4E135}" srcId="{6B931A82-C952-46BA-9C2B-9DEA9A9B8058}" destId="{BCC8FC8F-6717-4FC9-B46F-4388B2DC1450}" srcOrd="0" destOrd="0" parTransId="{59B4A9B9-FB8B-44CB-987B-4BBFE300467A}" sibTransId="{B646168B-4BBE-42D5-8ECB-0130CF02A108}"/>
    <dgm:cxn modelId="{0E8FC16B-4AEE-498C-A3EA-6A9DCE5EED52}" type="presOf" srcId="{65D2C9DE-2F16-4481-A100-4573D26C1EDD}" destId="{C6B38048-0210-47CC-8ED1-42E866B82B4B}" srcOrd="0" destOrd="0" presId="urn:microsoft.com/office/officeart/2018/2/layout/IconVerticalSolidList"/>
    <dgm:cxn modelId="{4B857B7F-2B6C-4839-AA2F-387532AD484C}" type="presOf" srcId="{BCC8FC8F-6717-4FC9-B46F-4388B2DC1450}" destId="{68E662B2-8548-49FF-B553-309089BCED1B}" srcOrd="0" destOrd="0" presId="urn:microsoft.com/office/officeart/2018/2/layout/IconVerticalSolidList"/>
    <dgm:cxn modelId="{5479B88B-63C3-4F41-B9BF-ED741DAEAE69}" srcId="{6B931A82-C952-46BA-9C2B-9DEA9A9B8058}" destId="{066513A1-329F-49E2-9930-D24E30DD1D21}" srcOrd="3" destOrd="0" parTransId="{3D27D8BA-4813-4E16-B865-0202D5FD25F3}" sibTransId="{5F5BF2F0-B61F-4C96-BFA3-F182873F0A7C}"/>
    <dgm:cxn modelId="{434F9E9B-C6E8-48D3-B9B7-F7CFDBE6193F}" type="presOf" srcId="{066513A1-329F-49E2-9930-D24E30DD1D21}" destId="{22961B0E-A213-4EB7-99D7-8D72E9477CFF}" srcOrd="0" destOrd="0" presId="urn:microsoft.com/office/officeart/2018/2/layout/IconVerticalSolidList"/>
    <dgm:cxn modelId="{84D7D8E1-305B-4D1C-AD32-86B120EE03E3}" type="presOf" srcId="{17D7E281-9186-4C3A-8E0F-D27C74CFF7C7}" destId="{174F15DE-04A8-41ED-A9D1-8827DB348218}" srcOrd="0" destOrd="0" presId="urn:microsoft.com/office/officeart/2018/2/layout/IconVerticalSolidList"/>
    <dgm:cxn modelId="{63F0DDEA-339C-4323-85D5-04AB3F763EAF}" srcId="{6B931A82-C952-46BA-9C2B-9DEA9A9B8058}" destId="{A303AF8B-629C-41C1-9109-E4E0674F0A50}" srcOrd="1" destOrd="0" parTransId="{A1FDBC5A-C782-4DEF-8F04-DCF429681B19}" sibTransId="{06B29B21-A2CE-434D-B018-B85AC20CB805}"/>
    <dgm:cxn modelId="{7A8D70F3-667B-4AF5-9BB7-B25F0C11D5C1}" srcId="{6B931A82-C952-46BA-9C2B-9DEA9A9B8058}" destId="{65D2C9DE-2F16-4481-A100-4573D26C1EDD}" srcOrd="2" destOrd="0" parTransId="{5E9B8BCF-C0A6-42D4-94DB-BCD425FD7B0D}" sibTransId="{0730214D-756A-4AA1-B9BA-EA053AEE01EE}"/>
    <dgm:cxn modelId="{945448F4-89C2-45EF-91D7-C4B7E8F060FA}" srcId="{6B931A82-C952-46BA-9C2B-9DEA9A9B8058}" destId="{17D7E281-9186-4C3A-8E0F-D27C74CFF7C7}" srcOrd="4" destOrd="0" parTransId="{40ED28FE-606D-4F6D-B2F1-0406D866CE3A}" sibTransId="{BD8E6A37-8ECD-47AB-BBEF-0A984D7E8E3D}"/>
    <dgm:cxn modelId="{C2652AF5-8EA6-47AD-9436-DD5E91899B05}" type="presOf" srcId="{6B931A82-C952-46BA-9C2B-9DEA9A9B8058}" destId="{BC5F354C-54DE-4D39-B520-AF7D71A6E8E7}" srcOrd="0" destOrd="0" presId="urn:microsoft.com/office/officeart/2018/2/layout/IconVerticalSolidList"/>
    <dgm:cxn modelId="{A4A216F9-4032-4C7F-9F41-FF34688D3896}" type="presOf" srcId="{A303AF8B-629C-41C1-9109-E4E0674F0A50}" destId="{F7196B3C-5F51-40E5-84EA-C72DB2A8AE49}" srcOrd="0" destOrd="0" presId="urn:microsoft.com/office/officeart/2018/2/layout/IconVerticalSolidList"/>
    <dgm:cxn modelId="{33785119-988E-460F-98D0-586AB6431951}" type="presParOf" srcId="{BC5F354C-54DE-4D39-B520-AF7D71A6E8E7}" destId="{264F41B6-4EE9-4FDF-BE68-B94C54E85DD9}" srcOrd="0" destOrd="0" presId="urn:microsoft.com/office/officeart/2018/2/layout/IconVerticalSolidList"/>
    <dgm:cxn modelId="{510514BB-BA3B-400D-8DEF-363B790B2131}" type="presParOf" srcId="{264F41B6-4EE9-4FDF-BE68-B94C54E85DD9}" destId="{FBD84365-1F8F-4210-BC17-48B985579D31}" srcOrd="0" destOrd="0" presId="urn:microsoft.com/office/officeart/2018/2/layout/IconVerticalSolidList"/>
    <dgm:cxn modelId="{7F4F9D99-8DBF-4741-8F62-4FD04678DDA8}" type="presParOf" srcId="{264F41B6-4EE9-4FDF-BE68-B94C54E85DD9}" destId="{F6AC2374-A8A6-4AFF-A89C-ADFFEB901B91}" srcOrd="1" destOrd="0" presId="urn:microsoft.com/office/officeart/2018/2/layout/IconVerticalSolidList"/>
    <dgm:cxn modelId="{5BF861D1-7322-450B-B9D0-E441F36585BB}" type="presParOf" srcId="{264F41B6-4EE9-4FDF-BE68-B94C54E85DD9}" destId="{9E3F853A-81B4-4E04-B301-CAE0261345C5}" srcOrd="2" destOrd="0" presId="urn:microsoft.com/office/officeart/2018/2/layout/IconVerticalSolidList"/>
    <dgm:cxn modelId="{42DF2653-A1D8-4A2B-885A-9337468775A4}" type="presParOf" srcId="{264F41B6-4EE9-4FDF-BE68-B94C54E85DD9}" destId="{68E662B2-8548-49FF-B553-309089BCED1B}" srcOrd="3" destOrd="0" presId="urn:microsoft.com/office/officeart/2018/2/layout/IconVerticalSolidList"/>
    <dgm:cxn modelId="{4EC3B5B1-35A5-4743-A241-841D2BC64BB8}" type="presParOf" srcId="{BC5F354C-54DE-4D39-B520-AF7D71A6E8E7}" destId="{4A75DEC1-E343-4CEE-892D-1A0EE0B985B8}" srcOrd="1" destOrd="0" presId="urn:microsoft.com/office/officeart/2018/2/layout/IconVerticalSolidList"/>
    <dgm:cxn modelId="{046F5DD3-8DE9-467E-A352-DA3E35E51CFE}" type="presParOf" srcId="{BC5F354C-54DE-4D39-B520-AF7D71A6E8E7}" destId="{5910DAED-B31F-4EE2-82B0-90377BFAF1CF}" srcOrd="2" destOrd="0" presId="urn:microsoft.com/office/officeart/2018/2/layout/IconVerticalSolidList"/>
    <dgm:cxn modelId="{C462290E-5B47-40EE-BE21-6C764C577726}" type="presParOf" srcId="{5910DAED-B31F-4EE2-82B0-90377BFAF1CF}" destId="{F4B08B1B-4CAE-4450-A8A9-A6622080825C}" srcOrd="0" destOrd="0" presId="urn:microsoft.com/office/officeart/2018/2/layout/IconVerticalSolidList"/>
    <dgm:cxn modelId="{B65C0F66-2C2C-4006-AB8A-AC2E53708AE3}" type="presParOf" srcId="{5910DAED-B31F-4EE2-82B0-90377BFAF1CF}" destId="{913965A3-FEF4-4813-834A-E24E85CA61FF}" srcOrd="1" destOrd="0" presId="urn:microsoft.com/office/officeart/2018/2/layout/IconVerticalSolidList"/>
    <dgm:cxn modelId="{994A9B65-6B5D-49AE-8E64-D6C126C961B6}" type="presParOf" srcId="{5910DAED-B31F-4EE2-82B0-90377BFAF1CF}" destId="{77AE9A5D-4859-420A-94FC-E2868C7C23B5}" srcOrd="2" destOrd="0" presId="urn:microsoft.com/office/officeart/2018/2/layout/IconVerticalSolidList"/>
    <dgm:cxn modelId="{D917DAA8-44EC-4DF7-BD88-2E970942B46C}" type="presParOf" srcId="{5910DAED-B31F-4EE2-82B0-90377BFAF1CF}" destId="{F7196B3C-5F51-40E5-84EA-C72DB2A8AE49}" srcOrd="3" destOrd="0" presId="urn:microsoft.com/office/officeart/2018/2/layout/IconVerticalSolidList"/>
    <dgm:cxn modelId="{7D13A42E-7B4B-49AB-97FB-6DFE3B4159D4}" type="presParOf" srcId="{BC5F354C-54DE-4D39-B520-AF7D71A6E8E7}" destId="{AE6F9361-2DC7-47B7-BDDC-0671DCFFC55D}" srcOrd="3" destOrd="0" presId="urn:microsoft.com/office/officeart/2018/2/layout/IconVerticalSolidList"/>
    <dgm:cxn modelId="{816F15BB-6EB5-4D85-8488-D55E4995C0D5}" type="presParOf" srcId="{BC5F354C-54DE-4D39-B520-AF7D71A6E8E7}" destId="{6CEE094B-3CE0-443F-9A45-29F5D2A875DC}" srcOrd="4" destOrd="0" presId="urn:microsoft.com/office/officeart/2018/2/layout/IconVerticalSolidList"/>
    <dgm:cxn modelId="{95986CCD-5A29-4640-B4DD-C23F6BDB876D}" type="presParOf" srcId="{6CEE094B-3CE0-443F-9A45-29F5D2A875DC}" destId="{09517DF4-C2BC-49BD-B2F4-9D13A2F4F91F}" srcOrd="0" destOrd="0" presId="urn:microsoft.com/office/officeart/2018/2/layout/IconVerticalSolidList"/>
    <dgm:cxn modelId="{CD2E6298-8F55-4B90-AD9D-742DA564E142}" type="presParOf" srcId="{6CEE094B-3CE0-443F-9A45-29F5D2A875DC}" destId="{E13D6244-A7A0-4474-8FF1-4BDF5655B941}" srcOrd="1" destOrd="0" presId="urn:microsoft.com/office/officeart/2018/2/layout/IconVerticalSolidList"/>
    <dgm:cxn modelId="{28DC4C9F-BF31-4234-90DD-0069DF6E803A}" type="presParOf" srcId="{6CEE094B-3CE0-443F-9A45-29F5D2A875DC}" destId="{BBDFACEA-F9E7-45CC-AFFC-319CC8F304EE}" srcOrd="2" destOrd="0" presId="urn:microsoft.com/office/officeart/2018/2/layout/IconVerticalSolidList"/>
    <dgm:cxn modelId="{F66A5E4B-0B63-48C0-B598-EFD7AE642C78}" type="presParOf" srcId="{6CEE094B-3CE0-443F-9A45-29F5D2A875DC}" destId="{C6B38048-0210-47CC-8ED1-42E866B82B4B}" srcOrd="3" destOrd="0" presId="urn:microsoft.com/office/officeart/2018/2/layout/IconVerticalSolidList"/>
    <dgm:cxn modelId="{B35BFD3D-51AE-4CE4-A925-C90AF2F80040}" type="presParOf" srcId="{BC5F354C-54DE-4D39-B520-AF7D71A6E8E7}" destId="{4376EAB9-955F-4817-A732-34B294EEE2B4}" srcOrd="5" destOrd="0" presId="urn:microsoft.com/office/officeart/2018/2/layout/IconVerticalSolidList"/>
    <dgm:cxn modelId="{70550B59-11FF-4E94-914A-3B3B323C74F6}" type="presParOf" srcId="{BC5F354C-54DE-4D39-B520-AF7D71A6E8E7}" destId="{03E992EC-CF6B-4C8A-B55E-89D69D518166}" srcOrd="6" destOrd="0" presId="urn:microsoft.com/office/officeart/2018/2/layout/IconVerticalSolidList"/>
    <dgm:cxn modelId="{F2964AA2-07F2-4947-9751-F816CBBAF1CA}" type="presParOf" srcId="{03E992EC-CF6B-4C8A-B55E-89D69D518166}" destId="{DBD3928A-D28F-4684-A4A0-77E786859233}" srcOrd="0" destOrd="0" presId="urn:microsoft.com/office/officeart/2018/2/layout/IconVerticalSolidList"/>
    <dgm:cxn modelId="{2FDBD2DC-A39E-47E1-9A21-B4B332CE1F79}" type="presParOf" srcId="{03E992EC-CF6B-4C8A-B55E-89D69D518166}" destId="{A0738AC2-4258-4554-87BC-79B9EA25ECCF}" srcOrd="1" destOrd="0" presId="urn:microsoft.com/office/officeart/2018/2/layout/IconVerticalSolidList"/>
    <dgm:cxn modelId="{F2782D40-27F2-42F3-A416-6B7B20BED41B}" type="presParOf" srcId="{03E992EC-CF6B-4C8A-B55E-89D69D518166}" destId="{D6B4DF89-EDDB-43CC-9520-7B652C08F93E}" srcOrd="2" destOrd="0" presId="urn:microsoft.com/office/officeart/2018/2/layout/IconVerticalSolidList"/>
    <dgm:cxn modelId="{A265A2BF-6543-4558-9543-C965ECA0A970}" type="presParOf" srcId="{03E992EC-CF6B-4C8A-B55E-89D69D518166}" destId="{22961B0E-A213-4EB7-99D7-8D72E9477CFF}" srcOrd="3" destOrd="0" presId="urn:microsoft.com/office/officeart/2018/2/layout/IconVerticalSolidList"/>
    <dgm:cxn modelId="{F3C63C71-2CFE-48A7-8089-DC36C456F14F}" type="presParOf" srcId="{BC5F354C-54DE-4D39-B520-AF7D71A6E8E7}" destId="{F475D596-1E87-454C-A71D-9C5D8F45C374}" srcOrd="7" destOrd="0" presId="urn:microsoft.com/office/officeart/2018/2/layout/IconVerticalSolidList"/>
    <dgm:cxn modelId="{D9C72233-D29B-443E-AAE4-99A320AB94C6}" type="presParOf" srcId="{BC5F354C-54DE-4D39-B520-AF7D71A6E8E7}" destId="{CBDE6510-4BBA-46CC-AEF7-37E56F0D108B}" srcOrd="8" destOrd="0" presId="urn:microsoft.com/office/officeart/2018/2/layout/IconVerticalSolidList"/>
    <dgm:cxn modelId="{61D881FF-0695-48BB-B512-8776C59DC348}" type="presParOf" srcId="{CBDE6510-4BBA-46CC-AEF7-37E56F0D108B}" destId="{95DD1DC7-A273-4C95-AA3A-5FC9B93A8305}" srcOrd="0" destOrd="0" presId="urn:microsoft.com/office/officeart/2018/2/layout/IconVerticalSolidList"/>
    <dgm:cxn modelId="{9EFABC3C-5458-464B-8B5C-68101990CF87}" type="presParOf" srcId="{CBDE6510-4BBA-46CC-AEF7-37E56F0D108B}" destId="{CBDA0541-F907-4798-916D-9096A43B1506}" srcOrd="1" destOrd="0" presId="urn:microsoft.com/office/officeart/2018/2/layout/IconVerticalSolidList"/>
    <dgm:cxn modelId="{EC22532A-ED2B-4318-A556-8B70F5E8C749}" type="presParOf" srcId="{CBDE6510-4BBA-46CC-AEF7-37E56F0D108B}" destId="{344AA595-FB0B-4D96-A019-983705B3A9B7}" srcOrd="2" destOrd="0" presId="urn:microsoft.com/office/officeart/2018/2/layout/IconVerticalSolidList"/>
    <dgm:cxn modelId="{51A34E15-A89E-41FF-B0D2-01A5E18ECE9A}" type="presParOf" srcId="{CBDE6510-4BBA-46CC-AEF7-37E56F0D108B}" destId="{174F15DE-04A8-41ED-A9D1-8827DB34821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0580104-5274-48F0-AE56-536A6A8E03E9}"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2E4B6595-72DC-41A1-9351-F460E5E5B06B}">
      <dgm:prSet/>
      <dgm:spPr/>
      <dgm:t>
        <a:bodyPr/>
        <a:lstStyle/>
        <a:p>
          <a:r>
            <a:rPr lang="en-GB"/>
            <a:t>More on the role of the line manager</a:t>
          </a:r>
          <a:endParaRPr lang="en-US"/>
        </a:p>
      </dgm:t>
    </dgm:pt>
    <dgm:pt modelId="{D47EAC4A-4572-4306-A448-48DC791D7C6A}" type="parTrans" cxnId="{917B9671-8DD4-4531-BA2F-C19A4EB1F42F}">
      <dgm:prSet/>
      <dgm:spPr/>
      <dgm:t>
        <a:bodyPr/>
        <a:lstStyle/>
        <a:p>
          <a:endParaRPr lang="en-US"/>
        </a:p>
      </dgm:t>
    </dgm:pt>
    <dgm:pt modelId="{B3F15350-3340-44C8-B95D-BE9A82456467}" type="sibTrans" cxnId="{917B9671-8DD4-4531-BA2F-C19A4EB1F42F}">
      <dgm:prSet/>
      <dgm:spPr/>
      <dgm:t>
        <a:bodyPr/>
        <a:lstStyle/>
        <a:p>
          <a:endParaRPr lang="en-US"/>
        </a:p>
      </dgm:t>
    </dgm:pt>
    <dgm:pt modelId="{644FCFBD-0231-4CD2-9EF7-5BF8012CADAD}" type="pres">
      <dgm:prSet presAssocID="{60580104-5274-48F0-AE56-536A6A8E03E9}" presName="hierChild1" presStyleCnt="0">
        <dgm:presLayoutVars>
          <dgm:chPref val="1"/>
          <dgm:dir/>
          <dgm:animOne val="branch"/>
          <dgm:animLvl val="lvl"/>
          <dgm:resizeHandles/>
        </dgm:presLayoutVars>
      </dgm:prSet>
      <dgm:spPr/>
    </dgm:pt>
    <dgm:pt modelId="{A175BD9B-1D0F-413F-B9F7-1C2FD076BD1B}" type="pres">
      <dgm:prSet presAssocID="{2E4B6595-72DC-41A1-9351-F460E5E5B06B}" presName="hierRoot1" presStyleCnt="0"/>
      <dgm:spPr/>
    </dgm:pt>
    <dgm:pt modelId="{285138F4-8265-4223-8164-2EF935A8937A}" type="pres">
      <dgm:prSet presAssocID="{2E4B6595-72DC-41A1-9351-F460E5E5B06B}" presName="composite" presStyleCnt="0"/>
      <dgm:spPr/>
    </dgm:pt>
    <dgm:pt modelId="{4CCC8687-9425-4011-BF21-A645D2068DF2}" type="pres">
      <dgm:prSet presAssocID="{2E4B6595-72DC-41A1-9351-F460E5E5B06B}" presName="background" presStyleLbl="node0" presStyleIdx="0" presStyleCnt="1"/>
      <dgm:spPr/>
    </dgm:pt>
    <dgm:pt modelId="{9B888CFB-EDF1-4EEF-9888-F6161F22CCDE}" type="pres">
      <dgm:prSet presAssocID="{2E4B6595-72DC-41A1-9351-F460E5E5B06B}" presName="text" presStyleLbl="fgAcc0" presStyleIdx="0" presStyleCnt="1">
        <dgm:presLayoutVars>
          <dgm:chPref val="3"/>
        </dgm:presLayoutVars>
      </dgm:prSet>
      <dgm:spPr/>
    </dgm:pt>
    <dgm:pt modelId="{2B580F42-44F0-4731-966D-488E3FAE1840}" type="pres">
      <dgm:prSet presAssocID="{2E4B6595-72DC-41A1-9351-F460E5E5B06B}" presName="hierChild2" presStyleCnt="0"/>
      <dgm:spPr/>
    </dgm:pt>
  </dgm:ptLst>
  <dgm:cxnLst>
    <dgm:cxn modelId="{917B9671-8DD4-4531-BA2F-C19A4EB1F42F}" srcId="{60580104-5274-48F0-AE56-536A6A8E03E9}" destId="{2E4B6595-72DC-41A1-9351-F460E5E5B06B}" srcOrd="0" destOrd="0" parTransId="{D47EAC4A-4572-4306-A448-48DC791D7C6A}" sibTransId="{B3F15350-3340-44C8-B95D-BE9A82456467}"/>
    <dgm:cxn modelId="{7E42868C-951D-469A-B0F7-89349EEF141E}" type="presOf" srcId="{60580104-5274-48F0-AE56-536A6A8E03E9}" destId="{644FCFBD-0231-4CD2-9EF7-5BF8012CADAD}" srcOrd="0" destOrd="0" presId="urn:microsoft.com/office/officeart/2005/8/layout/hierarchy1"/>
    <dgm:cxn modelId="{41623B9B-9630-419D-B2BC-4FA561ED30B3}" type="presOf" srcId="{2E4B6595-72DC-41A1-9351-F460E5E5B06B}" destId="{9B888CFB-EDF1-4EEF-9888-F6161F22CCDE}" srcOrd="0" destOrd="0" presId="urn:microsoft.com/office/officeart/2005/8/layout/hierarchy1"/>
    <dgm:cxn modelId="{FB6EAF87-9D59-4780-AEDD-7C189FD487D1}" type="presParOf" srcId="{644FCFBD-0231-4CD2-9EF7-5BF8012CADAD}" destId="{A175BD9B-1D0F-413F-B9F7-1C2FD076BD1B}" srcOrd="0" destOrd="0" presId="urn:microsoft.com/office/officeart/2005/8/layout/hierarchy1"/>
    <dgm:cxn modelId="{12B0D173-C60C-4BE1-B58E-875EB3944114}" type="presParOf" srcId="{A175BD9B-1D0F-413F-B9F7-1C2FD076BD1B}" destId="{285138F4-8265-4223-8164-2EF935A8937A}" srcOrd="0" destOrd="0" presId="urn:microsoft.com/office/officeart/2005/8/layout/hierarchy1"/>
    <dgm:cxn modelId="{2E37E159-5390-4ABB-A706-CA734E8617CF}" type="presParOf" srcId="{285138F4-8265-4223-8164-2EF935A8937A}" destId="{4CCC8687-9425-4011-BF21-A645D2068DF2}" srcOrd="0" destOrd="0" presId="urn:microsoft.com/office/officeart/2005/8/layout/hierarchy1"/>
    <dgm:cxn modelId="{87DF5DA0-0310-4F4A-B82D-6620864BB71E}" type="presParOf" srcId="{285138F4-8265-4223-8164-2EF935A8937A}" destId="{9B888CFB-EDF1-4EEF-9888-F6161F22CCDE}" srcOrd="1" destOrd="0" presId="urn:microsoft.com/office/officeart/2005/8/layout/hierarchy1"/>
    <dgm:cxn modelId="{A800C1BC-8543-464D-BB92-A2A25F27B24E}" type="presParOf" srcId="{A175BD9B-1D0F-413F-B9F7-1C2FD076BD1B}" destId="{2B580F42-44F0-4731-966D-488E3FAE184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8B445-5D8F-4982-9F45-4836EA404C96}">
      <dsp:nvSpPr>
        <dsp:cNvPr id="0" name=""/>
        <dsp:cNvSpPr/>
      </dsp:nvSpPr>
      <dsp:spPr>
        <a:xfrm>
          <a:off x="9108" y="727928"/>
          <a:ext cx="2722364" cy="163341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You will be able to describe the vital role played by line managers in driving performance within organisations</a:t>
          </a:r>
          <a:endParaRPr lang="en-US" sz="1700" kern="1200"/>
        </a:p>
      </dsp:txBody>
      <dsp:txXfrm>
        <a:off x="56949" y="775769"/>
        <a:ext cx="2626682" cy="1537736"/>
      </dsp:txXfrm>
    </dsp:sp>
    <dsp:sp modelId="{74C416C8-684A-44C4-931E-B8889AE0CAA7}">
      <dsp:nvSpPr>
        <dsp:cNvPr id="0" name=""/>
        <dsp:cNvSpPr/>
      </dsp:nvSpPr>
      <dsp:spPr>
        <a:xfrm>
          <a:off x="2971040" y="1207064"/>
          <a:ext cx="577141" cy="675146"/>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971040" y="1342093"/>
        <a:ext cx="403999" cy="405088"/>
      </dsp:txXfrm>
    </dsp:sp>
    <dsp:sp modelId="{FEACB0E1-8B43-4CFC-A0CA-B7FF3A7C66B6}">
      <dsp:nvSpPr>
        <dsp:cNvPr id="0" name=""/>
        <dsp:cNvSpPr/>
      </dsp:nvSpPr>
      <dsp:spPr>
        <a:xfrm>
          <a:off x="3820417" y="727928"/>
          <a:ext cx="2722364" cy="163341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You will be able to describe the role they play in bringing organisational policies to life and supporting their team's development</a:t>
          </a:r>
          <a:endParaRPr lang="en-US" sz="1700" kern="1200"/>
        </a:p>
      </dsp:txBody>
      <dsp:txXfrm>
        <a:off x="3868258" y="775769"/>
        <a:ext cx="2626682" cy="1537736"/>
      </dsp:txXfrm>
    </dsp:sp>
    <dsp:sp modelId="{E95DC8C1-B838-4468-BEAC-CC0EE5FD66C1}">
      <dsp:nvSpPr>
        <dsp:cNvPr id="0" name=""/>
        <dsp:cNvSpPr/>
      </dsp:nvSpPr>
      <dsp:spPr>
        <a:xfrm>
          <a:off x="6782350" y="1207064"/>
          <a:ext cx="577141" cy="675146"/>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782350" y="1342093"/>
        <a:ext cx="403999" cy="405088"/>
      </dsp:txXfrm>
    </dsp:sp>
    <dsp:sp modelId="{3F0B4FD7-9A01-44E0-8340-306D0B4D1CF1}">
      <dsp:nvSpPr>
        <dsp:cNvPr id="0" name=""/>
        <dsp:cNvSpPr/>
      </dsp:nvSpPr>
      <dsp:spPr>
        <a:xfrm>
          <a:off x="7631727" y="727928"/>
          <a:ext cx="2722364" cy="163341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We will work together to consider how line managers are appointed, managed and developed</a:t>
          </a:r>
          <a:endParaRPr lang="en-US" sz="1700" kern="1200"/>
        </a:p>
      </dsp:txBody>
      <dsp:txXfrm>
        <a:off x="7679568" y="775769"/>
        <a:ext cx="2626682" cy="15377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C506F5-EB48-4CCE-B48E-9A071084413C}">
      <dsp:nvSpPr>
        <dsp:cNvPr id="0" name=""/>
        <dsp:cNvSpPr/>
      </dsp:nvSpPr>
      <dsp:spPr>
        <a:xfrm>
          <a:off x="894117" y="1984"/>
          <a:ext cx="1878081" cy="112684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crucial role of the line manager in influencing performance.</a:t>
          </a:r>
          <a:endParaRPr lang="en-US" sz="1200" kern="1200"/>
        </a:p>
      </dsp:txBody>
      <dsp:txXfrm>
        <a:off x="894117" y="1984"/>
        <a:ext cx="1878081" cy="1126848"/>
      </dsp:txXfrm>
    </dsp:sp>
    <dsp:sp modelId="{3BC25C94-C599-4DC7-A0A2-BBC64A6A1D9B}">
      <dsp:nvSpPr>
        <dsp:cNvPr id="0" name=""/>
        <dsp:cNvSpPr/>
      </dsp:nvSpPr>
      <dsp:spPr>
        <a:xfrm>
          <a:off x="2960007" y="1984"/>
          <a:ext cx="1878081" cy="1126848"/>
        </a:xfrm>
        <a:prstGeom prst="rect">
          <a:avLst/>
        </a:prstGeom>
        <a:solidFill>
          <a:schemeClr val="accent5">
            <a:hueOff val="249288"/>
            <a:satOff val="1775"/>
            <a:lumOff val="-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impact of different performance management approaches and how performance management data can be used to drive improvements.</a:t>
          </a:r>
          <a:endParaRPr lang="en-US" sz="1200" kern="1200"/>
        </a:p>
      </dsp:txBody>
      <dsp:txXfrm>
        <a:off x="2960007" y="1984"/>
        <a:ext cx="1878081" cy="1126848"/>
      </dsp:txXfrm>
    </dsp:sp>
    <dsp:sp modelId="{76284105-FED9-4295-83C5-2FE634A9ED35}">
      <dsp:nvSpPr>
        <dsp:cNvPr id="0" name=""/>
        <dsp:cNvSpPr/>
      </dsp:nvSpPr>
      <dsp:spPr>
        <a:xfrm>
          <a:off x="894117" y="1316641"/>
          <a:ext cx="1878081" cy="1126848"/>
        </a:xfrm>
        <a:prstGeom prst="rect">
          <a:avLst/>
        </a:prstGeom>
        <a:solidFill>
          <a:schemeClr val="accent5">
            <a:hueOff val="498575"/>
            <a:satOff val="3550"/>
            <a:lumOff val="-3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Approaches to managing absence and capability.</a:t>
          </a:r>
          <a:endParaRPr lang="en-US" sz="1200" kern="1200"/>
        </a:p>
      </dsp:txBody>
      <dsp:txXfrm>
        <a:off x="894117" y="1316641"/>
        <a:ext cx="1878081" cy="1126848"/>
      </dsp:txXfrm>
    </dsp:sp>
    <dsp:sp modelId="{D366226E-3565-472C-88DC-6BFEDF02368D}">
      <dsp:nvSpPr>
        <dsp:cNvPr id="0" name=""/>
        <dsp:cNvSpPr/>
      </dsp:nvSpPr>
      <dsp:spPr>
        <a:xfrm>
          <a:off x="2960007" y="1316641"/>
          <a:ext cx="1878081" cy="1126848"/>
        </a:xfrm>
        <a:prstGeom prst="rect">
          <a:avLst/>
        </a:prstGeom>
        <a:solidFill>
          <a:schemeClr val="accent5">
            <a:hueOff val="747862"/>
            <a:satOff val="5325"/>
            <a:lumOff val="-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Strategies to retain employees.</a:t>
          </a:r>
          <a:endParaRPr lang="en-US" sz="1200" kern="1200"/>
        </a:p>
      </dsp:txBody>
      <dsp:txXfrm>
        <a:off x="2960007" y="1316641"/>
        <a:ext cx="1878081" cy="1126848"/>
      </dsp:txXfrm>
    </dsp:sp>
    <dsp:sp modelId="{5ACA9010-C439-44DB-B421-E4E45F65CFAA}">
      <dsp:nvSpPr>
        <dsp:cNvPr id="0" name=""/>
        <dsp:cNvSpPr/>
      </dsp:nvSpPr>
      <dsp:spPr>
        <a:xfrm>
          <a:off x="894117" y="2631298"/>
          <a:ext cx="1878081" cy="1126848"/>
        </a:xfrm>
        <a:prstGeom prst="rect">
          <a:avLst/>
        </a:prstGeom>
        <a:solidFill>
          <a:schemeClr val="accent5">
            <a:hueOff val="997150"/>
            <a:satOff val="7100"/>
            <a:lumOff val="-6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How to create effective teams across business areas, locations and cultures.</a:t>
          </a:r>
          <a:endParaRPr lang="en-US" sz="1200" kern="1200"/>
        </a:p>
      </dsp:txBody>
      <dsp:txXfrm>
        <a:off x="894117" y="2631298"/>
        <a:ext cx="1878081" cy="1126848"/>
      </dsp:txXfrm>
    </dsp:sp>
    <dsp:sp modelId="{D19FDFBA-9920-4D97-ACB0-B7969BAF0C58}">
      <dsp:nvSpPr>
        <dsp:cNvPr id="0" name=""/>
        <dsp:cNvSpPr/>
      </dsp:nvSpPr>
      <dsp:spPr>
        <a:xfrm>
          <a:off x="2960007" y="2631298"/>
          <a:ext cx="1878081" cy="1126848"/>
        </a:xfrm>
        <a:prstGeom prst="rect">
          <a:avLst/>
        </a:prstGeom>
        <a:solidFill>
          <a:schemeClr val="accent5">
            <a:hueOff val="1246437"/>
            <a:satOff val="8875"/>
            <a:lumOff val="-8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How to use models of influencing and stakeholder management in a range of situations.</a:t>
          </a:r>
          <a:endParaRPr lang="en-US" sz="1200" kern="1200"/>
        </a:p>
      </dsp:txBody>
      <dsp:txXfrm>
        <a:off x="2960007" y="2631298"/>
        <a:ext cx="1878081" cy="1126848"/>
      </dsp:txXfrm>
    </dsp:sp>
    <dsp:sp modelId="{B369F072-A886-4B3D-BF59-BA863BFEDE21}">
      <dsp:nvSpPr>
        <dsp:cNvPr id="0" name=""/>
        <dsp:cNvSpPr/>
      </dsp:nvSpPr>
      <dsp:spPr>
        <a:xfrm>
          <a:off x="1927062" y="3945954"/>
          <a:ext cx="1878081" cy="1126848"/>
        </a:xfrm>
        <a:prstGeom prst="rect">
          <a:avLst/>
        </a:prstGeom>
        <a:solidFill>
          <a:schemeClr val="accent5">
            <a:hueOff val="1495725"/>
            <a:satOff val="10650"/>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How to apply and adapt different models of facilitation, coaching and mentoring in a range of different situations.</a:t>
          </a:r>
          <a:endParaRPr lang="en-US" sz="1200" kern="1200"/>
        </a:p>
      </dsp:txBody>
      <dsp:txXfrm>
        <a:off x="1927062" y="3945954"/>
        <a:ext cx="1878081" cy="11268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ADA98-21A2-4BD5-982A-68056E1B4676}">
      <dsp:nvSpPr>
        <dsp:cNvPr id="0" name=""/>
        <dsp:cNvSpPr/>
      </dsp:nvSpPr>
      <dsp:spPr>
        <a:xfrm>
          <a:off x="0" y="60616"/>
          <a:ext cx="5732205" cy="93541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What characteristics do they have?</a:t>
          </a:r>
          <a:endParaRPr lang="en-US" sz="2400" kern="1200"/>
        </a:p>
      </dsp:txBody>
      <dsp:txXfrm>
        <a:off x="45663" y="106279"/>
        <a:ext cx="5640879" cy="844088"/>
      </dsp:txXfrm>
    </dsp:sp>
    <dsp:sp modelId="{D4BF2A6C-068A-4B70-8754-7300BF61A66D}">
      <dsp:nvSpPr>
        <dsp:cNvPr id="0" name=""/>
        <dsp:cNvSpPr/>
      </dsp:nvSpPr>
      <dsp:spPr>
        <a:xfrm>
          <a:off x="0" y="1065151"/>
          <a:ext cx="5732205" cy="935414"/>
        </a:xfrm>
        <a:prstGeom prst="roundRect">
          <a:avLst/>
        </a:prstGeom>
        <a:solidFill>
          <a:schemeClr val="accent2">
            <a:hueOff val="375969"/>
            <a:satOff val="-2616"/>
            <a:lumOff val="-4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How do they get promoted?</a:t>
          </a:r>
          <a:endParaRPr lang="en-US" sz="2400" kern="1200"/>
        </a:p>
      </dsp:txBody>
      <dsp:txXfrm>
        <a:off x="45663" y="1110814"/>
        <a:ext cx="5640879" cy="844088"/>
      </dsp:txXfrm>
    </dsp:sp>
    <dsp:sp modelId="{681B182E-56BB-4640-8282-2EAA12D16492}">
      <dsp:nvSpPr>
        <dsp:cNvPr id="0" name=""/>
        <dsp:cNvSpPr/>
      </dsp:nvSpPr>
      <dsp:spPr>
        <a:xfrm>
          <a:off x="0" y="2069686"/>
          <a:ext cx="5732205" cy="935414"/>
        </a:xfrm>
        <a:prstGeom prst="roundRect">
          <a:avLst/>
        </a:prstGeom>
        <a:solidFill>
          <a:schemeClr val="accent2">
            <a:hueOff val="751938"/>
            <a:satOff val="-5233"/>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Where do we find them?</a:t>
          </a:r>
          <a:endParaRPr lang="en-US" sz="2400" kern="1200"/>
        </a:p>
      </dsp:txBody>
      <dsp:txXfrm>
        <a:off x="45663" y="2115349"/>
        <a:ext cx="5640879" cy="844088"/>
      </dsp:txXfrm>
    </dsp:sp>
    <dsp:sp modelId="{5D344776-32FE-435C-B0CD-ECDBF7924112}">
      <dsp:nvSpPr>
        <dsp:cNvPr id="0" name=""/>
        <dsp:cNvSpPr/>
      </dsp:nvSpPr>
      <dsp:spPr>
        <a:xfrm>
          <a:off x="0" y="3074221"/>
          <a:ext cx="5732205" cy="935414"/>
        </a:xfrm>
        <a:prstGeom prst="roundRect">
          <a:avLst/>
        </a:prstGeom>
        <a:solidFill>
          <a:schemeClr val="accent2">
            <a:hueOff val="1127908"/>
            <a:satOff val="-7849"/>
            <a:lumOff val="-13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How can we predict their impact on people?</a:t>
          </a:r>
          <a:endParaRPr lang="en-US" sz="2400" kern="1200"/>
        </a:p>
      </dsp:txBody>
      <dsp:txXfrm>
        <a:off x="45663" y="3119884"/>
        <a:ext cx="5640879" cy="844088"/>
      </dsp:txXfrm>
    </dsp:sp>
    <dsp:sp modelId="{C1F7C839-8F7D-4BA0-8527-4D92D3381484}">
      <dsp:nvSpPr>
        <dsp:cNvPr id="0" name=""/>
        <dsp:cNvSpPr/>
      </dsp:nvSpPr>
      <dsp:spPr>
        <a:xfrm>
          <a:off x="0" y="4078756"/>
          <a:ext cx="5732205" cy="935414"/>
        </a:xfrm>
        <a:prstGeom prst="roundRect">
          <a:avLst/>
        </a:prstGeom>
        <a:solidFill>
          <a:schemeClr val="accent2">
            <a:hueOff val="1503877"/>
            <a:satOff val="-10465"/>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GROUP DISCUSSION</a:t>
          </a:r>
          <a:endParaRPr lang="en-US" sz="2400" kern="1200" dirty="0"/>
        </a:p>
      </dsp:txBody>
      <dsp:txXfrm>
        <a:off x="45663" y="4124419"/>
        <a:ext cx="5640879" cy="8440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D3CAAB-9EA9-4948-95E7-7FE7AEA18B97}">
      <dsp:nvSpPr>
        <dsp:cNvPr id="0" name=""/>
        <dsp:cNvSpPr/>
      </dsp:nvSpPr>
      <dsp:spPr>
        <a:xfrm>
          <a:off x="1163039" y="360863"/>
          <a:ext cx="1291680" cy="1291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BF7673-D0B3-42F4-967F-05455ABA76EE}">
      <dsp:nvSpPr>
        <dsp:cNvPr id="0" name=""/>
        <dsp:cNvSpPr/>
      </dsp:nvSpPr>
      <dsp:spPr>
        <a:xfrm>
          <a:off x="373679" y="2007596"/>
          <a:ext cx="28704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"Line managers bring HR policies to life" (Purcell, 2003)</a:t>
          </a:r>
          <a:endParaRPr lang="en-US" sz="1700" kern="1200"/>
        </a:p>
      </dsp:txBody>
      <dsp:txXfrm>
        <a:off x="373679" y="2007596"/>
        <a:ext cx="2870400" cy="720000"/>
      </dsp:txXfrm>
    </dsp:sp>
    <dsp:sp modelId="{A928E949-2316-460E-BEB8-92C6E80AFB8C}">
      <dsp:nvSpPr>
        <dsp:cNvPr id="0" name=""/>
        <dsp:cNvSpPr/>
      </dsp:nvSpPr>
      <dsp:spPr>
        <a:xfrm>
          <a:off x="4535760" y="360863"/>
          <a:ext cx="1291680" cy="1291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7DDED5-3444-480D-8B48-4FE15F800DE3}">
      <dsp:nvSpPr>
        <dsp:cNvPr id="0" name=""/>
        <dsp:cNvSpPr/>
      </dsp:nvSpPr>
      <dsp:spPr>
        <a:xfrm>
          <a:off x="3746400" y="2007596"/>
          <a:ext cx="28704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To what extent do you agree with this statement, and why?</a:t>
          </a:r>
          <a:endParaRPr lang="en-US" sz="1700" kern="1200"/>
        </a:p>
      </dsp:txBody>
      <dsp:txXfrm>
        <a:off x="3746400" y="2007596"/>
        <a:ext cx="2870400" cy="720000"/>
      </dsp:txXfrm>
    </dsp:sp>
    <dsp:sp modelId="{52DDAA7E-9CD0-40FF-8224-DBD803B4206B}">
      <dsp:nvSpPr>
        <dsp:cNvPr id="0" name=""/>
        <dsp:cNvSpPr/>
      </dsp:nvSpPr>
      <dsp:spPr>
        <a:xfrm>
          <a:off x="7908480" y="360863"/>
          <a:ext cx="1291680" cy="12916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521247-C45C-428B-9ECB-7D82912EBB5A}">
      <dsp:nvSpPr>
        <dsp:cNvPr id="0" name=""/>
        <dsp:cNvSpPr/>
      </dsp:nvSpPr>
      <dsp:spPr>
        <a:xfrm>
          <a:off x="7119120" y="2007596"/>
          <a:ext cx="28704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10 minutes</a:t>
          </a:r>
          <a:endParaRPr lang="en-US" sz="1700" kern="1200" dirty="0"/>
        </a:p>
      </dsp:txBody>
      <dsp:txXfrm>
        <a:off x="7119120" y="2007596"/>
        <a:ext cx="28704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D7CFC0-B5D7-4E81-9B92-C28E9D9F977E}">
      <dsp:nvSpPr>
        <dsp:cNvPr id="0" name=""/>
        <dsp:cNvSpPr/>
      </dsp:nvSpPr>
      <dsp:spPr>
        <a:xfrm>
          <a:off x="0" y="594"/>
          <a:ext cx="6172199"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4AFB6C-7892-4E25-BB6D-74A7C30E3032}">
      <dsp:nvSpPr>
        <dsp:cNvPr id="0" name=""/>
        <dsp:cNvSpPr/>
      </dsp:nvSpPr>
      <dsp:spPr>
        <a:xfrm>
          <a:off x="421117" y="313822"/>
          <a:ext cx="765668" cy="7656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D1DDD9-CA26-467D-A7C1-94A568C0AAC3}">
      <dsp:nvSpPr>
        <dsp:cNvPr id="0" name=""/>
        <dsp:cNvSpPr/>
      </dsp:nvSpPr>
      <dsp:spPr>
        <a:xfrm>
          <a:off x="1607903" y="594"/>
          <a:ext cx="4564296"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44550">
            <a:lnSpc>
              <a:spcPct val="90000"/>
            </a:lnSpc>
            <a:spcBef>
              <a:spcPct val="0"/>
            </a:spcBef>
            <a:spcAft>
              <a:spcPct val="35000"/>
            </a:spcAft>
            <a:buNone/>
          </a:pPr>
          <a:r>
            <a:rPr lang="en-GB" sz="1900" kern="1200"/>
            <a:t>Ulrich and Allen (2014)</a:t>
          </a:r>
          <a:endParaRPr lang="en-US" sz="1900" kern="1200"/>
        </a:p>
      </dsp:txBody>
      <dsp:txXfrm>
        <a:off x="1607903" y="594"/>
        <a:ext cx="4564296" cy="1392124"/>
      </dsp:txXfrm>
    </dsp:sp>
    <dsp:sp modelId="{C9D3AF6C-562E-4C19-AD09-4CE63B354998}">
      <dsp:nvSpPr>
        <dsp:cNvPr id="0" name=""/>
        <dsp:cNvSpPr/>
      </dsp:nvSpPr>
      <dsp:spPr>
        <a:xfrm>
          <a:off x="0" y="1740750"/>
          <a:ext cx="6172199"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A2DAAB-20CF-4B2C-AFB4-F6E144EF187D}">
      <dsp:nvSpPr>
        <dsp:cNvPr id="0" name=""/>
        <dsp:cNvSpPr/>
      </dsp:nvSpPr>
      <dsp:spPr>
        <a:xfrm>
          <a:off x="421117" y="2053978"/>
          <a:ext cx="765668" cy="7656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68EBC0-5227-44B0-B134-67DD25CC7F4E}">
      <dsp:nvSpPr>
        <dsp:cNvPr id="0" name=""/>
        <dsp:cNvSpPr/>
      </dsp:nvSpPr>
      <dsp:spPr>
        <a:xfrm>
          <a:off x="1607903" y="1740750"/>
          <a:ext cx="4564296"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44550">
            <a:lnSpc>
              <a:spcPct val="90000"/>
            </a:lnSpc>
            <a:spcBef>
              <a:spcPct val="0"/>
            </a:spcBef>
            <a:spcAft>
              <a:spcPct val="35000"/>
            </a:spcAft>
            <a:buNone/>
          </a:pPr>
          <a:r>
            <a:rPr lang="en-GB" sz="1900" kern="1200"/>
            <a:t>Line managers should be given the encouragement, scope and responsibility to do what they can to develop their teams</a:t>
          </a:r>
          <a:endParaRPr lang="en-US" sz="1900" kern="1200"/>
        </a:p>
      </dsp:txBody>
      <dsp:txXfrm>
        <a:off x="1607903" y="1740750"/>
        <a:ext cx="4564296" cy="1392124"/>
      </dsp:txXfrm>
    </dsp:sp>
    <dsp:sp modelId="{A9BB4DEF-4DAE-444E-9115-EBE79F594039}">
      <dsp:nvSpPr>
        <dsp:cNvPr id="0" name=""/>
        <dsp:cNvSpPr/>
      </dsp:nvSpPr>
      <dsp:spPr>
        <a:xfrm>
          <a:off x="0" y="3480905"/>
          <a:ext cx="6172199"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376908-2AF8-43A3-9E48-5F5956A1CC30}">
      <dsp:nvSpPr>
        <dsp:cNvPr id="0" name=""/>
        <dsp:cNvSpPr/>
      </dsp:nvSpPr>
      <dsp:spPr>
        <a:xfrm>
          <a:off x="421117" y="3794133"/>
          <a:ext cx="765668" cy="7656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EEDD29-E343-45FD-9651-DA44066F83AD}">
      <dsp:nvSpPr>
        <dsp:cNvPr id="0" name=""/>
        <dsp:cNvSpPr/>
      </dsp:nvSpPr>
      <dsp:spPr>
        <a:xfrm>
          <a:off x="1607903" y="3480905"/>
          <a:ext cx="4564296"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44550">
            <a:lnSpc>
              <a:spcPct val="90000"/>
            </a:lnSpc>
            <a:spcBef>
              <a:spcPct val="0"/>
            </a:spcBef>
            <a:spcAft>
              <a:spcPct val="35000"/>
            </a:spcAft>
            <a:buNone/>
          </a:pPr>
          <a:r>
            <a:rPr lang="en-GB" sz="1900" kern="1200"/>
            <a:t>Role line managers play is crucial</a:t>
          </a:r>
          <a:endParaRPr lang="en-US" sz="1900" kern="1200"/>
        </a:p>
      </dsp:txBody>
      <dsp:txXfrm>
        <a:off x="1607903" y="3480905"/>
        <a:ext cx="4564296" cy="13921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B825D6-E782-4013-A0DE-32DFB6D643C9}">
      <dsp:nvSpPr>
        <dsp:cNvPr id="0" name=""/>
        <dsp:cNvSpPr/>
      </dsp:nvSpPr>
      <dsp:spPr>
        <a:xfrm>
          <a:off x="0" y="2022"/>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BA056C-3AA7-459D-A976-48A4238A1117}">
      <dsp:nvSpPr>
        <dsp:cNvPr id="0" name=""/>
        <dsp:cNvSpPr/>
      </dsp:nvSpPr>
      <dsp:spPr>
        <a:xfrm>
          <a:off x="310115" y="232687"/>
          <a:ext cx="563846" cy="5638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B26FE4-57D1-4479-AC78-F21DCAA7218E}">
      <dsp:nvSpPr>
        <dsp:cNvPr id="0" name=""/>
        <dsp:cNvSpPr/>
      </dsp:nvSpPr>
      <dsp:spPr>
        <a:xfrm>
          <a:off x="1184076" y="2022"/>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GB" sz="2200" kern="1200"/>
            <a:t>Implement HR policies</a:t>
          </a:r>
          <a:endParaRPr lang="en-US" sz="2200" kern="1200"/>
        </a:p>
      </dsp:txBody>
      <dsp:txXfrm>
        <a:off x="1184076" y="2022"/>
        <a:ext cx="4988123" cy="1025174"/>
      </dsp:txXfrm>
    </dsp:sp>
    <dsp:sp modelId="{499246E7-A9B6-4784-AB6F-CC5684437558}">
      <dsp:nvSpPr>
        <dsp:cNvPr id="0" name=""/>
        <dsp:cNvSpPr/>
      </dsp:nvSpPr>
      <dsp:spPr>
        <a:xfrm>
          <a:off x="0" y="1283491"/>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F6E17A-7DBA-4956-8876-45DB24425A63}">
      <dsp:nvSpPr>
        <dsp:cNvPr id="0" name=""/>
        <dsp:cNvSpPr/>
      </dsp:nvSpPr>
      <dsp:spPr>
        <a:xfrm>
          <a:off x="310115" y="1514155"/>
          <a:ext cx="563846" cy="5638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9B46B2-72E6-41E1-9AEC-AE8DE3200328}">
      <dsp:nvSpPr>
        <dsp:cNvPr id="0" name=""/>
        <dsp:cNvSpPr/>
      </dsp:nvSpPr>
      <dsp:spPr>
        <a:xfrm>
          <a:off x="1184076" y="1283491"/>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GB" sz="2200" kern="1200"/>
            <a:t>Enacting HR policies </a:t>
          </a:r>
          <a:endParaRPr lang="en-US" sz="2200" kern="1200"/>
        </a:p>
      </dsp:txBody>
      <dsp:txXfrm>
        <a:off x="1184076" y="1283491"/>
        <a:ext cx="4988123" cy="1025174"/>
      </dsp:txXfrm>
    </dsp:sp>
    <dsp:sp modelId="{621093C4-350D-465B-A3EB-B32ED7F1A728}">
      <dsp:nvSpPr>
        <dsp:cNvPr id="0" name=""/>
        <dsp:cNvSpPr/>
      </dsp:nvSpPr>
      <dsp:spPr>
        <a:xfrm>
          <a:off x="0" y="2564959"/>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FCBF47-EB5B-40D6-B4A6-FC6F3DA5007C}">
      <dsp:nvSpPr>
        <dsp:cNvPr id="0" name=""/>
        <dsp:cNvSpPr/>
      </dsp:nvSpPr>
      <dsp:spPr>
        <a:xfrm>
          <a:off x="310115" y="2795623"/>
          <a:ext cx="563846" cy="5638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A10C0C-8F9F-4271-BE37-1DF2B6020D44}">
      <dsp:nvSpPr>
        <dsp:cNvPr id="0" name=""/>
        <dsp:cNvSpPr/>
      </dsp:nvSpPr>
      <dsp:spPr>
        <a:xfrm>
          <a:off x="1184076" y="2564959"/>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GB" sz="2200" kern="1200"/>
            <a:t>Day to day leadership</a:t>
          </a:r>
          <a:endParaRPr lang="en-US" sz="2200" kern="1200"/>
        </a:p>
      </dsp:txBody>
      <dsp:txXfrm>
        <a:off x="1184076" y="2564959"/>
        <a:ext cx="4988123" cy="1025174"/>
      </dsp:txXfrm>
    </dsp:sp>
    <dsp:sp modelId="{F314B5C4-D219-4789-834F-7893142303BC}">
      <dsp:nvSpPr>
        <dsp:cNvPr id="0" name=""/>
        <dsp:cNvSpPr/>
      </dsp:nvSpPr>
      <dsp:spPr>
        <a:xfrm>
          <a:off x="0" y="3846427"/>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8CCDA-20E2-4D7E-8560-274D6D030C56}">
      <dsp:nvSpPr>
        <dsp:cNvPr id="0" name=""/>
        <dsp:cNvSpPr/>
      </dsp:nvSpPr>
      <dsp:spPr>
        <a:xfrm>
          <a:off x="310115" y="4077091"/>
          <a:ext cx="563846" cy="5638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9A5779-EBD9-4C82-B1F6-3BAA912BEA91}">
      <dsp:nvSpPr>
        <dsp:cNvPr id="0" name=""/>
        <dsp:cNvSpPr/>
      </dsp:nvSpPr>
      <dsp:spPr>
        <a:xfrm>
          <a:off x="1184076" y="3846427"/>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GB" sz="2200" kern="1200"/>
            <a:t>Controlling the work of employees</a:t>
          </a:r>
          <a:endParaRPr lang="en-US" sz="2200" kern="1200"/>
        </a:p>
      </dsp:txBody>
      <dsp:txXfrm>
        <a:off x="1184076" y="3846427"/>
        <a:ext cx="4988123" cy="10251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00E932-CCA8-4D8D-9EF1-D8A971D31D20}">
      <dsp:nvSpPr>
        <dsp:cNvPr id="0" name=""/>
        <dsp:cNvSpPr/>
      </dsp:nvSpPr>
      <dsp:spPr>
        <a:xfrm>
          <a:off x="0" y="430892"/>
          <a:ext cx="6172199" cy="196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Research by Bath University found that front line managers play a pivotal role in implementing HR policies and practices (CIPD, 2025a)</a:t>
          </a:r>
          <a:endParaRPr lang="en-US" sz="2800" kern="1200" dirty="0"/>
        </a:p>
      </dsp:txBody>
      <dsp:txXfrm>
        <a:off x="95953" y="526845"/>
        <a:ext cx="5980293" cy="1773694"/>
      </dsp:txXfrm>
    </dsp:sp>
    <dsp:sp modelId="{40CC28A9-04E0-4BBD-9EBA-D7EFDF71E712}">
      <dsp:nvSpPr>
        <dsp:cNvPr id="0" name=""/>
        <dsp:cNvSpPr/>
      </dsp:nvSpPr>
      <dsp:spPr>
        <a:xfrm>
          <a:off x="0" y="2477132"/>
          <a:ext cx="6172199" cy="196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O’Neill (2023) highlighted the importance of line management on individuals and organisational culture. </a:t>
          </a:r>
          <a:endParaRPr lang="en-US" sz="2800" kern="1200" dirty="0"/>
        </a:p>
      </dsp:txBody>
      <dsp:txXfrm>
        <a:off x="95953" y="2573085"/>
        <a:ext cx="5980293" cy="17736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087348-3669-419F-B5D1-83197FD7FD0E}">
      <dsp:nvSpPr>
        <dsp:cNvPr id="0" name=""/>
        <dsp:cNvSpPr/>
      </dsp:nvSpPr>
      <dsp:spPr>
        <a:xfrm>
          <a:off x="0" y="3807"/>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25FE41-2F7E-4A9F-A89F-B8A672A143CF}">
      <dsp:nvSpPr>
        <dsp:cNvPr id="0" name=""/>
        <dsp:cNvSpPr/>
      </dsp:nvSpPr>
      <dsp:spPr>
        <a:xfrm>
          <a:off x="245328" y="186282"/>
          <a:ext cx="446050" cy="4460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75E633-C9D2-4B71-9C17-393F9B6F0338}">
      <dsp:nvSpPr>
        <dsp:cNvPr id="0" name=""/>
        <dsp:cNvSpPr/>
      </dsp:nvSpPr>
      <dsp:spPr>
        <a:xfrm>
          <a:off x="936706" y="3807"/>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GB" sz="1900" kern="1200"/>
            <a:t>Lack of desire: they will prioritise operational issues</a:t>
          </a:r>
          <a:endParaRPr lang="en-US" sz="1900" kern="1200"/>
        </a:p>
      </dsp:txBody>
      <dsp:txXfrm>
        <a:off x="936706" y="3807"/>
        <a:ext cx="5235493" cy="811001"/>
      </dsp:txXfrm>
    </dsp:sp>
    <dsp:sp modelId="{466D5F8A-FAC1-4E4A-9AE9-DC16579C5F16}">
      <dsp:nvSpPr>
        <dsp:cNvPr id="0" name=""/>
        <dsp:cNvSpPr/>
      </dsp:nvSpPr>
      <dsp:spPr>
        <a:xfrm>
          <a:off x="0" y="1017559"/>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3E33F2-89AA-455E-9DC4-05D3A9436368}">
      <dsp:nvSpPr>
        <dsp:cNvPr id="0" name=""/>
        <dsp:cNvSpPr/>
      </dsp:nvSpPr>
      <dsp:spPr>
        <a:xfrm>
          <a:off x="245328" y="1200034"/>
          <a:ext cx="446050" cy="4460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125427-0479-4EFF-B3EF-039218692317}">
      <dsp:nvSpPr>
        <dsp:cNvPr id="0" name=""/>
        <dsp:cNvSpPr/>
      </dsp:nvSpPr>
      <dsp:spPr>
        <a:xfrm>
          <a:off x="936706" y="1017559"/>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GB" sz="1900" kern="1200"/>
            <a:t>Lack of time: they don't have the capacity to do both</a:t>
          </a:r>
          <a:endParaRPr lang="en-US" sz="1900" kern="1200"/>
        </a:p>
      </dsp:txBody>
      <dsp:txXfrm>
        <a:off x="936706" y="1017559"/>
        <a:ext cx="5235493" cy="811001"/>
      </dsp:txXfrm>
    </dsp:sp>
    <dsp:sp modelId="{6CA38FF1-60E5-4AFA-9A5D-FA53A6601BB0}">
      <dsp:nvSpPr>
        <dsp:cNvPr id="0" name=""/>
        <dsp:cNvSpPr/>
      </dsp:nvSpPr>
      <dsp:spPr>
        <a:xfrm>
          <a:off x="0" y="2031311"/>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66D45A-E4A5-4EB1-9DE4-241B425630B0}">
      <dsp:nvSpPr>
        <dsp:cNvPr id="0" name=""/>
        <dsp:cNvSpPr/>
      </dsp:nvSpPr>
      <dsp:spPr>
        <a:xfrm>
          <a:off x="245328" y="2213787"/>
          <a:ext cx="446050" cy="4460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9AC57B-A880-40A3-80AE-A0870FC4AEB2}">
      <dsp:nvSpPr>
        <dsp:cNvPr id="0" name=""/>
        <dsp:cNvSpPr/>
      </dsp:nvSpPr>
      <dsp:spPr>
        <a:xfrm>
          <a:off x="936706" y="2031311"/>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GB" sz="1900" kern="1200"/>
            <a:t>Lack of competency: they don't have the skills and knowledge</a:t>
          </a:r>
          <a:endParaRPr lang="en-US" sz="1900" kern="1200"/>
        </a:p>
      </dsp:txBody>
      <dsp:txXfrm>
        <a:off x="936706" y="2031311"/>
        <a:ext cx="5235493" cy="811001"/>
      </dsp:txXfrm>
    </dsp:sp>
    <dsp:sp modelId="{6F4C86CF-3E47-4163-A1D4-93E805193BD0}">
      <dsp:nvSpPr>
        <dsp:cNvPr id="0" name=""/>
        <dsp:cNvSpPr/>
      </dsp:nvSpPr>
      <dsp:spPr>
        <a:xfrm>
          <a:off x="0" y="3045063"/>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73997F-B7E7-49EF-A6B4-37F08A90E2C0}">
      <dsp:nvSpPr>
        <dsp:cNvPr id="0" name=""/>
        <dsp:cNvSpPr/>
      </dsp:nvSpPr>
      <dsp:spPr>
        <a:xfrm>
          <a:off x="245328" y="3227539"/>
          <a:ext cx="446050" cy="4460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EF6C7F-D41A-4D9E-A413-2C73A1E31FF9}">
      <dsp:nvSpPr>
        <dsp:cNvPr id="0" name=""/>
        <dsp:cNvSpPr/>
      </dsp:nvSpPr>
      <dsp:spPr>
        <a:xfrm>
          <a:off x="936706" y="3045063"/>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GB" sz="1900" kern="1200"/>
            <a:t>Lack of HR services (HR may be reluctant to let go)</a:t>
          </a:r>
          <a:endParaRPr lang="en-US" sz="1900" kern="1200"/>
        </a:p>
      </dsp:txBody>
      <dsp:txXfrm>
        <a:off x="936706" y="3045063"/>
        <a:ext cx="5235493" cy="811001"/>
      </dsp:txXfrm>
    </dsp:sp>
    <dsp:sp modelId="{EB223B54-9919-4867-BEF9-E6823E1083EC}">
      <dsp:nvSpPr>
        <dsp:cNvPr id="0" name=""/>
        <dsp:cNvSpPr/>
      </dsp:nvSpPr>
      <dsp:spPr>
        <a:xfrm>
          <a:off x="0" y="4058815"/>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FA612E-7818-4B05-A790-56FBDF9EC45B}">
      <dsp:nvSpPr>
        <dsp:cNvPr id="0" name=""/>
        <dsp:cNvSpPr/>
      </dsp:nvSpPr>
      <dsp:spPr>
        <a:xfrm>
          <a:off x="245328" y="4241291"/>
          <a:ext cx="446050" cy="4460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EA6408-EE66-473B-97E6-3F77C51D1BB8}">
      <dsp:nvSpPr>
        <dsp:cNvPr id="0" name=""/>
        <dsp:cNvSpPr/>
      </dsp:nvSpPr>
      <dsp:spPr>
        <a:xfrm>
          <a:off x="936706" y="4058815"/>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GB" sz="1900" kern="1200"/>
            <a:t>Lack of consistency (HR teams worry)</a:t>
          </a:r>
          <a:endParaRPr lang="en-US" sz="1900" kern="1200"/>
        </a:p>
      </dsp:txBody>
      <dsp:txXfrm>
        <a:off x="936706" y="4058815"/>
        <a:ext cx="5235493" cy="81100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251918-E9F3-41C5-A698-DB8074676B84}">
      <dsp:nvSpPr>
        <dsp:cNvPr id="0" name=""/>
        <dsp:cNvSpPr/>
      </dsp:nvSpPr>
      <dsp:spPr>
        <a:xfrm>
          <a:off x="0" y="2022"/>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873E92-272C-4A9A-A9E7-D75D5D97F7D6}">
      <dsp:nvSpPr>
        <dsp:cNvPr id="0" name=""/>
        <dsp:cNvSpPr/>
      </dsp:nvSpPr>
      <dsp:spPr>
        <a:xfrm>
          <a:off x="310115" y="232687"/>
          <a:ext cx="563846" cy="5638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12BAB4-6898-4869-9A80-911291251FF8}">
      <dsp:nvSpPr>
        <dsp:cNvPr id="0" name=""/>
        <dsp:cNvSpPr/>
      </dsp:nvSpPr>
      <dsp:spPr>
        <a:xfrm>
          <a:off x="1184076" y="2022"/>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33450">
            <a:lnSpc>
              <a:spcPct val="90000"/>
            </a:lnSpc>
            <a:spcBef>
              <a:spcPct val="0"/>
            </a:spcBef>
            <a:spcAft>
              <a:spcPct val="35000"/>
            </a:spcAft>
            <a:buNone/>
          </a:pPr>
          <a:r>
            <a:rPr lang="en-GB" sz="2100" kern="1200"/>
            <a:t>Provide managers with time to carry out people management activities</a:t>
          </a:r>
          <a:endParaRPr lang="en-US" sz="2100" kern="1200"/>
        </a:p>
      </dsp:txBody>
      <dsp:txXfrm>
        <a:off x="1184076" y="2022"/>
        <a:ext cx="4988123" cy="1025174"/>
      </dsp:txXfrm>
    </dsp:sp>
    <dsp:sp modelId="{8AC9B807-15AE-429F-BF35-2EA0973A88EA}">
      <dsp:nvSpPr>
        <dsp:cNvPr id="0" name=""/>
        <dsp:cNvSpPr/>
      </dsp:nvSpPr>
      <dsp:spPr>
        <a:xfrm>
          <a:off x="0" y="1283491"/>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ED4D26-03AA-4121-9664-1C33F388BC08}">
      <dsp:nvSpPr>
        <dsp:cNvPr id="0" name=""/>
        <dsp:cNvSpPr/>
      </dsp:nvSpPr>
      <dsp:spPr>
        <a:xfrm>
          <a:off x="310115" y="1514155"/>
          <a:ext cx="563846" cy="5638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AF2981-2610-4B50-BF4C-28F0D95D3411}">
      <dsp:nvSpPr>
        <dsp:cNvPr id="0" name=""/>
        <dsp:cNvSpPr/>
      </dsp:nvSpPr>
      <dsp:spPr>
        <a:xfrm>
          <a:off x="1184076" y="1283491"/>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33450">
            <a:lnSpc>
              <a:spcPct val="90000"/>
            </a:lnSpc>
            <a:spcBef>
              <a:spcPct val="0"/>
            </a:spcBef>
            <a:spcAft>
              <a:spcPct val="35000"/>
            </a:spcAft>
            <a:buNone/>
          </a:pPr>
          <a:r>
            <a:rPr lang="en-GB" sz="2100" kern="1200"/>
            <a:t>Select them carefully, paying attention to behavioural competencies</a:t>
          </a:r>
          <a:endParaRPr lang="en-US" sz="2100" kern="1200"/>
        </a:p>
      </dsp:txBody>
      <dsp:txXfrm>
        <a:off x="1184076" y="1283491"/>
        <a:ext cx="4988123" cy="1025174"/>
      </dsp:txXfrm>
    </dsp:sp>
    <dsp:sp modelId="{92169AA1-54E8-442B-8115-FB41ADD4171B}">
      <dsp:nvSpPr>
        <dsp:cNvPr id="0" name=""/>
        <dsp:cNvSpPr/>
      </dsp:nvSpPr>
      <dsp:spPr>
        <a:xfrm>
          <a:off x="0" y="2564959"/>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CC77A5-A9DC-436E-A659-088D1C60E9B0}">
      <dsp:nvSpPr>
        <dsp:cNvPr id="0" name=""/>
        <dsp:cNvSpPr/>
      </dsp:nvSpPr>
      <dsp:spPr>
        <a:xfrm>
          <a:off x="310115" y="2795623"/>
          <a:ext cx="563846" cy="5638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F71BE9-8F8C-4652-AD7A-0B7933EA2199}">
      <dsp:nvSpPr>
        <dsp:cNvPr id="0" name=""/>
        <dsp:cNvSpPr/>
      </dsp:nvSpPr>
      <dsp:spPr>
        <a:xfrm>
          <a:off x="1184076" y="2564959"/>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33450">
            <a:lnSpc>
              <a:spcPct val="90000"/>
            </a:lnSpc>
            <a:spcBef>
              <a:spcPct val="0"/>
            </a:spcBef>
            <a:spcAft>
              <a:spcPct val="35000"/>
            </a:spcAft>
            <a:buNone/>
          </a:pPr>
          <a:r>
            <a:rPr lang="en-GB" sz="2100" kern="1200"/>
            <a:t>Support them with organisational values concerning people management </a:t>
          </a:r>
          <a:endParaRPr lang="en-US" sz="2100" kern="1200"/>
        </a:p>
      </dsp:txBody>
      <dsp:txXfrm>
        <a:off x="1184076" y="2564959"/>
        <a:ext cx="4988123" cy="1025174"/>
      </dsp:txXfrm>
    </dsp:sp>
    <dsp:sp modelId="{69F4BCEC-5790-4F5A-846D-9BEA9178D3EB}">
      <dsp:nvSpPr>
        <dsp:cNvPr id="0" name=""/>
        <dsp:cNvSpPr/>
      </dsp:nvSpPr>
      <dsp:spPr>
        <a:xfrm>
          <a:off x="0" y="3846427"/>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5ADB13-2940-4935-B367-A3383726C870}">
      <dsp:nvSpPr>
        <dsp:cNvPr id="0" name=""/>
        <dsp:cNvSpPr/>
      </dsp:nvSpPr>
      <dsp:spPr>
        <a:xfrm>
          <a:off x="310115" y="4077091"/>
          <a:ext cx="563846" cy="5638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A8A036-5B65-469F-A3A5-AC7FB71E9969}">
      <dsp:nvSpPr>
        <dsp:cNvPr id="0" name=""/>
        <dsp:cNvSpPr/>
      </dsp:nvSpPr>
      <dsp:spPr>
        <a:xfrm>
          <a:off x="1184076" y="3846427"/>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33450">
            <a:lnSpc>
              <a:spcPct val="90000"/>
            </a:lnSpc>
            <a:spcBef>
              <a:spcPct val="0"/>
            </a:spcBef>
            <a:spcAft>
              <a:spcPct val="35000"/>
            </a:spcAft>
            <a:buNone/>
          </a:pPr>
          <a:r>
            <a:rPr lang="en-GB" sz="2100" kern="1200"/>
            <a:t>Provide them with skills training</a:t>
          </a:r>
          <a:endParaRPr lang="en-US" sz="2100" kern="1200"/>
        </a:p>
      </dsp:txBody>
      <dsp:txXfrm>
        <a:off x="1184076" y="3846427"/>
        <a:ext cx="4988123" cy="102517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8BF64-1F89-4940-AB65-53E778A01F8B}">
      <dsp:nvSpPr>
        <dsp:cNvPr id="0" name=""/>
        <dsp:cNvSpPr/>
      </dsp:nvSpPr>
      <dsp:spPr>
        <a:xfrm>
          <a:off x="0" y="49253"/>
          <a:ext cx="5732205" cy="1614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Line managers make a significant difference in identifying learning needs and embedding learning in the workflow (CIPD, 2025).</a:t>
          </a:r>
        </a:p>
      </dsp:txBody>
      <dsp:txXfrm>
        <a:off x="78818" y="128071"/>
        <a:ext cx="5574569" cy="1456964"/>
      </dsp:txXfrm>
    </dsp:sp>
    <dsp:sp modelId="{BFAFF135-6D68-4B2E-BF60-DD554319F404}">
      <dsp:nvSpPr>
        <dsp:cNvPr id="0" name=""/>
        <dsp:cNvSpPr/>
      </dsp:nvSpPr>
      <dsp:spPr>
        <a:xfrm>
          <a:off x="0" y="1730093"/>
          <a:ext cx="5732205" cy="1614600"/>
        </a:xfrm>
        <a:prstGeom prst="roundRect">
          <a:avLst/>
        </a:prstGeom>
        <a:solidFill>
          <a:schemeClr val="accent2">
            <a:hueOff val="751938"/>
            <a:satOff val="-5233"/>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Where employees feel positive about their relationship with their line manager they are more likely to have high levels of job satisfaction, commitment and loyalty. </a:t>
          </a:r>
          <a:endParaRPr lang="en-US" sz="2300" kern="1200" dirty="0"/>
        </a:p>
      </dsp:txBody>
      <dsp:txXfrm>
        <a:off x="78818" y="1808911"/>
        <a:ext cx="5574569" cy="1456964"/>
      </dsp:txXfrm>
    </dsp:sp>
    <dsp:sp modelId="{D7EC23C2-FF46-4449-9E4A-4B0A8A6F3F11}">
      <dsp:nvSpPr>
        <dsp:cNvPr id="0" name=""/>
        <dsp:cNvSpPr/>
      </dsp:nvSpPr>
      <dsp:spPr>
        <a:xfrm>
          <a:off x="0" y="3410934"/>
          <a:ext cx="5732205" cy="1614600"/>
        </a:xfrm>
        <a:prstGeom prst="roundRect">
          <a:avLst/>
        </a:prstGeom>
        <a:solidFill>
          <a:schemeClr val="accent2">
            <a:hueOff val="1503877"/>
            <a:satOff val="-10465"/>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This results in higher level performance "discretionary behaviour“.</a:t>
          </a:r>
          <a:endParaRPr lang="en-US" sz="2300" kern="1200" dirty="0"/>
        </a:p>
      </dsp:txBody>
      <dsp:txXfrm>
        <a:off x="78818" y="3489752"/>
        <a:ext cx="5574569" cy="145696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D84365-1F8F-4210-BC17-48B985579D31}">
      <dsp:nvSpPr>
        <dsp:cNvPr id="0" name=""/>
        <dsp:cNvSpPr/>
      </dsp:nvSpPr>
      <dsp:spPr>
        <a:xfrm>
          <a:off x="0" y="3964"/>
          <a:ext cx="5732205" cy="8444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AC2374-A8A6-4AFF-A89C-ADFFEB901B91}">
      <dsp:nvSpPr>
        <dsp:cNvPr id="0" name=""/>
        <dsp:cNvSpPr/>
      </dsp:nvSpPr>
      <dsp:spPr>
        <a:xfrm>
          <a:off x="255454" y="193971"/>
          <a:ext cx="464462" cy="4644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E662B2-8548-49FF-B553-309089BCED1B}">
      <dsp:nvSpPr>
        <dsp:cNvPr id="0" name=""/>
        <dsp:cNvSpPr/>
      </dsp:nvSpPr>
      <dsp:spPr>
        <a:xfrm>
          <a:off x="975370" y="3964"/>
          <a:ext cx="4756835" cy="84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374" tIns="89374" rIns="89374" bIns="89374" numCol="1" spcCol="1270" anchor="ctr" anchorCtr="0">
          <a:noAutofit/>
        </a:bodyPr>
        <a:lstStyle/>
        <a:p>
          <a:pPr marL="0" lvl="0" indent="0" algn="l" defTabSz="800100">
            <a:lnSpc>
              <a:spcPct val="90000"/>
            </a:lnSpc>
            <a:spcBef>
              <a:spcPct val="0"/>
            </a:spcBef>
            <a:spcAft>
              <a:spcPct val="35000"/>
            </a:spcAft>
            <a:buNone/>
          </a:pPr>
          <a:r>
            <a:rPr lang="en-GB" sz="1800" kern="1200"/>
            <a:t>Enhances the employer-employee relationship</a:t>
          </a:r>
          <a:endParaRPr lang="en-US" sz="1800" kern="1200"/>
        </a:p>
      </dsp:txBody>
      <dsp:txXfrm>
        <a:off x="975370" y="3964"/>
        <a:ext cx="4756835" cy="844476"/>
      </dsp:txXfrm>
    </dsp:sp>
    <dsp:sp modelId="{F4B08B1B-4CAE-4450-A8A9-A6622080825C}">
      <dsp:nvSpPr>
        <dsp:cNvPr id="0" name=""/>
        <dsp:cNvSpPr/>
      </dsp:nvSpPr>
      <dsp:spPr>
        <a:xfrm>
          <a:off x="0" y="1059560"/>
          <a:ext cx="5732205" cy="8444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3965A3-FEF4-4813-834A-E24E85CA61FF}">
      <dsp:nvSpPr>
        <dsp:cNvPr id="0" name=""/>
        <dsp:cNvSpPr/>
      </dsp:nvSpPr>
      <dsp:spPr>
        <a:xfrm>
          <a:off x="255454" y="1249567"/>
          <a:ext cx="464462" cy="4644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196B3C-5F51-40E5-84EA-C72DB2A8AE49}">
      <dsp:nvSpPr>
        <dsp:cNvPr id="0" name=""/>
        <dsp:cNvSpPr/>
      </dsp:nvSpPr>
      <dsp:spPr>
        <a:xfrm>
          <a:off x="975370" y="1059560"/>
          <a:ext cx="4756835" cy="84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374" tIns="89374" rIns="89374" bIns="89374" numCol="1" spcCol="1270" anchor="ctr" anchorCtr="0">
          <a:noAutofit/>
        </a:bodyPr>
        <a:lstStyle/>
        <a:p>
          <a:pPr marL="0" lvl="0" indent="0" algn="l" defTabSz="800100">
            <a:lnSpc>
              <a:spcPct val="90000"/>
            </a:lnSpc>
            <a:spcBef>
              <a:spcPct val="0"/>
            </a:spcBef>
            <a:spcAft>
              <a:spcPct val="35000"/>
            </a:spcAft>
            <a:buNone/>
          </a:pPr>
          <a:r>
            <a:rPr lang="en-GB" sz="1800" kern="1200"/>
            <a:t>Mutual beliefs, perceptions, expectations and informal obligations </a:t>
          </a:r>
          <a:endParaRPr lang="en-US" sz="1800" kern="1200"/>
        </a:p>
      </dsp:txBody>
      <dsp:txXfrm>
        <a:off x="975370" y="1059560"/>
        <a:ext cx="4756835" cy="844476"/>
      </dsp:txXfrm>
    </dsp:sp>
    <dsp:sp modelId="{09517DF4-C2BC-49BD-B2F4-9D13A2F4F91F}">
      <dsp:nvSpPr>
        <dsp:cNvPr id="0" name=""/>
        <dsp:cNvSpPr/>
      </dsp:nvSpPr>
      <dsp:spPr>
        <a:xfrm>
          <a:off x="0" y="2115155"/>
          <a:ext cx="5732205" cy="8444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3D6244-A7A0-4474-8FF1-4BDF5655B941}">
      <dsp:nvSpPr>
        <dsp:cNvPr id="0" name=""/>
        <dsp:cNvSpPr/>
      </dsp:nvSpPr>
      <dsp:spPr>
        <a:xfrm>
          <a:off x="255454" y="2305162"/>
          <a:ext cx="464462" cy="4644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B38048-0210-47CC-8ED1-42E866B82B4B}">
      <dsp:nvSpPr>
        <dsp:cNvPr id="0" name=""/>
        <dsp:cNvSpPr/>
      </dsp:nvSpPr>
      <dsp:spPr>
        <a:xfrm>
          <a:off x="975370" y="2115155"/>
          <a:ext cx="4756835" cy="84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374" tIns="89374" rIns="89374" bIns="89374" numCol="1" spcCol="1270" anchor="ctr" anchorCtr="0">
          <a:noAutofit/>
        </a:bodyPr>
        <a:lstStyle/>
        <a:p>
          <a:pPr marL="0" lvl="0" indent="0" algn="l" defTabSz="800100">
            <a:lnSpc>
              <a:spcPct val="90000"/>
            </a:lnSpc>
            <a:spcBef>
              <a:spcPct val="0"/>
            </a:spcBef>
            <a:spcAft>
              <a:spcPct val="35000"/>
            </a:spcAft>
            <a:buNone/>
          </a:pPr>
          <a:r>
            <a:rPr lang="en-GB" sz="1800" kern="1200"/>
            <a:t>Emerged 1960s</a:t>
          </a:r>
          <a:endParaRPr lang="en-US" sz="1800" kern="1200"/>
        </a:p>
      </dsp:txBody>
      <dsp:txXfrm>
        <a:off x="975370" y="2115155"/>
        <a:ext cx="4756835" cy="844476"/>
      </dsp:txXfrm>
    </dsp:sp>
    <dsp:sp modelId="{DBD3928A-D28F-4684-A4A0-77E786859233}">
      <dsp:nvSpPr>
        <dsp:cNvPr id="0" name=""/>
        <dsp:cNvSpPr/>
      </dsp:nvSpPr>
      <dsp:spPr>
        <a:xfrm>
          <a:off x="0" y="3170751"/>
          <a:ext cx="5732205" cy="8444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738AC2-4258-4554-87BC-79B9EA25ECCF}">
      <dsp:nvSpPr>
        <dsp:cNvPr id="0" name=""/>
        <dsp:cNvSpPr/>
      </dsp:nvSpPr>
      <dsp:spPr>
        <a:xfrm>
          <a:off x="255454" y="3360758"/>
          <a:ext cx="464462" cy="4644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961B0E-A213-4EB7-99D7-8D72E9477CFF}">
      <dsp:nvSpPr>
        <dsp:cNvPr id="0" name=""/>
        <dsp:cNvSpPr/>
      </dsp:nvSpPr>
      <dsp:spPr>
        <a:xfrm>
          <a:off x="975370" y="3170751"/>
          <a:ext cx="4756835" cy="84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374" tIns="89374" rIns="89374" bIns="89374" numCol="1" spcCol="1270" anchor="ctr" anchorCtr="0">
          <a:noAutofit/>
        </a:bodyPr>
        <a:lstStyle/>
        <a:p>
          <a:pPr marL="0" lvl="0" indent="0" algn="l" defTabSz="800100">
            <a:lnSpc>
              <a:spcPct val="90000"/>
            </a:lnSpc>
            <a:spcBef>
              <a:spcPct val="0"/>
            </a:spcBef>
            <a:spcAft>
              <a:spcPct val="35000"/>
            </a:spcAft>
            <a:buNone/>
          </a:pPr>
          <a:r>
            <a:rPr lang="en-GB" sz="1800" kern="1200"/>
            <a:t>HRM: employer brand, communications, L&amp;D, management style, expectations, attitudes</a:t>
          </a:r>
          <a:endParaRPr lang="en-US" sz="1800" kern="1200"/>
        </a:p>
      </dsp:txBody>
      <dsp:txXfrm>
        <a:off x="975370" y="3170751"/>
        <a:ext cx="4756835" cy="844476"/>
      </dsp:txXfrm>
    </dsp:sp>
    <dsp:sp modelId="{95DD1DC7-A273-4C95-AA3A-5FC9B93A8305}">
      <dsp:nvSpPr>
        <dsp:cNvPr id="0" name=""/>
        <dsp:cNvSpPr/>
      </dsp:nvSpPr>
      <dsp:spPr>
        <a:xfrm>
          <a:off x="0" y="4226346"/>
          <a:ext cx="5732205" cy="8444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DA0541-F907-4798-916D-9096A43B1506}">
      <dsp:nvSpPr>
        <dsp:cNvPr id="0" name=""/>
        <dsp:cNvSpPr/>
      </dsp:nvSpPr>
      <dsp:spPr>
        <a:xfrm>
          <a:off x="255454" y="4416354"/>
          <a:ext cx="464462" cy="46446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4F15DE-04A8-41ED-A9D1-8827DB348218}">
      <dsp:nvSpPr>
        <dsp:cNvPr id="0" name=""/>
        <dsp:cNvSpPr/>
      </dsp:nvSpPr>
      <dsp:spPr>
        <a:xfrm>
          <a:off x="975370" y="4226346"/>
          <a:ext cx="4756835" cy="8444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374" tIns="89374" rIns="89374" bIns="89374" numCol="1" spcCol="1270" anchor="ctr" anchorCtr="0">
          <a:noAutofit/>
        </a:bodyPr>
        <a:lstStyle/>
        <a:p>
          <a:pPr marL="0" lvl="0" indent="0" algn="l" defTabSz="800100">
            <a:lnSpc>
              <a:spcPct val="90000"/>
            </a:lnSpc>
            <a:spcBef>
              <a:spcPct val="0"/>
            </a:spcBef>
            <a:spcAft>
              <a:spcPct val="35000"/>
            </a:spcAft>
            <a:buNone/>
          </a:pPr>
          <a:r>
            <a:rPr lang="en-GB" sz="1800" kern="1200"/>
            <a:t>Safety: being able to speak up without reprisals, fear, embarrassment, </a:t>
          </a:r>
          <a:endParaRPr lang="en-US" sz="1800" kern="1200"/>
        </a:p>
      </dsp:txBody>
      <dsp:txXfrm>
        <a:off x="975370" y="4226346"/>
        <a:ext cx="4756835" cy="84447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C8687-9425-4011-BF21-A645D2068DF2}">
      <dsp:nvSpPr>
        <dsp:cNvPr id="0" name=""/>
        <dsp:cNvSpPr/>
      </dsp:nvSpPr>
      <dsp:spPr>
        <a:xfrm>
          <a:off x="2866578" y="1268"/>
          <a:ext cx="4167038" cy="264606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B888CFB-EDF1-4EEF-9888-F6161F22CCDE}">
      <dsp:nvSpPr>
        <dsp:cNvPr id="0" name=""/>
        <dsp:cNvSpPr/>
      </dsp:nvSpPr>
      <dsp:spPr>
        <a:xfrm>
          <a:off x="3329582" y="441122"/>
          <a:ext cx="4167038" cy="264606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More on the role of the line manager</a:t>
          </a:r>
          <a:endParaRPr lang="en-US" sz="5000" kern="1200"/>
        </a:p>
      </dsp:txBody>
      <dsp:txXfrm>
        <a:off x="3407083" y="518623"/>
        <a:ext cx="4012036" cy="2491067"/>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15/02/2026</a:t>
            </a:fld>
            <a:endParaRPr lang="en-GB" dirty="0"/>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15/02/2026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hrmagazine.co.uk/content/comment/line-managers-are-the-real-guardians-of-company-culture-why-aren-t-leaders-acting-on-it/"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cipd.org/uk/knowledge/factsheets/line-managers-factsheet/"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smtClean="0"/>
              <a:t>1</a:t>
            </a:fld>
            <a:endParaRPr lang="en-GB"/>
          </a:p>
        </p:txBody>
      </p:sp>
    </p:spTree>
    <p:extLst>
      <p:ext uri="{BB962C8B-B14F-4D97-AF65-F5344CB8AC3E}">
        <p14:creationId xmlns:p14="http://schemas.microsoft.com/office/powerpoint/2010/main" val="782588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Managers are also responsible for supporting the wellbeing of their teams, preventing ill health caused by working conditions by monitoring workloads and ways of working, and seeking support from occupational health services to deal with cases of ill health. Our Health and wellbeing survey found that, although the number of sick days recorded by employers has dropped, ‘presenteeism’, where employees feel the need to work when unwell, and ‘</a:t>
            </a:r>
            <a:r>
              <a:rPr lang="en-US" dirty="0" err="1"/>
              <a:t>leaveism</a:t>
            </a:r>
            <a:r>
              <a:rPr lang="en-US" dirty="0"/>
              <a:t>’, where employees use their holiday allowance to work, are widespread. These attitudes are informed by the </a:t>
            </a:r>
            <a:r>
              <a:rPr lang="en-US" dirty="0" err="1"/>
              <a:t>organisation’s</a:t>
            </a:r>
            <a:r>
              <a:rPr lang="en-US" dirty="0"/>
              <a:t> and team’s culture and line managers can play a key role in shaping them. </a:t>
            </a:r>
          </a:p>
          <a:p>
            <a:endParaRPr lang="en-US" dirty="0">
              <a:cs typeface="Calibri"/>
            </a:endParaRPr>
          </a:p>
        </p:txBody>
      </p:sp>
      <p:sp>
        <p:nvSpPr>
          <p:cNvPr id="4" name="Slide Number Placeholder 3"/>
          <p:cNvSpPr>
            <a:spLocks noGrp="1"/>
          </p:cNvSpPr>
          <p:nvPr>
            <p:ph type="sldNum" sz="quarter" idx="5"/>
          </p:nvPr>
        </p:nvSpPr>
        <p:spPr/>
        <p:txBody>
          <a:bodyPr/>
          <a:lstStyle/>
          <a:p>
            <a:fld id="{BD8DB08D-32FE-4C56-95DB-2741485080A6}" type="slidenum">
              <a:rPr lang="en-GB" noProof="0" smtClean="0"/>
              <a:t>8</a:t>
            </a:fld>
            <a:endParaRPr lang="en-GB" noProof="0"/>
          </a:p>
        </p:txBody>
      </p:sp>
    </p:spTree>
    <p:extLst>
      <p:ext uri="{BB962C8B-B14F-4D97-AF65-F5344CB8AC3E}">
        <p14:creationId xmlns:p14="http://schemas.microsoft.com/office/powerpoint/2010/main" val="39970603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hlinkClick r:id="rId3"/>
            </a:endParaRPr>
          </a:p>
          <a:p>
            <a:r>
              <a:rPr lang="en-GB" dirty="0">
                <a:hlinkClick r:id="rId4"/>
              </a:rPr>
              <a:t>Line Managers' Role in Supporting the People Profession | Factsheets | CIPD</a:t>
            </a:r>
            <a:endParaRPr lang="en-GB" dirty="0">
              <a:hlinkClick r:id="rId3"/>
            </a:endParaRPr>
          </a:p>
          <a:p>
            <a:r>
              <a:rPr lang="en-GB" dirty="0">
                <a:hlinkClick r:id="rId3"/>
              </a:rPr>
              <a:t>HR Magazine - Line managers are the real guardians of company culture – why aren’t leaders acting on it?</a:t>
            </a:r>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12</a:t>
            </a:fld>
            <a:endParaRPr lang="en-GB" noProof="0"/>
          </a:p>
        </p:txBody>
      </p:sp>
    </p:spTree>
    <p:extLst>
      <p:ext uri="{BB962C8B-B14F-4D97-AF65-F5344CB8AC3E}">
        <p14:creationId xmlns:p14="http://schemas.microsoft.com/office/powerpoint/2010/main" val="153529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review of evidence on effective performance management approaches also points at line managers’ critical role in assessing and </a:t>
            </a:r>
            <a:r>
              <a:rPr lang="en-US" dirty="0" err="1"/>
              <a:t>recognising</a:t>
            </a:r>
            <a:r>
              <a:rPr lang="en-US" dirty="0"/>
              <a:t> performance. Practices include setting specific and challenging goals, monitoring progress and providing feedback, and assessing performance on a regular basis. </a:t>
            </a:r>
          </a:p>
          <a:p>
            <a:r>
              <a:rPr lang="en-US" dirty="0"/>
              <a:t>Line managers and employee engagement </a:t>
            </a:r>
            <a:endParaRPr lang="en-GB" dirty="0"/>
          </a:p>
          <a:p>
            <a:r>
              <a:rPr lang="en-US" dirty="0"/>
              <a:t>The increasing focus on employee engagement in the workplace shows that this aspect of line managers’ work can be particularly influential. Our report on the relationship between line management and employee engagement and well-being highlights line managers’ crucial role in balancing the levels of challenge at work – which motivate and engage employees, with the right levels of support – which can reduce stress and support wellbeing. It’s therefore especially important to provide line managers with the skills, tools and support they need to make sure they can, in turn, support their own team. The CIPD has developed a series of practical tools to help line managers support employee engagement, health and wellbeing. </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BD8DB08D-32FE-4C56-95DB-2741485080A6}" type="slidenum">
              <a:rPr lang="en-GB" noProof="0" smtClean="0"/>
              <a:t>17</a:t>
            </a:fld>
            <a:endParaRPr lang="en-GB" noProof="0"/>
          </a:p>
        </p:txBody>
      </p:sp>
    </p:spTree>
    <p:extLst>
      <p:ext uri="{BB962C8B-B14F-4D97-AF65-F5344CB8AC3E}">
        <p14:creationId xmlns:p14="http://schemas.microsoft.com/office/powerpoint/2010/main" val="6929460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22</a:t>
            </a:fld>
            <a:endParaRPr lang="en-GB" noProof="0"/>
          </a:p>
        </p:txBody>
      </p:sp>
    </p:spTree>
    <p:extLst>
      <p:ext uri="{BB962C8B-B14F-4D97-AF65-F5344CB8AC3E}">
        <p14:creationId xmlns:p14="http://schemas.microsoft.com/office/powerpoint/2010/main" val="3006617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0D4E46AA-1EC0-4433-9956-E798E94A6FB7}" type="datetimeFigureOut">
              <a:rPr lang="en-US" smtClean="0"/>
              <a:t>2/15/2026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818542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0D4E46AA-1EC0-4433-9956-E798E94A6FB7}" type="datetimeFigureOut">
              <a:rPr lang="en-US" smtClean="0"/>
              <a:t>2/15/2026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590189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D4E46AA-1EC0-4433-9956-E798E94A6FB7}" type="datetimeFigureOut">
              <a:rPr lang="en-US" smtClean="0"/>
              <a:t>2/15/2026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848002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0D4E46AA-1EC0-4433-9956-E798E94A6FB7}" type="datetimeFigureOut">
              <a:rPr lang="en-US" smtClean="0"/>
              <a:t>2/15/2026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026028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0D4E46AA-1EC0-4433-9956-E798E94A6FB7}" type="datetimeFigureOut">
              <a:rPr lang="en-US" smtClean="0"/>
              <a:t>2/15/2026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190729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0D4E46AA-1EC0-4433-9956-E798E94A6FB7}" type="datetimeFigureOut">
              <a:rPr lang="en-US" smtClean="0"/>
              <a:t>2/15/2026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801517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D4E46AA-1EC0-4433-9956-E798E94A6FB7}" type="datetimeFigureOut">
              <a:rPr lang="en-US" smtClean="0"/>
              <a:t>2/15/2026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165170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0D4E46AA-1EC0-4433-9956-E798E94A6FB7}" type="datetimeFigureOut">
              <a:rPr lang="en-US" smtClean="0"/>
              <a:t>2/15/2026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24735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0D4E46AA-1EC0-4433-9956-E798E94A6FB7}" type="datetimeFigureOut">
              <a:rPr lang="en-US" smtClean="0"/>
              <a:t>2/15/2026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750863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0D4E46AA-1EC0-4433-9956-E798E94A6FB7}" type="datetimeFigureOut">
              <a:rPr lang="en-US" smtClean="0"/>
              <a:t>2/15/2026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933969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D4E46AA-1EC0-4433-9956-E798E94A6FB7}" type="datetimeFigureOut">
              <a:rPr lang="en-US" smtClean="0"/>
              <a:t>2/15/2026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07207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2/15/2026</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5564205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2/15/2026</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279985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2/15/2026</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396854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2/15/2026</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31090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2/15/2026</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549128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2/15/2026</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689194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2/15/2026</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454440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2/15/2026</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628919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2/15/2026</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548085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2/15/2026</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282611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2/15/2026</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07923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0"/>
            <a:ext cx="10363200" cy="1314443"/>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853369"/>
            <a:ext cx="10363200" cy="30884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0D4E46AA-1EC0-4433-9956-E798E94A6FB7}" type="datetimeFigureOut">
              <a:rPr lang="en-US" smtClean="0"/>
              <a:pPr/>
              <a:t>2/15/2026</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38C08-47C7-4847-B0BE-B9D8DEEB3D1B}" type="slidenum">
              <a:rPr lang="en-US" smtClean="0"/>
              <a:pPr/>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9630488"/>
      </p:ext>
    </p:extLst>
  </p:cSld>
  <p:clrMap bg1="lt1" tx1="dk1" bg2="lt2" tx2="dk2" accent1="accent1" accent2="accent2" accent3="accent3" accent4="accent4" accent5="accent5" accent6="accent6" hlink="hlink" folHlink="folHlink"/>
  <p:sldLayoutIdLst>
    <p:sldLayoutId id="2147483651" r:id="rId1"/>
    <p:sldLayoutId id="2147483682" r:id="rId2"/>
    <p:sldLayoutId id="2147483681" r:id="rId3"/>
    <p:sldLayoutId id="2147483680" r:id="rId4"/>
    <p:sldLayoutId id="2147483679" r:id="rId5"/>
    <p:sldLayoutId id="2147483678" r:id="rId6"/>
    <p:sldLayoutId id="2147483657" r:id="rId7"/>
    <p:sldLayoutId id="2147483677" r:id="rId8"/>
    <p:sldLayoutId id="2147483676" r:id="rId9"/>
    <p:sldLayoutId id="2147483660" r:id="rId10"/>
    <p:sldLayoutId id="2147483675"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274320" indent="0" algn="l" defTabSz="914400" rtl="0" eaLnBrk="1" latinLnBrk="0" hangingPunct="1">
        <a:lnSpc>
          <a:spcPct val="120000"/>
        </a:lnSpc>
        <a:spcBef>
          <a:spcPts val="500"/>
        </a:spcBef>
        <a:buSzPct val="87000"/>
        <a:buFontTx/>
        <a:buNone/>
        <a:defRPr sz="1800"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594360" indent="0" algn="l" defTabSz="914400" rtl="0" eaLnBrk="1" latinLnBrk="0" hangingPunct="1">
        <a:lnSpc>
          <a:spcPct val="120000"/>
        </a:lnSpc>
        <a:spcBef>
          <a:spcPts val="500"/>
        </a:spcBef>
        <a:buSzPct val="87000"/>
        <a:buFontTx/>
        <a:buNone/>
        <a:defRPr sz="1400"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2/15/2026</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60617860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88" r:id="rId3"/>
    <p:sldLayoutId id="2147483689" r:id="rId4"/>
    <p:sldLayoutId id="2147483690" r:id="rId5"/>
    <p:sldLayoutId id="2147483691" r:id="rId6"/>
    <p:sldLayoutId id="2147483692" r:id="rId7"/>
    <p:sldLayoutId id="2147483696" r:id="rId8"/>
    <p:sldLayoutId id="2147483693" r:id="rId9"/>
    <p:sldLayoutId id="2147483694" r:id="rId10"/>
    <p:sldLayoutId id="2147483695"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hVCBrkrFrBE?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8.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xml"/><Relationship Id="rId1" Type="http://schemas.openxmlformats.org/officeDocument/2006/relationships/video" Target="https://www.youtube.com/embed/fLqzYDZAqCI?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4.xml.rels><?xml version="1.0" encoding="UTF-8" standalone="yes"?>
<Relationships xmlns="http://schemas.openxmlformats.org/package/2006/relationships"><Relationship Id="rId3" Type="http://schemas.openxmlformats.org/officeDocument/2006/relationships/hyperlink" Target="https://www.cipd.org/contentassets/cf73843a106949d9b16ac2bc9b526278/8792-lmo-winter-2024-25-web.pdf" TargetMode="External"/><Relationship Id="rId2" Type="http://schemas.openxmlformats.org/officeDocument/2006/relationships/hyperlink" Target="https://www.cipd.org/uk/knowledge/factsheets/line-managers-factsheet/" TargetMode="External"/><Relationship Id="rId1" Type="http://schemas.openxmlformats.org/officeDocument/2006/relationships/slideLayout" Target="../slideLayouts/slideLayout2.xml"/><Relationship Id="rId5" Type="http://schemas.openxmlformats.org/officeDocument/2006/relationships/hyperlink" Target="https://www.peoplemanagement.co.uk/article/1752229/line-managers-report-larger-team-sizes-compared-pre-pandemic-survey-finds" TargetMode="External"/><Relationship Id="rId4" Type="http://schemas.openxmlformats.org/officeDocument/2006/relationships/hyperlink" Target="https://www.hrmagazine.co.uk/content/comment/line-managers-are-the-real-guardians-of-company-culture-why-aren-t-leaders-acting-on-i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8D02F54-B12B-A438-CD6C-19452552612E}"/>
              </a:ext>
            </a:extLst>
          </p:cNvPr>
          <p:cNvPicPr>
            <a:picLocks noChangeAspect="1"/>
          </p:cNvPicPr>
          <p:nvPr/>
        </p:nvPicPr>
        <p:blipFill rotWithShape="1">
          <a:blip r:embed="rId3"/>
          <a:srcRect t="20058" b="155"/>
          <a:stretch/>
        </p:blipFill>
        <p:spPr>
          <a:xfrm>
            <a:off x="20" y="10"/>
            <a:ext cx="12191979" cy="6857990"/>
          </a:xfrm>
          <a:prstGeom prst="rect">
            <a:avLst/>
          </a:prstGeom>
        </p:spPr>
      </p:pic>
      <p:sp>
        <p:nvSpPr>
          <p:cNvPr id="25" name="Rectangle 19">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14400" y="914400"/>
            <a:ext cx="4892948" cy="3427867"/>
          </a:xfrm>
        </p:spPr>
        <p:txBody>
          <a:bodyPr rtlCol="0" anchor="t">
            <a:normAutofit/>
          </a:bodyPr>
          <a:lstStyle/>
          <a:p>
            <a:r>
              <a:rPr lang="en-GB">
                <a:solidFill>
                  <a:srgbClr val="FFFFFF"/>
                </a:solidFill>
              </a:rPr>
              <a:t>The Vital Role of Line Managers</a:t>
            </a:r>
          </a:p>
        </p:txBody>
      </p:sp>
      <p:sp>
        <p:nvSpPr>
          <p:cNvPr id="3" name="Subtitle 2"/>
          <p:cNvSpPr>
            <a:spLocks noGrp="1"/>
          </p:cNvSpPr>
          <p:nvPr>
            <p:ph type="subTitle" idx="1"/>
          </p:nvPr>
        </p:nvSpPr>
        <p:spPr>
          <a:xfrm>
            <a:off x="925290" y="5253051"/>
            <a:ext cx="4892948" cy="812923"/>
          </a:xfrm>
        </p:spPr>
        <p:txBody>
          <a:bodyPr rtlCol="0" anchor="t">
            <a:normAutofit/>
          </a:bodyPr>
          <a:lstStyle/>
          <a:p>
            <a:pPr>
              <a:lnSpc>
                <a:spcPct val="120000"/>
              </a:lnSpc>
            </a:pPr>
            <a:r>
              <a:rPr lang="en-GB" sz="1100" dirty="0">
                <a:solidFill>
                  <a:srgbClr val="FFFFFF"/>
                </a:solidFill>
                <a:ea typeface="+mn-lt"/>
                <a:cs typeface="+mn-lt"/>
              </a:rPr>
              <a:t>The crucial role of the line manager in influencing performance</a:t>
            </a:r>
          </a:p>
          <a:p>
            <a:pPr>
              <a:lnSpc>
                <a:spcPct val="120000"/>
              </a:lnSpc>
            </a:pPr>
            <a:r>
              <a:rPr lang="en-GB" sz="1100" dirty="0">
                <a:solidFill>
                  <a:srgbClr val="FFFFFF"/>
                </a:solidFill>
              </a:rPr>
              <a:t>17th </a:t>
            </a:r>
            <a:r>
              <a:rPr lang="en-GB" sz="1100" dirty="0" err="1">
                <a:solidFill>
                  <a:srgbClr val="FFFFFF"/>
                </a:solidFill>
              </a:rPr>
              <a:t>february</a:t>
            </a:r>
            <a:r>
              <a:rPr lang="en-GB" sz="1100" dirty="0">
                <a:solidFill>
                  <a:srgbClr val="FFFFFF"/>
                </a:solidFill>
              </a:rPr>
              <a:t> 2026</a:t>
            </a:r>
          </a:p>
        </p:txBody>
      </p:sp>
      <p:cxnSp>
        <p:nvCxnSpPr>
          <p:cNvPr id="26" name="Straight Connector 21">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326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FD38E-88C3-1D7D-F02F-6B0D5CCD064D}"/>
              </a:ext>
            </a:extLst>
          </p:cNvPr>
          <p:cNvSpPr>
            <a:spLocks noGrp="1"/>
          </p:cNvSpPr>
          <p:nvPr>
            <p:ph type="title"/>
          </p:nvPr>
        </p:nvSpPr>
        <p:spPr>
          <a:xfrm>
            <a:off x="914400" y="570750"/>
            <a:ext cx="10110857" cy="1387934"/>
          </a:xfrm>
        </p:spPr>
        <p:txBody>
          <a:bodyPr anchor="b">
            <a:normAutofit/>
          </a:bodyPr>
          <a:lstStyle/>
          <a:p>
            <a:r>
              <a:rPr lang="en-GB" dirty="0"/>
              <a:t>Learning Outcomes</a:t>
            </a:r>
          </a:p>
        </p:txBody>
      </p:sp>
      <p:cxnSp>
        <p:nvCxnSpPr>
          <p:cNvPr id="21" name="Straight Connector 17">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29221EB5-E5D1-0997-D3AC-DF05A6ED9853}"/>
              </a:ext>
            </a:extLst>
          </p:cNvPr>
          <p:cNvGraphicFramePr>
            <a:graphicFrameLocks noGrp="1"/>
          </p:cNvGraphicFramePr>
          <p:nvPr>
            <p:ph idx="1"/>
            <p:extLst>
              <p:ext uri="{D42A27DB-BD31-4B8C-83A1-F6EECF244321}">
                <p14:modId xmlns:p14="http://schemas.microsoft.com/office/powerpoint/2010/main" val="2518056160"/>
              </p:ext>
            </p:extLst>
          </p:nvPr>
        </p:nvGraphicFramePr>
        <p:xfrm>
          <a:off x="914400" y="2852738"/>
          <a:ext cx="10363200" cy="3089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7705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5">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8E38EC-10CE-B255-F75E-D2AC4D5AC004}"/>
              </a:ext>
            </a:extLst>
          </p:cNvPr>
          <p:cNvSpPr>
            <a:spLocks noGrp="1"/>
          </p:cNvSpPr>
          <p:nvPr>
            <p:ph type="title"/>
          </p:nvPr>
        </p:nvSpPr>
        <p:spPr>
          <a:xfrm>
            <a:off x="914401" y="914399"/>
            <a:ext cx="3543300" cy="4578624"/>
          </a:xfrm>
        </p:spPr>
        <p:txBody>
          <a:bodyPr anchor="b">
            <a:normAutofit/>
          </a:bodyPr>
          <a:lstStyle/>
          <a:p>
            <a:r>
              <a:rPr lang="en-GB" dirty="0"/>
              <a:t>Driving Performance Overview</a:t>
            </a:r>
          </a:p>
        </p:txBody>
      </p:sp>
      <p:cxnSp>
        <p:nvCxnSpPr>
          <p:cNvPr id="25" name="Straight Connector 17">
            <a:extLst>
              <a:ext uri="{FF2B5EF4-FFF2-40B4-BE49-F238E27FC236}">
                <a16:creationId xmlns:a16="http://schemas.microsoft.com/office/drawing/2014/main" id="{B209265E-E0D7-493B-97CE-2263D50C3F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26" name="Content Placeholder 2">
            <a:extLst>
              <a:ext uri="{FF2B5EF4-FFF2-40B4-BE49-F238E27FC236}">
                <a16:creationId xmlns:a16="http://schemas.microsoft.com/office/drawing/2014/main" id="{4428DB11-C775-3940-5CDF-8C3E3476CE0A}"/>
              </a:ext>
            </a:extLst>
          </p:cNvPr>
          <p:cNvGraphicFramePr>
            <a:graphicFrameLocks noGrp="1"/>
          </p:cNvGraphicFramePr>
          <p:nvPr>
            <p:ph idx="1"/>
            <p:extLst>
              <p:ext uri="{D42A27DB-BD31-4B8C-83A1-F6EECF244321}">
                <p14:modId xmlns:p14="http://schemas.microsoft.com/office/powerpoint/2010/main" val="890889502"/>
              </p:ext>
            </p:extLst>
          </p:nvPr>
        </p:nvGraphicFramePr>
        <p:xfrm>
          <a:off x="5545394" y="867226"/>
          <a:ext cx="5732206" cy="5074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761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F5FC7B-0565-F793-D9A7-C7585829BC5B}"/>
              </a:ext>
            </a:extLst>
          </p:cNvPr>
          <p:cNvSpPr>
            <a:spLocks noGrp="1"/>
          </p:cNvSpPr>
          <p:nvPr>
            <p:ph type="title"/>
          </p:nvPr>
        </p:nvSpPr>
        <p:spPr>
          <a:xfrm>
            <a:off x="914401" y="914400"/>
            <a:ext cx="4035055" cy="2996649"/>
          </a:xfrm>
        </p:spPr>
        <p:txBody>
          <a:bodyPr vert="horz" lIns="91440" tIns="45720" rIns="91440" bIns="45720" rtlCol="0" anchor="t">
            <a:normAutofit/>
          </a:bodyPr>
          <a:lstStyle/>
          <a:p>
            <a:r>
              <a:rPr lang="en-US"/>
              <a:t>Everyday Leadership</a:t>
            </a:r>
          </a:p>
        </p:txBody>
      </p:sp>
      <p:cxnSp>
        <p:nvCxnSpPr>
          <p:cNvPr id="30" name="Straight Connector 29">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Online Media 3" title="TEDxToronto -  Drew Dudley &quot;Leading with Lollipops&quot;">
            <a:hlinkClick r:id="" action="ppaction://media"/>
            <a:extLst>
              <a:ext uri="{FF2B5EF4-FFF2-40B4-BE49-F238E27FC236}">
                <a16:creationId xmlns:a16="http://schemas.microsoft.com/office/drawing/2014/main" id="{6B3F6639-ADB4-CC52-C11C-C5AB58F4E53D}"/>
              </a:ext>
            </a:extLst>
          </p:cNvPr>
          <p:cNvPicPr>
            <a:picLocks noGrp="1" noRot="1" noChangeAspect="1"/>
          </p:cNvPicPr>
          <p:nvPr>
            <p:ph idx="1"/>
            <a:videoFile r:link="rId1"/>
          </p:nvPr>
        </p:nvPicPr>
        <p:blipFill>
          <a:blip r:embed="rId3"/>
          <a:stretch>
            <a:fillRect/>
          </a:stretch>
        </p:blipFill>
        <p:spPr>
          <a:xfrm>
            <a:off x="5748570" y="1254014"/>
            <a:ext cx="5799963" cy="4349972"/>
          </a:xfrm>
          <a:prstGeom prst="rect">
            <a:avLst/>
          </a:prstGeom>
        </p:spPr>
      </p:pic>
      <p:sp>
        <p:nvSpPr>
          <p:cNvPr id="3" name="TextBox 2">
            <a:extLst>
              <a:ext uri="{FF2B5EF4-FFF2-40B4-BE49-F238E27FC236}">
                <a16:creationId xmlns:a16="http://schemas.microsoft.com/office/drawing/2014/main" id="{E5E08C2B-FD3C-15CF-7E99-6EC3633EBF3C}"/>
              </a:ext>
            </a:extLst>
          </p:cNvPr>
          <p:cNvSpPr txBox="1"/>
          <p:nvPr/>
        </p:nvSpPr>
        <p:spPr>
          <a:xfrm>
            <a:off x="1289538" y="2802881"/>
            <a:ext cx="2743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What does Drew Dudley tell us about leadership in today's organisations?</a:t>
            </a:r>
          </a:p>
        </p:txBody>
      </p:sp>
    </p:spTree>
    <p:extLst>
      <p:ext uri="{BB962C8B-B14F-4D97-AF65-F5344CB8AC3E}">
        <p14:creationId xmlns:p14="http://schemas.microsoft.com/office/powerpoint/2010/main" val="2303361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F1E0F-1329-DA46-8181-8ED38BDF0445}"/>
              </a:ext>
            </a:extLst>
          </p:cNvPr>
          <p:cNvSpPr>
            <a:spLocks noGrp="1"/>
          </p:cNvSpPr>
          <p:nvPr>
            <p:ph type="title"/>
          </p:nvPr>
        </p:nvSpPr>
        <p:spPr/>
        <p:txBody>
          <a:bodyPr/>
          <a:lstStyle/>
          <a:p>
            <a:r>
              <a:rPr lang="en-GB" dirty="0"/>
              <a:t>Leaders and performance</a:t>
            </a:r>
          </a:p>
        </p:txBody>
      </p:sp>
      <p:sp>
        <p:nvSpPr>
          <p:cNvPr id="3" name="Content Placeholder 2">
            <a:extLst>
              <a:ext uri="{FF2B5EF4-FFF2-40B4-BE49-F238E27FC236}">
                <a16:creationId xmlns:a16="http://schemas.microsoft.com/office/drawing/2014/main" id="{BDABEDA9-7464-E25E-B128-4D8D40E6F828}"/>
              </a:ext>
            </a:extLst>
          </p:cNvPr>
          <p:cNvSpPr>
            <a:spLocks noGrp="1"/>
          </p:cNvSpPr>
          <p:nvPr>
            <p:ph idx="1"/>
          </p:nvPr>
        </p:nvSpPr>
        <p:spPr/>
        <p:txBody>
          <a:bodyPr/>
          <a:lstStyle/>
          <a:p>
            <a:pPr marL="0" indent="0">
              <a:buNone/>
            </a:pPr>
            <a:r>
              <a:rPr lang="en-GB" i="1" dirty="0"/>
              <a:t>“When leaders prioritise the employee experience, they position themselves to join the growing number of organisations that yield positive results including increased profitability, highly engaged teams and increased retention”</a:t>
            </a:r>
          </a:p>
          <a:p>
            <a:pPr marL="0" indent="0">
              <a:buNone/>
            </a:pPr>
            <a:r>
              <a:rPr lang="en-GB" dirty="0"/>
              <a:t> 				(Fullilove, 2020, cited in Rees and French, 2023).</a:t>
            </a:r>
          </a:p>
        </p:txBody>
      </p:sp>
    </p:spTree>
    <p:extLst>
      <p:ext uri="{BB962C8B-B14F-4D97-AF65-F5344CB8AC3E}">
        <p14:creationId xmlns:p14="http://schemas.microsoft.com/office/powerpoint/2010/main" val="388387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05A0C-DB8A-7E74-CAAB-4A8D8C36D8DD}"/>
              </a:ext>
            </a:extLst>
          </p:cNvPr>
          <p:cNvSpPr>
            <a:spLocks noGrp="1"/>
          </p:cNvSpPr>
          <p:nvPr>
            <p:ph type="title"/>
          </p:nvPr>
        </p:nvSpPr>
        <p:spPr>
          <a:xfrm>
            <a:off x="914401" y="914399"/>
            <a:ext cx="3543300" cy="4578624"/>
          </a:xfrm>
        </p:spPr>
        <p:txBody>
          <a:bodyPr anchor="b">
            <a:normAutofit/>
          </a:bodyPr>
          <a:lstStyle/>
          <a:p>
            <a:r>
              <a:rPr lang="en-GB" dirty="0"/>
              <a:t>What do successful and unsuccessful leaders look like?</a:t>
            </a:r>
          </a:p>
        </p:txBody>
      </p:sp>
      <p:graphicFrame>
        <p:nvGraphicFramePr>
          <p:cNvPr id="19" name="Content Placeholder 2">
            <a:extLst>
              <a:ext uri="{FF2B5EF4-FFF2-40B4-BE49-F238E27FC236}">
                <a16:creationId xmlns:a16="http://schemas.microsoft.com/office/drawing/2014/main" id="{629F554D-F2DD-E7F5-C6BB-FC088322C03B}"/>
              </a:ext>
            </a:extLst>
          </p:cNvPr>
          <p:cNvGraphicFramePr>
            <a:graphicFrameLocks noGrp="1"/>
          </p:cNvGraphicFramePr>
          <p:nvPr>
            <p:ph idx="1"/>
            <p:extLst>
              <p:ext uri="{D42A27DB-BD31-4B8C-83A1-F6EECF244321}">
                <p14:modId xmlns:p14="http://schemas.microsoft.com/office/powerpoint/2010/main" val="262805941"/>
              </p:ext>
            </p:extLst>
          </p:nvPr>
        </p:nvGraphicFramePr>
        <p:xfrm>
          <a:off x="5545394" y="867226"/>
          <a:ext cx="5732206" cy="5074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96493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DCF6AA-C31B-9BE0-66DB-B20050537ADD}"/>
              </a:ext>
            </a:extLst>
          </p:cNvPr>
          <p:cNvSpPr>
            <a:spLocks noGrp="1"/>
          </p:cNvSpPr>
          <p:nvPr>
            <p:ph type="title"/>
          </p:nvPr>
        </p:nvSpPr>
        <p:spPr>
          <a:xfrm>
            <a:off x="7353038" y="1371600"/>
            <a:ext cx="3924562" cy="1314443"/>
          </a:xfrm>
        </p:spPr>
        <p:txBody>
          <a:bodyPr>
            <a:normAutofit/>
          </a:bodyPr>
          <a:lstStyle/>
          <a:p>
            <a:r>
              <a:rPr lang="en-GB" dirty="0"/>
              <a:t>Who are Line Managers?</a:t>
            </a:r>
          </a:p>
        </p:txBody>
      </p:sp>
      <p:pic>
        <p:nvPicPr>
          <p:cNvPr id="5" name="Picture 4" descr="One in a crowd">
            <a:extLst>
              <a:ext uri="{FF2B5EF4-FFF2-40B4-BE49-F238E27FC236}">
                <a16:creationId xmlns:a16="http://schemas.microsoft.com/office/drawing/2014/main" id="{4CD50A36-2252-73AF-D1C1-5B262F7A6116}"/>
              </a:ext>
            </a:extLst>
          </p:cNvPr>
          <p:cNvPicPr>
            <a:picLocks noChangeAspect="1"/>
          </p:cNvPicPr>
          <p:nvPr/>
        </p:nvPicPr>
        <p:blipFill rotWithShape="1">
          <a:blip r:embed="rId2"/>
          <a:srcRect l="18027" r="10753" b="4"/>
          <a:stretch/>
        </p:blipFill>
        <p:spPr>
          <a:xfrm>
            <a:off x="20" y="10"/>
            <a:ext cx="6512527"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37121"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4870CFF-8887-C731-2FFE-61A9DDDFA15E}"/>
              </a:ext>
            </a:extLst>
          </p:cNvPr>
          <p:cNvSpPr>
            <a:spLocks noGrp="1"/>
          </p:cNvSpPr>
          <p:nvPr>
            <p:ph idx="1"/>
          </p:nvPr>
        </p:nvSpPr>
        <p:spPr>
          <a:xfrm>
            <a:off x="7353037" y="2853369"/>
            <a:ext cx="3924562" cy="3088460"/>
          </a:xfrm>
        </p:spPr>
        <p:txBody>
          <a:bodyPr vert="horz" lIns="91440" tIns="45720" rIns="91440" bIns="45720" rtlCol="0">
            <a:normAutofit/>
          </a:bodyPr>
          <a:lstStyle/>
          <a:p>
            <a:pPr>
              <a:lnSpc>
                <a:spcPct val="110000"/>
              </a:lnSpc>
            </a:pPr>
            <a:r>
              <a:rPr lang="en-GB" sz="1700"/>
              <a:t>Responsibility for directly managing employees or teams</a:t>
            </a:r>
          </a:p>
          <a:p>
            <a:pPr>
              <a:lnSpc>
                <a:spcPct val="110000"/>
              </a:lnSpc>
            </a:pPr>
            <a:r>
              <a:rPr lang="en-GB" sz="1700"/>
              <a:t>In turn, managed by a more senior manager on the performance of those teams</a:t>
            </a:r>
          </a:p>
          <a:p>
            <a:pPr>
              <a:lnSpc>
                <a:spcPct val="110000"/>
              </a:lnSpc>
            </a:pPr>
            <a:r>
              <a:rPr lang="en-GB" sz="1700"/>
              <a:t>"first line manager" usually refers to those who supervise employees who don't themselves supervise others</a:t>
            </a:r>
          </a:p>
        </p:txBody>
      </p:sp>
    </p:spTree>
    <p:extLst>
      <p:ext uri="{BB962C8B-B14F-4D97-AF65-F5344CB8AC3E}">
        <p14:creationId xmlns:p14="http://schemas.microsoft.com/office/powerpoint/2010/main" val="1311751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009D8A3E-31D8-4946-D508-0110CFD31D91}"/>
              </a:ext>
            </a:extLst>
          </p:cNvPr>
          <p:cNvPicPr>
            <a:picLocks noChangeAspect="1"/>
          </p:cNvPicPr>
          <p:nvPr/>
        </p:nvPicPr>
        <p:blipFill rotWithShape="1">
          <a:blip r:embed="rId3">
            <a:alphaModFix/>
          </a:blip>
          <a:srcRect l="29954" r="3" b="3"/>
          <a:stretch/>
        </p:blipFill>
        <p:spPr>
          <a:xfrm>
            <a:off x="-4703" y="10"/>
            <a:ext cx="7807947" cy="6857990"/>
          </a:xfrm>
          <a:prstGeom prst="rect">
            <a:avLst/>
          </a:prstGeom>
        </p:spPr>
      </p:pic>
      <p:sp>
        <p:nvSpPr>
          <p:cNvPr id="11" name="Rectangle 10">
            <a:extLst>
              <a:ext uri="{FF2B5EF4-FFF2-40B4-BE49-F238E27FC236}">
                <a16:creationId xmlns:a16="http://schemas.microsoft.com/office/drawing/2014/main" id="{F7017262-EEEC-4F5E-917D-A55E68A11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33640" y="-1533639"/>
            <a:ext cx="4735963" cy="7803244"/>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2BDF14-B823-CA6B-22AF-BD71D7599373}"/>
              </a:ext>
            </a:extLst>
          </p:cNvPr>
          <p:cNvSpPr>
            <a:spLocks noGrp="1"/>
          </p:cNvSpPr>
          <p:nvPr>
            <p:ph type="title"/>
          </p:nvPr>
        </p:nvSpPr>
        <p:spPr>
          <a:xfrm>
            <a:off x="914401" y="1371600"/>
            <a:ext cx="5593606" cy="3156253"/>
          </a:xfrm>
        </p:spPr>
        <p:txBody>
          <a:bodyPr>
            <a:normAutofit/>
          </a:bodyPr>
          <a:lstStyle/>
          <a:p>
            <a:r>
              <a:rPr lang="en-GB">
                <a:solidFill>
                  <a:srgbClr val="FFFFFF"/>
                </a:solidFill>
              </a:rPr>
              <a:t>Responsibilities</a:t>
            </a:r>
          </a:p>
        </p:txBody>
      </p:sp>
      <p:cxnSp>
        <p:nvCxnSpPr>
          <p:cNvPr id="13" name="Straight Connector 12">
            <a:extLst>
              <a:ext uri="{FF2B5EF4-FFF2-40B4-BE49-F238E27FC236}">
                <a16:creationId xmlns:a16="http://schemas.microsoft.com/office/drawing/2014/main" id="{9A3EDAAA-869E-4AA2-A7CE-BF2C02596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DD8DD6-15BB-62F1-B205-6CA2067A13AA}"/>
              </a:ext>
            </a:extLst>
          </p:cNvPr>
          <p:cNvSpPr>
            <a:spLocks noGrp="1"/>
          </p:cNvSpPr>
          <p:nvPr>
            <p:ph idx="1"/>
          </p:nvPr>
        </p:nvSpPr>
        <p:spPr>
          <a:xfrm>
            <a:off x="8595359" y="1005840"/>
            <a:ext cx="2762119" cy="4910828"/>
          </a:xfrm>
        </p:spPr>
        <p:txBody>
          <a:bodyPr vert="horz" lIns="91440" tIns="45720" rIns="91440" bIns="45720" rtlCol="0">
            <a:normAutofit/>
          </a:bodyPr>
          <a:lstStyle/>
          <a:p>
            <a:pPr>
              <a:lnSpc>
                <a:spcPct val="110000"/>
              </a:lnSpc>
            </a:pPr>
            <a:r>
              <a:rPr lang="en-GB" sz="1400"/>
              <a:t>Day to day people management</a:t>
            </a:r>
          </a:p>
          <a:p>
            <a:pPr>
              <a:lnSpc>
                <a:spcPct val="110000"/>
              </a:lnSpc>
            </a:pPr>
            <a:r>
              <a:rPr lang="en-GB" sz="1400"/>
              <a:t>Managing operational costs</a:t>
            </a:r>
          </a:p>
          <a:p>
            <a:pPr>
              <a:lnSpc>
                <a:spcPct val="110000"/>
              </a:lnSpc>
            </a:pPr>
            <a:r>
              <a:rPr lang="en-GB" sz="1400"/>
              <a:t>Providing technical expertise </a:t>
            </a:r>
          </a:p>
          <a:p>
            <a:pPr>
              <a:lnSpc>
                <a:spcPct val="110000"/>
              </a:lnSpc>
            </a:pPr>
            <a:r>
              <a:rPr lang="en-GB" sz="1400"/>
              <a:t>Allocating work and rotas</a:t>
            </a:r>
          </a:p>
          <a:p>
            <a:pPr>
              <a:lnSpc>
                <a:spcPct val="110000"/>
              </a:lnSpc>
            </a:pPr>
            <a:r>
              <a:rPr lang="en-GB" sz="1400"/>
              <a:t>Monitoring work and quality </a:t>
            </a:r>
          </a:p>
          <a:p>
            <a:pPr>
              <a:lnSpc>
                <a:spcPct val="110000"/>
              </a:lnSpc>
            </a:pPr>
            <a:r>
              <a:rPr lang="en-GB" sz="1400"/>
              <a:t>Dealing with customers/clients</a:t>
            </a:r>
          </a:p>
          <a:p>
            <a:pPr>
              <a:lnSpc>
                <a:spcPct val="110000"/>
              </a:lnSpc>
            </a:pPr>
            <a:r>
              <a:rPr lang="en-GB" sz="1400"/>
              <a:t>Measuring performance</a:t>
            </a:r>
          </a:p>
          <a:p>
            <a:pPr>
              <a:lnSpc>
                <a:spcPct val="110000"/>
              </a:lnSpc>
            </a:pPr>
            <a:r>
              <a:rPr lang="en-GB" sz="1400"/>
              <a:t>Developing their people </a:t>
            </a:r>
          </a:p>
          <a:p>
            <a:pPr>
              <a:lnSpc>
                <a:spcPct val="110000"/>
              </a:lnSpc>
            </a:pPr>
            <a:r>
              <a:rPr lang="en-GB" sz="1400"/>
              <a:t>Recruiting and inducting new people to the team</a:t>
            </a:r>
          </a:p>
        </p:txBody>
      </p:sp>
    </p:spTree>
    <p:extLst>
      <p:ext uri="{BB962C8B-B14F-4D97-AF65-F5344CB8AC3E}">
        <p14:creationId xmlns:p14="http://schemas.microsoft.com/office/powerpoint/2010/main" val="43581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9FD15-AA02-5165-177B-54EF61BD2DF8}"/>
              </a:ext>
            </a:extLst>
          </p:cNvPr>
          <p:cNvSpPr>
            <a:spLocks noGrp="1"/>
          </p:cNvSpPr>
          <p:nvPr>
            <p:ph type="title"/>
          </p:nvPr>
        </p:nvSpPr>
        <p:spPr>
          <a:xfrm>
            <a:off x="914400" y="1371600"/>
            <a:ext cx="10363200" cy="1314443"/>
          </a:xfrm>
        </p:spPr>
        <p:txBody>
          <a:bodyPr anchor="t">
            <a:normAutofit/>
          </a:bodyPr>
          <a:lstStyle/>
          <a:p>
            <a:r>
              <a:rPr lang="en-GB" dirty="0"/>
              <a:t>The HRM role of line managers</a:t>
            </a:r>
          </a:p>
        </p:txBody>
      </p:sp>
      <p:graphicFrame>
        <p:nvGraphicFramePr>
          <p:cNvPr id="5" name="Content Placeholder 2">
            <a:extLst>
              <a:ext uri="{FF2B5EF4-FFF2-40B4-BE49-F238E27FC236}">
                <a16:creationId xmlns:a16="http://schemas.microsoft.com/office/drawing/2014/main" id="{E7F10E32-B847-86DC-6F52-9A51BB29C1E4}"/>
              </a:ext>
            </a:extLst>
          </p:cNvPr>
          <p:cNvGraphicFramePr>
            <a:graphicFrameLocks noGrp="1"/>
          </p:cNvGraphicFramePr>
          <p:nvPr>
            <p:ph idx="1"/>
            <p:extLst>
              <p:ext uri="{D42A27DB-BD31-4B8C-83A1-F6EECF244321}">
                <p14:modId xmlns:p14="http://schemas.microsoft.com/office/powerpoint/2010/main" val="1814195746"/>
              </p:ext>
            </p:extLst>
          </p:nvPr>
        </p:nvGraphicFramePr>
        <p:xfrm>
          <a:off x="914399" y="2853369"/>
          <a:ext cx="10363200" cy="30884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0187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5C90F-089C-64E2-5D4F-6A383D8FF206}"/>
              </a:ext>
            </a:extLst>
          </p:cNvPr>
          <p:cNvSpPr>
            <a:spLocks noGrp="1"/>
          </p:cNvSpPr>
          <p:nvPr>
            <p:ph type="title"/>
          </p:nvPr>
        </p:nvSpPr>
        <p:spPr>
          <a:xfrm>
            <a:off x="912628" y="1463038"/>
            <a:ext cx="3859397" cy="1471548"/>
          </a:xfrm>
        </p:spPr>
        <p:txBody>
          <a:bodyPr anchor="t">
            <a:normAutofit/>
          </a:bodyPr>
          <a:lstStyle/>
          <a:p>
            <a:r>
              <a:rPr lang="en-GB" dirty="0"/>
              <a:t>"The owners of talent"</a:t>
            </a:r>
          </a:p>
        </p:txBody>
      </p:sp>
      <p:sp>
        <p:nvSpPr>
          <p:cNvPr id="9" name="Text Placeholder 3">
            <a:extLst>
              <a:ext uri="{FF2B5EF4-FFF2-40B4-BE49-F238E27FC236}">
                <a16:creationId xmlns:a16="http://schemas.microsoft.com/office/drawing/2014/main" id="{ADC847A2-6E5C-AFF0-5389-82A112BB7709}"/>
              </a:ext>
            </a:extLst>
          </p:cNvPr>
          <p:cNvSpPr>
            <a:spLocks noGrp="1"/>
          </p:cNvSpPr>
          <p:nvPr>
            <p:ph type="body" sz="half" idx="2"/>
          </p:nvPr>
        </p:nvSpPr>
        <p:spPr>
          <a:xfrm>
            <a:off x="912628" y="2934586"/>
            <a:ext cx="3859397" cy="2934401"/>
          </a:xfrm>
        </p:spPr>
        <p:txBody>
          <a:bodyPr/>
          <a:lstStyle/>
          <a:p>
            <a:endParaRPr lang="en-US"/>
          </a:p>
        </p:txBody>
      </p:sp>
      <p:graphicFrame>
        <p:nvGraphicFramePr>
          <p:cNvPr id="5" name="Content Placeholder 2">
            <a:extLst>
              <a:ext uri="{FF2B5EF4-FFF2-40B4-BE49-F238E27FC236}">
                <a16:creationId xmlns:a16="http://schemas.microsoft.com/office/drawing/2014/main" id="{80501382-5126-97ED-EB39-2B7B746F6FE3}"/>
              </a:ext>
            </a:extLst>
          </p:cNvPr>
          <p:cNvGraphicFramePr>
            <a:graphicFrameLocks noGrp="1"/>
          </p:cNvGraphicFramePr>
          <p:nvPr>
            <p:ph idx="1"/>
            <p:extLst>
              <p:ext uri="{D42A27DB-BD31-4B8C-83A1-F6EECF244321}">
                <p14:modId xmlns:p14="http://schemas.microsoft.com/office/powerpoint/2010/main" val="127555388"/>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5627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5BAB4-3D43-DD87-94BC-87F7C2A517D1}"/>
              </a:ext>
            </a:extLst>
          </p:cNvPr>
          <p:cNvSpPr>
            <a:spLocks noGrp="1"/>
          </p:cNvSpPr>
          <p:nvPr>
            <p:ph type="title"/>
          </p:nvPr>
        </p:nvSpPr>
        <p:spPr>
          <a:xfrm>
            <a:off x="912628" y="1463038"/>
            <a:ext cx="3859397" cy="1471548"/>
          </a:xfrm>
        </p:spPr>
        <p:txBody>
          <a:bodyPr anchor="t">
            <a:normAutofit/>
          </a:bodyPr>
          <a:lstStyle/>
          <a:p>
            <a:pPr>
              <a:lnSpc>
                <a:spcPct val="90000"/>
              </a:lnSpc>
            </a:pPr>
            <a:r>
              <a:rPr lang="en-GB" dirty="0"/>
              <a:t>People management role of line managers</a:t>
            </a:r>
            <a:endParaRPr lang="en-GB"/>
          </a:p>
        </p:txBody>
      </p:sp>
      <p:sp>
        <p:nvSpPr>
          <p:cNvPr id="4" name="Text Placeholder 3">
            <a:extLst>
              <a:ext uri="{FF2B5EF4-FFF2-40B4-BE49-F238E27FC236}">
                <a16:creationId xmlns:a16="http://schemas.microsoft.com/office/drawing/2014/main" id="{5B29C3D5-307B-F4C5-E8AB-A75E65DBD9CC}"/>
              </a:ext>
            </a:extLst>
          </p:cNvPr>
          <p:cNvSpPr>
            <a:spLocks noGrp="1"/>
          </p:cNvSpPr>
          <p:nvPr>
            <p:ph type="body" sz="half" idx="2"/>
          </p:nvPr>
        </p:nvSpPr>
        <p:spPr>
          <a:xfrm>
            <a:off x="912628" y="2934586"/>
            <a:ext cx="3859397" cy="2934401"/>
          </a:xfrm>
        </p:spPr>
        <p:txBody>
          <a:bodyPr vert="horz" lIns="91440" tIns="45720" rIns="91440" bIns="45720" rtlCol="0">
            <a:normAutofit/>
          </a:bodyPr>
          <a:lstStyle/>
          <a:p>
            <a:r>
              <a:rPr lang="en-GB" dirty="0"/>
              <a:t>(Purcell, 2003, cited in Rees and French, 2023)</a:t>
            </a:r>
          </a:p>
        </p:txBody>
      </p:sp>
      <p:graphicFrame>
        <p:nvGraphicFramePr>
          <p:cNvPr id="6" name="Content Placeholder 2">
            <a:extLst>
              <a:ext uri="{FF2B5EF4-FFF2-40B4-BE49-F238E27FC236}">
                <a16:creationId xmlns:a16="http://schemas.microsoft.com/office/drawing/2014/main" id="{A0534EA7-DF9B-62DE-1D2E-85B4819D8FD2}"/>
              </a:ext>
            </a:extLst>
          </p:cNvPr>
          <p:cNvGraphicFramePr>
            <a:graphicFrameLocks noGrp="1"/>
          </p:cNvGraphicFramePr>
          <p:nvPr>
            <p:ph idx="1"/>
            <p:extLst>
              <p:ext uri="{D42A27DB-BD31-4B8C-83A1-F6EECF244321}">
                <p14:modId xmlns:p14="http://schemas.microsoft.com/office/powerpoint/2010/main" val="2408182113"/>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14457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AF947-CB87-7DAA-84AA-9A561662DD04}"/>
              </a:ext>
            </a:extLst>
          </p:cNvPr>
          <p:cNvSpPr>
            <a:spLocks noGrp="1"/>
          </p:cNvSpPr>
          <p:nvPr>
            <p:ph type="title"/>
          </p:nvPr>
        </p:nvSpPr>
        <p:spPr>
          <a:xfrm>
            <a:off x="912628" y="1463038"/>
            <a:ext cx="3859397" cy="1471548"/>
          </a:xfrm>
        </p:spPr>
        <p:txBody>
          <a:bodyPr anchor="t">
            <a:normAutofit/>
          </a:bodyPr>
          <a:lstStyle/>
          <a:p>
            <a:pPr>
              <a:lnSpc>
                <a:spcPct val="90000"/>
              </a:lnSpc>
            </a:pPr>
            <a:r>
              <a:rPr lang="en-GB" dirty="0"/>
              <a:t>How well does devolution of HR practice work?</a:t>
            </a:r>
            <a:endParaRPr lang="en-GB"/>
          </a:p>
        </p:txBody>
      </p:sp>
      <p:sp>
        <p:nvSpPr>
          <p:cNvPr id="4" name="Text Placeholder 3">
            <a:extLst>
              <a:ext uri="{FF2B5EF4-FFF2-40B4-BE49-F238E27FC236}">
                <a16:creationId xmlns:a16="http://schemas.microsoft.com/office/drawing/2014/main" id="{8DC18F2E-D7FB-D14B-0466-E6742434936F}"/>
              </a:ext>
            </a:extLst>
          </p:cNvPr>
          <p:cNvSpPr>
            <a:spLocks noGrp="1"/>
          </p:cNvSpPr>
          <p:nvPr>
            <p:ph type="body" sz="half" idx="2"/>
          </p:nvPr>
        </p:nvSpPr>
        <p:spPr>
          <a:xfrm>
            <a:off x="912628" y="2934586"/>
            <a:ext cx="3859397" cy="2934401"/>
          </a:xfrm>
        </p:spPr>
        <p:txBody>
          <a:bodyPr vert="horz" lIns="91440" tIns="45720" rIns="91440" bIns="45720" rtlCol="0">
            <a:normAutofit/>
          </a:bodyPr>
          <a:lstStyle/>
          <a:p>
            <a:endParaRPr lang="en-GB" dirty="0"/>
          </a:p>
        </p:txBody>
      </p:sp>
      <p:graphicFrame>
        <p:nvGraphicFramePr>
          <p:cNvPr id="6" name="Content Placeholder 2">
            <a:extLst>
              <a:ext uri="{FF2B5EF4-FFF2-40B4-BE49-F238E27FC236}">
                <a16:creationId xmlns:a16="http://schemas.microsoft.com/office/drawing/2014/main" id="{880AAC98-45E8-F12F-1C6B-795B311EA298}"/>
              </a:ext>
            </a:extLst>
          </p:cNvPr>
          <p:cNvGraphicFramePr>
            <a:graphicFrameLocks noGrp="1"/>
          </p:cNvGraphicFramePr>
          <p:nvPr>
            <p:ph idx="1"/>
            <p:extLst>
              <p:ext uri="{D42A27DB-BD31-4B8C-83A1-F6EECF244321}">
                <p14:modId xmlns:p14="http://schemas.microsoft.com/office/powerpoint/2010/main" val="2866815130"/>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8559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46309-2B52-7BAF-5B51-36BBB88970CB}"/>
              </a:ext>
            </a:extLst>
          </p:cNvPr>
          <p:cNvSpPr>
            <a:spLocks noGrp="1"/>
          </p:cNvSpPr>
          <p:nvPr>
            <p:ph type="title"/>
          </p:nvPr>
        </p:nvSpPr>
        <p:spPr/>
        <p:txBody>
          <a:bodyPr>
            <a:normAutofit fontScale="90000"/>
          </a:bodyPr>
          <a:lstStyle/>
          <a:p>
            <a:r>
              <a:rPr lang="en-GB" dirty="0"/>
              <a:t>Line managers and HR practice continued</a:t>
            </a:r>
          </a:p>
        </p:txBody>
      </p:sp>
      <p:sp>
        <p:nvSpPr>
          <p:cNvPr id="3" name="Content Placeholder 2">
            <a:extLst>
              <a:ext uri="{FF2B5EF4-FFF2-40B4-BE49-F238E27FC236}">
                <a16:creationId xmlns:a16="http://schemas.microsoft.com/office/drawing/2014/main" id="{02FA67BE-1869-BC10-FD19-F5EBEFD54B5F}"/>
              </a:ext>
            </a:extLst>
          </p:cNvPr>
          <p:cNvSpPr>
            <a:spLocks noGrp="1"/>
          </p:cNvSpPr>
          <p:nvPr>
            <p:ph idx="1"/>
          </p:nvPr>
        </p:nvSpPr>
        <p:spPr/>
        <p:txBody>
          <a:bodyPr vert="horz" lIns="91440" tIns="45720" rIns="91440" bIns="45720" rtlCol="0" anchor="t">
            <a:normAutofit fontScale="92500"/>
          </a:bodyPr>
          <a:lstStyle/>
          <a:p>
            <a:r>
              <a:rPr lang="en-GB" dirty="0"/>
              <a:t>Purcell (2003) line managers uncertain about their skills to manage people, lacked time to enact policies. </a:t>
            </a:r>
          </a:p>
          <a:p>
            <a:r>
              <a:rPr lang="en-GB" dirty="0"/>
              <a:t>Guest and King (2004) managers find HR processes overly bureaucratic and exasperating.</a:t>
            </a:r>
          </a:p>
          <a:p>
            <a:r>
              <a:rPr lang="en-GB" dirty="0"/>
              <a:t>Woodrow and Guest (2014) line managers had other priorities rather than people management.</a:t>
            </a:r>
          </a:p>
          <a:p>
            <a:pPr marL="0" indent="0">
              <a:buNone/>
            </a:pPr>
            <a:endParaRPr lang="en-GB" dirty="0"/>
          </a:p>
        </p:txBody>
      </p:sp>
      <p:sp>
        <p:nvSpPr>
          <p:cNvPr id="4" name="Text Placeholder 3">
            <a:extLst>
              <a:ext uri="{FF2B5EF4-FFF2-40B4-BE49-F238E27FC236}">
                <a16:creationId xmlns:a16="http://schemas.microsoft.com/office/drawing/2014/main" id="{C6E8FD47-002F-A794-3D16-4C43D9A0D376}"/>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567355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E03BB-6378-D59B-89A2-4CAADAE03039}"/>
              </a:ext>
            </a:extLst>
          </p:cNvPr>
          <p:cNvSpPr>
            <a:spLocks noGrp="1"/>
          </p:cNvSpPr>
          <p:nvPr>
            <p:ph type="title"/>
          </p:nvPr>
        </p:nvSpPr>
        <p:spPr>
          <a:xfrm>
            <a:off x="912628" y="1463038"/>
            <a:ext cx="3859397" cy="1471548"/>
          </a:xfrm>
        </p:spPr>
        <p:txBody>
          <a:bodyPr anchor="t">
            <a:normAutofit/>
          </a:bodyPr>
          <a:lstStyle/>
          <a:p>
            <a:pPr>
              <a:lnSpc>
                <a:spcPct val="90000"/>
              </a:lnSpc>
            </a:pPr>
            <a:r>
              <a:rPr lang="en-GB" sz="2700"/>
              <a:t>Factors affecting the implementation of HRM by line managers</a:t>
            </a:r>
          </a:p>
        </p:txBody>
      </p:sp>
      <p:sp>
        <p:nvSpPr>
          <p:cNvPr id="4" name="Text Placeholder 3">
            <a:extLst>
              <a:ext uri="{FF2B5EF4-FFF2-40B4-BE49-F238E27FC236}">
                <a16:creationId xmlns:a16="http://schemas.microsoft.com/office/drawing/2014/main" id="{C05D873D-CC3D-CA70-982B-7794632205B2}"/>
              </a:ext>
            </a:extLst>
          </p:cNvPr>
          <p:cNvSpPr>
            <a:spLocks noGrp="1"/>
          </p:cNvSpPr>
          <p:nvPr>
            <p:ph type="body" sz="half" idx="2"/>
          </p:nvPr>
        </p:nvSpPr>
        <p:spPr>
          <a:xfrm>
            <a:off x="912628" y="2934586"/>
            <a:ext cx="3859397" cy="2934401"/>
          </a:xfrm>
        </p:spPr>
        <p:txBody>
          <a:bodyPr vert="horz" lIns="91440" tIns="45720" rIns="91440" bIns="45720" rtlCol="0">
            <a:normAutofit/>
          </a:bodyPr>
          <a:lstStyle/>
          <a:p>
            <a:r>
              <a:rPr lang="en-GB" dirty="0"/>
              <a:t>Guest and Bos-</a:t>
            </a:r>
            <a:r>
              <a:rPr lang="en-GB" dirty="0" err="1"/>
              <a:t>Nehles</a:t>
            </a:r>
            <a:r>
              <a:rPr lang="en-GB" dirty="0"/>
              <a:t> (2013)</a:t>
            </a:r>
          </a:p>
        </p:txBody>
      </p:sp>
      <p:graphicFrame>
        <p:nvGraphicFramePr>
          <p:cNvPr id="6" name="Content Placeholder 2">
            <a:extLst>
              <a:ext uri="{FF2B5EF4-FFF2-40B4-BE49-F238E27FC236}">
                <a16:creationId xmlns:a16="http://schemas.microsoft.com/office/drawing/2014/main" id="{3C7937A2-DB30-27D2-406E-51E3B197A72D}"/>
              </a:ext>
            </a:extLst>
          </p:cNvPr>
          <p:cNvGraphicFramePr>
            <a:graphicFrameLocks noGrp="1"/>
          </p:cNvGraphicFramePr>
          <p:nvPr>
            <p:ph idx="1"/>
            <p:extLst>
              <p:ext uri="{D42A27DB-BD31-4B8C-83A1-F6EECF244321}">
                <p14:modId xmlns:p14="http://schemas.microsoft.com/office/powerpoint/2010/main" val="3383982379"/>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3072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408-0919-705A-3D6E-935CDB37C024}"/>
              </a:ext>
            </a:extLst>
          </p:cNvPr>
          <p:cNvSpPr>
            <a:spLocks noGrp="1"/>
          </p:cNvSpPr>
          <p:nvPr>
            <p:ph type="title"/>
          </p:nvPr>
        </p:nvSpPr>
        <p:spPr>
          <a:xfrm>
            <a:off x="912628" y="1463038"/>
            <a:ext cx="3859397" cy="1471548"/>
          </a:xfrm>
        </p:spPr>
        <p:txBody>
          <a:bodyPr anchor="t">
            <a:normAutofit/>
          </a:bodyPr>
          <a:lstStyle/>
          <a:p>
            <a:r>
              <a:rPr lang="en-GB" dirty="0"/>
              <a:t>What can be done?</a:t>
            </a:r>
          </a:p>
        </p:txBody>
      </p:sp>
      <p:sp>
        <p:nvSpPr>
          <p:cNvPr id="4" name="Text Placeholder 3">
            <a:extLst>
              <a:ext uri="{FF2B5EF4-FFF2-40B4-BE49-F238E27FC236}">
                <a16:creationId xmlns:a16="http://schemas.microsoft.com/office/drawing/2014/main" id="{578AB765-2B7C-FFE1-422B-1C7903BDA9AE}"/>
              </a:ext>
            </a:extLst>
          </p:cNvPr>
          <p:cNvSpPr>
            <a:spLocks noGrp="1"/>
          </p:cNvSpPr>
          <p:nvPr>
            <p:ph type="body" sz="half" idx="2"/>
          </p:nvPr>
        </p:nvSpPr>
        <p:spPr>
          <a:xfrm>
            <a:off x="912628" y="2934586"/>
            <a:ext cx="3859397" cy="2934401"/>
          </a:xfrm>
        </p:spPr>
        <p:txBody>
          <a:bodyPr vert="horz" lIns="91440" tIns="45720" rIns="91440" bIns="45720" rtlCol="0">
            <a:normAutofit/>
          </a:bodyPr>
          <a:lstStyle/>
          <a:p>
            <a:r>
              <a:rPr lang="en-GB" dirty="0"/>
              <a:t>Hutchinson and Purcell (2003)</a:t>
            </a:r>
          </a:p>
        </p:txBody>
      </p:sp>
      <p:graphicFrame>
        <p:nvGraphicFramePr>
          <p:cNvPr id="6" name="Content Placeholder 2">
            <a:extLst>
              <a:ext uri="{FF2B5EF4-FFF2-40B4-BE49-F238E27FC236}">
                <a16:creationId xmlns:a16="http://schemas.microsoft.com/office/drawing/2014/main" id="{B69CBBE7-9A92-884B-75B6-63D1E072FC37}"/>
              </a:ext>
            </a:extLst>
          </p:cNvPr>
          <p:cNvGraphicFramePr>
            <a:graphicFrameLocks noGrp="1"/>
          </p:cNvGraphicFramePr>
          <p:nvPr>
            <p:ph idx="1"/>
            <p:extLst>
              <p:ext uri="{D42A27DB-BD31-4B8C-83A1-F6EECF244321}">
                <p14:modId xmlns:p14="http://schemas.microsoft.com/office/powerpoint/2010/main" val="873895738"/>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2804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2AF8C-FCE0-0EEC-D1BB-15A9528BC8DC}"/>
              </a:ext>
            </a:extLst>
          </p:cNvPr>
          <p:cNvSpPr>
            <a:spLocks noGrp="1"/>
          </p:cNvSpPr>
          <p:nvPr>
            <p:ph type="title"/>
          </p:nvPr>
        </p:nvSpPr>
        <p:spPr/>
        <p:txBody>
          <a:bodyPr/>
          <a:lstStyle/>
          <a:p>
            <a:r>
              <a:rPr lang="en-GB" dirty="0"/>
              <a:t>And....</a:t>
            </a:r>
            <a:br>
              <a:rPr lang="en-GB" dirty="0"/>
            </a:br>
            <a:r>
              <a:rPr lang="en-GB" dirty="0"/>
              <a:t>Purcell and Hutchinson (2007)</a:t>
            </a:r>
          </a:p>
        </p:txBody>
      </p:sp>
      <p:sp>
        <p:nvSpPr>
          <p:cNvPr id="3" name="Content Placeholder 2">
            <a:extLst>
              <a:ext uri="{FF2B5EF4-FFF2-40B4-BE49-F238E27FC236}">
                <a16:creationId xmlns:a16="http://schemas.microsoft.com/office/drawing/2014/main" id="{822AF27B-4F68-4927-CBE8-B8D980D082AA}"/>
              </a:ext>
            </a:extLst>
          </p:cNvPr>
          <p:cNvSpPr>
            <a:spLocks noGrp="1"/>
          </p:cNvSpPr>
          <p:nvPr>
            <p:ph idx="1"/>
          </p:nvPr>
        </p:nvSpPr>
        <p:spPr/>
        <p:txBody>
          <a:bodyPr vert="horz" lIns="91440" tIns="45720" rIns="91440" bIns="45720" rtlCol="0" anchor="t">
            <a:normAutofit/>
          </a:bodyPr>
          <a:lstStyle/>
          <a:p>
            <a:r>
              <a:rPr lang="en-GB" dirty="0"/>
              <a:t>Front line managers need well designed HR practices to use in their people management activities in order to help motivate and reward employees and deal with performance issues"</a:t>
            </a:r>
          </a:p>
          <a:p>
            <a:pPr lvl="1"/>
            <a:r>
              <a:rPr lang="en-GB" dirty="0"/>
              <a:t> Involve managers in the development of HR policy</a:t>
            </a:r>
          </a:p>
          <a:p>
            <a:pPr lvl="1"/>
            <a:r>
              <a:rPr lang="en-GB" dirty="0"/>
              <a:t>    Give them thorough training and support</a:t>
            </a:r>
          </a:p>
          <a:p>
            <a:pPr lvl="1"/>
            <a:r>
              <a:rPr lang="en-GB" dirty="0"/>
              <a:t>    Give them clear policies and procedures</a:t>
            </a:r>
          </a:p>
          <a:p>
            <a:pPr lvl="1"/>
            <a:r>
              <a:rPr lang="en-GB" dirty="0"/>
              <a:t>    Provide them with HR support </a:t>
            </a:r>
          </a:p>
          <a:p>
            <a:pPr lvl="1" indent="-228600">
              <a:buFontTx/>
              <a:buNone/>
            </a:pPr>
            <a:endParaRPr lang="en-GB" dirty="0"/>
          </a:p>
          <a:p>
            <a:pPr marL="0" indent="0">
              <a:buNone/>
            </a:pPr>
            <a:endParaRPr lang="en-GB" dirty="0"/>
          </a:p>
        </p:txBody>
      </p:sp>
    </p:spTree>
    <p:extLst>
      <p:ext uri="{BB962C8B-B14F-4D97-AF65-F5344CB8AC3E}">
        <p14:creationId xmlns:p14="http://schemas.microsoft.com/office/powerpoint/2010/main" val="24937054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2AEBE5-59D8-E87C-6BE0-AAF83A121392}"/>
              </a:ext>
            </a:extLst>
          </p:cNvPr>
          <p:cNvSpPr>
            <a:spLocks noGrp="1"/>
          </p:cNvSpPr>
          <p:nvPr>
            <p:ph type="title"/>
          </p:nvPr>
        </p:nvSpPr>
        <p:spPr>
          <a:xfrm>
            <a:off x="914401" y="914399"/>
            <a:ext cx="3543300" cy="4578624"/>
          </a:xfrm>
        </p:spPr>
        <p:txBody>
          <a:bodyPr anchor="b">
            <a:normAutofit/>
          </a:bodyPr>
          <a:lstStyle/>
          <a:p>
            <a:r>
              <a:rPr lang="en-GB" dirty="0"/>
              <a:t>Line Managers and Individual Performance</a:t>
            </a:r>
          </a:p>
        </p:txBody>
      </p:sp>
      <p:cxnSp>
        <p:nvCxnSpPr>
          <p:cNvPr id="21" name="Straight Connector 17">
            <a:extLst>
              <a:ext uri="{FF2B5EF4-FFF2-40B4-BE49-F238E27FC236}">
                <a16:creationId xmlns:a16="http://schemas.microsoft.com/office/drawing/2014/main" id="{B209265E-E0D7-493B-97CE-2263D50C3F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117EB6D0-61D5-9AC4-621E-8CDEF9FF9397}"/>
              </a:ext>
            </a:extLst>
          </p:cNvPr>
          <p:cNvGraphicFramePr>
            <a:graphicFrameLocks noGrp="1"/>
          </p:cNvGraphicFramePr>
          <p:nvPr>
            <p:ph idx="1"/>
            <p:extLst>
              <p:ext uri="{D42A27DB-BD31-4B8C-83A1-F6EECF244321}">
                <p14:modId xmlns:p14="http://schemas.microsoft.com/office/powerpoint/2010/main" val="108594913"/>
              </p:ext>
            </p:extLst>
          </p:nvPr>
        </p:nvGraphicFramePr>
        <p:xfrm>
          <a:off x="5545394" y="867226"/>
          <a:ext cx="5732206" cy="5074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27901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F2498-B1F6-239E-ABBC-A5F7F68A0E48}"/>
              </a:ext>
            </a:extLst>
          </p:cNvPr>
          <p:cNvSpPr>
            <a:spLocks noGrp="1"/>
          </p:cNvSpPr>
          <p:nvPr>
            <p:ph type="title"/>
          </p:nvPr>
        </p:nvSpPr>
        <p:spPr/>
        <p:txBody>
          <a:bodyPr/>
          <a:lstStyle/>
          <a:p>
            <a:r>
              <a:rPr lang="en-GB" dirty="0"/>
              <a:t>Barriers faced by line managers when managing performance</a:t>
            </a:r>
          </a:p>
        </p:txBody>
      </p:sp>
      <p:sp>
        <p:nvSpPr>
          <p:cNvPr id="3" name="Content Placeholder 2">
            <a:extLst>
              <a:ext uri="{FF2B5EF4-FFF2-40B4-BE49-F238E27FC236}">
                <a16:creationId xmlns:a16="http://schemas.microsoft.com/office/drawing/2014/main" id="{8DF5F65F-F853-C4C7-4944-130A1EB91AA8}"/>
              </a:ext>
            </a:extLst>
          </p:cNvPr>
          <p:cNvSpPr>
            <a:spLocks noGrp="1"/>
          </p:cNvSpPr>
          <p:nvPr>
            <p:ph idx="1"/>
          </p:nvPr>
        </p:nvSpPr>
        <p:spPr/>
        <p:txBody>
          <a:bodyPr>
            <a:normAutofit lnSpcReduction="10000"/>
          </a:bodyPr>
          <a:lstStyle/>
          <a:p>
            <a:pPr marL="0" indent="0">
              <a:buNone/>
            </a:pPr>
            <a:r>
              <a:rPr lang="en-GB" dirty="0"/>
              <a:t>According to People Management (2022), experts say the they are the ‘glue that keeps and organisation running’, but there are several barriers to managing their team effectively:</a:t>
            </a:r>
          </a:p>
          <a:p>
            <a:r>
              <a:rPr lang="en-GB" dirty="0"/>
              <a:t>Team sizes</a:t>
            </a:r>
          </a:p>
          <a:p>
            <a:r>
              <a:rPr lang="en-GB" dirty="0"/>
              <a:t>Workload</a:t>
            </a:r>
          </a:p>
          <a:p>
            <a:r>
              <a:rPr lang="en-GB" dirty="0"/>
              <a:t>Time management</a:t>
            </a:r>
          </a:p>
          <a:p>
            <a:r>
              <a:rPr lang="en-GB" dirty="0"/>
              <a:t>Lack of training and support</a:t>
            </a:r>
          </a:p>
          <a:p>
            <a:r>
              <a:rPr lang="en-GB" dirty="0"/>
              <a:t>What other barriers can you think of that are present within your own organisations? </a:t>
            </a:r>
          </a:p>
          <a:p>
            <a:endParaRPr lang="en-GB" dirty="0"/>
          </a:p>
          <a:p>
            <a:endParaRPr lang="en-GB" dirty="0"/>
          </a:p>
        </p:txBody>
      </p:sp>
    </p:spTree>
    <p:extLst>
      <p:ext uri="{BB962C8B-B14F-4D97-AF65-F5344CB8AC3E}">
        <p14:creationId xmlns:p14="http://schemas.microsoft.com/office/powerpoint/2010/main" val="4091786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EF9B9-75F6-3D12-28BF-F91799E31273}"/>
              </a:ext>
            </a:extLst>
          </p:cNvPr>
          <p:cNvSpPr>
            <a:spLocks noGrp="1"/>
          </p:cNvSpPr>
          <p:nvPr>
            <p:ph type="title"/>
          </p:nvPr>
        </p:nvSpPr>
        <p:spPr/>
        <p:txBody>
          <a:bodyPr/>
          <a:lstStyle/>
          <a:p>
            <a:r>
              <a:rPr lang="en-GB" dirty="0"/>
              <a:t>Above and below the line</a:t>
            </a:r>
          </a:p>
        </p:txBody>
      </p:sp>
      <p:pic>
        <p:nvPicPr>
          <p:cNvPr id="4" name="Online Media 3" title="Locating Yourself - A Key to Conscious Leadership">
            <a:hlinkClick r:id="" action="ppaction://media"/>
            <a:extLst>
              <a:ext uri="{FF2B5EF4-FFF2-40B4-BE49-F238E27FC236}">
                <a16:creationId xmlns:a16="http://schemas.microsoft.com/office/drawing/2014/main" id="{CBAAD10B-989A-23F2-AA36-9B8CB8864ACE}"/>
              </a:ext>
            </a:extLst>
          </p:cNvPr>
          <p:cNvPicPr>
            <a:picLocks noGrp="1" noRot="1" noChangeAspect="1"/>
          </p:cNvPicPr>
          <p:nvPr>
            <p:ph idx="1"/>
            <a:videoFile r:link="rId1"/>
          </p:nvPr>
        </p:nvPicPr>
        <p:blipFill>
          <a:blip r:embed="rId3"/>
          <a:stretch>
            <a:fillRect/>
          </a:stretch>
        </p:blipFill>
        <p:spPr>
          <a:xfrm>
            <a:off x="3362325" y="2852738"/>
            <a:ext cx="5467350" cy="3089275"/>
          </a:xfrm>
        </p:spPr>
      </p:pic>
    </p:spTree>
    <p:extLst>
      <p:ext uri="{BB962C8B-B14F-4D97-AF65-F5344CB8AC3E}">
        <p14:creationId xmlns:p14="http://schemas.microsoft.com/office/powerpoint/2010/main" val="40316392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98EFF4-C5D1-5FA5-3EFB-5289CB4F867B}"/>
              </a:ext>
            </a:extLst>
          </p:cNvPr>
          <p:cNvSpPr>
            <a:spLocks noGrp="1"/>
          </p:cNvSpPr>
          <p:nvPr>
            <p:ph type="title"/>
          </p:nvPr>
        </p:nvSpPr>
        <p:spPr>
          <a:xfrm>
            <a:off x="914401" y="914399"/>
            <a:ext cx="3543300" cy="4578624"/>
          </a:xfrm>
        </p:spPr>
        <p:txBody>
          <a:bodyPr anchor="b">
            <a:normAutofit/>
          </a:bodyPr>
          <a:lstStyle/>
          <a:p>
            <a:r>
              <a:rPr lang="en-GB" dirty="0"/>
              <a:t>Psychological Contract and Psychological Safety</a:t>
            </a:r>
          </a:p>
        </p:txBody>
      </p:sp>
      <p:cxnSp>
        <p:nvCxnSpPr>
          <p:cNvPr id="14" name="Straight Connector 10">
            <a:extLst>
              <a:ext uri="{FF2B5EF4-FFF2-40B4-BE49-F238E27FC236}">
                <a16:creationId xmlns:a16="http://schemas.microsoft.com/office/drawing/2014/main" id="{B209265E-E0D7-493B-97CE-2263D50C3F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955CF2C3-7012-4D03-28AA-963C9FDB85B1}"/>
              </a:ext>
            </a:extLst>
          </p:cNvPr>
          <p:cNvGraphicFramePr>
            <a:graphicFrameLocks noGrp="1"/>
          </p:cNvGraphicFramePr>
          <p:nvPr>
            <p:ph idx="1"/>
            <p:extLst>
              <p:ext uri="{D42A27DB-BD31-4B8C-83A1-F6EECF244321}">
                <p14:modId xmlns:p14="http://schemas.microsoft.com/office/powerpoint/2010/main" val="2461645234"/>
              </p:ext>
            </p:extLst>
          </p:nvPr>
        </p:nvGraphicFramePr>
        <p:xfrm>
          <a:off x="5545394" y="867226"/>
          <a:ext cx="5732206" cy="5074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06103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989DF-B054-A181-7D3B-6677B2436318}"/>
              </a:ext>
            </a:extLst>
          </p:cNvPr>
          <p:cNvSpPr>
            <a:spLocks noGrp="1"/>
          </p:cNvSpPr>
          <p:nvPr>
            <p:ph type="title"/>
          </p:nvPr>
        </p:nvSpPr>
        <p:spPr/>
        <p:txBody>
          <a:bodyPr/>
          <a:lstStyle/>
          <a:p>
            <a:r>
              <a:rPr lang="en-GB" dirty="0"/>
              <a:t>CIPD Labour Market Outlook (2025)</a:t>
            </a:r>
          </a:p>
        </p:txBody>
      </p:sp>
      <p:sp>
        <p:nvSpPr>
          <p:cNvPr id="3" name="Content Placeholder 2">
            <a:extLst>
              <a:ext uri="{FF2B5EF4-FFF2-40B4-BE49-F238E27FC236}">
                <a16:creationId xmlns:a16="http://schemas.microsoft.com/office/drawing/2014/main" id="{719471EB-27DC-A750-AAF5-95649BFF36F6}"/>
              </a:ext>
            </a:extLst>
          </p:cNvPr>
          <p:cNvSpPr>
            <a:spLocks noGrp="1"/>
          </p:cNvSpPr>
          <p:nvPr>
            <p:ph idx="1"/>
          </p:nvPr>
        </p:nvSpPr>
        <p:spPr/>
        <p:txBody>
          <a:bodyPr>
            <a:normAutofit fontScale="85000" lnSpcReduction="20000"/>
          </a:bodyPr>
          <a:lstStyle/>
          <a:p>
            <a:r>
              <a:rPr lang="en-GB" dirty="0"/>
              <a:t>Take a long-term approach to decision-making and avoid knee-jerk reactions to acute trends and developments. Aligning with your business objectives, take a proactive approach to workforce planning and assess both your current and future skills needs, revising your strategy as necessary. </a:t>
            </a:r>
          </a:p>
          <a:p>
            <a:r>
              <a:rPr lang="en-GB" dirty="0"/>
              <a:t>Invest in developing your workforce and prioritise continuous learning and training to enhance adaptability, productivity and employee retention, particularly if your organisation has to make do with less. </a:t>
            </a:r>
          </a:p>
          <a:p>
            <a:r>
              <a:rPr lang="en-GB" dirty="0"/>
              <a:t>Take advantage of technology and use it to empower your workforce. Leverage automation and digital tools including AI to improve efficiency, streamline processes and operations, to augment and extend the capability of your workforce.</a:t>
            </a:r>
          </a:p>
          <a:p>
            <a:r>
              <a:rPr lang="en-GB" dirty="0"/>
              <a:t>How could these recommendations be linked to line </a:t>
            </a:r>
            <a:r>
              <a:rPr lang="en-GB"/>
              <a:t>management responsibilities? </a:t>
            </a:r>
            <a:endParaRPr lang="en-GB" dirty="0"/>
          </a:p>
        </p:txBody>
      </p:sp>
    </p:spTree>
    <p:extLst>
      <p:ext uri="{BB962C8B-B14F-4D97-AF65-F5344CB8AC3E}">
        <p14:creationId xmlns:p14="http://schemas.microsoft.com/office/powerpoint/2010/main" val="39135683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2">
            <a:extLst>
              <a:ext uri="{FF2B5EF4-FFF2-40B4-BE49-F238E27FC236}">
                <a16:creationId xmlns:a16="http://schemas.microsoft.com/office/drawing/2014/main" id="{7179F9E3-6120-C9D2-F85E-83BAFB1FDAA4}"/>
              </a:ext>
            </a:extLst>
          </p:cNvPr>
          <p:cNvSpPr>
            <a:spLocks noGrp="1"/>
          </p:cNvSpPr>
          <p:nvPr>
            <p:ph idx="1"/>
          </p:nvPr>
        </p:nvSpPr>
        <p:spPr>
          <a:xfrm>
            <a:off x="581891" y="960120"/>
            <a:ext cx="10496605" cy="4335780"/>
          </a:xfrm>
        </p:spPr>
        <p:txBody>
          <a:bodyPr vert="horz" lIns="91440" tIns="45720" rIns="91440" bIns="45720" rtlCol="0" anchor="t">
            <a:normAutofit fontScale="85000" lnSpcReduction="20000"/>
          </a:bodyPr>
          <a:lstStyle/>
          <a:p>
            <a:pPr>
              <a:lnSpc>
                <a:spcPct val="110000"/>
              </a:lnSpc>
            </a:pPr>
            <a:r>
              <a:rPr lang="en-GB" dirty="0"/>
              <a:t>Based on the session today, collaborate with your group to devise a People Strategy.  </a:t>
            </a:r>
          </a:p>
          <a:p>
            <a:pPr>
              <a:lnSpc>
                <a:spcPct val="110000"/>
              </a:lnSpc>
            </a:pPr>
            <a:r>
              <a:rPr lang="en-GB" dirty="0"/>
              <a:t>You work for a manufacturing company that is expanding production to meet customer demand and expansion into new markets.  To meet demand, the company is creating 12 new Team Leader roles, who will act as first line managers.  The company will also be creating an additional 100 jobs to work on the factory floor.  It is anticipated that the company will be able to recruit a number of Team Leaders from the current workforce.</a:t>
            </a:r>
          </a:p>
          <a:p>
            <a:pPr>
              <a:lnSpc>
                <a:spcPct val="110000"/>
              </a:lnSpc>
            </a:pPr>
            <a:r>
              <a:rPr lang="en-GB" dirty="0"/>
              <a:t>Your People Strategy will need to outline how you intend to recruit, select, train, and retain the 12 Team Leaders.  Include any HR interventions that you think will support the Company's growth plans.  Currently, the Company has low employee engagement scores and employee turnover is high.  Employees describe the culture "it's their way or the highway“.</a:t>
            </a:r>
          </a:p>
          <a:p>
            <a:pPr>
              <a:lnSpc>
                <a:spcPct val="110000"/>
              </a:lnSpc>
            </a:pPr>
            <a:r>
              <a:rPr lang="en-GB" dirty="0"/>
              <a:t>It is anticipated that a further 6 Team Leader roles will be recruited in the medium term to meet forecasted future growth, so your plan should address this too.</a:t>
            </a:r>
          </a:p>
          <a:p>
            <a:pPr>
              <a:lnSpc>
                <a:spcPct val="110000"/>
              </a:lnSpc>
            </a:pPr>
            <a:r>
              <a:rPr lang="en-GB" dirty="0"/>
              <a:t>Don't forget to include how you will measure the success of this People Strategy in achieving the Company's objectives.</a:t>
            </a:r>
          </a:p>
          <a:p>
            <a:pPr>
              <a:lnSpc>
                <a:spcPct val="110000"/>
              </a:lnSpc>
            </a:pPr>
            <a:r>
              <a:rPr lang="en-GB" dirty="0"/>
              <a:t>Have fun with this – you don't need to worry about a budget!</a:t>
            </a:r>
          </a:p>
        </p:txBody>
      </p:sp>
      <p:cxnSp>
        <p:nvCxnSpPr>
          <p:cNvPr id="20" name="Straight Connector 19">
            <a:extLst>
              <a:ext uri="{FF2B5EF4-FFF2-40B4-BE49-F238E27FC236}">
                <a16:creationId xmlns:a16="http://schemas.microsoft.com/office/drawing/2014/main" id="{61AF2F3F-06F0-42E3-8F72-36BEDCB694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78837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42FFC-578C-4E48-B54C-F7E4D2E8AA60}"/>
              </a:ext>
            </a:extLst>
          </p:cNvPr>
          <p:cNvSpPr>
            <a:spLocks noGrp="1"/>
          </p:cNvSpPr>
          <p:nvPr>
            <p:ph type="title"/>
          </p:nvPr>
        </p:nvSpPr>
        <p:spPr>
          <a:xfrm>
            <a:off x="914400" y="1371600"/>
            <a:ext cx="10363200" cy="1314443"/>
          </a:xfrm>
        </p:spPr>
        <p:txBody>
          <a:bodyPr anchor="t">
            <a:normAutofit/>
          </a:bodyPr>
          <a:lstStyle/>
          <a:p>
            <a:r>
              <a:rPr lang="en-GB" dirty="0"/>
              <a:t>Next week:</a:t>
            </a:r>
          </a:p>
        </p:txBody>
      </p:sp>
      <p:graphicFrame>
        <p:nvGraphicFramePr>
          <p:cNvPr id="6" name="Content Placeholder 2">
            <a:extLst>
              <a:ext uri="{FF2B5EF4-FFF2-40B4-BE49-F238E27FC236}">
                <a16:creationId xmlns:a16="http://schemas.microsoft.com/office/drawing/2014/main" id="{37390E0F-1D59-F184-FF93-7BA84A0AEC1D}"/>
              </a:ext>
            </a:extLst>
          </p:cNvPr>
          <p:cNvGraphicFramePr>
            <a:graphicFrameLocks noGrp="1"/>
          </p:cNvGraphicFramePr>
          <p:nvPr>
            <p:ph idx="1"/>
            <p:extLst>
              <p:ext uri="{D42A27DB-BD31-4B8C-83A1-F6EECF244321}">
                <p14:modId xmlns:p14="http://schemas.microsoft.com/office/powerpoint/2010/main" val="3749286988"/>
              </p:ext>
            </p:extLst>
          </p:nvPr>
        </p:nvGraphicFramePr>
        <p:xfrm>
          <a:off x="914399" y="2853369"/>
          <a:ext cx="10363200" cy="30884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35229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9BE22-8953-B2BE-043F-22AEE25D04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FC4349E-5ED2-4ED3-3C58-2D5F89529C94}"/>
              </a:ext>
            </a:extLst>
          </p:cNvPr>
          <p:cNvSpPr>
            <a:spLocks noGrp="1"/>
          </p:cNvSpPr>
          <p:nvPr>
            <p:ph idx="1"/>
          </p:nvPr>
        </p:nvSpPr>
        <p:spPr/>
        <p:txBody>
          <a:bodyPr>
            <a:normAutofit fontScale="70000" lnSpcReduction="20000"/>
          </a:bodyPr>
          <a:lstStyle/>
          <a:p>
            <a:r>
              <a:rPr lang="en-GB" dirty="0"/>
              <a:t>CIPD (2025a) </a:t>
            </a:r>
            <a:r>
              <a:rPr lang="en-GB" i="1" dirty="0"/>
              <a:t>Line managers’ role in supporting the people profession</a:t>
            </a:r>
            <a:r>
              <a:rPr lang="en-GB" dirty="0"/>
              <a:t>. Available at: </a:t>
            </a:r>
            <a:r>
              <a:rPr lang="en-GB" dirty="0">
                <a:hlinkClick r:id="rId2"/>
              </a:rPr>
              <a:t>Line Managers' Role in Supporting the People Profession | Factsheets | CIPD</a:t>
            </a:r>
            <a:r>
              <a:rPr lang="en-GB" dirty="0"/>
              <a:t> (Accessed: 17 February 2025)</a:t>
            </a:r>
          </a:p>
          <a:p>
            <a:r>
              <a:rPr lang="en-GB" dirty="0"/>
              <a:t>CIPD (2025b) </a:t>
            </a:r>
            <a:r>
              <a:rPr lang="en-GB" i="1" dirty="0"/>
              <a:t>Labour Market Outlook Winter 2024-25</a:t>
            </a:r>
            <a:r>
              <a:rPr lang="en-GB" dirty="0"/>
              <a:t>. Available at: </a:t>
            </a:r>
            <a:r>
              <a:rPr lang="en-GB" dirty="0">
                <a:hlinkClick r:id="rId3"/>
              </a:rPr>
              <a:t>Labour Market Outlook – Winter 2024/25</a:t>
            </a:r>
            <a:r>
              <a:rPr lang="en-GB" dirty="0"/>
              <a:t> (Accessed: 18 February 2025)</a:t>
            </a:r>
          </a:p>
          <a:p>
            <a:r>
              <a:rPr lang="en-GB" dirty="0"/>
              <a:t>O’Neill (2023) </a:t>
            </a:r>
            <a:r>
              <a:rPr lang="en-GB" i="1" dirty="0"/>
              <a:t>Line managers are the real guardians of company culture – why aren’t leaders acting on it? </a:t>
            </a:r>
            <a:r>
              <a:rPr lang="en-GB" dirty="0"/>
              <a:t>Available at: </a:t>
            </a:r>
            <a:r>
              <a:rPr lang="en-GB" dirty="0">
                <a:hlinkClick r:id="rId4"/>
              </a:rPr>
              <a:t>HR Magazine - Line managers are the real guardians of company culture – why aren’t leaders acting on it?</a:t>
            </a:r>
            <a:r>
              <a:rPr lang="en-GB" dirty="0"/>
              <a:t> (Accessed: 17 February 2025)</a:t>
            </a:r>
          </a:p>
          <a:p>
            <a:r>
              <a:rPr lang="en-GB" dirty="0"/>
              <a:t>People Management (2022) </a:t>
            </a:r>
            <a:r>
              <a:rPr lang="en-GB" i="1" dirty="0"/>
              <a:t>Line managers report larger team sizes compared to pre-pandemic</a:t>
            </a:r>
            <a:r>
              <a:rPr lang="en-GB" dirty="0"/>
              <a:t>, survey finds. Available at: </a:t>
            </a:r>
            <a:r>
              <a:rPr lang="en-GB" dirty="0">
                <a:hlinkClick r:id="rId5"/>
              </a:rPr>
              <a:t>Line managers report larger team sizes compared to pre-pandemic, survey finds</a:t>
            </a:r>
            <a:r>
              <a:rPr lang="en-GB" dirty="0"/>
              <a:t> (Accessed: 17 February 2025)</a:t>
            </a:r>
          </a:p>
          <a:p>
            <a:r>
              <a:rPr lang="en-GB" dirty="0"/>
              <a:t>Rees and French (2023) </a:t>
            </a:r>
            <a:r>
              <a:rPr lang="en-GB" i="1" dirty="0"/>
              <a:t>Strategic People Management and Development</a:t>
            </a:r>
            <a:r>
              <a:rPr lang="en-GB" dirty="0"/>
              <a:t>. 6</a:t>
            </a:r>
            <a:r>
              <a:rPr lang="en-GB" baseline="30000" dirty="0"/>
              <a:t>th</a:t>
            </a:r>
            <a:r>
              <a:rPr lang="en-GB" dirty="0"/>
              <a:t> Edition. London: Kogan Page</a:t>
            </a:r>
          </a:p>
          <a:p>
            <a:r>
              <a:rPr lang="en-GB" dirty="0"/>
              <a:t>Whiting and Martin (2021) </a:t>
            </a:r>
            <a:r>
              <a:rPr lang="en-GB" i="1" dirty="0"/>
              <a:t>Human Resource Practice. </a:t>
            </a:r>
            <a:r>
              <a:rPr lang="en-GB" dirty="0"/>
              <a:t>8</a:t>
            </a:r>
            <a:r>
              <a:rPr lang="en-GB" baseline="30000" dirty="0"/>
              <a:t>th</a:t>
            </a:r>
            <a:r>
              <a:rPr lang="en-GB" dirty="0"/>
              <a:t> Edition. London: Kogan Page</a:t>
            </a:r>
          </a:p>
          <a:p>
            <a:endParaRPr lang="en-GB" dirty="0"/>
          </a:p>
        </p:txBody>
      </p:sp>
    </p:spTree>
    <p:extLst>
      <p:ext uri="{BB962C8B-B14F-4D97-AF65-F5344CB8AC3E}">
        <p14:creationId xmlns:p14="http://schemas.microsoft.com/office/powerpoint/2010/main" val="1502713382"/>
      </p:ext>
    </p:extLst>
  </p:cSld>
  <p:clrMapOvr>
    <a:masterClrMapping/>
  </p:clrMapOvr>
</p:sld>
</file>

<file path=ppt/theme/theme1.xml><?xml version="1.0" encoding="utf-8"?>
<a:theme xmlns:a="http://schemas.openxmlformats.org/drawingml/2006/main" name="DashVTI">
  <a:themeElements>
    <a:clrScheme name="AnalogousFromRegularSeedRightStep">
      <a:dk1>
        <a:srgbClr val="000000"/>
      </a:dk1>
      <a:lt1>
        <a:srgbClr val="FFFFFF"/>
      </a:lt1>
      <a:dk2>
        <a:srgbClr val="413424"/>
      </a:dk2>
      <a:lt2>
        <a:srgbClr val="E2E8E8"/>
      </a:lt2>
      <a:accent1>
        <a:srgbClr val="E72932"/>
      </a:accent1>
      <a:accent2>
        <a:srgbClr val="D55D17"/>
      </a:accent2>
      <a:accent3>
        <a:srgbClr val="C19F22"/>
      </a:accent3>
      <a:accent4>
        <a:srgbClr val="90B013"/>
      </a:accent4>
      <a:accent5>
        <a:srgbClr val="5AB721"/>
      </a:accent5>
      <a:accent6>
        <a:srgbClr val="15BE1B"/>
      </a:accent6>
      <a:hlink>
        <a:srgbClr val="30918D"/>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42B0E7C6-1071-483F-A575-9AF7EE1B96AC}" vid="{E18014FF-B132-4F63-9D72-5B85E99D6417}"/>
    </a:ext>
  </a:extLst>
</a:theme>
</file>

<file path=ppt/theme/theme2.xml><?xml version="1.0" encoding="utf-8"?>
<a:theme xmlns:a="http://schemas.openxmlformats.org/drawingml/2006/main" name="DappledVTI">
  <a:themeElements>
    <a:clrScheme name="AnalogousFromRegularSeedLeftStep">
      <a:dk1>
        <a:srgbClr val="000000"/>
      </a:dk1>
      <a:lt1>
        <a:srgbClr val="FFFFFF"/>
      </a:lt1>
      <a:dk2>
        <a:srgbClr val="392022"/>
      </a:dk2>
      <a:lt2>
        <a:srgbClr val="E2E4E8"/>
      </a:lt2>
      <a:accent1>
        <a:srgbClr val="D89126"/>
      </a:accent1>
      <a:accent2>
        <a:srgbClr val="D53A17"/>
      </a:accent2>
      <a:accent3>
        <a:srgbClr val="E72955"/>
      </a:accent3>
      <a:accent4>
        <a:srgbClr val="D51792"/>
      </a:accent4>
      <a:accent5>
        <a:srgbClr val="DA29E7"/>
      </a:accent5>
      <a:accent6>
        <a:srgbClr val="7A17D5"/>
      </a:accent6>
      <a:hlink>
        <a:srgbClr val="3F72BF"/>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0</TotalTime>
  <Words>1816</Words>
  <Application>Microsoft Office PowerPoint</Application>
  <PresentationFormat>Widescreen</PresentationFormat>
  <Paragraphs>130</Paragraphs>
  <Slides>24</Slides>
  <Notes>5</Notes>
  <HiddenSlides>0</HiddenSlides>
  <MMClips>2</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24</vt:i4>
      </vt:variant>
    </vt:vector>
  </HeadingPairs>
  <TitlesOfParts>
    <vt:vector size="32" baseType="lpstr">
      <vt:lpstr>AvenirNext LT Pro Medium</vt:lpstr>
      <vt:lpstr>Arial</vt:lpstr>
      <vt:lpstr>Avenir Next LT Pro</vt:lpstr>
      <vt:lpstr>Calibri</vt:lpstr>
      <vt:lpstr>Grandview Display</vt:lpstr>
      <vt:lpstr>Sabon Next LT</vt:lpstr>
      <vt:lpstr>DashVTI</vt:lpstr>
      <vt:lpstr>DappledVTI</vt:lpstr>
      <vt:lpstr>The Vital Role of Line Managers</vt:lpstr>
      <vt:lpstr>Learning Outcomes</vt:lpstr>
      <vt:lpstr>Driving Performance Overview</vt:lpstr>
      <vt:lpstr>Everyday Leadership</vt:lpstr>
      <vt:lpstr>Leaders and performance</vt:lpstr>
      <vt:lpstr>What do successful and unsuccessful leaders look like?</vt:lpstr>
      <vt:lpstr>Who are Line Managers?</vt:lpstr>
      <vt:lpstr>Responsibilities</vt:lpstr>
      <vt:lpstr>The HRM role of line managers</vt:lpstr>
      <vt:lpstr>"The owners of talent"</vt:lpstr>
      <vt:lpstr>People management role of line managers</vt:lpstr>
      <vt:lpstr>How well does devolution of HR practice work?</vt:lpstr>
      <vt:lpstr>Line managers and HR practice continued</vt:lpstr>
      <vt:lpstr>Factors affecting the implementation of HRM by line managers</vt:lpstr>
      <vt:lpstr>What can be done?</vt:lpstr>
      <vt:lpstr>And.... Purcell and Hutchinson (2007)</vt:lpstr>
      <vt:lpstr>Line Managers and Individual Performance</vt:lpstr>
      <vt:lpstr>Barriers faced by line managers when managing performance</vt:lpstr>
      <vt:lpstr>Above and below the line</vt:lpstr>
      <vt:lpstr>Psychological Contract and Psychological Safety</vt:lpstr>
      <vt:lpstr>CIPD Labour Market Outlook (2025)</vt:lpstr>
      <vt:lpstr>PowerPoint Presentation</vt:lpstr>
      <vt:lpstr>Next week: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dc:title>
  <dc:creator>Natasha Davies (IMH)</dc:creator>
  <cp:lastModifiedBy>Natasha Davies (IMH)</cp:lastModifiedBy>
  <cp:revision>813</cp:revision>
  <dcterms:created xsi:type="dcterms:W3CDTF">2023-02-25T14:11:01Z</dcterms:created>
  <dcterms:modified xsi:type="dcterms:W3CDTF">2026-02-15T17:45:31Z</dcterms:modified>
</cp:coreProperties>
</file>