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sldIdLst>
    <p:sldId id="267" r:id="rId2"/>
    <p:sldId id="268" r:id="rId3"/>
    <p:sldId id="257" r:id="rId4"/>
    <p:sldId id="258" r:id="rId5"/>
    <p:sldId id="259" r:id="rId6"/>
    <p:sldId id="260" r:id="rId7"/>
    <p:sldId id="261" r:id="rId8"/>
    <p:sldId id="262" r:id="rId9"/>
    <p:sldId id="263" r:id="rId10"/>
    <p:sldId id="264"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650"/>
  </p:normalViewPr>
  <p:slideViewPr>
    <p:cSldViewPr snapToGrid="0">
      <p:cViewPr varScale="1">
        <p:scale>
          <a:sx n="120" d="100"/>
          <a:sy n="120" d="100"/>
        </p:scale>
        <p:origin x="29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95CDB2-F9DB-47D9-A24A-85F853223F44}" type="datetimeFigureOut">
              <a:rPr lang="en-GB" smtClean="0"/>
              <a:t>12/12/2025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17BB9E-52B3-4B4B-8651-397F464AE105}" type="slidenum">
              <a:rPr lang="en-GB" smtClean="0"/>
              <a:t>‹#›</a:t>
            </a:fld>
            <a:endParaRPr lang="en-GB"/>
          </a:p>
        </p:txBody>
      </p:sp>
    </p:spTree>
    <p:extLst>
      <p:ext uri="{BB962C8B-B14F-4D97-AF65-F5344CB8AC3E}">
        <p14:creationId xmlns:p14="http://schemas.microsoft.com/office/powerpoint/2010/main" val="918828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digital skills are highly critical in the current higher education setting. Online platforms have become significant in most universities in terms of teaching, learning, assessment, and communication. Students are supposed to deliver work online, have online classes and work together through technology. Good digital skills make the students work more effectively and with confidence. Outside education, the skills can be critical in employability because in most workplaces, digital systems are being utilised every day. Acquiring digital skills would also promote responsible and ethical technology usage so that students can be safe online and at the same time manage their learning processes effectively.</a:t>
            </a:r>
          </a:p>
          <a:p>
            <a:endParaRPr lang="en-GB" dirty="0"/>
          </a:p>
        </p:txBody>
      </p:sp>
      <p:sp>
        <p:nvSpPr>
          <p:cNvPr id="4" name="Slide Number Placeholder 3"/>
          <p:cNvSpPr>
            <a:spLocks noGrp="1"/>
          </p:cNvSpPr>
          <p:nvPr>
            <p:ph type="sldNum" sz="quarter" idx="5"/>
          </p:nvPr>
        </p:nvSpPr>
        <p:spPr/>
        <p:txBody>
          <a:bodyPr/>
          <a:lstStyle/>
          <a:p>
            <a:fld id="{FF17BB9E-52B3-4B4B-8651-397F464AE105}" type="slidenum">
              <a:rPr lang="en-GB" smtClean="0"/>
              <a:t>3</a:t>
            </a:fld>
            <a:endParaRPr lang="en-GB"/>
          </a:p>
        </p:txBody>
      </p:sp>
    </p:spTree>
    <p:extLst>
      <p:ext uri="{BB962C8B-B14F-4D97-AF65-F5344CB8AC3E}">
        <p14:creationId xmlns:p14="http://schemas.microsoft.com/office/powerpoint/2010/main" val="3275730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JISC Digital Capabilities framework is aimed at enabling students to gain an insight into their digital capability (strengths and areas of improvement). It evaluates competencies in various fields, such as the utilisation of digital tools, communication, creativity, learning management and digital identity. The JISC assessment completion also helps to facilitate self-reflection and to mention the level of readiness of students to digital learning. It is also helpful in offering advice and recommended resources on how to better weaker areas. This framework is useful as it promotes continuous growth and it aids students to develop skills that are applicable in academia and profession.</a:t>
            </a:r>
          </a:p>
          <a:p>
            <a:endParaRPr lang="en-GB" dirty="0"/>
          </a:p>
        </p:txBody>
      </p:sp>
      <p:sp>
        <p:nvSpPr>
          <p:cNvPr id="4" name="Slide Number Placeholder 3"/>
          <p:cNvSpPr>
            <a:spLocks noGrp="1"/>
          </p:cNvSpPr>
          <p:nvPr>
            <p:ph type="sldNum" sz="quarter" idx="5"/>
          </p:nvPr>
        </p:nvSpPr>
        <p:spPr/>
        <p:txBody>
          <a:bodyPr/>
          <a:lstStyle/>
          <a:p>
            <a:fld id="{FF17BB9E-52B3-4B4B-8651-397F464AE105}" type="slidenum">
              <a:rPr lang="en-GB" smtClean="0"/>
              <a:t>4</a:t>
            </a:fld>
            <a:endParaRPr lang="en-GB"/>
          </a:p>
        </p:txBody>
      </p:sp>
    </p:spTree>
    <p:extLst>
      <p:ext uri="{BB962C8B-B14F-4D97-AF65-F5344CB8AC3E}">
        <p14:creationId xmlns:p14="http://schemas.microsoft.com/office/powerpoint/2010/main" val="2159687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results of my JISC test indicate that my digital background is very robust in general. The assessment rated me as skilled in searching information and resources, online communication and collaboration, managing my online studies, and being online. These findings indicate that I have no reservations about using technology in my research, communication and organisation. Nevertheless, I was considered competent in such domains as digital creativity, problem solving, and effective use of digital tools. This means that I am not bad yet there is room to gain more sophisticated digital skills that will help me to further enhance my academic performance.</a:t>
            </a:r>
          </a:p>
          <a:p>
            <a:endParaRPr lang="en-GB" dirty="0"/>
          </a:p>
        </p:txBody>
      </p:sp>
      <p:sp>
        <p:nvSpPr>
          <p:cNvPr id="4" name="Slide Number Placeholder 3"/>
          <p:cNvSpPr>
            <a:spLocks noGrp="1"/>
          </p:cNvSpPr>
          <p:nvPr>
            <p:ph type="sldNum" sz="quarter" idx="5"/>
          </p:nvPr>
        </p:nvSpPr>
        <p:spPr/>
        <p:txBody>
          <a:bodyPr/>
          <a:lstStyle/>
          <a:p>
            <a:fld id="{FF17BB9E-52B3-4B4B-8651-397F464AE105}" type="slidenum">
              <a:rPr lang="en-GB" smtClean="0"/>
              <a:t>5</a:t>
            </a:fld>
            <a:endParaRPr lang="en-GB"/>
          </a:p>
        </p:txBody>
      </p:sp>
    </p:spTree>
    <p:extLst>
      <p:ext uri="{BB962C8B-B14F-4D97-AF65-F5344CB8AC3E}">
        <p14:creationId xmlns:p14="http://schemas.microsoft.com/office/powerpoint/2010/main" val="2469536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primary digital strength is that I am a good seeker and analyser of information. I am also sure about my skill in using academic search tools, evaluating the credibility of the sources and comprehending other issues related to plagiarism and referencing. Digital communication and collaboration is another major strength. I am not afraid to communicate with tutors and peers via online platforms and work in groups. These skills are helpful in my learning process since they promote discussion and teamwork as well as exchanging ideas. They are also very useful at the workplace where digital communication is one of the most vital daily skills.</a:t>
            </a:r>
          </a:p>
          <a:p>
            <a:endParaRPr lang="en-GB" dirty="0"/>
          </a:p>
        </p:txBody>
      </p:sp>
      <p:sp>
        <p:nvSpPr>
          <p:cNvPr id="4" name="Slide Number Placeholder 3"/>
          <p:cNvSpPr>
            <a:spLocks noGrp="1"/>
          </p:cNvSpPr>
          <p:nvPr>
            <p:ph type="sldNum" sz="quarter" idx="5"/>
          </p:nvPr>
        </p:nvSpPr>
        <p:spPr/>
        <p:txBody>
          <a:bodyPr/>
          <a:lstStyle/>
          <a:p>
            <a:fld id="{FF17BB9E-52B3-4B4B-8651-397F464AE105}" type="slidenum">
              <a:rPr lang="en-GB" smtClean="0"/>
              <a:t>6</a:t>
            </a:fld>
            <a:endParaRPr lang="en-GB"/>
          </a:p>
        </p:txBody>
      </p:sp>
    </p:spTree>
    <p:extLst>
      <p:ext uri="{BB962C8B-B14F-4D97-AF65-F5344CB8AC3E}">
        <p14:creationId xmlns:p14="http://schemas.microsoft.com/office/powerpoint/2010/main" val="3252072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my strengths are present, I must also work on other areas. Digital creativity and problem solving is one of the weaknesses. I do not have much practise in developing high-tech digital content (videos, infographics, interactive content, etc.). One more field that can be improved is the more efficient use of digital tools. I do not necessarily delve into higher features, shortcuts, and personalisation in software. Initially, the enhancement of these aspects would make me work more effectively, deliver information more imaginatively, and fit better to various academic and professional assignments.</a:t>
            </a:r>
          </a:p>
          <a:p>
            <a:endParaRPr lang="en-GB" dirty="0"/>
          </a:p>
        </p:txBody>
      </p:sp>
      <p:sp>
        <p:nvSpPr>
          <p:cNvPr id="4" name="Slide Number Placeholder 3"/>
          <p:cNvSpPr>
            <a:spLocks noGrp="1"/>
          </p:cNvSpPr>
          <p:nvPr>
            <p:ph type="sldNum" sz="quarter" idx="5"/>
          </p:nvPr>
        </p:nvSpPr>
        <p:spPr/>
        <p:txBody>
          <a:bodyPr/>
          <a:lstStyle/>
          <a:p>
            <a:fld id="{FF17BB9E-52B3-4B4B-8651-397F464AE105}" type="slidenum">
              <a:rPr lang="en-GB" smtClean="0"/>
              <a:t>7</a:t>
            </a:fld>
            <a:endParaRPr lang="en-GB"/>
          </a:p>
        </p:txBody>
      </p:sp>
    </p:spTree>
    <p:extLst>
      <p:ext uri="{BB962C8B-B14F-4D97-AF65-F5344CB8AC3E}">
        <p14:creationId xmlns:p14="http://schemas.microsoft.com/office/powerpoint/2010/main" val="3746120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 bid to enhance my weak areas, I have come up with a SMART action plan. I intend to take a single online course on digital content creation within three months with </a:t>
            </a:r>
            <a:r>
              <a:rPr lang="en-GB" sz="1200" kern="1200" dirty="0" err="1">
                <a:solidFill>
                  <a:schemeClr val="tx1"/>
                </a:solidFill>
                <a:effectLst/>
                <a:latin typeface="+mn-lt"/>
                <a:ea typeface="+mn-ea"/>
                <a:cs typeface="+mn-cs"/>
              </a:rPr>
              <a:t>iDEA</a:t>
            </a:r>
            <a:r>
              <a:rPr lang="en-GB" sz="1200" kern="1200" dirty="0">
                <a:solidFill>
                  <a:schemeClr val="tx1"/>
                </a:solidFill>
                <a:effectLst/>
                <a:latin typeface="+mn-lt"/>
                <a:ea typeface="+mn-ea"/>
                <a:cs typeface="+mn-cs"/>
              </a:rPr>
              <a:t> or LinkedIn Learning as the platforms of choice in order to become more digital creative. This objective is measurable, specific, achievable, relevant and time-bound. In order to be more efficient when using digital tools, I hope to master and use at least ten keyboard shortcuts and other sophisticated features within six weeks in Microsoft Word and Teams. I shall also monitor my progress on a weekly basis.</a:t>
            </a:r>
          </a:p>
          <a:p>
            <a:endParaRPr lang="en-GB" dirty="0"/>
          </a:p>
        </p:txBody>
      </p:sp>
      <p:sp>
        <p:nvSpPr>
          <p:cNvPr id="4" name="Slide Number Placeholder 3"/>
          <p:cNvSpPr>
            <a:spLocks noGrp="1"/>
          </p:cNvSpPr>
          <p:nvPr>
            <p:ph type="sldNum" sz="quarter" idx="5"/>
          </p:nvPr>
        </p:nvSpPr>
        <p:spPr/>
        <p:txBody>
          <a:bodyPr/>
          <a:lstStyle/>
          <a:p>
            <a:fld id="{FF17BB9E-52B3-4B4B-8651-397F464AE105}" type="slidenum">
              <a:rPr lang="en-GB" smtClean="0"/>
              <a:t>8</a:t>
            </a:fld>
            <a:endParaRPr lang="en-GB"/>
          </a:p>
        </p:txBody>
      </p:sp>
    </p:spTree>
    <p:extLst>
      <p:ext uri="{BB962C8B-B14F-4D97-AF65-F5344CB8AC3E}">
        <p14:creationId xmlns:p14="http://schemas.microsoft.com/office/powerpoint/2010/main" val="278030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Finally, enhancing my digital competencies will be a strong contender to my academic and professional future. Enhancing creativity will enable me to come up with better quality assignments and be able to adjust to other forms of assessment. Gaining efficiency in using digital tools will assist me in saving time and working with more certainty. The skills are as well employability skills because most of the careers involve high digital competence. Through further contemplation and enhancement of my digital skills, I would be flexible, self-assured, and ready to meet the needs of higher education and the work place.</a:t>
            </a:r>
          </a:p>
          <a:p>
            <a:endParaRPr lang="en-GB" dirty="0"/>
          </a:p>
        </p:txBody>
      </p:sp>
      <p:sp>
        <p:nvSpPr>
          <p:cNvPr id="4" name="Slide Number Placeholder 3"/>
          <p:cNvSpPr>
            <a:spLocks noGrp="1"/>
          </p:cNvSpPr>
          <p:nvPr>
            <p:ph type="sldNum" sz="quarter" idx="5"/>
          </p:nvPr>
        </p:nvSpPr>
        <p:spPr/>
        <p:txBody>
          <a:bodyPr/>
          <a:lstStyle/>
          <a:p>
            <a:fld id="{FF17BB9E-52B3-4B4B-8651-397F464AE105}" type="slidenum">
              <a:rPr lang="en-GB" smtClean="0"/>
              <a:t>9</a:t>
            </a:fld>
            <a:endParaRPr lang="en-GB"/>
          </a:p>
        </p:txBody>
      </p:sp>
    </p:spTree>
    <p:extLst>
      <p:ext uri="{BB962C8B-B14F-4D97-AF65-F5344CB8AC3E}">
        <p14:creationId xmlns:p14="http://schemas.microsoft.com/office/powerpoint/2010/main" val="1094062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369E3D-F342-4557-BC3D-ACE4E861FF53}"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874870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369E3D-F342-4557-BC3D-ACE4E861FF53}"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3375244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369E3D-F342-4557-BC3D-ACE4E861FF53}"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1690994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369E3D-F342-4557-BC3D-ACE4E861FF53}" type="datetimeFigureOut">
              <a:rPr lang="en-GB" smtClean="0"/>
              <a:t>12/12/2025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2700530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369E3D-F342-4557-BC3D-ACE4E861FF53}" type="datetimeFigureOut">
              <a:rPr lang="en-GB" smtClean="0"/>
              <a:t>12/12/2025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3400082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369E3D-F342-4557-BC3D-ACE4E861FF53}" type="datetimeFigureOut">
              <a:rPr lang="en-GB" smtClean="0"/>
              <a:t>12/12/2025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3848718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369E3D-F342-4557-BC3D-ACE4E861FF53}" type="datetimeFigureOut">
              <a:rPr lang="en-GB" smtClean="0"/>
              <a:t>12/12/2025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4287632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369E3D-F342-4557-BC3D-ACE4E861FF53}" type="datetimeFigureOut">
              <a:rPr lang="en-GB" smtClean="0"/>
              <a:t>12/12/2025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1873231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BB9FC3-369A-483E-BB19-E72FAC612A85}" type="slidenum">
              <a:rPr lang="en-GB" smtClean="0"/>
              <a:t>‹#›</a:t>
            </a:fld>
            <a:endParaRPr lang="en-GB"/>
          </a:p>
        </p:txBody>
      </p:sp>
      <p:sp>
        <p:nvSpPr>
          <p:cNvPr id="5" name="Date Placeholder 4"/>
          <p:cNvSpPr>
            <a:spLocks noGrp="1"/>
          </p:cNvSpPr>
          <p:nvPr>
            <p:ph type="dt" sz="half" idx="10"/>
          </p:nvPr>
        </p:nvSpPr>
        <p:spPr/>
        <p:txBody>
          <a:bodyPr/>
          <a:lstStyle/>
          <a:p>
            <a:fld id="{68369E3D-F342-4557-BC3D-ACE4E861FF53}" type="datetimeFigureOut">
              <a:rPr lang="en-GB" smtClean="0"/>
              <a:t>12/12/2025</a:t>
            </a:fld>
            <a:endParaRPr lang="en-GB"/>
          </a:p>
        </p:txBody>
      </p:sp>
    </p:spTree>
    <p:extLst>
      <p:ext uri="{BB962C8B-B14F-4D97-AF65-F5344CB8AC3E}">
        <p14:creationId xmlns:p14="http://schemas.microsoft.com/office/powerpoint/2010/main" val="1387536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369E3D-F342-4557-BC3D-ACE4E861FF53}"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4142234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369E3D-F342-4557-BC3D-ACE4E861FF53}"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B9FC3-369A-483E-BB19-E72FAC612A8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752243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369E3D-F342-4557-BC3D-ACE4E861FF53}"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1834331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369E3D-F342-4557-BC3D-ACE4E861FF53}"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B9FC3-369A-483E-BB19-E72FAC612A8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546729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369E3D-F342-4557-BC3D-ACE4E861FF53}"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23413326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369E3D-F342-4557-BC3D-ACE4E861FF53}"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18586133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369E3D-F342-4557-BC3D-ACE4E861FF53}"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BB9FC3-369A-483E-BB19-E72FAC612A85}" type="slidenum">
              <a:rPr lang="en-GB" smtClean="0"/>
              <a:t>‹#›</a:t>
            </a:fld>
            <a:endParaRPr lang="en-GB"/>
          </a:p>
        </p:txBody>
      </p:sp>
    </p:spTree>
    <p:extLst>
      <p:ext uri="{BB962C8B-B14F-4D97-AF65-F5344CB8AC3E}">
        <p14:creationId xmlns:p14="http://schemas.microsoft.com/office/powerpoint/2010/main" val="1326737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8369E3D-F342-4557-BC3D-ACE4E861FF53}" type="datetimeFigureOut">
              <a:rPr lang="en-GB" smtClean="0"/>
              <a:t>12/12/2025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8BB9FC3-369A-483E-BB19-E72FAC612A85}" type="slidenum">
              <a:rPr lang="en-GB" smtClean="0"/>
              <a:t>‹#›</a:t>
            </a:fld>
            <a:endParaRPr lang="en-GB"/>
          </a:p>
        </p:txBody>
      </p:sp>
    </p:spTree>
    <p:extLst>
      <p:ext uri="{BB962C8B-B14F-4D97-AF65-F5344CB8AC3E}">
        <p14:creationId xmlns:p14="http://schemas.microsoft.com/office/powerpoint/2010/main" val="97619450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9072054-531B-49EC-A846-4405EC823D4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2049" name="Picture 4" descr="A close-up of black text&#10;&#10;AI-generated content may be incorrect.">
            <a:extLst>
              <a:ext uri="{FF2B5EF4-FFF2-40B4-BE49-F238E27FC236}">
                <a16:creationId xmlns:a16="http://schemas.microsoft.com/office/drawing/2014/main" id="{8FBE5E96-FC51-4C53-3B08-F187C42584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5433" y="228600"/>
            <a:ext cx="2984500" cy="11938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B7DB535F-0445-0D4F-EE5D-4E083FE11811}"/>
              </a:ext>
            </a:extLst>
          </p:cNvPr>
          <p:cNvSpPr>
            <a:spLocks noChangeArrowheads="1"/>
          </p:cNvSpPr>
          <p:nvPr/>
        </p:nvSpPr>
        <p:spPr bwMode="auto">
          <a:xfrm>
            <a:off x="202019" y="-1878313"/>
            <a:ext cx="13196200" cy="74481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b="1" dirty="0">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b="1" dirty="0">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b="1" dirty="0">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b="1" dirty="0">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b="1" dirty="0">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b="1" dirty="0">
              <a:latin typeface="Arial" panose="020B0604020202020204" pitchFamily="34" charset="0"/>
              <a:ea typeface="Aptos" panose="020B00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Digital Skills for Personal Development and Business Growth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BMSW4008</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STUDENT ID NUMBER: 2508831</a:t>
            </a:r>
            <a:endParaRPr kumimoji="0" lang="en-US" altLang="en-US" sz="10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3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LECTURER: Philippa Fitzgerald </a:t>
            </a:r>
            <a:endParaRPr kumimoji="0" lang="en-US" altLang="en-US" sz="10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3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DATE: 12 December 2025</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34312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FDFF9E-7163-5103-E1B8-5798D64F3767}"/>
              </a:ext>
            </a:extLst>
          </p:cNvPr>
          <p:cNvSpPr txBox="1"/>
          <p:nvPr/>
        </p:nvSpPr>
        <p:spPr>
          <a:xfrm>
            <a:off x="737937" y="1538357"/>
            <a:ext cx="8887326" cy="3373809"/>
          </a:xfrm>
          <a:prstGeom prst="rect">
            <a:avLst/>
          </a:prstGeom>
          <a:noFill/>
        </p:spPr>
        <p:txBody>
          <a:bodyPr wrap="square">
            <a:spAutoFit/>
          </a:bodyPr>
          <a:lstStyle/>
          <a:p>
            <a:pPr algn="ctr">
              <a:lnSpc>
                <a:spcPct val="150000"/>
              </a:lnSpc>
              <a:spcAft>
                <a:spcPts val="800"/>
              </a:spcAft>
            </a:pPr>
            <a:r>
              <a:rPr lang="en-GB" sz="2400" b="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Acknowledgement Statement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50000"/>
              </a:lnSpc>
              <a:spcAft>
                <a:spcPts val="800"/>
              </a:spcAft>
            </a:pPr>
            <a:r>
              <a:rPr lang="en-GB" sz="2400" b="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br>
              <a:rPr lang="en-GB" sz="1800" b="1" dirty="0">
                <a:solidFill>
                  <a:srgbClr val="000000"/>
                </a:solidFill>
                <a:effectLst/>
                <a:latin typeface="Times New Roman" panose="02020603050405020304" pitchFamily="18" charset="0"/>
                <a:ea typeface="Aptos" panose="020B0004020202020204" pitchFamily="34" charset="0"/>
              </a:rPr>
            </a:br>
            <a:r>
              <a:rPr lang="en-GB" sz="1800" b="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26895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A7020-1411-CE66-0C1B-F148B12FCD41}"/>
              </a:ext>
            </a:extLst>
          </p:cNvPr>
          <p:cNvSpPr>
            <a:spLocks noGrp="1"/>
          </p:cNvSpPr>
          <p:nvPr>
            <p:ph type="title"/>
          </p:nvPr>
        </p:nvSpPr>
        <p:spPr/>
        <p:txBody>
          <a:bodyPr/>
          <a:lstStyle/>
          <a:p>
            <a:r>
              <a:rPr lang="en-IN" b="1" dirty="0"/>
              <a:t>Introduction to Digital Skills</a:t>
            </a:r>
            <a:endParaRPr lang="en-GB" dirty="0"/>
          </a:p>
        </p:txBody>
      </p:sp>
      <p:sp>
        <p:nvSpPr>
          <p:cNvPr id="3" name="Content Placeholder 2">
            <a:extLst>
              <a:ext uri="{FF2B5EF4-FFF2-40B4-BE49-F238E27FC236}">
                <a16:creationId xmlns:a16="http://schemas.microsoft.com/office/drawing/2014/main" id="{A5233BA4-3E8C-8A4A-016E-D89B62CC3C7D}"/>
              </a:ext>
            </a:extLst>
          </p:cNvPr>
          <p:cNvSpPr>
            <a:spLocks noGrp="1"/>
          </p:cNvSpPr>
          <p:nvPr>
            <p:ph idx="1"/>
          </p:nvPr>
        </p:nvSpPr>
        <p:spPr/>
        <p:txBody>
          <a:bodyPr/>
          <a:lstStyle/>
          <a:p>
            <a:pPr lvl="0"/>
            <a:r>
              <a:rPr lang="en-IN" dirty="0"/>
              <a:t>Digital skills are essential in higher education</a:t>
            </a:r>
            <a:endParaRPr lang="en-GB" dirty="0"/>
          </a:p>
          <a:p>
            <a:pPr lvl="0"/>
            <a:r>
              <a:rPr lang="en-IN" dirty="0"/>
              <a:t>Universities use online platforms for learning and assessment</a:t>
            </a:r>
            <a:endParaRPr lang="en-GB" dirty="0"/>
          </a:p>
          <a:p>
            <a:pPr lvl="0"/>
            <a:r>
              <a:rPr lang="en-IN" dirty="0"/>
              <a:t>Students must be confident using technology</a:t>
            </a:r>
            <a:endParaRPr lang="en-GB" dirty="0"/>
          </a:p>
          <a:p>
            <a:pPr lvl="0"/>
            <a:r>
              <a:rPr lang="en-IN" dirty="0"/>
              <a:t>Digital skills support communication and research</a:t>
            </a:r>
            <a:endParaRPr lang="en-GB" dirty="0"/>
          </a:p>
          <a:p>
            <a:pPr lvl="0"/>
            <a:r>
              <a:rPr lang="en-IN" dirty="0"/>
              <a:t>They improve employability and career readiness</a:t>
            </a:r>
            <a:endParaRPr lang="en-GB" dirty="0"/>
          </a:p>
          <a:p>
            <a:pPr lvl="0"/>
            <a:r>
              <a:rPr lang="en-IN" dirty="0"/>
              <a:t>Responsible and ethical digital use is important</a:t>
            </a:r>
            <a:endParaRPr lang="en-GB" dirty="0"/>
          </a:p>
          <a:p>
            <a:endParaRPr lang="en-GB" dirty="0"/>
          </a:p>
        </p:txBody>
      </p:sp>
      <p:pic>
        <p:nvPicPr>
          <p:cNvPr id="5" name="Picture 4">
            <a:extLst>
              <a:ext uri="{FF2B5EF4-FFF2-40B4-BE49-F238E27FC236}">
                <a16:creationId xmlns:a16="http://schemas.microsoft.com/office/drawing/2014/main" id="{D4CAE7CC-32BC-40D3-A085-9587799D2487}"/>
              </a:ext>
            </a:extLst>
          </p:cNvPr>
          <p:cNvPicPr>
            <a:picLocks noChangeAspect="1"/>
          </p:cNvPicPr>
          <p:nvPr/>
        </p:nvPicPr>
        <p:blipFill>
          <a:blip r:embed="rId3"/>
          <a:stretch>
            <a:fillRect/>
          </a:stretch>
        </p:blipFill>
        <p:spPr>
          <a:xfrm>
            <a:off x="7593058" y="1930400"/>
            <a:ext cx="4181599" cy="4181599"/>
          </a:xfrm>
          <a:prstGeom prst="rect">
            <a:avLst/>
          </a:prstGeom>
        </p:spPr>
      </p:pic>
    </p:spTree>
    <p:extLst>
      <p:ext uri="{BB962C8B-B14F-4D97-AF65-F5344CB8AC3E}">
        <p14:creationId xmlns:p14="http://schemas.microsoft.com/office/powerpoint/2010/main" val="3596439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343BF-B539-44BD-A28E-63EF6331DD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501E9B-6DAF-CD4A-3E91-6A1FEB368E4E}"/>
              </a:ext>
            </a:extLst>
          </p:cNvPr>
          <p:cNvSpPr>
            <a:spLocks noGrp="1"/>
          </p:cNvSpPr>
          <p:nvPr>
            <p:ph type="title"/>
          </p:nvPr>
        </p:nvSpPr>
        <p:spPr/>
        <p:txBody>
          <a:bodyPr/>
          <a:lstStyle/>
          <a:p>
            <a:r>
              <a:rPr lang="en-IN" b="1" dirty="0"/>
              <a:t>Overview of JISC Digital Capabilities</a:t>
            </a:r>
            <a:endParaRPr lang="en-GB" dirty="0"/>
          </a:p>
        </p:txBody>
      </p:sp>
      <p:sp>
        <p:nvSpPr>
          <p:cNvPr id="3" name="Content Placeholder 2">
            <a:extLst>
              <a:ext uri="{FF2B5EF4-FFF2-40B4-BE49-F238E27FC236}">
                <a16:creationId xmlns:a16="http://schemas.microsoft.com/office/drawing/2014/main" id="{FB7558CA-2FB5-4F9A-0198-9A8D56D5B3D9}"/>
              </a:ext>
            </a:extLst>
          </p:cNvPr>
          <p:cNvSpPr>
            <a:spLocks noGrp="1"/>
          </p:cNvSpPr>
          <p:nvPr>
            <p:ph idx="1"/>
          </p:nvPr>
        </p:nvSpPr>
        <p:spPr/>
        <p:txBody>
          <a:bodyPr/>
          <a:lstStyle/>
          <a:p>
            <a:pPr lvl="0"/>
            <a:r>
              <a:rPr lang="en-IN" dirty="0"/>
              <a:t>JISC assesses digital skills across key areas</a:t>
            </a:r>
            <a:endParaRPr lang="en-GB" dirty="0"/>
          </a:p>
          <a:p>
            <a:pPr lvl="0"/>
            <a:r>
              <a:rPr lang="en-IN" dirty="0"/>
              <a:t>Includes tools, communication, creativity, and identity</a:t>
            </a:r>
            <a:endParaRPr lang="en-GB" dirty="0"/>
          </a:p>
          <a:p>
            <a:pPr lvl="0"/>
            <a:r>
              <a:rPr lang="en-IN" dirty="0"/>
              <a:t>Helps identify strengths and weaknesses </a:t>
            </a:r>
            <a:r>
              <a:rPr lang="en-GB" dirty="0"/>
              <a:t>(</a:t>
            </a:r>
            <a:r>
              <a:rPr lang="en-GB" dirty="0" err="1"/>
              <a:t>Carabregu-Vokshi</a:t>
            </a:r>
            <a:r>
              <a:rPr lang="en-GB" dirty="0"/>
              <a:t> et al., 2024)</a:t>
            </a:r>
          </a:p>
          <a:p>
            <a:pPr lvl="0"/>
            <a:r>
              <a:rPr lang="en-IN" dirty="0"/>
              <a:t>Encourages self-reflection and improvement</a:t>
            </a:r>
            <a:endParaRPr lang="en-GB" dirty="0"/>
          </a:p>
          <a:p>
            <a:pPr lvl="0"/>
            <a:r>
              <a:rPr lang="en-IN" dirty="0"/>
              <a:t>Provides guidance for skill development</a:t>
            </a:r>
            <a:endParaRPr lang="en-GB" dirty="0"/>
          </a:p>
          <a:p>
            <a:pPr lvl="0"/>
            <a:r>
              <a:rPr lang="en-IN" dirty="0"/>
              <a:t>Supports academic and professional growth</a:t>
            </a:r>
            <a:endParaRPr lang="en-GB" dirty="0"/>
          </a:p>
        </p:txBody>
      </p:sp>
    </p:spTree>
    <p:extLst>
      <p:ext uri="{BB962C8B-B14F-4D97-AF65-F5344CB8AC3E}">
        <p14:creationId xmlns:p14="http://schemas.microsoft.com/office/powerpoint/2010/main" val="366272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0AFC6-A71F-C575-C8D1-65065B80E3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41A710-99E1-6832-C975-A2391F66EAF8}"/>
              </a:ext>
            </a:extLst>
          </p:cNvPr>
          <p:cNvSpPr>
            <a:spLocks noGrp="1"/>
          </p:cNvSpPr>
          <p:nvPr>
            <p:ph type="title"/>
          </p:nvPr>
        </p:nvSpPr>
        <p:spPr/>
        <p:txBody>
          <a:bodyPr/>
          <a:lstStyle/>
          <a:p>
            <a:r>
              <a:rPr lang="en-IN" b="1"/>
              <a:t>Summary of My JISC Results</a:t>
            </a:r>
            <a:endParaRPr lang="en-GB"/>
          </a:p>
        </p:txBody>
      </p:sp>
      <p:sp>
        <p:nvSpPr>
          <p:cNvPr id="3" name="Content Placeholder 2">
            <a:extLst>
              <a:ext uri="{FF2B5EF4-FFF2-40B4-BE49-F238E27FC236}">
                <a16:creationId xmlns:a16="http://schemas.microsoft.com/office/drawing/2014/main" id="{70E29BF4-97F6-9FF0-6113-C2982E7A961D}"/>
              </a:ext>
            </a:extLst>
          </p:cNvPr>
          <p:cNvSpPr>
            <a:spLocks noGrp="1"/>
          </p:cNvSpPr>
          <p:nvPr>
            <p:ph idx="1"/>
          </p:nvPr>
        </p:nvSpPr>
        <p:spPr/>
        <p:txBody>
          <a:bodyPr/>
          <a:lstStyle/>
          <a:p>
            <a:pPr lvl="0"/>
            <a:r>
              <a:rPr lang="en-IN" dirty="0"/>
              <a:t>Proficient in finding information and resources</a:t>
            </a:r>
            <a:endParaRPr lang="en-GB" dirty="0"/>
          </a:p>
          <a:p>
            <a:pPr lvl="0"/>
            <a:r>
              <a:rPr lang="en-IN" dirty="0"/>
              <a:t>Proficient in digital communication and collaboration</a:t>
            </a:r>
            <a:endParaRPr lang="en-GB" dirty="0"/>
          </a:p>
          <a:p>
            <a:pPr lvl="0"/>
            <a:r>
              <a:rPr lang="en-IN" dirty="0"/>
              <a:t>Proficient in managing digital learning </a:t>
            </a:r>
            <a:r>
              <a:rPr lang="en-GB" dirty="0"/>
              <a:t>(Rodrigues et al., 2021)</a:t>
            </a:r>
          </a:p>
          <a:p>
            <a:pPr lvl="0"/>
            <a:r>
              <a:rPr lang="en-IN" dirty="0"/>
              <a:t>Proficient in digital identity and wellbeing</a:t>
            </a:r>
            <a:endParaRPr lang="en-GB" dirty="0"/>
          </a:p>
          <a:p>
            <a:pPr lvl="0"/>
            <a:r>
              <a:rPr lang="en-IN" dirty="0"/>
              <a:t>Capable in digital creativity and problem solving</a:t>
            </a:r>
            <a:endParaRPr lang="en-GB" dirty="0"/>
          </a:p>
          <a:p>
            <a:r>
              <a:rPr lang="en-IN" dirty="0"/>
              <a:t>Capable in efficient use of digital tools</a:t>
            </a:r>
            <a:endParaRPr lang="en-GB" dirty="0"/>
          </a:p>
        </p:txBody>
      </p:sp>
    </p:spTree>
    <p:extLst>
      <p:ext uri="{BB962C8B-B14F-4D97-AF65-F5344CB8AC3E}">
        <p14:creationId xmlns:p14="http://schemas.microsoft.com/office/powerpoint/2010/main" val="4236660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6CCD1-C093-2F51-284B-3C2D7990AB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00320F-F318-FCE0-052C-4FF432A83FAA}"/>
              </a:ext>
            </a:extLst>
          </p:cNvPr>
          <p:cNvSpPr>
            <a:spLocks noGrp="1"/>
          </p:cNvSpPr>
          <p:nvPr>
            <p:ph type="title"/>
          </p:nvPr>
        </p:nvSpPr>
        <p:spPr/>
        <p:txBody>
          <a:bodyPr/>
          <a:lstStyle/>
          <a:p>
            <a:r>
              <a:rPr lang="en-IN" b="1" dirty="0"/>
              <a:t>Key Digital Strengths</a:t>
            </a:r>
            <a:endParaRPr lang="en-GB" dirty="0"/>
          </a:p>
        </p:txBody>
      </p:sp>
      <p:sp>
        <p:nvSpPr>
          <p:cNvPr id="3" name="Content Placeholder 2">
            <a:extLst>
              <a:ext uri="{FF2B5EF4-FFF2-40B4-BE49-F238E27FC236}">
                <a16:creationId xmlns:a16="http://schemas.microsoft.com/office/drawing/2014/main" id="{260EE282-C565-DEB4-B21F-C9B8EF4366DA}"/>
              </a:ext>
            </a:extLst>
          </p:cNvPr>
          <p:cNvSpPr>
            <a:spLocks noGrp="1"/>
          </p:cNvSpPr>
          <p:nvPr>
            <p:ph idx="1"/>
          </p:nvPr>
        </p:nvSpPr>
        <p:spPr/>
        <p:txBody>
          <a:bodyPr/>
          <a:lstStyle/>
          <a:p>
            <a:pPr lvl="0"/>
            <a:r>
              <a:rPr lang="en-IN" dirty="0"/>
              <a:t>Strong research and information evaluation skills</a:t>
            </a:r>
            <a:endParaRPr lang="en-GB" dirty="0"/>
          </a:p>
          <a:p>
            <a:pPr lvl="0"/>
            <a:r>
              <a:rPr lang="en-IN" dirty="0"/>
              <a:t>Confident using online academic sources</a:t>
            </a:r>
            <a:endParaRPr lang="en-GB" dirty="0"/>
          </a:p>
          <a:p>
            <a:pPr lvl="0"/>
            <a:r>
              <a:rPr lang="en-IN" dirty="0"/>
              <a:t>Good understanding of plagiarism and referencing</a:t>
            </a:r>
            <a:endParaRPr lang="en-GB" dirty="0"/>
          </a:p>
          <a:p>
            <a:pPr lvl="0"/>
            <a:r>
              <a:rPr lang="en-IN" dirty="0"/>
              <a:t>Effective digital communication with peers and tutors</a:t>
            </a:r>
            <a:endParaRPr lang="en-GB" dirty="0"/>
          </a:p>
          <a:p>
            <a:pPr lvl="0"/>
            <a:r>
              <a:rPr lang="en-IN" dirty="0"/>
              <a:t>Comfortable collaborating online </a:t>
            </a:r>
            <a:r>
              <a:rPr lang="en-GB" dirty="0"/>
              <a:t>(Zhao, Llorente and Gómez, 2021)</a:t>
            </a:r>
          </a:p>
          <a:p>
            <a:r>
              <a:rPr lang="en-IN" dirty="0"/>
              <a:t>Useful skills for university and workplace environments</a:t>
            </a:r>
            <a:endParaRPr lang="en-GB" dirty="0"/>
          </a:p>
        </p:txBody>
      </p:sp>
      <p:pic>
        <p:nvPicPr>
          <p:cNvPr id="2050" name="Picture 2" descr="Top 13 Tools and Apps For Virtual Collaboration | Aperian">
            <a:extLst>
              <a:ext uri="{FF2B5EF4-FFF2-40B4-BE49-F238E27FC236}">
                <a16:creationId xmlns:a16="http://schemas.microsoft.com/office/drawing/2014/main" id="{28B64215-35DB-9CF4-4CB1-3C8D9CD25B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5853" y="4717366"/>
            <a:ext cx="4882368" cy="1775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1107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BAEEDA-7D04-896C-3242-B91AD326A5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205109-8F04-F744-1B9E-5A4E49C1B87E}"/>
              </a:ext>
            </a:extLst>
          </p:cNvPr>
          <p:cNvSpPr>
            <a:spLocks noGrp="1"/>
          </p:cNvSpPr>
          <p:nvPr>
            <p:ph type="title"/>
          </p:nvPr>
        </p:nvSpPr>
        <p:spPr/>
        <p:txBody>
          <a:bodyPr/>
          <a:lstStyle/>
          <a:p>
            <a:r>
              <a:rPr lang="en-IN" b="1" dirty="0"/>
              <a:t>Areas for Improvement</a:t>
            </a:r>
            <a:endParaRPr lang="en-GB" dirty="0"/>
          </a:p>
        </p:txBody>
      </p:sp>
      <p:sp>
        <p:nvSpPr>
          <p:cNvPr id="3" name="Content Placeholder 2">
            <a:extLst>
              <a:ext uri="{FF2B5EF4-FFF2-40B4-BE49-F238E27FC236}">
                <a16:creationId xmlns:a16="http://schemas.microsoft.com/office/drawing/2014/main" id="{00BEC10A-6A38-6B70-0BC7-102821924D33}"/>
              </a:ext>
            </a:extLst>
          </p:cNvPr>
          <p:cNvSpPr>
            <a:spLocks noGrp="1"/>
          </p:cNvSpPr>
          <p:nvPr>
            <p:ph idx="1"/>
          </p:nvPr>
        </p:nvSpPr>
        <p:spPr/>
        <p:txBody>
          <a:bodyPr/>
          <a:lstStyle/>
          <a:p>
            <a:pPr lvl="0"/>
            <a:r>
              <a:rPr lang="en-IN" dirty="0"/>
              <a:t>Limited experience with advanced digital creativity</a:t>
            </a:r>
            <a:endParaRPr lang="en-GB" dirty="0"/>
          </a:p>
          <a:p>
            <a:pPr lvl="0"/>
            <a:r>
              <a:rPr lang="en-IN" dirty="0"/>
              <a:t>Need to create videos and infographics</a:t>
            </a:r>
            <a:endParaRPr lang="en-GB" dirty="0"/>
          </a:p>
          <a:p>
            <a:pPr lvl="0"/>
            <a:r>
              <a:rPr lang="en-IN" dirty="0"/>
              <a:t>Not fully using advanced software features </a:t>
            </a:r>
            <a:r>
              <a:rPr lang="en-GB" dirty="0"/>
              <a:t>(</a:t>
            </a:r>
            <a:r>
              <a:rPr lang="en-GB" dirty="0" err="1"/>
              <a:t>Sillat</a:t>
            </a:r>
            <a:r>
              <a:rPr lang="en-GB" dirty="0"/>
              <a:t>, Tammets and </a:t>
            </a:r>
            <a:r>
              <a:rPr lang="en-GB" dirty="0" err="1"/>
              <a:t>Laanpere</a:t>
            </a:r>
            <a:r>
              <a:rPr lang="en-GB" dirty="0"/>
              <a:t>, 2021)</a:t>
            </a:r>
          </a:p>
          <a:p>
            <a:pPr lvl="0"/>
            <a:r>
              <a:rPr lang="en-IN" dirty="0"/>
              <a:t>Limited use of shortcuts and productivity tools</a:t>
            </a:r>
            <a:endParaRPr lang="en-GB" dirty="0"/>
          </a:p>
          <a:p>
            <a:pPr lvl="0"/>
            <a:r>
              <a:rPr lang="en-IN" dirty="0"/>
              <a:t>Need to personalise digital tools more effectively</a:t>
            </a:r>
            <a:endParaRPr lang="en-GB" dirty="0"/>
          </a:p>
          <a:p>
            <a:r>
              <a:rPr lang="en-IN" dirty="0"/>
              <a:t>Improvement will increase efficiency and confidence</a:t>
            </a:r>
            <a:endParaRPr lang="en-GB" dirty="0"/>
          </a:p>
        </p:txBody>
      </p:sp>
    </p:spTree>
    <p:extLst>
      <p:ext uri="{BB962C8B-B14F-4D97-AF65-F5344CB8AC3E}">
        <p14:creationId xmlns:p14="http://schemas.microsoft.com/office/powerpoint/2010/main" val="3658953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E6986-5141-63D1-B530-EFB0371A5A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64D44E-A28A-9FA2-7B62-68D5747F954D}"/>
              </a:ext>
            </a:extLst>
          </p:cNvPr>
          <p:cNvSpPr>
            <a:spLocks noGrp="1"/>
          </p:cNvSpPr>
          <p:nvPr>
            <p:ph type="title"/>
          </p:nvPr>
        </p:nvSpPr>
        <p:spPr/>
        <p:txBody>
          <a:bodyPr/>
          <a:lstStyle/>
          <a:p>
            <a:r>
              <a:rPr lang="en-IN" b="1" dirty="0"/>
              <a:t>SMART Action Plan</a:t>
            </a:r>
            <a:endParaRPr lang="en-GB" dirty="0"/>
          </a:p>
        </p:txBody>
      </p:sp>
      <p:sp>
        <p:nvSpPr>
          <p:cNvPr id="3" name="Content Placeholder 2">
            <a:extLst>
              <a:ext uri="{FF2B5EF4-FFF2-40B4-BE49-F238E27FC236}">
                <a16:creationId xmlns:a16="http://schemas.microsoft.com/office/drawing/2014/main" id="{E20C0F58-F634-901E-A2D0-C3A877CC8AE3}"/>
              </a:ext>
            </a:extLst>
          </p:cNvPr>
          <p:cNvSpPr>
            <a:spLocks noGrp="1"/>
          </p:cNvSpPr>
          <p:nvPr>
            <p:ph idx="1"/>
          </p:nvPr>
        </p:nvSpPr>
        <p:spPr/>
        <p:txBody>
          <a:bodyPr/>
          <a:lstStyle/>
          <a:p>
            <a:pPr lvl="0"/>
            <a:r>
              <a:rPr lang="en-IN" dirty="0"/>
              <a:t>Complete one digital creativity course in three months</a:t>
            </a:r>
            <a:endParaRPr lang="en-GB" dirty="0"/>
          </a:p>
          <a:p>
            <a:pPr lvl="0"/>
            <a:r>
              <a:rPr lang="en-IN" dirty="0"/>
              <a:t>Use platforms such as </a:t>
            </a:r>
            <a:r>
              <a:rPr lang="en-IN" dirty="0" err="1"/>
              <a:t>iDEA</a:t>
            </a:r>
            <a:r>
              <a:rPr lang="en-IN" dirty="0"/>
              <a:t> or LinkedIn Learning</a:t>
            </a:r>
            <a:endParaRPr lang="en-GB" dirty="0"/>
          </a:p>
          <a:p>
            <a:pPr lvl="0"/>
            <a:r>
              <a:rPr lang="en-IN" dirty="0"/>
              <a:t>Learn ten keyboard shortcuts in six weeks</a:t>
            </a:r>
            <a:endParaRPr lang="en-GB" dirty="0"/>
          </a:p>
          <a:p>
            <a:pPr lvl="0"/>
            <a:r>
              <a:rPr lang="en-IN" dirty="0"/>
              <a:t>Practise advanced features in Word and Teams</a:t>
            </a:r>
            <a:endParaRPr lang="en-GB" dirty="0"/>
          </a:p>
          <a:p>
            <a:pPr lvl="0"/>
            <a:r>
              <a:rPr lang="en-IN" dirty="0"/>
              <a:t>Track progress weekly </a:t>
            </a:r>
            <a:r>
              <a:rPr lang="en-GB" dirty="0"/>
              <a:t>(</a:t>
            </a:r>
            <a:r>
              <a:rPr lang="en-GB" dirty="0" err="1"/>
              <a:t>Festl-Wietek</a:t>
            </a:r>
            <a:r>
              <a:rPr lang="en-GB" dirty="0"/>
              <a:t> et al., 2022)</a:t>
            </a:r>
          </a:p>
          <a:p>
            <a:r>
              <a:rPr lang="en-IN" dirty="0"/>
              <a:t>Review improvements regularly</a:t>
            </a:r>
            <a:endParaRPr lang="en-GB" dirty="0"/>
          </a:p>
        </p:txBody>
      </p:sp>
    </p:spTree>
    <p:extLst>
      <p:ext uri="{BB962C8B-B14F-4D97-AF65-F5344CB8AC3E}">
        <p14:creationId xmlns:p14="http://schemas.microsoft.com/office/powerpoint/2010/main" val="3248278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C18E86-DD65-2651-B847-E6837E0542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73FEA4-287E-BAB1-B728-4A5F83E132F2}"/>
              </a:ext>
            </a:extLst>
          </p:cNvPr>
          <p:cNvSpPr>
            <a:spLocks noGrp="1"/>
          </p:cNvSpPr>
          <p:nvPr>
            <p:ph type="title"/>
          </p:nvPr>
        </p:nvSpPr>
        <p:spPr/>
        <p:txBody>
          <a:bodyPr/>
          <a:lstStyle/>
          <a:p>
            <a:r>
              <a:rPr lang="en-IN" b="1" dirty="0"/>
              <a:t>Conclusion and Future Benefits</a:t>
            </a:r>
            <a:endParaRPr lang="en-GB" dirty="0"/>
          </a:p>
        </p:txBody>
      </p:sp>
      <p:sp>
        <p:nvSpPr>
          <p:cNvPr id="3" name="Content Placeholder 2">
            <a:extLst>
              <a:ext uri="{FF2B5EF4-FFF2-40B4-BE49-F238E27FC236}">
                <a16:creationId xmlns:a16="http://schemas.microsoft.com/office/drawing/2014/main" id="{91937E2B-E480-B226-7D42-652CEE21D9D2}"/>
              </a:ext>
            </a:extLst>
          </p:cNvPr>
          <p:cNvSpPr>
            <a:spLocks noGrp="1"/>
          </p:cNvSpPr>
          <p:nvPr>
            <p:ph idx="1"/>
          </p:nvPr>
        </p:nvSpPr>
        <p:spPr/>
        <p:txBody>
          <a:bodyPr/>
          <a:lstStyle/>
          <a:p>
            <a:pPr lvl="0"/>
            <a:r>
              <a:rPr lang="en-IN" dirty="0"/>
              <a:t>Digital skills support academic success</a:t>
            </a:r>
            <a:endParaRPr lang="en-GB" dirty="0"/>
          </a:p>
          <a:p>
            <a:pPr lvl="0"/>
            <a:r>
              <a:rPr lang="en-IN" dirty="0"/>
              <a:t>Improved creativity enhances assignment quality</a:t>
            </a:r>
            <a:endParaRPr lang="en-GB" dirty="0"/>
          </a:p>
          <a:p>
            <a:pPr lvl="0"/>
            <a:r>
              <a:rPr lang="en-IN" dirty="0"/>
              <a:t>Efficient tool use saves time </a:t>
            </a:r>
            <a:r>
              <a:rPr lang="en-GB" dirty="0"/>
              <a:t>(Fang et al., 2021)</a:t>
            </a:r>
          </a:p>
          <a:p>
            <a:pPr lvl="0"/>
            <a:r>
              <a:rPr lang="en-IN" dirty="0"/>
              <a:t>Skills increase employability</a:t>
            </a:r>
            <a:endParaRPr lang="en-GB" dirty="0"/>
          </a:p>
          <a:p>
            <a:pPr lvl="0"/>
            <a:r>
              <a:rPr lang="en-IN" dirty="0"/>
              <a:t>Supports professional online identity</a:t>
            </a:r>
            <a:endParaRPr lang="en-GB" dirty="0"/>
          </a:p>
          <a:p>
            <a:pPr lvl="0"/>
            <a:r>
              <a:rPr lang="en-IN" dirty="0"/>
              <a:t>Ongoing development is essential</a:t>
            </a:r>
            <a:endParaRPr lang="en-GB" dirty="0"/>
          </a:p>
          <a:p>
            <a:r>
              <a:rPr lang="en-IN" dirty="0"/>
              <a:t>Prepares for future career challenges</a:t>
            </a:r>
            <a:endParaRPr lang="en-GB" dirty="0"/>
          </a:p>
        </p:txBody>
      </p:sp>
    </p:spTree>
    <p:extLst>
      <p:ext uri="{BB962C8B-B14F-4D97-AF65-F5344CB8AC3E}">
        <p14:creationId xmlns:p14="http://schemas.microsoft.com/office/powerpoint/2010/main" val="3950371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21A761-40E5-C3F5-9149-F87B22D4B9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86023B-5B05-6F59-EBB6-347329398113}"/>
              </a:ext>
            </a:extLst>
          </p:cNvPr>
          <p:cNvSpPr>
            <a:spLocks noGrp="1"/>
          </p:cNvSpPr>
          <p:nvPr>
            <p:ph type="title"/>
          </p:nvPr>
        </p:nvSpPr>
        <p:spPr>
          <a:xfrm>
            <a:off x="677334" y="609600"/>
            <a:ext cx="8596668" cy="558018"/>
          </a:xfrm>
        </p:spPr>
        <p:txBody>
          <a:bodyPr>
            <a:normAutofit fontScale="90000"/>
          </a:bodyPr>
          <a:lstStyle/>
          <a:p>
            <a:r>
              <a:rPr lang="en-US" b="1" dirty="0"/>
              <a:t>References</a:t>
            </a:r>
            <a:endParaRPr lang="en-GB" b="1" dirty="0"/>
          </a:p>
        </p:txBody>
      </p:sp>
      <p:sp>
        <p:nvSpPr>
          <p:cNvPr id="3" name="Content Placeholder 2">
            <a:extLst>
              <a:ext uri="{FF2B5EF4-FFF2-40B4-BE49-F238E27FC236}">
                <a16:creationId xmlns:a16="http://schemas.microsoft.com/office/drawing/2014/main" id="{650C112A-073C-C9A4-162C-284DCFF2FA92}"/>
              </a:ext>
            </a:extLst>
          </p:cNvPr>
          <p:cNvSpPr>
            <a:spLocks noGrp="1"/>
          </p:cNvSpPr>
          <p:nvPr>
            <p:ph idx="1"/>
          </p:nvPr>
        </p:nvSpPr>
        <p:spPr>
          <a:xfrm>
            <a:off x="677333" y="1488613"/>
            <a:ext cx="9043441" cy="5369387"/>
          </a:xfrm>
        </p:spPr>
        <p:txBody>
          <a:bodyPr>
            <a:normAutofit fontScale="92500" lnSpcReduction="20000"/>
          </a:bodyPr>
          <a:lstStyle/>
          <a:p>
            <a:pPr algn="just"/>
            <a:r>
              <a:rPr lang="en-GB" dirty="0" err="1"/>
              <a:t>Carabregu-Vokshi</a:t>
            </a:r>
            <a:r>
              <a:rPr lang="en-GB" dirty="0"/>
              <a:t>, M., </a:t>
            </a:r>
            <a:r>
              <a:rPr lang="en-GB" dirty="0" err="1"/>
              <a:t>Ogruk</a:t>
            </a:r>
            <a:r>
              <a:rPr lang="en-GB" dirty="0"/>
              <a:t>-Maz, G., Yildirim, S., Dedaj, B. and Zeqiri, A., 2024. 21st century digital skills of higher education students during Covid-19—is it possible to enhance digital skills of higher education students through E-Learning?. </a:t>
            </a:r>
            <a:r>
              <a:rPr lang="en-GB" i="1" dirty="0"/>
              <a:t>Education and Information Technologies</a:t>
            </a:r>
            <a:r>
              <a:rPr lang="en-GB" dirty="0"/>
              <a:t>, </a:t>
            </a:r>
            <a:r>
              <a:rPr lang="en-GB" i="1" dirty="0"/>
              <a:t>29</a:t>
            </a:r>
            <a:r>
              <a:rPr lang="en-GB" dirty="0"/>
              <a:t>(1), pp.103-137.</a:t>
            </a:r>
          </a:p>
          <a:p>
            <a:pPr algn="just"/>
            <a:r>
              <a:rPr lang="en-GB" dirty="0"/>
              <a:t>Rodrigues, A.L., </a:t>
            </a:r>
            <a:r>
              <a:rPr lang="en-GB" dirty="0" err="1"/>
              <a:t>Cerdeira</a:t>
            </a:r>
            <a:r>
              <a:rPr lang="en-GB" dirty="0"/>
              <a:t>, L., Machado-Taylor, M.D.L. and Alves, H., 2021. Technological skills in higher education—different needs and different uses. </a:t>
            </a:r>
            <a:r>
              <a:rPr lang="en-GB" i="1" dirty="0"/>
              <a:t>Education Sciences</a:t>
            </a:r>
            <a:r>
              <a:rPr lang="en-GB" dirty="0"/>
              <a:t>, </a:t>
            </a:r>
            <a:r>
              <a:rPr lang="en-GB" i="1" dirty="0"/>
              <a:t>11</a:t>
            </a:r>
            <a:r>
              <a:rPr lang="en-GB" dirty="0"/>
              <a:t>(7), p.326.</a:t>
            </a:r>
          </a:p>
          <a:p>
            <a:pPr algn="just"/>
            <a:r>
              <a:rPr lang="en-GB" dirty="0"/>
              <a:t>Zhao, Y., Llorente, A.M.P. and Gómez, M.C.S., 2021. Digital competence in higher education research: A systematic literature review. </a:t>
            </a:r>
            <a:r>
              <a:rPr lang="en-GB" i="1" dirty="0"/>
              <a:t>Computers &amp; education</a:t>
            </a:r>
            <a:r>
              <a:rPr lang="en-GB" dirty="0"/>
              <a:t>, </a:t>
            </a:r>
            <a:r>
              <a:rPr lang="en-GB" i="1" dirty="0"/>
              <a:t>168</a:t>
            </a:r>
            <a:r>
              <a:rPr lang="en-GB" dirty="0"/>
              <a:t>, p.104212.</a:t>
            </a:r>
          </a:p>
          <a:p>
            <a:pPr algn="just"/>
            <a:r>
              <a:rPr lang="en-GB" dirty="0" err="1"/>
              <a:t>Sillat</a:t>
            </a:r>
            <a:r>
              <a:rPr lang="en-GB" dirty="0"/>
              <a:t>, L.H., Tammets, K. and </a:t>
            </a:r>
            <a:r>
              <a:rPr lang="en-GB" dirty="0" err="1"/>
              <a:t>Laanpere</a:t>
            </a:r>
            <a:r>
              <a:rPr lang="en-GB" dirty="0"/>
              <a:t>, M., 2021. Digital competence assessment methods in higher education: A systematic literature review. </a:t>
            </a:r>
            <a:r>
              <a:rPr lang="en-GB" i="1" dirty="0"/>
              <a:t>Education Sciences</a:t>
            </a:r>
            <a:r>
              <a:rPr lang="en-GB" dirty="0"/>
              <a:t>, </a:t>
            </a:r>
            <a:r>
              <a:rPr lang="en-GB" i="1" dirty="0"/>
              <a:t>11</a:t>
            </a:r>
            <a:r>
              <a:rPr lang="en-GB" dirty="0"/>
              <a:t>(8), p.402.</a:t>
            </a:r>
          </a:p>
          <a:p>
            <a:pPr algn="just"/>
            <a:r>
              <a:rPr lang="en-GB" dirty="0" err="1"/>
              <a:t>Festl-Wietek</a:t>
            </a:r>
            <a:r>
              <a:rPr lang="en-GB" dirty="0"/>
              <a:t>, T., Kern, N., Erschens, R., </a:t>
            </a:r>
            <a:r>
              <a:rPr lang="en-GB" dirty="0" err="1"/>
              <a:t>Griewatz</a:t>
            </a:r>
            <a:r>
              <a:rPr lang="en-GB" dirty="0"/>
              <a:t>, J., Zipfel, S. and Herrmann-Werner, A., 2022. Online student tutorials for effective peer teaching in digital times: a longitudinal quantitative study. </a:t>
            </a:r>
            <a:r>
              <a:rPr lang="en-GB" i="1" dirty="0"/>
              <a:t>BMC Medical Education</a:t>
            </a:r>
            <a:r>
              <a:rPr lang="en-GB" dirty="0"/>
              <a:t>, </a:t>
            </a:r>
            <a:r>
              <a:rPr lang="en-GB" i="1" dirty="0"/>
              <a:t>22</a:t>
            </a:r>
            <a:r>
              <a:rPr lang="en-GB" dirty="0"/>
              <a:t>(1), p.681.</a:t>
            </a:r>
          </a:p>
          <a:p>
            <a:pPr algn="just"/>
            <a:r>
              <a:rPr lang="en-GB" dirty="0"/>
              <a:t>Fang, J.W., Chang, S.C., Hwang, G.J. and Yang, G., 2021. An online collaborative peer-assessment approach to strengthening pre-service teachers’ digital content development competence and higher-order thinking tendency. </a:t>
            </a:r>
            <a:r>
              <a:rPr lang="en-GB" i="1" dirty="0"/>
              <a:t>Educational Technology Research and Development</a:t>
            </a:r>
            <a:r>
              <a:rPr lang="en-GB" dirty="0"/>
              <a:t>, </a:t>
            </a:r>
            <a:r>
              <a:rPr lang="en-GB" i="1" dirty="0"/>
              <a:t>69</a:t>
            </a:r>
            <a:r>
              <a:rPr lang="en-GB" dirty="0"/>
              <a:t>(2), pp.1155-1181.</a:t>
            </a:r>
          </a:p>
          <a:p>
            <a:pPr algn="just"/>
            <a:endParaRPr lang="en-GB" dirty="0"/>
          </a:p>
        </p:txBody>
      </p:sp>
    </p:spTree>
    <p:extLst>
      <p:ext uri="{BB962C8B-B14F-4D97-AF65-F5344CB8AC3E}">
        <p14:creationId xmlns:p14="http://schemas.microsoft.com/office/powerpoint/2010/main" val="2119554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8A6F7A-BB0B-F29F-081E-5F8EC2E0BD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62280D-B67D-F5F0-E1B4-AA2333A432EA}"/>
              </a:ext>
            </a:extLst>
          </p:cNvPr>
          <p:cNvSpPr>
            <a:spLocks noGrp="1"/>
          </p:cNvSpPr>
          <p:nvPr>
            <p:ph type="title"/>
          </p:nvPr>
        </p:nvSpPr>
        <p:spPr>
          <a:xfrm>
            <a:off x="818011" y="2987040"/>
            <a:ext cx="8596668" cy="1320800"/>
          </a:xfrm>
        </p:spPr>
        <p:txBody>
          <a:bodyPr>
            <a:normAutofit/>
          </a:bodyPr>
          <a:lstStyle/>
          <a:p>
            <a:pPr algn="ctr"/>
            <a:r>
              <a:rPr lang="en-US" sz="5400" b="1" dirty="0"/>
              <a:t>THANK YOU</a:t>
            </a:r>
            <a:endParaRPr lang="en-GB" sz="5400" b="1" dirty="0"/>
          </a:p>
        </p:txBody>
      </p:sp>
    </p:spTree>
    <p:extLst>
      <p:ext uri="{BB962C8B-B14F-4D97-AF65-F5344CB8AC3E}">
        <p14:creationId xmlns:p14="http://schemas.microsoft.com/office/powerpoint/2010/main" val="28002923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TotalTime>
  <Words>1492</Words>
  <Application>Microsoft Macintosh PowerPoint</Application>
  <PresentationFormat>Widescreen</PresentationFormat>
  <Paragraphs>97</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Calibri</vt:lpstr>
      <vt:lpstr>Times New Roman</vt:lpstr>
      <vt:lpstr>Trebuchet MS</vt:lpstr>
      <vt:lpstr>Wingdings 3</vt:lpstr>
      <vt:lpstr>Facet</vt:lpstr>
      <vt:lpstr>PowerPoint Presentation</vt:lpstr>
      <vt:lpstr>PowerPoint Presentation</vt:lpstr>
      <vt:lpstr>Introduction to Digital Skills</vt:lpstr>
      <vt:lpstr>Overview of JISC Digital Capabilities</vt:lpstr>
      <vt:lpstr>Summary of My JISC Results</vt:lpstr>
      <vt:lpstr>Key Digital Strengths</vt:lpstr>
      <vt:lpstr>Areas for Improvement</vt:lpstr>
      <vt:lpstr>SMART Action Plan</vt:lpstr>
      <vt:lpstr>Conclusion and Future Benefits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bianca chivaran</cp:lastModifiedBy>
  <cp:revision>8</cp:revision>
  <dcterms:created xsi:type="dcterms:W3CDTF">2025-12-12T18:02:01Z</dcterms:created>
  <dcterms:modified xsi:type="dcterms:W3CDTF">2025-12-12T19:35:42Z</dcterms:modified>
</cp:coreProperties>
</file>