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70" r:id="rId3"/>
    <p:sldId id="266" r:id="rId4"/>
    <p:sldId id="399" r:id="rId5"/>
    <p:sldId id="433" r:id="rId6"/>
    <p:sldId id="400" r:id="rId7"/>
    <p:sldId id="441" r:id="rId8"/>
    <p:sldId id="440" r:id="rId9"/>
    <p:sldId id="442" r:id="rId10"/>
    <p:sldId id="443" r:id="rId11"/>
    <p:sldId id="444" r:id="rId12"/>
    <p:sldId id="445" r:id="rId13"/>
    <p:sldId id="448" r:id="rId14"/>
    <p:sldId id="449" r:id="rId15"/>
    <p:sldId id="450" r:id="rId16"/>
    <p:sldId id="451" r:id="rId17"/>
    <p:sldId id="312" r:id="rId18"/>
    <p:sldId id="434" r:id="rId19"/>
    <p:sldId id="435" r:id="rId20"/>
    <p:sldId id="437" r:id="rId21"/>
    <p:sldId id="402" r:id="rId22"/>
    <p:sldId id="452" r:id="rId23"/>
    <p:sldId id="439" r:id="rId24"/>
    <p:sldId id="438" r:id="rId25"/>
    <p:sldId id="27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6D3A69-8F52-4B35-AC43-25120AA2283E}" v="1" dt="2026-05-07T07:28:23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2377" autoAdjust="0"/>
  </p:normalViewPr>
  <p:slideViewPr>
    <p:cSldViewPr snapToGrid="0">
      <p:cViewPr varScale="1">
        <p:scale>
          <a:sx n="84" d="100"/>
          <a:sy n="84" d="100"/>
        </p:scale>
        <p:origin x="129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8D5FE213-2627-46A8-B7F5-8229AF6DB0FD}"/>
    <pc:docChg chg="custSel addSld modSld">
      <pc:chgData name="Rhian Keyse" userId="e640c12b-a8e6-4355-9f2c-a517ac7d1786" providerId="ADAL" clId="{8D5FE213-2627-46A8-B7F5-8229AF6DB0FD}" dt="2026-05-07T07:41:57.170" v="793" actId="14100"/>
      <pc:docMkLst>
        <pc:docMk/>
      </pc:docMkLst>
      <pc:sldChg chg="modSp mod">
        <pc:chgData name="Rhian Keyse" userId="e640c12b-a8e6-4355-9f2c-a517ac7d1786" providerId="ADAL" clId="{8D5FE213-2627-46A8-B7F5-8229AF6DB0FD}" dt="2026-05-07T07:41:57.170" v="793" actId="14100"/>
        <pc:sldMkLst>
          <pc:docMk/>
          <pc:sldMk cId="1959445687" sldId="274"/>
        </pc:sldMkLst>
        <pc:picChg chg="mod">
          <ac:chgData name="Rhian Keyse" userId="e640c12b-a8e6-4355-9f2c-a517ac7d1786" providerId="ADAL" clId="{8D5FE213-2627-46A8-B7F5-8229AF6DB0FD}" dt="2026-05-07T07:41:57.170" v="793" actId="14100"/>
          <ac:picMkLst>
            <pc:docMk/>
            <pc:sldMk cId="1959445687" sldId="274"/>
            <ac:picMk id="7" creationId="{2E816A03-897B-CBD6-10BF-ADC5F9FE5225}"/>
          </ac:picMkLst>
        </pc:picChg>
      </pc:sldChg>
      <pc:sldChg chg="modSp mod">
        <pc:chgData name="Rhian Keyse" userId="e640c12b-a8e6-4355-9f2c-a517ac7d1786" providerId="ADAL" clId="{8D5FE213-2627-46A8-B7F5-8229AF6DB0FD}" dt="2026-05-07T07:19:59.923" v="8" actId="27636"/>
        <pc:sldMkLst>
          <pc:docMk/>
          <pc:sldMk cId="598951581" sldId="402"/>
        </pc:sldMkLst>
        <pc:spChg chg="mod">
          <ac:chgData name="Rhian Keyse" userId="e640c12b-a8e6-4355-9f2c-a517ac7d1786" providerId="ADAL" clId="{8D5FE213-2627-46A8-B7F5-8229AF6DB0FD}" dt="2026-05-07T07:19:59.923" v="8" actId="27636"/>
          <ac:spMkLst>
            <pc:docMk/>
            <pc:sldMk cId="598951581" sldId="402"/>
            <ac:spMk id="3" creationId="{58F2F6C5-8751-DBDE-6A17-63CAC424C6F8}"/>
          </ac:spMkLst>
        </pc:spChg>
      </pc:sldChg>
      <pc:sldChg chg="modSp mod">
        <pc:chgData name="Rhian Keyse" userId="e640c12b-a8e6-4355-9f2c-a517ac7d1786" providerId="ADAL" clId="{8D5FE213-2627-46A8-B7F5-8229AF6DB0FD}" dt="2026-05-07T07:19:43.345" v="5" actId="403"/>
        <pc:sldMkLst>
          <pc:docMk/>
          <pc:sldMk cId="2280309954" sldId="437"/>
        </pc:sldMkLst>
        <pc:spChg chg="mod">
          <ac:chgData name="Rhian Keyse" userId="e640c12b-a8e6-4355-9f2c-a517ac7d1786" providerId="ADAL" clId="{8D5FE213-2627-46A8-B7F5-8229AF6DB0FD}" dt="2026-05-07T07:19:43.345" v="5" actId="403"/>
          <ac:spMkLst>
            <pc:docMk/>
            <pc:sldMk cId="2280309954" sldId="437"/>
            <ac:spMk id="3" creationId="{6B2D13A4-A118-E75C-9740-37B0F0DA3379}"/>
          </ac:spMkLst>
        </pc:spChg>
      </pc:sldChg>
      <pc:sldChg chg="addSp delSp mod">
        <pc:chgData name="Rhian Keyse" userId="e640c12b-a8e6-4355-9f2c-a517ac7d1786" providerId="ADAL" clId="{8D5FE213-2627-46A8-B7F5-8229AF6DB0FD}" dt="2026-05-07T07:20:28.810" v="11" actId="26606"/>
        <pc:sldMkLst>
          <pc:docMk/>
          <pc:sldMk cId="3896587473" sldId="438"/>
        </pc:sldMkLst>
        <pc:spChg chg="del">
          <ac:chgData name="Rhian Keyse" userId="e640c12b-a8e6-4355-9f2c-a517ac7d1786" providerId="ADAL" clId="{8D5FE213-2627-46A8-B7F5-8229AF6DB0FD}" dt="2026-05-07T07:20:28.810" v="11" actId="26606"/>
          <ac:spMkLst>
            <pc:docMk/>
            <pc:sldMk cId="3896587473" sldId="438"/>
            <ac:spMk id="3" creationId="{5BB30E36-44C3-EA0B-7369-F683D108F72F}"/>
          </ac:spMkLst>
        </pc:spChg>
        <pc:graphicFrameChg chg="add">
          <ac:chgData name="Rhian Keyse" userId="e640c12b-a8e6-4355-9f2c-a517ac7d1786" providerId="ADAL" clId="{8D5FE213-2627-46A8-B7F5-8229AF6DB0FD}" dt="2026-05-07T07:20:28.810" v="11" actId="26606"/>
          <ac:graphicFrameMkLst>
            <pc:docMk/>
            <pc:sldMk cId="3896587473" sldId="438"/>
            <ac:graphicFrameMk id="5" creationId="{409FB120-1E71-F211-BFA2-A3B68966CD5C}"/>
          </ac:graphicFrameMkLst>
        </pc:graphicFrameChg>
      </pc:sldChg>
      <pc:sldChg chg="modSp mod">
        <pc:chgData name="Rhian Keyse" userId="e640c12b-a8e6-4355-9f2c-a517ac7d1786" providerId="ADAL" clId="{8D5FE213-2627-46A8-B7F5-8229AF6DB0FD}" dt="2026-05-07T07:35:01.367" v="633" actId="20577"/>
        <pc:sldMkLst>
          <pc:docMk/>
          <pc:sldMk cId="2560435055" sldId="445"/>
        </pc:sldMkLst>
        <pc:spChg chg="mod">
          <ac:chgData name="Rhian Keyse" userId="e640c12b-a8e6-4355-9f2c-a517ac7d1786" providerId="ADAL" clId="{8D5FE213-2627-46A8-B7F5-8229AF6DB0FD}" dt="2026-05-07T07:35:01.367" v="633" actId="20577"/>
          <ac:spMkLst>
            <pc:docMk/>
            <pc:sldMk cId="2560435055" sldId="445"/>
            <ac:spMk id="3" creationId="{3BF554BD-2E43-006D-687D-259748E28B30}"/>
          </ac:spMkLst>
        </pc:spChg>
      </pc:sldChg>
      <pc:sldChg chg="modSp mod">
        <pc:chgData name="Rhian Keyse" userId="e640c12b-a8e6-4355-9f2c-a517ac7d1786" providerId="ADAL" clId="{8D5FE213-2627-46A8-B7F5-8229AF6DB0FD}" dt="2026-05-07T07:38:05.075" v="699" actId="15"/>
        <pc:sldMkLst>
          <pc:docMk/>
          <pc:sldMk cId="1016297481" sldId="448"/>
        </pc:sldMkLst>
        <pc:spChg chg="mod">
          <ac:chgData name="Rhian Keyse" userId="e640c12b-a8e6-4355-9f2c-a517ac7d1786" providerId="ADAL" clId="{8D5FE213-2627-46A8-B7F5-8229AF6DB0FD}" dt="2026-05-07T07:38:05.075" v="699" actId="15"/>
          <ac:spMkLst>
            <pc:docMk/>
            <pc:sldMk cId="1016297481" sldId="448"/>
            <ac:spMk id="3" creationId="{9EBB9704-ADE8-9866-B48D-6B35245E15E6}"/>
          </ac:spMkLst>
        </pc:spChg>
      </pc:sldChg>
      <pc:sldChg chg="modSp mod">
        <pc:chgData name="Rhian Keyse" userId="e640c12b-a8e6-4355-9f2c-a517ac7d1786" providerId="ADAL" clId="{8D5FE213-2627-46A8-B7F5-8229AF6DB0FD}" dt="2026-05-07T07:40:27.874" v="745" actId="27636"/>
        <pc:sldMkLst>
          <pc:docMk/>
          <pc:sldMk cId="444084082" sldId="449"/>
        </pc:sldMkLst>
        <pc:spChg chg="mod">
          <ac:chgData name="Rhian Keyse" userId="e640c12b-a8e6-4355-9f2c-a517ac7d1786" providerId="ADAL" clId="{8D5FE213-2627-46A8-B7F5-8229AF6DB0FD}" dt="2026-05-07T07:40:27.874" v="745" actId="27636"/>
          <ac:spMkLst>
            <pc:docMk/>
            <pc:sldMk cId="444084082" sldId="449"/>
            <ac:spMk id="3" creationId="{7FF4CD33-A253-EBB6-474C-ACE9C077D229}"/>
          </ac:spMkLst>
        </pc:spChg>
      </pc:sldChg>
      <pc:sldChg chg="modSp mod">
        <pc:chgData name="Rhian Keyse" userId="e640c12b-a8e6-4355-9f2c-a517ac7d1786" providerId="ADAL" clId="{8D5FE213-2627-46A8-B7F5-8229AF6DB0FD}" dt="2026-05-07T07:40:43.085" v="752" actId="20577"/>
        <pc:sldMkLst>
          <pc:docMk/>
          <pc:sldMk cId="3904464662" sldId="450"/>
        </pc:sldMkLst>
        <pc:spChg chg="mod">
          <ac:chgData name="Rhian Keyse" userId="e640c12b-a8e6-4355-9f2c-a517ac7d1786" providerId="ADAL" clId="{8D5FE213-2627-46A8-B7F5-8229AF6DB0FD}" dt="2026-05-07T07:40:43.085" v="752" actId="20577"/>
          <ac:spMkLst>
            <pc:docMk/>
            <pc:sldMk cId="3904464662" sldId="450"/>
            <ac:spMk id="3" creationId="{F28C23C8-F3AA-145E-DAF1-65BDE8BFD5DA}"/>
          </ac:spMkLst>
        </pc:spChg>
      </pc:sldChg>
      <pc:sldChg chg="modSp mod">
        <pc:chgData name="Rhian Keyse" userId="e640c12b-a8e6-4355-9f2c-a517ac7d1786" providerId="ADAL" clId="{8D5FE213-2627-46A8-B7F5-8229AF6DB0FD}" dt="2026-05-07T07:41:31.004" v="792" actId="403"/>
        <pc:sldMkLst>
          <pc:docMk/>
          <pc:sldMk cId="983752003" sldId="451"/>
        </pc:sldMkLst>
        <pc:spChg chg="mod">
          <ac:chgData name="Rhian Keyse" userId="e640c12b-a8e6-4355-9f2c-a517ac7d1786" providerId="ADAL" clId="{8D5FE213-2627-46A8-B7F5-8229AF6DB0FD}" dt="2026-05-07T07:41:31.004" v="792" actId="403"/>
          <ac:spMkLst>
            <pc:docMk/>
            <pc:sldMk cId="983752003" sldId="451"/>
            <ac:spMk id="3" creationId="{D628FA70-4690-B1F8-2864-65B026E350EC}"/>
          </ac:spMkLst>
        </pc:spChg>
      </pc:sldChg>
      <pc:sldChg chg="modSp add mod">
        <pc:chgData name="Rhian Keyse" userId="e640c12b-a8e6-4355-9f2c-a517ac7d1786" providerId="ADAL" clId="{8D5FE213-2627-46A8-B7F5-8229AF6DB0FD}" dt="2026-05-07T07:20:04.360" v="10" actId="27636"/>
        <pc:sldMkLst>
          <pc:docMk/>
          <pc:sldMk cId="2327060360" sldId="452"/>
        </pc:sldMkLst>
        <pc:spChg chg="mod">
          <ac:chgData name="Rhian Keyse" userId="e640c12b-a8e6-4355-9f2c-a517ac7d1786" providerId="ADAL" clId="{8D5FE213-2627-46A8-B7F5-8229AF6DB0FD}" dt="2026-05-07T07:20:04.360" v="10" actId="27636"/>
          <ac:spMkLst>
            <pc:docMk/>
            <pc:sldMk cId="2327060360" sldId="452"/>
            <ac:spMk id="3" creationId="{BDBC6B13-DDFC-CD06-D140-AF069731F09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F521DD-1724-4162-8099-A519566C0CA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0BC557-3CE4-4E82-9323-C89C3E06CA9B}">
      <dgm:prSet/>
      <dgm:spPr/>
      <dgm:t>
        <a:bodyPr/>
        <a:lstStyle/>
        <a:p>
          <a:r>
            <a:rPr lang="en-GB"/>
            <a:t>If witchcraft belief is widespread, is it an ‘irrational’ belief?</a:t>
          </a:r>
          <a:endParaRPr lang="en-US"/>
        </a:p>
      </dgm:t>
    </dgm:pt>
    <dgm:pt modelId="{23ACC868-7786-4DED-913C-B49926080F5F}" type="parTrans" cxnId="{FF09AE8B-596F-42BE-8C59-E4117A4C2616}">
      <dgm:prSet/>
      <dgm:spPr/>
      <dgm:t>
        <a:bodyPr/>
        <a:lstStyle/>
        <a:p>
          <a:endParaRPr lang="en-US"/>
        </a:p>
      </dgm:t>
    </dgm:pt>
    <dgm:pt modelId="{718D3E1B-9AC2-4A69-802D-B1D6F9C0FCA6}" type="sibTrans" cxnId="{FF09AE8B-596F-42BE-8C59-E4117A4C2616}">
      <dgm:prSet/>
      <dgm:spPr/>
      <dgm:t>
        <a:bodyPr/>
        <a:lstStyle/>
        <a:p>
          <a:endParaRPr lang="en-US"/>
        </a:p>
      </dgm:t>
    </dgm:pt>
    <dgm:pt modelId="{39A7BCF1-FB9B-48A4-B702-606038EA60FE}">
      <dgm:prSet/>
      <dgm:spPr/>
      <dgm:t>
        <a:bodyPr/>
        <a:lstStyle/>
        <a:p>
          <a:r>
            <a:rPr lang="en-GB"/>
            <a:t>Why were colonial states so concerned about witchcraft?</a:t>
          </a:r>
          <a:endParaRPr lang="en-US"/>
        </a:p>
      </dgm:t>
    </dgm:pt>
    <dgm:pt modelId="{11AFCD98-2779-4816-BF9F-C8A7D6CDB724}" type="parTrans" cxnId="{B0637020-B3FB-4CBC-9BDC-40344DBFA190}">
      <dgm:prSet/>
      <dgm:spPr/>
      <dgm:t>
        <a:bodyPr/>
        <a:lstStyle/>
        <a:p>
          <a:endParaRPr lang="en-US"/>
        </a:p>
      </dgm:t>
    </dgm:pt>
    <dgm:pt modelId="{6EF25015-832F-49AB-8694-E35BDC1938EB}" type="sibTrans" cxnId="{B0637020-B3FB-4CBC-9BDC-40344DBFA190}">
      <dgm:prSet/>
      <dgm:spPr/>
      <dgm:t>
        <a:bodyPr/>
        <a:lstStyle/>
        <a:p>
          <a:endParaRPr lang="en-US"/>
        </a:p>
      </dgm:t>
    </dgm:pt>
    <dgm:pt modelId="{6F197040-E945-45E1-99CB-DC106CE6B6F8}">
      <dgm:prSet/>
      <dgm:spPr/>
      <dgm:t>
        <a:bodyPr/>
        <a:lstStyle/>
        <a:p>
          <a:r>
            <a:rPr lang="en-GB"/>
            <a:t>Is witchcraft ‘traditional’ or ‘modern’?</a:t>
          </a:r>
          <a:endParaRPr lang="en-US"/>
        </a:p>
      </dgm:t>
    </dgm:pt>
    <dgm:pt modelId="{6EB02E5A-51D0-4EC9-8B15-E523F403FB52}" type="parTrans" cxnId="{94782A21-66E3-4139-BD11-7331259BCBD7}">
      <dgm:prSet/>
      <dgm:spPr/>
      <dgm:t>
        <a:bodyPr/>
        <a:lstStyle/>
        <a:p>
          <a:endParaRPr lang="en-US"/>
        </a:p>
      </dgm:t>
    </dgm:pt>
    <dgm:pt modelId="{D5B58DE0-E389-4C5F-928F-17C77C431BCE}" type="sibTrans" cxnId="{94782A21-66E3-4139-BD11-7331259BCBD7}">
      <dgm:prSet/>
      <dgm:spPr/>
      <dgm:t>
        <a:bodyPr/>
        <a:lstStyle/>
        <a:p>
          <a:endParaRPr lang="en-US"/>
        </a:p>
      </dgm:t>
    </dgm:pt>
    <dgm:pt modelId="{D47D8C9C-97F6-4E49-94F1-137A74EEE165}" type="pres">
      <dgm:prSet presAssocID="{CEF521DD-1724-4162-8099-A519566C0CAD}" presName="vert0" presStyleCnt="0">
        <dgm:presLayoutVars>
          <dgm:dir/>
          <dgm:animOne val="branch"/>
          <dgm:animLvl val="lvl"/>
        </dgm:presLayoutVars>
      </dgm:prSet>
      <dgm:spPr/>
    </dgm:pt>
    <dgm:pt modelId="{C76AD339-560F-4EEB-8CC4-F9F8F691B774}" type="pres">
      <dgm:prSet presAssocID="{A70BC557-3CE4-4E82-9323-C89C3E06CA9B}" presName="thickLine" presStyleLbl="alignNode1" presStyleIdx="0" presStyleCnt="3"/>
      <dgm:spPr/>
    </dgm:pt>
    <dgm:pt modelId="{83168BC2-119E-4E31-B33E-616A15FC5026}" type="pres">
      <dgm:prSet presAssocID="{A70BC557-3CE4-4E82-9323-C89C3E06CA9B}" presName="horz1" presStyleCnt="0"/>
      <dgm:spPr/>
    </dgm:pt>
    <dgm:pt modelId="{0F0A8074-C531-445B-89FB-2CA30660315C}" type="pres">
      <dgm:prSet presAssocID="{A70BC557-3CE4-4E82-9323-C89C3E06CA9B}" presName="tx1" presStyleLbl="revTx" presStyleIdx="0" presStyleCnt="3"/>
      <dgm:spPr/>
    </dgm:pt>
    <dgm:pt modelId="{00BB43FE-E99A-4505-8C70-544418F9FFB9}" type="pres">
      <dgm:prSet presAssocID="{A70BC557-3CE4-4E82-9323-C89C3E06CA9B}" presName="vert1" presStyleCnt="0"/>
      <dgm:spPr/>
    </dgm:pt>
    <dgm:pt modelId="{7BF417D9-6559-43D4-AB1A-93C081221E3C}" type="pres">
      <dgm:prSet presAssocID="{39A7BCF1-FB9B-48A4-B702-606038EA60FE}" presName="thickLine" presStyleLbl="alignNode1" presStyleIdx="1" presStyleCnt="3"/>
      <dgm:spPr/>
    </dgm:pt>
    <dgm:pt modelId="{987AEF5B-BDE1-4011-8A01-78DFD62C4196}" type="pres">
      <dgm:prSet presAssocID="{39A7BCF1-FB9B-48A4-B702-606038EA60FE}" presName="horz1" presStyleCnt="0"/>
      <dgm:spPr/>
    </dgm:pt>
    <dgm:pt modelId="{3ADC459D-3688-46B9-BA80-361B84B33884}" type="pres">
      <dgm:prSet presAssocID="{39A7BCF1-FB9B-48A4-B702-606038EA60FE}" presName="tx1" presStyleLbl="revTx" presStyleIdx="1" presStyleCnt="3"/>
      <dgm:spPr/>
    </dgm:pt>
    <dgm:pt modelId="{269129D6-EAC5-42E8-8C9F-C07ACE485619}" type="pres">
      <dgm:prSet presAssocID="{39A7BCF1-FB9B-48A4-B702-606038EA60FE}" presName="vert1" presStyleCnt="0"/>
      <dgm:spPr/>
    </dgm:pt>
    <dgm:pt modelId="{65C786A1-CA6F-447E-BE72-AD86F19DDBE4}" type="pres">
      <dgm:prSet presAssocID="{6F197040-E945-45E1-99CB-DC106CE6B6F8}" presName="thickLine" presStyleLbl="alignNode1" presStyleIdx="2" presStyleCnt="3"/>
      <dgm:spPr/>
    </dgm:pt>
    <dgm:pt modelId="{7EE04484-AAAF-412B-87C3-9E150F5A9EB1}" type="pres">
      <dgm:prSet presAssocID="{6F197040-E945-45E1-99CB-DC106CE6B6F8}" presName="horz1" presStyleCnt="0"/>
      <dgm:spPr/>
    </dgm:pt>
    <dgm:pt modelId="{FD949EE7-AD54-4FD2-9E3F-5FDA4C6A7C9E}" type="pres">
      <dgm:prSet presAssocID="{6F197040-E945-45E1-99CB-DC106CE6B6F8}" presName="tx1" presStyleLbl="revTx" presStyleIdx="2" presStyleCnt="3"/>
      <dgm:spPr/>
    </dgm:pt>
    <dgm:pt modelId="{15C4E6FD-59DD-42BD-AE29-65F29D861960}" type="pres">
      <dgm:prSet presAssocID="{6F197040-E945-45E1-99CB-DC106CE6B6F8}" presName="vert1" presStyleCnt="0"/>
      <dgm:spPr/>
    </dgm:pt>
  </dgm:ptLst>
  <dgm:cxnLst>
    <dgm:cxn modelId="{B0637020-B3FB-4CBC-9BDC-40344DBFA190}" srcId="{CEF521DD-1724-4162-8099-A519566C0CAD}" destId="{39A7BCF1-FB9B-48A4-B702-606038EA60FE}" srcOrd="1" destOrd="0" parTransId="{11AFCD98-2779-4816-BF9F-C8A7D6CDB724}" sibTransId="{6EF25015-832F-49AB-8694-E35BDC1938EB}"/>
    <dgm:cxn modelId="{94782A21-66E3-4139-BD11-7331259BCBD7}" srcId="{CEF521DD-1724-4162-8099-A519566C0CAD}" destId="{6F197040-E945-45E1-99CB-DC106CE6B6F8}" srcOrd="2" destOrd="0" parTransId="{6EB02E5A-51D0-4EC9-8B15-E523F403FB52}" sibTransId="{D5B58DE0-E389-4C5F-928F-17C77C431BCE}"/>
    <dgm:cxn modelId="{7FBBB55B-0B31-471E-A024-EB4F2C66E78E}" type="presOf" srcId="{39A7BCF1-FB9B-48A4-B702-606038EA60FE}" destId="{3ADC459D-3688-46B9-BA80-361B84B33884}" srcOrd="0" destOrd="0" presId="urn:microsoft.com/office/officeart/2008/layout/LinedList"/>
    <dgm:cxn modelId="{3DECC643-77C7-4F71-8F79-CACE21853F01}" type="presOf" srcId="{CEF521DD-1724-4162-8099-A519566C0CAD}" destId="{D47D8C9C-97F6-4E49-94F1-137A74EEE165}" srcOrd="0" destOrd="0" presId="urn:microsoft.com/office/officeart/2008/layout/LinedList"/>
    <dgm:cxn modelId="{17EE0F89-905C-4917-B161-7A31B8867142}" type="presOf" srcId="{A70BC557-3CE4-4E82-9323-C89C3E06CA9B}" destId="{0F0A8074-C531-445B-89FB-2CA30660315C}" srcOrd="0" destOrd="0" presId="urn:microsoft.com/office/officeart/2008/layout/LinedList"/>
    <dgm:cxn modelId="{FF09AE8B-596F-42BE-8C59-E4117A4C2616}" srcId="{CEF521DD-1724-4162-8099-A519566C0CAD}" destId="{A70BC557-3CE4-4E82-9323-C89C3E06CA9B}" srcOrd="0" destOrd="0" parTransId="{23ACC868-7786-4DED-913C-B49926080F5F}" sibTransId="{718D3E1B-9AC2-4A69-802D-B1D6F9C0FCA6}"/>
    <dgm:cxn modelId="{BB1EC1AE-2569-4DEE-86F2-3A2AE0884C7B}" type="presOf" srcId="{6F197040-E945-45E1-99CB-DC106CE6B6F8}" destId="{FD949EE7-AD54-4FD2-9E3F-5FDA4C6A7C9E}" srcOrd="0" destOrd="0" presId="urn:microsoft.com/office/officeart/2008/layout/LinedList"/>
    <dgm:cxn modelId="{3BEF5B6C-2780-4968-B24D-A046D7009456}" type="presParOf" srcId="{D47D8C9C-97F6-4E49-94F1-137A74EEE165}" destId="{C76AD339-560F-4EEB-8CC4-F9F8F691B774}" srcOrd="0" destOrd="0" presId="urn:microsoft.com/office/officeart/2008/layout/LinedList"/>
    <dgm:cxn modelId="{86C51E04-3409-4154-8266-53182042BEA0}" type="presParOf" srcId="{D47D8C9C-97F6-4E49-94F1-137A74EEE165}" destId="{83168BC2-119E-4E31-B33E-616A15FC5026}" srcOrd="1" destOrd="0" presId="urn:microsoft.com/office/officeart/2008/layout/LinedList"/>
    <dgm:cxn modelId="{E749BBDF-E39A-4195-BC96-709FDCCED744}" type="presParOf" srcId="{83168BC2-119E-4E31-B33E-616A15FC5026}" destId="{0F0A8074-C531-445B-89FB-2CA30660315C}" srcOrd="0" destOrd="0" presId="urn:microsoft.com/office/officeart/2008/layout/LinedList"/>
    <dgm:cxn modelId="{7133F59F-FB74-4DA2-A966-3EAA98BBA6D4}" type="presParOf" srcId="{83168BC2-119E-4E31-B33E-616A15FC5026}" destId="{00BB43FE-E99A-4505-8C70-544418F9FFB9}" srcOrd="1" destOrd="0" presId="urn:microsoft.com/office/officeart/2008/layout/LinedList"/>
    <dgm:cxn modelId="{1F6F8131-5712-4E61-8A58-D5D2710B0282}" type="presParOf" srcId="{D47D8C9C-97F6-4E49-94F1-137A74EEE165}" destId="{7BF417D9-6559-43D4-AB1A-93C081221E3C}" srcOrd="2" destOrd="0" presId="urn:microsoft.com/office/officeart/2008/layout/LinedList"/>
    <dgm:cxn modelId="{E21C68C5-1BBA-4642-B429-AEB4EE497D16}" type="presParOf" srcId="{D47D8C9C-97F6-4E49-94F1-137A74EEE165}" destId="{987AEF5B-BDE1-4011-8A01-78DFD62C4196}" srcOrd="3" destOrd="0" presId="urn:microsoft.com/office/officeart/2008/layout/LinedList"/>
    <dgm:cxn modelId="{752AC36B-68E5-4559-BD98-BA9526E5205F}" type="presParOf" srcId="{987AEF5B-BDE1-4011-8A01-78DFD62C4196}" destId="{3ADC459D-3688-46B9-BA80-361B84B33884}" srcOrd="0" destOrd="0" presId="urn:microsoft.com/office/officeart/2008/layout/LinedList"/>
    <dgm:cxn modelId="{01ACC5BC-CE45-4785-8D07-F4117F10D77D}" type="presParOf" srcId="{987AEF5B-BDE1-4011-8A01-78DFD62C4196}" destId="{269129D6-EAC5-42E8-8C9F-C07ACE485619}" srcOrd="1" destOrd="0" presId="urn:microsoft.com/office/officeart/2008/layout/LinedList"/>
    <dgm:cxn modelId="{00804CC6-820C-4D63-8D06-80F1A9E3ED34}" type="presParOf" srcId="{D47D8C9C-97F6-4E49-94F1-137A74EEE165}" destId="{65C786A1-CA6F-447E-BE72-AD86F19DDBE4}" srcOrd="4" destOrd="0" presId="urn:microsoft.com/office/officeart/2008/layout/LinedList"/>
    <dgm:cxn modelId="{7218BA38-3D92-46E5-A327-B48BC56FF350}" type="presParOf" srcId="{D47D8C9C-97F6-4E49-94F1-137A74EEE165}" destId="{7EE04484-AAAF-412B-87C3-9E150F5A9EB1}" srcOrd="5" destOrd="0" presId="urn:microsoft.com/office/officeart/2008/layout/LinedList"/>
    <dgm:cxn modelId="{304C43F1-8981-4BB7-83BF-E0193BC7E589}" type="presParOf" srcId="{7EE04484-AAAF-412B-87C3-9E150F5A9EB1}" destId="{FD949EE7-AD54-4FD2-9E3F-5FDA4C6A7C9E}" srcOrd="0" destOrd="0" presId="urn:microsoft.com/office/officeart/2008/layout/LinedList"/>
    <dgm:cxn modelId="{43D81896-40F4-4BAE-BC24-0A71B0F7F948}" type="presParOf" srcId="{7EE04484-AAAF-412B-87C3-9E150F5A9EB1}" destId="{15C4E6FD-59DD-42BD-AE29-65F29D86196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6AD339-560F-4EEB-8CC4-F9F8F691B774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A8074-C531-445B-89FB-2CA30660315C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If witchcraft belief is widespread, is it an ‘irrational’ belief?</a:t>
          </a:r>
          <a:endParaRPr lang="en-US" sz="4000" kern="1200"/>
        </a:p>
      </dsp:txBody>
      <dsp:txXfrm>
        <a:off x="0" y="2124"/>
        <a:ext cx="10515600" cy="1449029"/>
      </dsp:txXfrm>
    </dsp:sp>
    <dsp:sp modelId="{7BF417D9-6559-43D4-AB1A-93C081221E3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C459D-3688-46B9-BA80-361B84B33884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Why were colonial states so concerned about witchcraft?</a:t>
          </a:r>
          <a:endParaRPr lang="en-US" sz="4000" kern="1200"/>
        </a:p>
      </dsp:txBody>
      <dsp:txXfrm>
        <a:off x="0" y="1451154"/>
        <a:ext cx="10515600" cy="1449029"/>
      </dsp:txXfrm>
    </dsp:sp>
    <dsp:sp modelId="{65C786A1-CA6F-447E-BE72-AD86F19DDBE4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49EE7-AD54-4FD2-9E3F-5FDA4C6A7C9E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Is witchcraft ‘traditional’ or ‘modern’?</a:t>
          </a:r>
          <a:endParaRPr lang="en-US" sz="4000" kern="120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C3950-67A5-49D3-8B6A-42007FED4017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B540DF-5EDC-45BC-A059-EAD5BC294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947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B540DF-5EDC-45BC-A059-EAD5BC294CD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51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EE0DB-2A89-D965-97C9-FF9986D1F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215C2-5554-4222-9265-7CEE721732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56F18-E67C-2C46-367C-30CC0361B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C00C0-C96C-7896-0DF9-A1CE07D4A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6A059-EC56-9449-A49C-891EFBDD6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774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D04F4-48EA-D46A-9FC8-15C38EEC8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A8988-0624-B3B2-3FE4-D40C68D1D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C1441-C2DC-3D55-E9E6-8821C7D27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09403-27F4-6389-2DAA-621F3B3B7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D27BF-F20F-5F91-9BA9-0751B9F1E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58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80974-D1B3-BC0F-CFBD-A26A51C32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7967A-4B71-CBEB-5EDE-9F48FC598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CF2B7-21D6-098E-9013-D1C35245B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72013-28A5-787A-4330-14446AEF1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EC844-31DB-6FE7-D25A-544B59893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91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6DF62-8048-03E5-ECF9-E07404627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7D1B6-38C3-274F-1EA0-D5A8FE2214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57DADF-A2B4-E9DB-4815-1446173183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46D8B-DEE3-B3DC-1067-DEB281057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D245B-555C-3350-BBE7-9EB8F39CB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41697F-B852-DFE3-C6E4-908FF72AE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3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68259-6DFA-A383-3046-332F4A469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12EF2D-0A93-CC37-59B4-5875A2A6E2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17A0B5-8B79-518C-E17F-D63C92C87C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5C4212-1B8D-4080-4C03-783B6CAA67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2B9E63-383A-9F74-9E8E-405E615825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D504C4-E804-5123-5C1C-1F2E6A351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3C6EB8-CCE4-7573-EE05-2BDC3DACA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15C169-3202-C7F1-99BE-9E9B3ED8E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1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7583-1081-D75F-06AD-6BED7A0FB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23263-FCBF-DAD8-497A-07D4608FE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1D02AD-C4B9-C6DB-2A53-DD4D57FFC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D58EDF-5E2B-4C4F-49E5-C15F4D71A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54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51EB8C-88CC-2386-84FA-648E6A9B5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ACF5A3-4F41-8858-4A4F-25D737D69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845-FDBF-C768-0854-D478E6369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083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9571B-67F9-95F0-67A9-EC4808A5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33C5C-F3AA-F152-EE6B-AB224BB36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C1E2CE-CB41-0C40-EF43-5C483B0234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D05B10-226F-8C3B-56F6-78D296CCF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C43EEB-DF50-A163-E451-C1140E159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B8160D-2272-6B83-10B9-510BC08E0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099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DFB9-FD23-EE01-F6E3-6C22B5208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728D1-E238-2168-7FB0-E2DBC50C42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07847E-1348-8665-4D49-B5929C2DCC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301E7C-0B0C-6F89-40A0-294F75599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7FF6BC-1B19-0562-11AA-872D628D0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6D071-FAF8-D320-2A5A-3C4AC5D73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784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143EA-6B1C-BB32-4189-EF75CE378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7AF822-F057-8D03-24D9-BEAA9366A3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92312-429B-BBC7-7DD1-3295BD295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5A03A-FDA5-3901-37BB-00CF9FD50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B4D7C-5B00-0FB1-B04B-534CA9CB3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58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2D4100-3E80-C071-7E64-38F51AB54E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506A2F-0DD5-03CB-44F1-B0DD7C6170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AF702-1137-D65E-B5FE-20984B476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199DD-0EDB-0857-6EE1-2EE0D1547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56F21-F464-5D90-6DE4-F1672F2C9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630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AFD43E-ACF0-3C1B-7E4E-F9768B095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E0C6A6-8E71-CE10-D679-9F47FCD3C3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B266-6AA1-E858-6C5D-A984627DA9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7BC9A5-11A6-4AE2-A289-5EF3198C79F6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7CBC5-04D0-E965-0363-5221C5FE68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BD0CE-DA18-3B97-16F8-DC0269E5EB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999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1315E6-26DC-8209-D638-E2867E1E7AB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15708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DC2029-22F3-D220-57E9-395D1CECA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HPHI5035/6035: African Modernities </a:t>
            </a:r>
            <a:br>
              <a:rPr lang="en-GB" sz="6600" b="1" dirty="0">
                <a:solidFill>
                  <a:schemeClr val="bg1"/>
                </a:solidFill>
              </a:rPr>
            </a:br>
            <a:endParaRPr lang="en-GB" sz="6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22AB4-6041-245D-5365-B8030EA655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chemeClr val="bg1"/>
                </a:solidFill>
              </a:rPr>
              <a:t>Session 8: Witchcraft</a:t>
            </a:r>
          </a:p>
          <a:p>
            <a:r>
              <a:rPr lang="en-GB" sz="1900" dirty="0">
                <a:solidFill>
                  <a:schemeClr val="bg1"/>
                </a:solidFill>
              </a:rPr>
              <a:t>Dr Rhian Elinor Keyse</a:t>
            </a:r>
          </a:p>
          <a:p>
            <a:r>
              <a:rPr lang="en-GB" sz="1900" dirty="0">
                <a:solidFill>
                  <a:schemeClr val="bg1"/>
                </a:solidFill>
              </a:rPr>
              <a:t>Lecturer in Global Historical Studies</a:t>
            </a:r>
          </a:p>
          <a:p>
            <a:r>
              <a:rPr lang="en-GB" sz="1900" dirty="0">
                <a:solidFill>
                  <a:schemeClr val="bg1"/>
                </a:solidFill>
              </a:rPr>
              <a:t>r.keyse@uwtsd.ac.uk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65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1041B3-7894-748A-4AA9-21E692A173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4C2D17-3C63-7FC0-CBB2-084AF5C12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F3F55-2E06-2BC8-A8A2-C46DDC5CD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Today’s session</a:t>
            </a:r>
          </a:p>
        </p:txBody>
      </p:sp>
      <p:pic>
        <p:nvPicPr>
          <p:cNvPr id="5" name="Picture 4" descr="hand holding ball">
            <a:extLst>
              <a:ext uri="{FF2B5EF4-FFF2-40B4-BE49-F238E27FC236}">
                <a16:creationId xmlns:a16="http://schemas.microsoft.com/office/drawing/2014/main" id="{43516936-0CF1-F4AA-6233-531BF0F223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29" r="2411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sketchy line">
            <a:extLst>
              <a:ext uri="{FF2B5EF4-FFF2-40B4-BE49-F238E27FC236}">
                <a16:creationId xmlns:a16="http://schemas.microsoft.com/office/drawing/2014/main" id="{31473A85-00E8-0F46-110D-0C8FF181C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D6847-5C20-F56B-FFD5-DCC9CB457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3600" dirty="0"/>
              <a:t>Witchcraft in colonial and postcolonial Africa</a:t>
            </a:r>
          </a:p>
        </p:txBody>
      </p:sp>
    </p:spTree>
    <p:extLst>
      <p:ext uri="{BB962C8B-B14F-4D97-AF65-F5344CB8AC3E}">
        <p14:creationId xmlns:p14="http://schemas.microsoft.com/office/powerpoint/2010/main" val="1752519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76986-7980-8F36-1351-01130E889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00994-23F0-F602-05B1-D86DD5BD3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4400" dirty="0"/>
              <a:t>Alcohol and drugs – key takeaways?</a:t>
            </a:r>
          </a:p>
        </p:txBody>
      </p:sp>
    </p:spTree>
    <p:extLst>
      <p:ext uri="{BB962C8B-B14F-4D97-AF65-F5344CB8AC3E}">
        <p14:creationId xmlns:p14="http://schemas.microsoft.com/office/powerpoint/2010/main" val="582729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FD42BF-9E83-9F6A-1610-20EB97353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5DDEE0B-53F5-70E3-0AC5-E1F5A23EC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75A9E-9BA5-6B5C-DC0C-521D1D228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BBC Podcast: ‘Africa’s Urban Future’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B7BEFEF3-E4D2-924B-9066-EE4A8C283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8052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3E6E45-1E6F-3515-5298-5ECA900E81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BC095D-0311-0735-17D8-4DD6FAD9F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C2AD4-F190-AF43-2CAE-CB13D41DB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Reading – Primary sources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ADB91EA2-15C0-AAE7-DDDF-8636BF2A8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9391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1AB3-8B04-4D8E-4E8C-7058E4618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Witchcraft in Africa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033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F659E8-127F-168E-3180-C20E83C27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6C15C8F-1736-558B-3D69-BC6C5523E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852C6-F489-9426-E565-0BE8C8EFE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‘witchcraft’?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FB843EAF-1143-3BC6-70D3-DC489D7A0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022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7B233-4F6E-FB23-01D5-C2690D1C0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witchcraft?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31413-A960-CC15-6B68-30F81D820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Wide variety of practices and beliefs across the continent</a:t>
            </a:r>
          </a:p>
          <a:p>
            <a:r>
              <a:rPr lang="en-GB" dirty="0"/>
              <a:t>Is it an acceptable shorthand?</a:t>
            </a:r>
          </a:p>
        </p:txBody>
      </p:sp>
    </p:spTree>
    <p:extLst>
      <p:ext uri="{BB962C8B-B14F-4D97-AF65-F5344CB8AC3E}">
        <p14:creationId xmlns:p14="http://schemas.microsoft.com/office/powerpoint/2010/main" val="1980900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7A82E-87AA-F47E-64B3-8D4C8FE217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FEE0E-1185-8AB6-3F11-94F408CAB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witchcraft?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3ADE6-9672-48E6-DEFC-02EBC7F8F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Southern African Concepts (</a:t>
            </a:r>
            <a:r>
              <a:rPr lang="en-GB" dirty="0" err="1"/>
              <a:t>iziZulu</a:t>
            </a:r>
            <a:r>
              <a:rPr lang="en-GB" dirty="0"/>
              <a:t>)</a:t>
            </a:r>
          </a:p>
          <a:p>
            <a:r>
              <a:rPr lang="en-GB" dirty="0"/>
              <a:t>The </a:t>
            </a:r>
            <a:r>
              <a:rPr lang="en-GB" i="1" dirty="0" err="1"/>
              <a:t>thakathi</a:t>
            </a:r>
            <a:r>
              <a:rPr lang="en-GB" dirty="0"/>
              <a:t> usually improperly translated into English as "witch", and is a spiteful person who operates in secret to harm others. </a:t>
            </a:r>
          </a:p>
          <a:p>
            <a:r>
              <a:rPr lang="en-GB" dirty="0"/>
              <a:t>The </a:t>
            </a:r>
            <a:r>
              <a:rPr lang="en-GB" i="1" dirty="0" err="1"/>
              <a:t>sangoma</a:t>
            </a:r>
            <a:r>
              <a:rPr lang="en-GB" dirty="0"/>
              <a:t> is a diviner/medium and is employed in detecting illness, predicting a person's future, or identifying the guilty party in a crime – and this is a role which most often gets them in trouble with colonial authorities. Also practices some degree of medicine.</a:t>
            </a:r>
          </a:p>
          <a:p>
            <a:r>
              <a:rPr lang="en-GB" dirty="0"/>
              <a:t>The </a:t>
            </a:r>
            <a:r>
              <a:rPr lang="en-GB" i="1" dirty="0" err="1"/>
              <a:t>inyanga</a:t>
            </a:r>
            <a:r>
              <a:rPr lang="en-GB" dirty="0"/>
              <a:t> is often translated as "witch doctor" (though many Southern Africans resent this implication, as it perpetuates mistaken belief that a "witch doctor" is in some sense practitioner of malicious magic). </a:t>
            </a:r>
            <a:r>
              <a:rPr lang="en-GB" dirty="0" err="1"/>
              <a:t>Inyanga's</a:t>
            </a:r>
            <a:r>
              <a:rPr lang="en-GB" dirty="0"/>
              <a:t> job is to heal illness and injury and provide customers with magical items for everyday use. </a:t>
            </a:r>
          </a:p>
        </p:txBody>
      </p:sp>
    </p:spTree>
    <p:extLst>
      <p:ext uri="{BB962C8B-B14F-4D97-AF65-F5344CB8AC3E}">
        <p14:creationId xmlns:p14="http://schemas.microsoft.com/office/powerpoint/2010/main" val="129934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47833B-B91B-94B3-19DB-6B32B39FBF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4B2F5-8A65-C26E-6F1D-EB6DF7187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witchcraft?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D6C08-F12D-9915-AC0F-BCDD56416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‘Witches’ could be variously male/female, young/old: depends on local constructions of occult practice </a:t>
            </a:r>
          </a:p>
          <a:p>
            <a:r>
              <a:rPr lang="en-GB" dirty="0"/>
              <a:t>Women often targeted due to ambiguous social position and reproductive capacity. Women who struggled with conception or elderly women especially suspected.</a:t>
            </a:r>
          </a:p>
          <a:p>
            <a:r>
              <a:rPr lang="en-GB" dirty="0"/>
              <a:t>‘Child witches’: West/Central &amp; South Africa. Children uninitiated, growing through a spiritually vulnerable time, making them vulnerable to possession by witches</a:t>
            </a:r>
          </a:p>
          <a:p>
            <a:r>
              <a:rPr lang="en-GB" dirty="0"/>
              <a:t>Among matrilineal Akan of Ghana, witches generally thought to be able to attack only their maternal kin. Witch-attack was envisioned as a form of spiritual cannibalism in which witch ‘eats’ her victim's vital essence, causing them to waste away. </a:t>
            </a:r>
          </a:p>
          <a:p>
            <a:r>
              <a:rPr lang="en-GB" dirty="0"/>
              <a:t>In Kenya, witches can interfere with nature and cast curses and spells, but they were regarded as men and women whose hate or bitterness had become magnified to pathological proportions </a:t>
            </a:r>
          </a:p>
        </p:txBody>
      </p:sp>
    </p:spTree>
    <p:extLst>
      <p:ext uri="{BB962C8B-B14F-4D97-AF65-F5344CB8AC3E}">
        <p14:creationId xmlns:p14="http://schemas.microsoft.com/office/powerpoint/2010/main" val="3858102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80FC9-869F-7D7E-AC37-9BD0573B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Witchcraft in colonial Africa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0C173-50B5-F24F-C835-90086839B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Officials did not believe in the existence of the supernatural</a:t>
            </a:r>
          </a:p>
          <a:p>
            <a:r>
              <a:rPr lang="en-GB" dirty="0"/>
              <a:t>Could not accept objective validity of African claims to be bewitched. </a:t>
            </a:r>
          </a:p>
          <a:p>
            <a:r>
              <a:rPr lang="en-GB" dirty="0"/>
              <a:t>‘Witches’ therefore had to be understood as fraudsters, poisoners or troublemakers. </a:t>
            </a:r>
          </a:p>
          <a:p>
            <a:r>
              <a:rPr lang="en-GB" dirty="0"/>
              <a:t>Education, Christianity, and science – would lead to gradual eradication of occult beliefs.</a:t>
            </a:r>
          </a:p>
        </p:txBody>
      </p:sp>
    </p:spTree>
    <p:extLst>
      <p:ext uri="{BB962C8B-B14F-4D97-AF65-F5344CB8AC3E}">
        <p14:creationId xmlns:p14="http://schemas.microsoft.com/office/powerpoint/2010/main" val="3257660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E189A-A679-D0A7-C27F-ED87FA01C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382E0-C38D-B59A-F097-90C43E121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Witchcraft in colonial Africa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554BD-2E43-006D-687D-259748E28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1"/>
            <a:r>
              <a:rPr lang="en-GB" sz="3600" dirty="0"/>
              <a:t>Episodically concerned colonial states</a:t>
            </a:r>
          </a:p>
          <a:p>
            <a:pPr lvl="1"/>
            <a:r>
              <a:rPr lang="en-GB" sz="3600" dirty="0"/>
              <a:t>1919 Calabar </a:t>
            </a:r>
            <a:r>
              <a:rPr lang="en-GB" sz="3600" i="1" dirty="0" err="1"/>
              <a:t>esiere</a:t>
            </a:r>
            <a:r>
              <a:rPr lang="en-GB" sz="3600" dirty="0"/>
              <a:t> ordeal (Hynd, 2023)</a:t>
            </a:r>
          </a:p>
          <a:p>
            <a:pPr lvl="1"/>
            <a:r>
              <a:rPr lang="en-GB" sz="3600" dirty="0"/>
              <a:t>1932 witch-finding movement in Nyasaland (Hynd, 2011; Richards, 1935)</a:t>
            </a:r>
          </a:p>
          <a:p>
            <a:pPr lvl="1"/>
            <a:r>
              <a:rPr lang="en-GB" sz="3600" dirty="0"/>
              <a:t>Murders of suspected witches:</a:t>
            </a:r>
          </a:p>
          <a:p>
            <a:pPr lvl="1"/>
            <a:r>
              <a:rPr lang="en-GB" sz="3600" dirty="0"/>
              <a:t>1932 trial of 70 men at High Court of Kenya for killing a woman neighbour whom they alleged to have been a witch. 60 men sentenced to death. Refined legal precedents on concepts such as ‘malice aforethought’ and ‘grave and sudden provocation’ (Luongo, 2008).</a:t>
            </a:r>
          </a:p>
          <a:p>
            <a:pPr lvl="1"/>
            <a:r>
              <a:rPr lang="en-GB" sz="3600" dirty="0"/>
              <a:t>Political uses of perceived ‘witchcraft’ – use of ‘water medicine’ during Maji Maji rebellion 1905-7 in Tanzania (Ranger, 1967)</a:t>
            </a:r>
          </a:p>
        </p:txBody>
      </p:sp>
    </p:spTree>
    <p:extLst>
      <p:ext uri="{BB962C8B-B14F-4D97-AF65-F5344CB8AC3E}">
        <p14:creationId xmlns:p14="http://schemas.microsoft.com/office/powerpoint/2010/main" val="2560435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D3308-E5B1-FFE8-CDA3-764C0765D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6760E-BA38-363B-988F-FDCA52DEE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Witchcraft in African nationalism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B9704-ADE8-9866-B48D-6B35245E1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/>
            <a:r>
              <a:rPr lang="en-GB" sz="3600" dirty="0"/>
              <a:t>Some anti-colonial/nationalist groups harnessed power of occult belief &amp; spirit mediums, cf. Mau </a:t>
            </a:r>
            <a:r>
              <a:rPr lang="en-GB" sz="3600" dirty="0" err="1"/>
              <a:t>Mau</a:t>
            </a:r>
            <a:r>
              <a:rPr lang="en-GB" sz="3600" dirty="0"/>
              <a:t> in Kenya (Luongo, 2006)</a:t>
            </a:r>
          </a:p>
          <a:p>
            <a:pPr lvl="1"/>
            <a:r>
              <a:rPr lang="en-GB" sz="3600" dirty="0"/>
              <a:t>Other nationalist groups like Samora Machel’s FRELIMO took anti-’witchcraft’ stance (Brinkman, 2003)</a:t>
            </a:r>
          </a:p>
          <a:p>
            <a:pPr lvl="2"/>
            <a:r>
              <a:rPr lang="en-GB" sz="3200" dirty="0"/>
              <a:t>Occult beliefs represent the ‘old’ Africa: superstitious, rural, tribal, hierarchical. </a:t>
            </a:r>
          </a:p>
          <a:p>
            <a:pPr lvl="2"/>
            <a:r>
              <a:rPr lang="en-GB" sz="3200" dirty="0"/>
              <a:t>Modernity and Nationalism =&gt; eradication of such superstition.</a:t>
            </a:r>
          </a:p>
        </p:txBody>
      </p:sp>
    </p:spTree>
    <p:extLst>
      <p:ext uri="{BB962C8B-B14F-4D97-AF65-F5344CB8AC3E}">
        <p14:creationId xmlns:p14="http://schemas.microsoft.com/office/powerpoint/2010/main" val="1016297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E550F7-A1E0-F623-900E-1FA946A2C8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BAE4B-AA3B-FD63-B367-0DF858E2B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Witchcraft in Postcolonial Africa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4CD33-A253-EBB6-474C-ACE9C077D2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3600" dirty="0"/>
              <a:t>Content of occult beliefs/practices is constantly changing:</a:t>
            </a:r>
          </a:p>
          <a:p>
            <a:pPr lvl="1"/>
            <a:r>
              <a:rPr lang="en-GB" sz="3600" dirty="0"/>
              <a:t>‘Witches’ now presumed to use aeroplanes to fly around, or to travel through </a:t>
            </a:r>
            <a:r>
              <a:rPr lang="en-GB" sz="3600" dirty="0" err="1"/>
              <a:t>radiowaves</a:t>
            </a:r>
            <a:r>
              <a:rPr lang="en-GB" sz="3600" dirty="0"/>
              <a:t> and cast spells down mobile phones or TV (</a:t>
            </a:r>
            <a:r>
              <a:rPr lang="en-GB" sz="3600" dirty="0" err="1"/>
              <a:t>Geschiere</a:t>
            </a:r>
            <a:r>
              <a:rPr lang="en-GB" sz="3600" dirty="0"/>
              <a:t>, 1997; Newell, 2021)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0840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53A5C-0C45-8CFF-552C-A490F605E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D0ABA-3B1B-E37A-3DA7-B787D1C26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Witchcraft in Postcolonial Africa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C23C8-F3AA-145E-DAF1-65BDE8BFD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3600" dirty="0"/>
              <a:t>Witchcraft crimes:</a:t>
            </a:r>
          </a:p>
          <a:p>
            <a:pPr lvl="2"/>
            <a:r>
              <a:rPr lang="en-GB" sz="3200" dirty="0"/>
              <a:t> ‘Ritual Murder’: use of body parts in charms to ensure personal/financial success</a:t>
            </a:r>
          </a:p>
          <a:p>
            <a:pPr lvl="2"/>
            <a:r>
              <a:rPr lang="en-GB" sz="3200" dirty="0"/>
              <a:t> ‘Protection/Power’ spells for politicians </a:t>
            </a:r>
          </a:p>
          <a:p>
            <a:pPr lvl="2"/>
            <a:r>
              <a:rPr lang="en-GB" sz="3200" dirty="0"/>
              <a:t>Witchcraft accusations linked to HIV/AIDS etc. </a:t>
            </a:r>
          </a:p>
          <a:p>
            <a:pPr lvl="2"/>
            <a:r>
              <a:rPr lang="en-GB" sz="3200" dirty="0"/>
              <a:t>Murders of suspected witches</a:t>
            </a:r>
          </a:p>
        </p:txBody>
      </p:sp>
    </p:spTree>
    <p:extLst>
      <p:ext uri="{BB962C8B-B14F-4D97-AF65-F5344CB8AC3E}">
        <p14:creationId xmlns:p14="http://schemas.microsoft.com/office/powerpoint/2010/main" val="3904464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ACD05E-311D-1A12-736A-CD0C98C5A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C2070-3076-FCFE-635A-45D72A018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Witchcraft in Postcolonial Africa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8FA70-4690-B1F8-2864-65B026E350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2"/>
            <a:r>
              <a:rPr lang="en-GB" sz="2800" dirty="0"/>
              <a:t>Witchcraft as metacommentary on globalization, capitalism and modernity (Moore and Sanders, 2003)</a:t>
            </a:r>
          </a:p>
          <a:p>
            <a:pPr lvl="2"/>
            <a:r>
              <a:rPr lang="en-GB" sz="2800" dirty="0"/>
              <a:t>Rural South Nigeria, tales of kinsfolk trading their relatives to cannibals who consume their victim’s life-force in order to get rich</a:t>
            </a:r>
          </a:p>
          <a:p>
            <a:pPr lvl="2"/>
            <a:r>
              <a:rPr lang="en-GB" sz="2800" dirty="0"/>
              <a:t> These stories are read as being linked to people’s ideas about improper illicit wealth, to the production of wealth through mysterious means and apparently without normal forms of labour. </a:t>
            </a:r>
          </a:p>
          <a:p>
            <a:pPr lvl="2"/>
            <a:r>
              <a:rPr lang="en-GB" sz="2800" dirty="0"/>
              <a:t> Villagers see theirs as a world of tradition and morality, whilst big cities like Lagos and Abuja are the land of modern and despicable ogres.</a:t>
            </a:r>
          </a:p>
        </p:txBody>
      </p:sp>
    </p:spTree>
    <p:extLst>
      <p:ext uri="{BB962C8B-B14F-4D97-AF65-F5344CB8AC3E}">
        <p14:creationId xmlns:p14="http://schemas.microsoft.com/office/powerpoint/2010/main" val="9837520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83886-5E1D-5F32-5EE5-017E778D1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Interpreting witchcraft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CCC6D-119E-BBAC-FF19-3148BFC18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Levy-Bruhl: </a:t>
            </a:r>
            <a:r>
              <a:rPr lang="en-GB" i="1" dirty="0"/>
              <a:t>Les </a:t>
            </a:r>
            <a:r>
              <a:rPr lang="en-GB" i="1" dirty="0" err="1"/>
              <a:t>fonctions</a:t>
            </a:r>
            <a:r>
              <a:rPr lang="en-GB" i="1" dirty="0"/>
              <a:t> </a:t>
            </a:r>
            <a:r>
              <a:rPr lang="en-GB" i="1" dirty="0" err="1"/>
              <a:t>mentales</a:t>
            </a:r>
            <a:r>
              <a:rPr lang="en-GB" i="1" dirty="0"/>
              <a:t> dans les </a:t>
            </a:r>
            <a:r>
              <a:rPr lang="en-GB" i="1" dirty="0" err="1"/>
              <a:t>societes</a:t>
            </a:r>
            <a:r>
              <a:rPr lang="en-GB" i="1" dirty="0"/>
              <a:t> </a:t>
            </a:r>
            <a:r>
              <a:rPr lang="en-GB" i="1" dirty="0" err="1"/>
              <a:t>inferieures</a:t>
            </a:r>
            <a:r>
              <a:rPr lang="en-GB" i="1" dirty="0"/>
              <a:t> </a:t>
            </a:r>
            <a:r>
              <a:rPr lang="en-GB" dirty="0"/>
              <a:t>(1910), translated in 1926 as </a:t>
            </a:r>
            <a:r>
              <a:rPr lang="en-GB" i="1" dirty="0"/>
              <a:t>How Natives Think </a:t>
            </a:r>
            <a:r>
              <a:rPr lang="en-GB" dirty="0"/>
              <a:t>(1926)</a:t>
            </a:r>
          </a:p>
          <a:p>
            <a:pPr lvl="0"/>
            <a:r>
              <a:rPr lang="en-GB" dirty="0"/>
              <a:t>Witchcraft as evidence of ‘primitive’ or ‘pre-rational’ thinking, and lack of evolution.</a:t>
            </a:r>
          </a:p>
          <a:p>
            <a:pPr marL="0" lv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1108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67E5D5-F835-4E43-FE08-B9CBCEAFE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EFE41DF-B548-499F-99D8-DEAAA6518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A80A9C-66D1-40E8-E997-451D184E9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Interpreting witchcraft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C758C158-D916-02D3-22FF-BFF2E5825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E64A6-A8EA-F097-A5A1-5F539CE3A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dirty="0"/>
              <a:t>E. E. Evans-Pritchard, </a:t>
            </a:r>
            <a:r>
              <a:rPr lang="en-GB" i="1" dirty="0"/>
              <a:t>Witchcraft, Oracles and Magic Among the Azande </a:t>
            </a:r>
            <a:r>
              <a:rPr lang="en-GB" dirty="0"/>
              <a:t>(1937).</a:t>
            </a:r>
          </a:p>
          <a:p>
            <a:pPr marL="0" lvl="0" indent="0">
              <a:buNone/>
            </a:pPr>
            <a:r>
              <a:rPr lang="en-GB" dirty="0"/>
              <a:t>Research in Sudan</a:t>
            </a:r>
          </a:p>
          <a:p>
            <a:pPr marL="0" lvl="0" indent="0">
              <a:buNone/>
            </a:pPr>
            <a:r>
              <a:rPr lang="en-GB" dirty="0"/>
              <a:t>Witchcraft as logical and rational</a:t>
            </a:r>
          </a:p>
          <a:p>
            <a:pPr marL="0" lvl="0" indent="0">
              <a:buNone/>
            </a:pPr>
            <a:r>
              <a:rPr lang="en-GB" dirty="0"/>
              <a:t>Means of explaining the ‘unexplainable’ and offering a theory of causality</a:t>
            </a:r>
          </a:p>
        </p:txBody>
      </p:sp>
    </p:spTree>
    <p:extLst>
      <p:ext uri="{BB962C8B-B14F-4D97-AF65-F5344CB8AC3E}">
        <p14:creationId xmlns:p14="http://schemas.microsoft.com/office/powerpoint/2010/main" val="3486611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D64654-BB12-1065-910C-1429BB09B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D6E64E-9080-455B-5853-E8C611F48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B15E6-28B8-634B-7A57-D962416B6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Interpreting witchcraft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E36C0BF-209E-9C50-ECD4-DB3E1D726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C0311-6B84-B360-D9C7-68086EC83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dirty="0"/>
              <a:t>1950s/1960s: structuralist-functionalist approaches</a:t>
            </a:r>
          </a:p>
          <a:p>
            <a:pPr marL="0" lvl="0" indent="0">
              <a:buNone/>
            </a:pPr>
            <a:r>
              <a:rPr lang="en-GB" dirty="0"/>
              <a:t>Explain witchcraft belief through changing relations of consumption, production, and power</a:t>
            </a:r>
          </a:p>
          <a:p>
            <a:pPr marL="0" lvl="0" indent="0">
              <a:buNone/>
            </a:pPr>
            <a:r>
              <a:rPr lang="en-GB" dirty="0"/>
              <a:t>Witchcraft accusations occur as a symptom of disorder and moral collapse?</a:t>
            </a:r>
          </a:p>
        </p:txBody>
      </p:sp>
    </p:spTree>
    <p:extLst>
      <p:ext uri="{BB962C8B-B14F-4D97-AF65-F5344CB8AC3E}">
        <p14:creationId xmlns:p14="http://schemas.microsoft.com/office/powerpoint/2010/main" val="34452875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F83E9-71D1-74EA-6F3F-3211CCD6F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Interpreting witchcraft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D13A4-A118-E75C-9740-37B0F0DA3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Critiques of structuralist-functionalist approaches:</a:t>
            </a:r>
          </a:p>
          <a:p>
            <a:pPr lvl="1"/>
            <a:r>
              <a:rPr lang="en-GB" sz="4000" dirty="0"/>
              <a:t>Lack of baseline data</a:t>
            </a:r>
          </a:p>
          <a:p>
            <a:pPr lvl="1"/>
            <a:r>
              <a:rPr lang="en-GB" sz="4000" dirty="0"/>
              <a:t>Are accusations and witch-cleansings symptoms of moral collapse/crisis, or moral resistance?</a:t>
            </a:r>
          </a:p>
        </p:txBody>
      </p:sp>
    </p:spTree>
    <p:extLst>
      <p:ext uri="{BB962C8B-B14F-4D97-AF65-F5344CB8AC3E}">
        <p14:creationId xmlns:p14="http://schemas.microsoft.com/office/powerpoint/2010/main" val="22803099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28E01A-6F43-0925-ABA4-2F99ACB3B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D8501F1-6E81-EF00-9A05-0A4DA85AC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8A342-6B02-D11D-7013-8968021E7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Persistence of witchcraft beliefs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97811904-E7FA-79EB-E257-D78EB4DF5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2F6C5-8751-DBDE-6A17-63CAC424C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Murder of Victoria Climbie in North London, 2000</a:t>
            </a:r>
          </a:p>
          <a:p>
            <a:pPr lvl="0"/>
            <a:r>
              <a:rPr lang="en-GB" dirty="0"/>
              <a:t>Child witchcraft accusations as most prominent reason for increase in street children in Kinshasa, DRC (Cadogan-Poole, 2013)</a:t>
            </a:r>
          </a:p>
          <a:p>
            <a:pPr lvl="0"/>
            <a:r>
              <a:rPr lang="en-GB" dirty="0"/>
              <a:t>May 2008, Kisii, Kenya: Mob burnt at least 11 suspected witches to death (BBC, 2008)</a:t>
            </a:r>
          </a:p>
          <a:p>
            <a:pPr lvl="0"/>
            <a:r>
              <a:rPr lang="en-GB" dirty="0"/>
              <a:t>2007-2008, at least 30 albino people in Tanzania murdered for body parts leading to public condemnation by President </a:t>
            </a:r>
            <a:r>
              <a:rPr lang="en-GB" dirty="0" err="1"/>
              <a:t>Kiwete</a:t>
            </a:r>
            <a:r>
              <a:rPr lang="en-GB" dirty="0"/>
              <a:t> (Guardian, 2008)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9515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3B9061-74A1-064E-642B-A7BF954D1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54D59CD-2E46-76AC-B2AC-84911D8B9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7026E7-11CF-F8D5-6713-2E59D9D1E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Persistence of witchcraft beliefs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8A322557-DA23-E2B1-3A47-BEA331AD6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C6B13-DDFC-CD06-D140-AF069731F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April 2008 Kinshasa police arrested 14 suspected sorcerers accused of using black magic for ‘penis snatching’/causing erectile dysfunction and then extorting cash for a cure, causing a wave of panic. </a:t>
            </a:r>
          </a:p>
          <a:p>
            <a:r>
              <a:rPr lang="en-GB" dirty="0"/>
              <a:t>Witchcraft in the global asylum apparatus – argument that being accused of/targeted by witchcraft renders them members of ‘particular social group’ subject to persecution under 1951 UN Refugee Convention (Luongo, 2020).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0603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1D712E-669C-DC03-B80D-0AE5B7727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1F04DB0-DF34-33D7-A35C-068DA382E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749E1-DF6C-23C5-1826-9C7B2435F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Interpreting witchcraft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F8FE34B6-39EE-C5AE-A409-D582D6891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0D907-F826-33DD-DC02-85DCA15CB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Upsurge in popular and academic interest in African witchcraft since 1980s e.g. </a:t>
            </a:r>
            <a:r>
              <a:rPr lang="en-GB" dirty="0" err="1"/>
              <a:t>Comaroff</a:t>
            </a:r>
            <a:r>
              <a:rPr lang="en-GB" dirty="0"/>
              <a:t> and </a:t>
            </a:r>
            <a:r>
              <a:rPr lang="en-GB" dirty="0" err="1"/>
              <a:t>Comaroff</a:t>
            </a:r>
            <a:r>
              <a:rPr lang="en-GB" dirty="0"/>
              <a:t> (1999; 1993); </a:t>
            </a:r>
            <a:r>
              <a:rPr lang="en-GB" dirty="0" err="1"/>
              <a:t>Geschiere</a:t>
            </a:r>
            <a:r>
              <a:rPr lang="en-GB" dirty="0"/>
              <a:t> (1997)</a:t>
            </a:r>
          </a:p>
          <a:p>
            <a:pPr lvl="0"/>
            <a:r>
              <a:rPr lang="en-GB" dirty="0"/>
              <a:t>Relationship between witchcraft and modernity</a:t>
            </a:r>
          </a:p>
          <a:p>
            <a:pPr lvl="0"/>
            <a:r>
              <a:rPr lang="en-GB" dirty="0"/>
              <a:t>Questions such as:</a:t>
            </a:r>
          </a:p>
          <a:p>
            <a:pPr lvl="0"/>
            <a:r>
              <a:rPr lang="en-GB" dirty="0"/>
              <a:t>Do accusations of, and concerns about, witchcraft, increase at times of intense social pressure and rapid social change? i.e. colonization, war, famine, and diseases like AIDS. </a:t>
            </a:r>
          </a:p>
          <a:p>
            <a:pPr lvl="0"/>
            <a:r>
              <a:rPr lang="en-GB" dirty="0"/>
              <a:t> How have the spread of monotheistic religions i.e. Christianity and Islam affected African beliefs in witchcraft? </a:t>
            </a:r>
          </a:p>
        </p:txBody>
      </p:sp>
    </p:spTree>
    <p:extLst>
      <p:ext uri="{BB962C8B-B14F-4D97-AF65-F5344CB8AC3E}">
        <p14:creationId xmlns:p14="http://schemas.microsoft.com/office/powerpoint/2010/main" val="23770539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1FC66-BE2B-F0FD-9D99-033A22E95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9FB120-1E71-F211-BFA2-A3B68966CD5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65874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0027F-CD04-A4F8-A2D6-420D7B483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4777564" cy="357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Friday’s session: </a:t>
            </a:r>
            <a:r>
              <a:rPr lang="en-US" sz="5600" dirty="0"/>
              <a:t>Pandemics, health and healing</a:t>
            </a: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5F69C-8FB1-9FA8-AE4B-AB60BCF87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read at least one of the key readings and bring your notes to class.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B11FC-6C6A-5C77-6675-59CCACA328A2}"/>
              </a:ext>
            </a:extLst>
          </p:cNvPr>
          <p:cNvSpPr txBox="1"/>
          <p:nvPr/>
        </p:nvSpPr>
        <p:spPr>
          <a:xfrm>
            <a:off x="5152722" y="5818355"/>
            <a:ext cx="6097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El </a:t>
            </a:r>
            <a:r>
              <a:rPr lang="en-GB" dirty="0" err="1"/>
              <a:t>Atsui</a:t>
            </a:r>
            <a:r>
              <a:rPr lang="en-GB" dirty="0"/>
              <a:t>, </a:t>
            </a:r>
            <a:r>
              <a:rPr lang="en-GB" i="1" dirty="0"/>
              <a:t>Earth’s Skin </a:t>
            </a:r>
            <a:r>
              <a:rPr lang="en-GB" dirty="0"/>
              <a:t>(2006)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816A03-897B-CBD6-10BF-ADC5F9FE5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221" y="1039645"/>
            <a:ext cx="6443729" cy="429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45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1277</Words>
  <Application>Microsoft Office PowerPoint</Application>
  <PresentationFormat>Widescreen</PresentationFormat>
  <Paragraphs>96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Aptos</vt:lpstr>
      <vt:lpstr>Aptos Display</vt:lpstr>
      <vt:lpstr>Arial</vt:lpstr>
      <vt:lpstr>Office Theme</vt:lpstr>
      <vt:lpstr>HPHI5035/6035: African Modernities  </vt:lpstr>
      <vt:lpstr>Today’s session</vt:lpstr>
      <vt:lpstr>Review</vt:lpstr>
      <vt:lpstr>BBC Podcast: ‘Africa’s Urban Future’</vt:lpstr>
      <vt:lpstr>Reading – Primary sources</vt:lpstr>
      <vt:lpstr>Witchcraft in Africa</vt:lpstr>
      <vt:lpstr>What is ‘witchcraft’?</vt:lpstr>
      <vt:lpstr>What is witchcraft?</vt:lpstr>
      <vt:lpstr>What is witchcraft?</vt:lpstr>
      <vt:lpstr>What is witchcraft?</vt:lpstr>
      <vt:lpstr>Witchcraft in colonial Africa</vt:lpstr>
      <vt:lpstr>Witchcraft in colonial Africa</vt:lpstr>
      <vt:lpstr>Witchcraft in African nationalism</vt:lpstr>
      <vt:lpstr>Witchcraft in Postcolonial Africa</vt:lpstr>
      <vt:lpstr>Witchcraft in Postcolonial Africa</vt:lpstr>
      <vt:lpstr>Witchcraft in Postcolonial Africa</vt:lpstr>
      <vt:lpstr>Interpreting witchcraft</vt:lpstr>
      <vt:lpstr>Interpreting witchcraft</vt:lpstr>
      <vt:lpstr>Interpreting witchcraft</vt:lpstr>
      <vt:lpstr>Interpreting witchcraft</vt:lpstr>
      <vt:lpstr>Persistence of witchcraft beliefs</vt:lpstr>
      <vt:lpstr>Persistence of witchcraft beliefs</vt:lpstr>
      <vt:lpstr>Interpreting witchcraft</vt:lpstr>
      <vt:lpstr>Group discussion</vt:lpstr>
      <vt:lpstr>Friday’s session: Pandemics, health and healing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7</cp:revision>
  <dcterms:created xsi:type="dcterms:W3CDTF">2026-04-19T21:12:18Z</dcterms:created>
  <dcterms:modified xsi:type="dcterms:W3CDTF">2026-05-07T07:42:06Z</dcterms:modified>
</cp:coreProperties>
</file>