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4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>
        <p:scale>
          <a:sx n="50" d="100"/>
          <a:sy n="50" d="100"/>
        </p:scale>
        <p:origin x="1296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A03A6-63B9-4274-92B7-2418A59CA6B1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EECA1-F7AC-4057-9FF5-96057286849C}" type="slidenum">
              <a:rPr lang="fr-FR" smtClean="0"/>
              <a:t>‹N°›</a:t>
            </a:fld>
            <a:endParaRPr lang="fr-FR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3460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A03A6-63B9-4274-92B7-2418A59CA6B1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EECA1-F7AC-4057-9FF5-96057286849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57464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A03A6-63B9-4274-92B7-2418A59CA6B1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EECA1-F7AC-4057-9FF5-96057286849C}" type="slidenum">
              <a:rPr lang="fr-FR" smtClean="0"/>
              <a:t>‹N°›</a:t>
            </a:fld>
            <a:endParaRPr lang="fr-FR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982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A03A6-63B9-4274-92B7-2418A59CA6B1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EECA1-F7AC-4057-9FF5-96057286849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68935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A03A6-63B9-4274-92B7-2418A59CA6B1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EECA1-F7AC-4057-9FF5-96057286849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5154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A03A6-63B9-4274-92B7-2418A59CA6B1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EECA1-F7AC-4057-9FF5-96057286849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26283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A03A6-63B9-4274-92B7-2418A59CA6B1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fr-F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EECA1-F7AC-4057-9FF5-96057286849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06623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12FA03A6-63B9-4274-92B7-2418A59CA6B1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ACEECA1-F7AC-4057-9FF5-96057286849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19826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A03A6-63B9-4274-92B7-2418A59CA6B1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EECA1-F7AC-4057-9FF5-96057286849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40058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A03A6-63B9-4274-92B7-2418A59CA6B1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EECA1-F7AC-4057-9FF5-96057286849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11305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A03A6-63B9-4274-92B7-2418A59CA6B1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EECA1-F7AC-4057-9FF5-96057286849C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30475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12FA03A6-63B9-4274-92B7-2418A59CA6B1}" type="datetimeFigureOut">
              <a:rPr lang="fr-FR" smtClean="0"/>
              <a:t>06/05/2019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ACEECA1-F7AC-4057-9FF5-96057286849C}" type="slidenum">
              <a:rPr lang="fr-FR" smtClean="0"/>
              <a:t>‹N°›</a:t>
            </a:fld>
            <a:endParaRPr lang="fr-FR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3007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olicies.google.com/privacy?hl=en-US#intro" TargetMode="External"/><Relationship Id="rId2" Type="http://schemas.openxmlformats.org/officeDocument/2006/relationships/hyperlink" Target="https://www.business2community.com/cybersecurity/7-social-media-security-issues-business-faces-0202437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s.norton.com/internetsecurity-privacy-protecting-privacy-social-media.html" TargetMode="External"/><Relationship Id="rId5" Type="http://schemas.openxmlformats.org/officeDocument/2006/relationships/hyperlink" Target="https://www.martingroup.co/impact-of-privacy-on-digital-marketing/" TargetMode="External"/><Relationship Id="rId4" Type="http://schemas.openxmlformats.org/officeDocument/2006/relationships/hyperlink" Target="https://usa.kaspersky.com/resource-center/preemptive-safety/privacy-and-security-on-the-intern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F2D330C-936A-4E1F-AF9B-A6B1C46A320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>
                <a:latin typeface="Agency FB" panose="020B0503020202020204" pitchFamily="34" charset="0"/>
              </a:rPr>
              <a:t>Privacy, trust and security issues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2F9DFE9B-448A-4DB2-A181-4883D98D3B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860351"/>
            <a:ext cx="10058400" cy="1143000"/>
          </a:xfrm>
        </p:spPr>
        <p:txBody>
          <a:bodyPr/>
          <a:lstStyle/>
          <a:p>
            <a:r>
              <a:rPr lang="fr-FR" dirty="0">
                <a:latin typeface="Agency FB" panose="020B0503020202020204" pitchFamily="34" charset="0"/>
              </a:rPr>
              <a:t>Maëlis Peretjatko</a:t>
            </a:r>
          </a:p>
        </p:txBody>
      </p:sp>
    </p:spTree>
    <p:extLst>
      <p:ext uri="{BB962C8B-B14F-4D97-AF65-F5344CB8AC3E}">
        <p14:creationId xmlns:p14="http://schemas.microsoft.com/office/powerpoint/2010/main" val="11885039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B5321E3-DA1A-4A6A-9A62-49AFC9D8E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b="1" dirty="0">
                <a:solidFill>
                  <a:schemeClr val="accent1"/>
                </a:solidFill>
                <a:latin typeface="Agency FB" panose="020B0503020202020204" pitchFamily="34" charset="0"/>
              </a:rPr>
              <a:t>Contents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5222FFC-CB59-49EF-95A7-19CF9DF6E3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0904" y="2389073"/>
            <a:ext cx="10827026" cy="402336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romanUcPeriod"/>
            </a:pPr>
            <a:r>
              <a:rPr lang="en-GB" sz="2400" dirty="0"/>
              <a:t>Definitions</a:t>
            </a:r>
          </a:p>
          <a:p>
            <a:pPr marL="514350" indent="-514350">
              <a:buFont typeface="+mj-lt"/>
              <a:buAutoNum type="romanUcPeriod"/>
            </a:pPr>
            <a:r>
              <a:rPr lang="en-GB" sz="2400" dirty="0"/>
              <a:t>Application on social media</a:t>
            </a:r>
          </a:p>
          <a:p>
            <a:pPr marL="514350" indent="-514350">
              <a:buFont typeface="+mj-lt"/>
              <a:buAutoNum type="romanUcPeriod"/>
            </a:pPr>
            <a:r>
              <a:rPr lang="en-GB" sz="2400" dirty="0"/>
              <a:t>Application on web site</a:t>
            </a:r>
          </a:p>
          <a:p>
            <a:pPr marL="514350" indent="-514350">
              <a:buFont typeface="+mj-lt"/>
              <a:buAutoNum type="romanUcPeriod"/>
            </a:pPr>
            <a:r>
              <a:rPr lang="en-GB" sz="2400" dirty="0"/>
              <a:t>Risks</a:t>
            </a:r>
          </a:p>
          <a:p>
            <a:pPr marL="514350" indent="-514350">
              <a:buFont typeface="+mj-lt"/>
              <a:buAutoNum type="romanUcPeriod"/>
            </a:pPr>
            <a:r>
              <a:rPr lang="en-GB" sz="2400" dirty="0"/>
              <a:t>Conclusion</a:t>
            </a:r>
          </a:p>
          <a:p>
            <a:pPr marL="514350" indent="-514350">
              <a:buFont typeface="+mj-lt"/>
              <a:buAutoNum type="romanUcPeriod"/>
            </a:pPr>
            <a:r>
              <a:rPr lang="en-GB" sz="2400" dirty="0"/>
              <a:t>References</a:t>
            </a:r>
          </a:p>
          <a:p>
            <a:pPr marL="514350" indent="-514350">
              <a:buFont typeface="+mj-lt"/>
              <a:buAutoNum type="romanUcPeriod"/>
            </a:pPr>
            <a:endParaRPr lang="en-GB" sz="2400" dirty="0"/>
          </a:p>
          <a:p>
            <a:pPr marL="514350" indent="-514350">
              <a:buFont typeface="+mj-lt"/>
              <a:buAutoNum type="romanUcPeriod"/>
            </a:pPr>
            <a:endParaRPr lang="en-GB" sz="2400" dirty="0"/>
          </a:p>
          <a:p>
            <a:pPr marL="0" indent="0" algn="ctr">
              <a:buNone/>
            </a:pPr>
            <a:r>
              <a:rPr lang="en-GB" dirty="0"/>
              <a:t>“</a:t>
            </a:r>
            <a:r>
              <a:rPr lang="en-GB" sz="1600" dirty="0"/>
              <a:t>Privacy has been a major issue for social media websites because of the complexity of managing privacy settings” (Lee, 2014)</a:t>
            </a:r>
            <a:endParaRPr lang="fr-FR" sz="16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01447ADB-9F52-4ACD-9157-DA6290CF2F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9041" y="2071020"/>
            <a:ext cx="4400796" cy="25274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12181902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2F27FD6-D2F8-4070-98EB-B7312AC08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1028700" indent="-1028700">
              <a:buFont typeface="+mj-lt"/>
              <a:buAutoNum type="romanUcPeriod"/>
            </a:pPr>
            <a:r>
              <a:rPr lang="en-GB" b="1" dirty="0">
                <a:solidFill>
                  <a:schemeClr val="accent1"/>
                </a:solidFill>
                <a:latin typeface="Agency FB" panose="020B0503020202020204" pitchFamily="34" charset="0"/>
              </a:rPr>
              <a:t>Definitions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7853C60-A054-4DE2-A75E-A29C416E26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98743"/>
            <a:ext cx="10058400" cy="402336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b="1" dirty="0"/>
              <a:t>Privacy: </a:t>
            </a:r>
            <a:r>
              <a:rPr lang="en-GB" sz="1800" dirty="0"/>
              <a:t>it is the right to keep sensitive data and information produced as a result of using the web privately (Hogan, 2019)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Try and acquire as much personal information about somebody 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Help businesses to be more effective and deliver targeted ads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b="1" dirty="0"/>
              <a:t>Privacy policy</a:t>
            </a:r>
            <a:r>
              <a:rPr lang="en-GB" sz="1800" dirty="0"/>
              <a:t>: helps to understand what information are collected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Terms statements of rights and responsibilities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accent1"/>
                </a:solidFill>
              </a:rPr>
              <a:t>Respect customers’ data</a:t>
            </a:r>
          </a:p>
          <a:p>
            <a:endParaRPr lang="en-GB" dirty="0"/>
          </a:p>
        </p:txBody>
      </p:sp>
      <p:pic>
        <p:nvPicPr>
          <p:cNvPr id="27" name="Image 26">
            <a:extLst>
              <a:ext uri="{FF2B5EF4-FFF2-40B4-BE49-F238E27FC236}">
                <a16:creationId xmlns:a16="http://schemas.microsoft.com/office/drawing/2014/main" id="{C8382746-D51D-4C5B-ABEB-A8911880E4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2493" y="4326172"/>
            <a:ext cx="3102429" cy="17373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29" name="Connecteur : en arc 28">
            <a:extLst>
              <a:ext uri="{FF2B5EF4-FFF2-40B4-BE49-F238E27FC236}">
                <a16:creationId xmlns:a16="http://schemas.microsoft.com/office/drawing/2014/main" id="{8F77AC03-21C4-4AE2-BC85-AA9F3FC1B4D2}"/>
              </a:ext>
            </a:extLst>
          </p:cNvPr>
          <p:cNvCxnSpPr/>
          <p:nvPr/>
        </p:nvCxnSpPr>
        <p:spPr>
          <a:xfrm>
            <a:off x="251791" y="4890052"/>
            <a:ext cx="845489" cy="609600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0474810"/>
      </p:ext>
    </p:extLst>
  </p:cSld>
  <p:clrMapOvr>
    <a:masterClrMapping/>
  </p:clrMapOvr>
  <p:transition spd="med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99FB759-1E78-4E2C-AC74-B758992A5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1028700" indent="-1028700">
              <a:buFont typeface="+mj-lt"/>
              <a:buAutoNum type="romanUcPeriod"/>
            </a:pPr>
            <a:r>
              <a:rPr lang="en-GB" b="1" dirty="0">
                <a:solidFill>
                  <a:schemeClr val="accent1"/>
                </a:solidFill>
                <a:latin typeface="Agency FB" panose="020B0503020202020204" pitchFamily="34" charset="0"/>
              </a:rPr>
              <a:t>Definitions</a:t>
            </a:r>
            <a:endParaRPr lang="fr-FR" b="1" dirty="0">
              <a:solidFill>
                <a:schemeClr val="accent1"/>
              </a:solidFill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AB9EF13-A909-4A83-94AB-D249EB76B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b="1" dirty="0"/>
              <a:t>Trust and security</a:t>
            </a:r>
            <a:r>
              <a:rPr lang="en-GB" sz="1800" dirty="0"/>
              <a:t>: when an user use a service, he is trusting it with his information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Big responsibility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Must know what information are collected and how to update and delete these information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Possibility to be hacked 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All website must protect customers’ database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Different tools : antivirus, change passwords 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accent1"/>
                </a:solidFill>
              </a:rPr>
              <a:t>Ensure that data and website are secured: GRPD</a:t>
            </a:r>
          </a:p>
        </p:txBody>
      </p:sp>
      <p:cxnSp>
        <p:nvCxnSpPr>
          <p:cNvPr id="5" name="Connecteur : en arc 4">
            <a:extLst>
              <a:ext uri="{FF2B5EF4-FFF2-40B4-BE49-F238E27FC236}">
                <a16:creationId xmlns:a16="http://schemas.microsoft.com/office/drawing/2014/main" id="{FE57BB26-28B9-4FBE-82B6-CB60E0F3C648}"/>
              </a:ext>
            </a:extLst>
          </p:cNvPr>
          <p:cNvCxnSpPr>
            <a:cxnSpLocks/>
          </p:cNvCxnSpPr>
          <p:nvPr/>
        </p:nvCxnSpPr>
        <p:spPr>
          <a:xfrm>
            <a:off x="243839" y="4766441"/>
            <a:ext cx="938254" cy="807351"/>
          </a:xfrm>
          <a:prstGeom prst="curvedConnector3">
            <a:avLst>
              <a:gd name="adj1" fmla="val 40113"/>
            </a:avLst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Image 7">
            <a:extLst>
              <a:ext uri="{FF2B5EF4-FFF2-40B4-BE49-F238E27FC236}">
                <a16:creationId xmlns:a16="http://schemas.microsoft.com/office/drawing/2014/main" id="{A050B48F-A4CE-4EDE-A10E-35464A4EA6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35" t="4136" r="77702" b="88070"/>
          <a:stretch/>
        </p:blipFill>
        <p:spPr>
          <a:xfrm>
            <a:off x="8454888" y="5170117"/>
            <a:ext cx="3180522" cy="8073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19" name="Connecteur : en arc 18">
            <a:extLst>
              <a:ext uri="{FF2B5EF4-FFF2-40B4-BE49-F238E27FC236}">
                <a16:creationId xmlns:a16="http://schemas.microsoft.com/office/drawing/2014/main" id="{7709F7B7-1431-4558-88E2-1847DBA1C976}"/>
              </a:ext>
            </a:extLst>
          </p:cNvPr>
          <p:cNvCxnSpPr>
            <a:cxnSpLocks/>
          </p:cNvCxnSpPr>
          <p:nvPr/>
        </p:nvCxnSpPr>
        <p:spPr>
          <a:xfrm rot="16200000" flipH="1">
            <a:off x="8199673" y="4158350"/>
            <a:ext cx="1067021" cy="848139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3" name="Image 22">
            <a:extLst>
              <a:ext uri="{FF2B5EF4-FFF2-40B4-BE49-F238E27FC236}">
                <a16:creationId xmlns:a16="http://schemas.microsoft.com/office/drawing/2014/main" id="{09532E09-775A-42FD-9C15-DBACB98784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9991" y="286603"/>
            <a:ext cx="2319130" cy="17335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265426908"/>
      </p:ext>
    </p:extLst>
  </p:cSld>
  <p:clrMapOvr>
    <a:masterClrMapping/>
  </p:clrMapOvr>
  <p:transition spd="med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ACEEB1D-C1DA-46A4-9D9B-B6CBEA053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1028700" indent="-1028700">
              <a:buFont typeface="+mj-lt"/>
              <a:buAutoNum type="romanUcPeriod" startAt="2"/>
            </a:pPr>
            <a:r>
              <a:rPr lang="fr-FR" b="1" dirty="0">
                <a:solidFill>
                  <a:schemeClr val="accent1"/>
                </a:solidFill>
                <a:latin typeface="Agency FB" panose="020B0503020202020204" pitchFamily="34" charset="0"/>
              </a:rPr>
              <a:t>Application on social media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771C9364-7281-426F-B03E-FEE9E41FFA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People love sharing their personal content about what’s going on in their lives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Personal content viewed by: spam bots, vindictive acquaintances &amp; criminals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Information can be very difficult to delete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Photos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Customers’ data can be hacked too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Private message on social media with fake account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accent1"/>
                </a:solidFill>
              </a:rPr>
              <a:t>Make all account related to the business certified</a:t>
            </a: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BB7DB4AD-5A1F-4462-95F8-FDA311B71A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6505" y="5223997"/>
            <a:ext cx="2014330" cy="8163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9" name="Connecteur : en arc 8">
            <a:extLst>
              <a:ext uri="{FF2B5EF4-FFF2-40B4-BE49-F238E27FC236}">
                <a16:creationId xmlns:a16="http://schemas.microsoft.com/office/drawing/2014/main" id="{FADECF5E-18B9-4D47-A3FF-11EA96AA6E87}"/>
              </a:ext>
            </a:extLst>
          </p:cNvPr>
          <p:cNvCxnSpPr/>
          <p:nvPr/>
        </p:nvCxnSpPr>
        <p:spPr>
          <a:xfrm>
            <a:off x="6334539" y="5513714"/>
            <a:ext cx="1033670" cy="236920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5043657"/>
      </p:ext>
    </p:extLst>
  </p:cSld>
  <p:clrMapOvr>
    <a:masterClrMapping/>
  </p:clrMapOvr>
  <p:transition spd="med"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5DD3B96-E733-4E8B-A812-2F235941B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1028700" indent="-1028700">
              <a:buFont typeface="+mj-lt"/>
              <a:buAutoNum type="romanUcPeriod" startAt="2"/>
            </a:pPr>
            <a:r>
              <a:rPr lang="fr-FR" b="1" dirty="0">
                <a:solidFill>
                  <a:schemeClr val="accent1"/>
                </a:solidFill>
                <a:latin typeface="Agency FB" panose="020B0503020202020204" pitchFamily="34" charset="0"/>
              </a:rPr>
              <a:t>Application on web site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E03BF36-6668-46AD-BAA1-2D59C91BA9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Make a purchase online = give personal information to be delivered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If customers don’t trust the brand = fail in the business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Security breach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Strong governance practices and security policy, clauses, audit trails 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Cookies and terms of services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Many sites push customers to agree to terms that are best for them – not for the customer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Key channel to cyber criminals</a:t>
            </a:r>
          </a:p>
          <a:p>
            <a:pPr marL="3600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accent1"/>
                </a:solidFill>
              </a:rPr>
              <a:t>Must protect customers’ data</a:t>
            </a:r>
            <a:endParaRPr lang="fr-FR" sz="1800" b="1" dirty="0">
              <a:solidFill>
                <a:schemeClr val="accent1"/>
              </a:solidFill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54BB83B3-2892-4CFF-850D-6923714A66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95" t="25322" r="30000" b="49999"/>
          <a:stretch/>
        </p:blipFill>
        <p:spPr>
          <a:xfrm>
            <a:off x="7482177" y="3508"/>
            <a:ext cx="4611757" cy="15491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6" name="Connecteur : en arc 5">
            <a:extLst>
              <a:ext uri="{FF2B5EF4-FFF2-40B4-BE49-F238E27FC236}">
                <a16:creationId xmlns:a16="http://schemas.microsoft.com/office/drawing/2014/main" id="{3CF54993-8463-4A89-82E4-903AFC1877B1}"/>
              </a:ext>
            </a:extLst>
          </p:cNvPr>
          <p:cNvCxnSpPr/>
          <p:nvPr/>
        </p:nvCxnSpPr>
        <p:spPr>
          <a:xfrm rot="16200000" flipH="1">
            <a:off x="206071" y="4579288"/>
            <a:ext cx="1085354" cy="914400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ZoneTexte 6">
            <a:extLst>
              <a:ext uri="{FF2B5EF4-FFF2-40B4-BE49-F238E27FC236}">
                <a16:creationId xmlns:a16="http://schemas.microsoft.com/office/drawing/2014/main" id="{206403CF-D10A-4FD4-A17E-D54278C3FC89}"/>
              </a:ext>
            </a:extLst>
          </p:cNvPr>
          <p:cNvSpPr txBox="1"/>
          <p:nvPr/>
        </p:nvSpPr>
        <p:spPr>
          <a:xfrm>
            <a:off x="5510254" y="5920654"/>
            <a:ext cx="3140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Competitive advantage</a:t>
            </a:r>
          </a:p>
        </p:txBody>
      </p:sp>
      <p:sp>
        <p:nvSpPr>
          <p:cNvPr id="8" name="Flèche : droite 7">
            <a:extLst>
              <a:ext uri="{FF2B5EF4-FFF2-40B4-BE49-F238E27FC236}">
                <a16:creationId xmlns:a16="http://schemas.microsoft.com/office/drawing/2014/main" id="{B9112DF6-4A4B-4AE1-B398-B262CDFBE620}"/>
              </a:ext>
            </a:extLst>
          </p:cNvPr>
          <p:cNvSpPr/>
          <p:nvPr/>
        </p:nvSpPr>
        <p:spPr>
          <a:xfrm>
            <a:off x="4863548" y="5878243"/>
            <a:ext cx="450573" cy="3693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55784136"/>
      </p:ext>
    </p:extLst>
  </p:cSld>
  <p:clrMapOvr>
    <a:masterClrMapping/>
  </p:clrMapOvr>
  <p:transition spd="med">
    <p:pul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58527F7-95E3-4A61-B8EE-DCFE3D505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1028700" indent="-1028700">
              <a:buFont typeface="+mj-lt"/>
              <a:buAutoNum type="romanUcPeriod" startAt="3"/>
            </a:pPr>
            <a:r>
              <a:rPr lang="fr-FR" b="1" dirty="0">
                <a:solidFill>
                  <a:schemeClr val="accent1"/>
                </a:solidFill>
                <a:latin typeface="Agency FB" panose="020B0503020202020204" pitchFamily="34" charset="0"/>
              </a:rPr>
              <a:t>Risks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72C22C19-0C14-4B22-B8DC-00453D208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737360"/>
            <a:ext cx="10058400" cy="4422544"/>
          </a:xfrm>
        </p:spPr>
        <p:txBody>
          <a:bodyPr>
            <a:noAutofit/>
          </a:bodyPr>
          <a:lstStyle/>
          <a:p>
            <a:pPr marL="360000">
              <a:lnSpc>
                <a:spcPct val="16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Fake email asking people to click on a link</a:t>
            </a:r>
          </a:p>
          <a:p>
            <a:pPr marL="360000">
              <a:lnSpc>
                <a:spcPct val="16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Fake account and fake website = users reveals sensitive information</a:t>
            </a:r>
          </a:p>
          <a:p>
            <a:pPr marL="360000">
              <a:lnSpc>
                <a:spcPct val="16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Counterfeit products of a brand</a:t>
            </a:r>
          </a:p>
          <a:p>
            <a:pPr marL="360000">
              <a:lnSpc>
                <a:spcPct val="16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Ransomware</a:t>
            </a:r>
          </a:p>
          <a:p>
            <a:pPr marL="360000">
              <a:lnSpc>
                <a:spcPct val="16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Stolen passwords</a:t>
            </a:r>
          </a:p>
          <a:p>
            <a:pPr marL="360000">
              <a:lnSpc>
                <a:spcPct val="16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Credit card fraud</a:t>
            </a:r>
          </a:p>
          <a:p>
            <a:pPr marL="360000">
              <a:lnSpc>
                <a:spcPct val="16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Cyber graffiti: insert images, false information</a:t>
            </a:r>
          </a:p>
          <a:p>
            <a:pPr marL="360000">
              <a:lnSpc>
                <a:spcPct val="16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1800" dirty="0"/>
              <a:t>Host and distribute unauthorised software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B9041CE0-C236-46AF-9CF8-243467DA75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4289" y="3695168"/>
            <a:ext cx="3275937" cy="18345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21555300"/>
      </p:ext>
    </p:extLst>
  </p:cSld>
  <p:clrMapOvr>
    <a:masterClrMapping/>
  </p:clrMapOvr>
  <p:transition spd="med">
    <p:pull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6D03803-AD2A-4609-8B9D-5C4BF30BA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  <a:latin typeface="Agency FB" panose="020B0503020202020204" pitchFamily="34" charset="0"/>
              </a:rPr>
              <a:t>Conclusion and recommendations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7BDDA968-F3EC-4126-8EEE-1A4F1956B8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4177085" cy="4023360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1800" dirty="0"/>
              <a:t>Always be aware</a:t>
            </a:r>
          </a:p>
          <a:p>
            <a:pPr>
              <a:lnSpc>
                <a:spcPct val="16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1800" dirty="0"/>
              <a:t>Alert customers about the privacy policy</a:t>
            </a:r>
          </a:p>
          <a:p>
            <a:pPr>
              <a:lnSpc>
                <a:spcPct val="16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1800" dirty="0"/>
              <a:t>Can be a big fail in a business</a:t>
            </a:r>
          </a:p>
          <a:p>
            <a:pPr>
              <a:lnSpc>
                <a:spcPct val="16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1800" dirty="0"/>
              <a:t>Customers need to trust the online brand</a:t>
            </a:r>
          </a:p>
          <a:p>
            <a:endParaRPr lang="en-GB" sz="1800" dirty="0"/>
          </a:p>
          <a:p>
            <a:pPr marL="0" indent="0">
              <a:buNone/>
            </a:pPr>
            <a:endParaRPr lang="fr-FR" dirty="0"/>
          </a:p>
        </p:txBody>
      </p:sp>
      <p:sp>
        <p:nvSpPr>
          <p:cNvPr id="4" name="Espace réservé du contenu 2">
            <a:extLst>
              <a:ext uri="{FF2B5EF4-FFF2-40B4-BE49-F238E27FC236}">
                <a16:creationId xmlns:a16="http://schemas.microsoft.com/office/drawing/2014/main" id="{3E58EF3A-A1F0-412B-887C-D524E85AFEF3}"/>
              </a:ext>
            </a:extLst>
          </p:cNvPr>
          <p:cNvSpPr txBox="1">
            <a:spLocks/>
          </p:cNvSpPr>
          <p:nvPr/>
        </p:nvSpPr>
        <p:spPr>
          <a:xfrm>
            <a:off x="6298759" y="1842790"/>
            <a:ext cx="4177085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b="1" dirty="0">
                <a:solidFill>
                  <a:schemeClr val="accent1"/>
                </a:solidFill>
              </a:rPr>
              <a:t>Recommendations: 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1800" dirty="0"/>
              <a:t>Change passwords every 5 months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1800" dirty="0"/>
              <a:t>Use antivirus software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1800" dirty="0"/>
              <a:t>Certificated account on social media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1800" dirty="0"/>
              <a:t>Secure all database</a:t>
            </a: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164128289"/>
      </p:ext>
    </p:extLst>
  </p:cSld>
  <p:clrMapOvr>
    <a:masterClrMapping/>
  </p:clrMapOvr>
  <p:transition spd="med">
    <p:pull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79F29BB-A5F8-4DBF-BD0F-21E1F4422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  <a:latin typeface="Agency FB" panose="020B0503020202020204" pitchFamily="34" charset="0"/>
              </a:rPr>
              <a:t>References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C8C2FDB-7213-4421-A485-D9D863D173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32646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Chaffey &amp; Smith, 2013, eMarketing excellence, planning and optimising your digital marketing, 4th edition</a:t>
            </a:r>
          </a:p>
          <a:p>
            <a:r>
              <a:rPr lang="en-GB" dirty="0">
                <a:solidFill>
                  <a:schemeClr val="tx1"/>
                </a:solidFill>
              </a:rPr>
              <a:t>Chuch, 2018, 7 social media security issues your business faces 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https://www.business2community.com/cybersecurity/7-social-media-security-issues-business-faces-02024378</a:t>
            </a:r>
            <a:endParaRPr lang="en-GB" dirty="0"/>
          </a:p>
          <a:p>
            <a:r>
              <a:rPr lang="en-GB" dirty="0"/>
              <a:t>Dahl, 2015, Social media marketing, Theories and applications </a:t>
            </a:r>
            <a:endParaRPr lang="fr-FR" dirty="0"/>
          </a:p>
          <a:p>
            <a:r>
              <a:rPr lang="fr-FR" dirty="0"/>
              <a:t>Google Policy, 2019. </a:t>
            </a:r>
            <a:r>
              <a:rPr lang="fr-FR" dirty="0" err="1"/>
              <a:t>Available</a:t>
            </a:r>
            <a:r>
              <a:rPr lang="fr-FR" dirty="0"/>
              <a:t> at: </a:t>
            </a:r>
            <a:r>
              <a:rPr lang="fr-FR" dirty="0">
                <a:hlinkClick r:id="rId3"/>
              </a:rPr>
              <a:t>https://policies.google.com/privacy?hl=en-US#intro</a:t>
            </a:r>
            <a:endParaRPr lang="fr-FR" dirty="0"/>
          </a:p>
          <a:p>
            <a:r>
              <a:rPr lang="fr-FR" dirty="0"/>
              <a:t>Kaspersky, 2019, Internet </a:t>
            </a:r>
            <a:r>
              <a:rPr lang="fr-FR" dirty="0" err="1"/>
              <a:t>privacy</a:t>
            </a:r>
            <a:r>
              <a:rPr lang="fr-FR" dirty="0"/>
              <a:t> &amp; </a:t>
            </a:r>
            <a:r>
              <a:rPr lang="fr-FR" dirty="0" err="1"/>
              <a:t>security</a:t>
            </a:r>
            <a:r>
              <a:rPr lang="fr-FR" dirty="0"/>
              <a:t>: 5 </a:t>
            </a:r>
            <a:r>
              <a:rPr lang="fr-FR" dirty="0" err="1"/>
              <a:t>safety</a:t>
            </a:r>
            <a:r>
              <a:rPr lang="fr-FR" dirty="0"/>
              <a:t> </a:t>
            </a:r>
            <a:r>
              <a:rPr lang="fr-FR" dirty="0" err="1"/>
              <a:t>tips</a:t>
            </a:r>
            <a:r>
              <a:rPr lang="fr-FR" dirty="0"/>
              <a:t>. </a:t>
            </a:r>
            <a:r>
              <a:rPr lang="fr-FR" dirty="0" err="1"/>
              <a:t>Available</a:t>
            </a:r>
            <a:r>
              <a:rPr lang="fr-FR" dirty="0"/>
              <a:t> at: </a:t>
            </a:r>
            <a:r>
              <a:rPr lang="fr-FR" dirty="0">
                <a:hlinkClick r:id="rId4"/>
              </a:rPr>
              <a:t>https://usa.kaspersky.com/resource-center/preemptive-safety/privacy-and-security-on-the-internet</a:t>
            </a:r>
            <a:endParaRPr lang="fr-FR" dirty="0"/>
          </a:p>
          <a:p>
            <a:r>
              <a:rPr lang="en-GB" dirty="0"/>
              <a:t>Neuland, 2018, The impact of privacy on digital marketing. Available at: </a:t>
            </a:r>
            <a:r>
              <a:rPr lang="en-GB" u="sng" dirty="0">
                <a:hlinkClick r:id="rId5"/>
              </a:rPr>
              <a:t>https://www.martingroup.co/impact-of-privacy-on-digital-marketing/</a:t>
            </a:r>
            <a:endParaRPr lang="fr-FR" dirty="0"/>
          </a:p>
          <a:p>
            <a:r>
              <a:rPr lang="fr-FR" dirty="0"/>
              <a:t>Schubert, 2018, Tips for </a:t>
            </a:r>
            <a:r>
              <a:rPr lang="fr-FR" dirty="0" err="1"/>
              <a:t>protecting</a:t>
            </a:r>
            <a:r>
              <a:rPr lang="fr-FR" dirty="0"/>
              <a:t> </a:t>
            </a:r>
            <a:r>
              <a:rPr lang="fr-FR" dirty="0" err="1"/>
              <a:t>your</a:t>
            </a:r>
            <a:r>
              <a:rPr lang="fr-FR" dirty="0"/>
              <a:t> social media </a:t>
            </a:r>
            <a:r>
              <a:rPr lang="fr-FR" dirty="0" err="1"/>
              <a:t>privacy</a:t>
            </a:r>
            <a:r>
              <a:rPr lang="fr-FR" dirty="0"/>
              <a:t>. </a:t>
            </a:r>
            <a:r>
              <a:rPr lang="fr-FR" dirty="0" err="1"/>
              <a:t>Available</a:t>
            </a:r>
            <a:r>
              <a:rPr lang="fr-FR" dirty="0"/>
              <a:t> at: </a:t>
            </a:r>
            <a:r>
              <a:rPr lang="fr-FR" dirty="0">
                <a:hlinkClick r:id="rId6"/>
              </a:rPr>
              <a:t>https://us.norton.com/internetsecurity-privacy-protecting-privacy-social-media.html</a:t>
            </a:r>
            <a:endParaRPr lang="fr-FR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0198215"/>
      </p:ext>
    </p:extLst>
  </p:cSld>
  <p:clrMapOvr>
    <a:masterClrMapping/>
  </p:clrMapOvr>
  <p:transition spd="med">
    <p:pull/>
  </p:transition>
</p:sld>
</file>

<file path=ppt/theme/theme1.xml><?xml version="1.0" encoding="utf-8"?>
<a:theme xmlns:a="http://schemas.openxmlformats.org/drawingml/2006/main" name="Rétrospective">
  <a:themeElements>
    <a:clrScheme name="Rétrospective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étrospectiv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étrospective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219</TotalTime>
  <Words>553</Words>
  <Application>Microsoft Office PowerPoint</Application>
  <PresentationFormat>Grand écran</PresentationFormat>
  <Paragraphs>72</Paragraphs>
  <Slides>9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9</vt:i4>
      </vt:variant>
    </vt:vector>
  </HeadingPairs>
  <TitlesOfParts>
    <vt:vector size="14" baseType="lpstr">
      <vt:lpstr>Agency FB</vt:lpstr>
      <vt:lpstr>Calibri</vt:lpstr>
      <vt:lpstr>Calibri Light</vt:lpstr>
      <vt:lpstr>Wingdings</vt:lpstr>
      <vt:lpstr>Rétrospective</vt:lpstr>
      <vt:lpstr>Privacy, trust and security issues</vt:lpstr>
      <vt:lpstr>Contents</vt:lpstr>
      <vt:lpstr>Definitions</vt:lpstr>
      <vt:lpstr>Definitions</vt:lpstr>
      <vt:lpstr>Application on social media</vt:lpstr>
      <vt:lpstr>Application on web site</vt:lpstr>
      <vt:lpstr>Risks</vt:lpstr>
      <vt:lpstr>Conclusion and recommendations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Privacy, trust and security issues</dc:title>
  <dc:creator>Maëlis Peretjatko</dc:creator>
  <cp:lastModifiedBy>Maëlis Peretjatko</cp:lastModifiedBy>
  <cp:revision>33</cp:revision>
  <dcterms:created xsi:type="dcterms:W3CDTF">2019-04-29T11:28:00Z</dcterms:created>
  <dcterms:modified xsi:type="dcterms:W3CDTF">2019-05-06T16:39:55Z</dcterms:modified>
</cp:coreProperties>
</file>