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4630400" cy="8229600"/>
  <p:notesSz cx="8229600" cy="14630400"/>
  <p:embeddedFontLst>
    <p:embeddedFont>
      <p:font typeface="Cabin" panose="020B0604020202020204" charset="0"/>
      <p:regular r:id="rId11"/>
    </p:embeddedFont>
    <p:embeddedFont>
      <p:font typeface="Unbounded" panose="020B0604020202020204" charset="0"/>
      <p:regular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49" d="100"/>
          <a:sy n="49" d="100"/>
        </p:scale>
        <p:origin x="29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2.fntdata"/><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adius David Kulothungan" userId="5e27f31e-8d93-482e-ac92-c74194db9cf9" providerId="ADAL" clId="{105B6F2C-10AF-4473-A95A-F60C1B089AC3}"/>
    <pc:docChg chg="custSel modSld">
      <pc:chgData name="Gladius David Kulothungan" userId="5e27f31e-8d93-482e-ac92-c74194db9cf9" providerId="ADAL" clId="{105B6F2C-10AF-4473-A95A-F60C1B089AC3}" dt="2024-12-04T00:33:55.783" v="0" actId="478"/>
      <pc:docMkLst>
        <pc:docMk/>
      </pc:docMkLst>
      <pc:sldChg chg="delSp mod">
        <pc:chgData name="Gladius David Kulothungan" userId="5e27f31e-8d93-482e-ac92-c74194db9cf9" providerId="ADAL" clId="{105B6F2C-10AF-4473-A95A-F60C1B089AC3}" dt="2024-12-04T00:33:55.783" v="0" actId="478"/>
        <pc:sldMkLst>
          <pc:docMk/>
          <pc:sldMk cId="0" sldId="259"/>
        </pc:sldMkLst>
        <pc:picChg chg="del">
          <ac:chgData name="Gladius David Kulothungan" userId="5e27f31e-8d93-482e-ac92-c74194db9cf9" providerId="ADAL" clId="{105B6F2C-10AF-4473-A95A-F60C1B089AC3}" dt="2024-12-04T00:33:55.783" v="0" actId="478"/>
          <ac:picMkLst>
            <pc:docMk/>
            <pc:sldMk cId="0" sldId="259"/>
            <ac:picMk id="2"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12653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12836"/>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12836"/>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12836"/>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12836"/>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12836"/>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12836"/>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12836"/>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12836"/>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9.xml"/><Relationship Id="rId5" Type="http://schemas.openxmlformats.org/officeDocument/2006/relationships/image" Target="../media/image15.png"/><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837724" y="2121218"/>
            <a:ext cx="7468553" cy="1408033"/>
          </a:xfrm>
          <a:prstGeom prst="rect">
            <a:avLst/>
          </a:prstGeom>
          <a:noFill/>
          <a:ln/>
        </p:spPr>
        <p:txBody>
          <a:bodyPr wrap="square" lIns="0" tIns="0" rIns="0" bIns="0" rtlCol="0" anchor="t"/>
          <a:lstStyle/>
          <a:p>
            <a:pPr marL="0" indent="0">
              <a:lnSpc>
                <a:spcPts val="5500"/>
              </a:lnSpc>
              <a:buNone/>
            </a:pPr>
            <a:r>
              <a:rPr lang="en-US" sz="4400" dirty="0">
                <a:solidFill>
                  <a:srgbClr val="FFFFFF"/>
                </a:solidFill>
                <a:latin typeface="Unbounded" pitchFamily="34" charset="0"/>
                <a:ea typeface="Unbounded" pitchFamily="34" charset="-122"/>
                <a:cs typeface="Unbounded" pitchFamily="34" charset="-120"/>
              </a:rPr>
              <a:t>Mastering Data Analysis Basics</a:t>
            </a:r>
            <a:endParaRPr lang="en-US" sz="4400" dirty="0"/>
          </a:p>
        </p:txBody>
      </p:sp>
      <p:sp>
        <p:nvSpPr>
          <p:cNvPr id="4" name="Text 1"/>
          <p:cNvSpPr/>
          <p:nvPr/>
        </p:nvSpPr>
        <p:spPr>
          <a:xfrm>
            <a:off x="837724" y="3888224"/>
            <a:ext cx="7468553" cy="1532096"/>
          </a:xfrm>
          <a:prstGeom prst="rect">
            <a:avLst/>
          </a:prstGeom>
          <a:noFill/>
          <a:ln/>
        </p:spPr>
        <p:txBody>
          <a:bodyPr wrap="square" lIns="0" tIns="0" rIns="0" bIns="0" rtlCol="0" anchor="t"/>
          <a:lstStyle/>
          <a:p>
            <a:pPr marL="0" indent="0">
              <a:lnSpc>
                <a:spcPts val="3000"/>
              </a:lnSpc>
              <a:buNone/>
            </a:pPr>
            <a:r>
              <a:rPr lang="en-US" sz="1850" dirty="0">
                <a:solidFill>
                  <a:srgbClr val="CAD6DE"/>
                </a:solidFill>
                <a:latin typeface="Cabin" pitchFamily="34" charset="0"/>
                <a:ea typeface="Cabin" pitchFamily="34" charset="-122"/>
                <a:cs typeface="Cabin" pitchFamily="34" charset="-120"/>
              </a:rPr>
              <a:t>Welcome to our comprehensive guide on data analysis fundamentals. This presentation will equip you with essential knowledge and practical skills to analyze data effectively, enabling you to make informed decisions in various real-world scenarios.</a:t>
            </a:r>
            <a:endParaRPr lang="en-US" sz="1850" dirty="0"/>
          </a:p>
        </p:txBody>
      </p:sp>
      <p:sp>
        <p:nvSpPr>
          <p:cNvPr id="5" name="Shape 2"/>
          <p:cNvSpPr/>
          <p:nvPr/>
        </p:nvSpPr>
        <p:spPr>
          <a:xfrm>
            <a:off x="837724" y="5707380"/>
            <a:ext cx="382905" cy="382905"/>
          </a:xfrm>
          <a:prstGeom prst="roundRect">
            <a:avLst>
              <a:gd name="adj" fmla="val 23878209"/>
            </a:avLst>
          </a:prstGeom>
          <a:noFill/>
          <a:ln w="7620">
            <a:solidFill>
              <a:srgbClr val="FFFFFF"/>
            </a:solidFill>
            <a:prstDash val="solid"/>
          </a:ln>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837724" y="1228844"/>
            <a:ext cx="7468553" cy="1408033"/>
          </a:xfrm>
          <a:prstGeom prst="rect">
            <a:avLst/>
          </a:prstGeom>
          <a:noFill/>
          <a:ln/>
        </p:spPr>
        <p:txBody>
          <a:bodyPr wrap="square" lIns="0" tIns="0" rIns="0" bIns="0" rtlCol="0" anchor="t"/>
          <a:lstStyle/>
          <a:p>
            <a:pPr marL="0" indent="0">
              <a:lnSpc>
                <a:spcPts val="5500"/>
              </a:lnSpc>
              <a:buNone/>
            </a:pPr>
            <a:r>
              <a:rPr lang="en-US" sz="4400" dirty="0">
                <a:solidFill>
                  <a:srgbClr val="FFFFFF"/>
                </a:solidFill>
                <a:latin typeface="Unbounded" pitchFamily="34" charset="0"/>
                <a:ea typeface="Unbounded" pitchFamily="34" charset="-122"/>
                <a:cs typeface="Unbounded" pitchFamily="34" charset="-120"/>
              </a:rPr>
              <a:t>Descriptive Analysis Techniques</a:t>
            </a:r>
            <a:endParaRPr lang="en-US" sz="4400" dirty="0"/>
          </a:p>
        </p:txBody>
      </p:sp>
      <p:sp>
        <p:nvSpPr>
          <p:cNvPr id="4" name="Shape 1"/>
          <p:cNvSpPr/>
          <p:nvPr/>
        </p:nvSpPr>
        <p:spPr>
          <a:xfrm>
            <a:off x="837724" y="3265051"/>
            <a:ext cx="418862" cy="418862"/>
          </a:xfrm>
          <a:prstGeom prst="roundRect">
            <a:avLst>
              <a:gd name="adj" fmla="val 8573"/>
            </a:avLst>
          </a:prstGeom>
          <a:solidFill>
            <a:srgbClr val="304755"/>
          </a:solidFill>
          <a:ln/>
        </p:spPr>
        <p:txBody>
          <a:bodyPr/>
          <a:lstStyle/>
          <a:p>
            <a:endParaRPr lang="en-GB"/>
          </a:p>
        </p:txBody>
      </p:sp>
      <p:sp>
        <p:nvSpPr>
          <p:cNvPr id="5" name="Text 2"/>
          <p:cNvSpPr/>
          <p:nvPr/>
        </p:nvSpPr>
        <p:spPr>
          <a:xfrm>
            <a:off x="1495901" y="3265051"/>
            <a:ext cx="2956441" cy="703898"/>
          </a:xfrm>
          <a:prstGeom prst="rect">
            <a:avLst/>
          </a:prstGeom>
          <a:noFill/>
          <a:ln/>
        </p:spPr>
        <p:txBody>
          <a:bodyPr wrap="square" lIns="0" tIns="0" rIns="0" bIns="0" rtlCol="0" anchor="t"/>
          <a:lstStyle/>
          <a:p>
            <a:pPr marL="0" indent="0">
              <a:lnSpc>
                <a:spcPts val="2750"/>
              </a:lnSpc>
              <a:buNone/>
            </a:pPr>
            <a:r>
              <a:rPr lang="en-US" sz="2200" dirty="0">
                <a:solidFill>
                  <a:srgbClr val="CAD6DE"/>
                </a:solidFill>
                <a:latin typeface="Unbounded" pitchFamily="34" charset="0"/>
                <a:ea typeface="Unbounded" pitchFamily="34" charset="-122"/>
                <a:cs typeface="Unbounded" pitchFamily="34" charset="-120"/>
              </a:rPr>
              <a:t>Mean and Median</a:t>
            </a:r>
            <a:endParaRPr lang="en-US" sz="2200" dirty="0"/>
          </a:p>
        </p:txBody>
      </p:sp>
      <p:sp>
        <p:nvSpPr>
          <p:cNvPr id="6" name="Text 3"/>
          <p:cNvSpPr/>
          <p:nvPr/>
        </p:nvSpPr>
        <p:spPr>
          <a:xfrm>
            <a:off x="1495901" y="4112538"/>
            <a:ext cx="2956441" cy="1149072"/>
          </a:xfrm>
          <a:prstGeom prst="rect">
            <a:avLst/>
          </a:prstGeom>
          <a:noFill/>
          <a:ln/>
        </p:spPr>
        <p:txBody>
          <a:bodyPr wrap="square" lIns="0" tIns="0" rIns="0" bIns="0" rtlCol="0" anchor="t"/>
          <a:lstStyle/>
          <a:p>
            <a:pPr marL="0" indent="0">
              <a:lnSpc>
                <a:spcPts val="3000"/>
              </a:lnSpc>
              <a:buNone/>
            </a:pPr>
            <a:r>
              <a:rPr lang="en-US" sz="1850" dirty="0">
                <a:solidFill>
                  <a:srgbClr val="CAD6DE"/>
                </a:solidFill>
                <a:latin typeface="Cabin" pitchFamily="34" charset="0"/>
                <a:ea typeface="Cabin" pitchFamily="34" charset="-122"/>
                <a:cs typeface="Cabin" pitchFamily="34" charset="-120"/>
              </a:rPr>
              <a:t>Calculate averages and find the middle value in ordered datasets.</a:t>
            </a:r>
            <a:endParaRPr lang="en-US" sz="1850" dirty="0"/>
          </a:p>
        </p:txBody>
      </p:sp>
      <p:sp>
        <p:nvSpPr>
          <p:cNvPr id="7" name="Shape 4"/>
          <p:cNvSpPr/>
          <p:nvPr/>
        </p:nvSpPr>
        <p:spPr>
          <a:xfrm>
            <a:off x="4691658" y="3265051"/>
            <a:ext cx="418862" cy="418862"/>
          </a:xfrm>
          <a:prstGeom prst="roundRect">
            <a:avLst>
              <a:gd name="adj" fmla="val 8573"/>
            </a:avLst>
          </a:prstGeom>
          <a:solidFill>
            <a:srgbClr val="304755"/>
          </a:solidFill>
          <a:ln/>
        </p:spPr>
        <p:txBody>
          <a:bodyPr/>
          <a:lstStyle/>
          <a:p>
            <a:endParaRPr lang="en-GB"/>
          </a:p>
        </p:txBody>
      </p:sp>
      <p:sp>
        <p:nvSpPr>
          <p:cNvPr id="8" name="Text 5"/>
          <p:cNvSpPr/>
          <p:nvPr/>
        </p:nvSpPr>
        <p:spPr>
          <a:xfrm>
            <a:off x="5349835" y="3265051"/>
            <a:ext cx="2956441" cy="1055846"/>
          </a:xfrm>
          <a:prstGeom prst="rect">
            <a:avLst/>
          </a:prstGeom>
          <a:noFill/>
          <a:ln/>
        </p:spPr>
        <p:txBody>
          <a:bodyPr wrap="square" lIns="0" tIns="0" rIns="0" bIns="0" rtlCol="0" anchor="t"/>
          <a:lstStyle/>
          <a:p>
            <a:pPr marL="0" indent="0">
              <a:lnSpc>
                <a:spcPts val="2750"/>
              </a:lnSpc>
              <a:buNone/>
            </a:pPr>
            <a:r>
              <a:rPr lang="en-US" sz="2200" dirty="0">
                <a:solidFill>
                  <a:srgbClr val="CAD6DE"/>
                </a:solidFill>
                <a:latin typeface="Unbounded" pitchFamily="34" charset="0"/>
                <a:ea typeface="Unbounded" pitchFamily="34" charset="-122"/>
                <a:cs typeface="Unbounded" pitchFamily="34" charset="-120"/>
              </a:rPr>
              <a:t>Mode and Standard Deviation</a:t>
            </a:r>
            <a:endParaRPr lang="en-US" sz="2200" dirty="0"/>
          </a:p>
        </p:txBody>
      </p:sp>
      <p:sp>
        <p:nvSpPr>
          <p:cNvPr id="9" name="Text 6"/>
          <p:cNvSpPr/>
          <p:nvPr/>
        </p:nvSpPr>
        <p:spPr>
          <a:xfrm>
            <a:off x="5349835" y="4464487"/>
            <a:ext cx="2956441" cy="1149072"/>
          </a:xfrm>
          <a:prstGeom prst="rect">
            <a:avLst/>
          </a:prstGeom>
          <a:noFill/>
          <a:ln/>
        </p:spPr>
        <p:txBody>
          <a:bodyPr wrap="square" lIns="0" tIns="0" rIns="0" bIns="0" rtlCol="0" anchor="t"/>
          <a:lstStyle/>
          <a:p>
            <a:pPr marL="0" indent="0">
              <a:lnSpc>
                <a:spcPts val="3000"/>
              </a:lnSpc>
              <a:buNone/>
            </a:pPr>
            <a:r>
              <a:rPr lang="en-US" sz="1850" dirty="0">
                <a:solidFill>
                  <a:srgbClr val="CAD6DE"/>
                </a:solidFill>
                <a:latin typeface="Cabin" pitchFamily="34" charset="0"/>
                <a:ea typeface="Cabin" pitchFamily="34" charset="-122"/>
                <a:cs typeface="Cabin" pitchFamily="34" charset="-120"/>
              </a:rPr>
              <a:t>Identify most frequent values and measure data spread from the mean.</a:t>
            </a:r>
            <a:endParaRPr lang="en-US" sz="1850" dirty="0"/>
          </a:p>
        </p:txBody>
      </p:sp>
      <p:sp>
        <p:nvSpPr>
          <p:cNvPr id="10" name="Shape 7"/>
          <p:cNvSpPr/>
          <p:nvPr/>
        </p:nvSpPr>
        <p:spPr>
          <a:xfrm>
            <a:off x="837724" y="6122075"/>
            <a:ext cx="418862" cy="418862"/>
          </a:xfrm>
          <a:prstGeom prst="roundRect">
            <a:avLst>
              <a:gd name="adj" fmla="val 8573"/>
            </a:avLst>
          </a:prstGeom>
          <a:solidFill>
            <a:srgbClr val="304755"/>
          </a:solidFill>
          <a:ln/>
        </p:spPr>
        <p:txBody>
          <a:bodyPr/>
          <a:lstStyle/>
          <a:p>
            <a:endParaRPr lang="en-GB"/>
          </a:p>
        </p:txBody>
      </p:sp>
      <p:sp>
        <p:nvSpPr>
          <p:cNvPr id="11" name="Text 8"/>
          <p:cNvSpPr/>
          <p:nvPr/>
        </p:nvSpPr>
        <p:spPr>
          <a:xfrm>
            <a:off x="1495901" y="6122075"/>
            <a:ext cx="3818334" cy="351949"/>
          </a:xfrm>
          <a:prstGeom prst="rect">
            <a:avLst/>
          </a:prstGeom>
          <a:noFill/>
          <a:ln/>
        </p:spPr>
        <p:txBody>
          <a:bodyPr wrap="none" lIns="0" tIns="0" rIns="0" bIns="0" rtlCol="0" anchor="t"/>
          <a:lstStyle/>
          <a:p>
            <a:pPr marL="0" indent="0">
              <a:lnSpc>
                <a:spcPts val="2750"/>
              </a:lnSpc>
              <a:buNone/>
            </a:pPr>
            <a:r>
              <a:rPr lang="en-US" sz="2200" dirty="0">
                <a:solidFill>
                  <a:srgbClr val="CAD6DE"/>
                </a:solidFill>
                <a:latin typeface="Unbounded" pitchFamily="34" charset="0"/>
                <a:ea typeface="Unbounded" pitchFamily="34" charset="-122"/>
                <a:cs typeface="Unbounded" pitchFamily="34" charset="-120"/>
              </a:rPr>
              <a:t>Frequency Distribution</a:t>
            </a:r>
            <a:endParaRPr lang="en-US" sz="2200" dirty="0"/>
          </a:p>
        </p:txBody>
      </p:sp>
      <p:sp>
        <p:nvSpPr>
          <p:cNvPr id="12" name="Text 9"/>
          <p:cNvSpPr/>
          <p:nvPr/>
        </p:nvSpPr>
        <p:spPr>
          <a:xfrm>
            <a:off x="1495901" y="6617613"/>
            <a:ext cx="6810375" cy="383024"/>
          </a:xfrm>
          <a:prstGeom prst="rect">
            <a:avLst/>
          </a:prstGeom>
          <a:noFill/>
          <a:ln/>
        </p:spPr>
        <p:txBody>
          <a:bodyPr wrap="none" lIns="0" tIns="0" rIns="0" bIns="0" rtlCol="0" anchor="t"/>
          <a:lstStyle/>
          <a:p>
            <a:pPr marL="0" indent="0">
              <a:lnSpc>
                <a:spcPts val="3000"/>
              </a:lnSpc>
              <a:buNone/>
            </a:pPr>
            <a:r>
              <a:rPr lang="en-US" sz="1850" dirty="0">
                <a:solidFill>
                  <a:srgbClr val="CAD6DE"/>
                </a:solidFill>
                <a:latin typeface="Cabin" pitchFamily="34" charset="0"/>
                <a:ea typeface="Cabin" pitchFamily="34" charset="-122"/>
                <a:cs typeface="Cabin" pitchFamily="34" charset="-120"/>
              </a:rPr>
              <a:t>Count data points within defined intervals for better insights.</a:t>
            </a:r>
            <a:endParaRPr lang="en-US" sz="18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837724" y="1671995"/>
            <a:ext cx="10830282" cy="704017"/>
          </a:xfrm>
          <a:prstGeom prst="rect">
            <a:avLst/>
          </a:prstGeom>
          <a:noFill/>
          <a:ln/>
        </p:spPr>
        <p:txBody>
          <a:bodyPr wrap="none" lIns="0" tIns="0" rIns="0" bIns="0" rtlCol="0" anchor="t"/>
          <a:lstStyle/>
          <a:p>
            <a:pPr marL="0" indent="0">
              <a:lnSpc>
                <a:spcPts val="5500"/>
              </a:lnSpc>
              <a:buNone/>
            </a:pPr>
            <a:r>
              <a:rPr lang="en-US" sz="4400" dirty="0">
                <a:solidFill>
                  <a:srgbClr val="FFFFFF"/>
                </a:solidFill>
                <a:latin typeface="Unbounded" pitchFamily="34" charset="0"/>
                <a:ea typeface="Unbounded" pitchFamily="34" charset="-122"/>
                <a:cs typeface="Unbounded" pitchFamily="34" charset="-120"/>
              </a:rPr>
              <a:t>Applying Descriptive Techniques</a:t>
            </a:r>
            <a:endParaRPr lang="en-US" sz="4400" dirty="0"/>
          </a:p>
        </p:txBody>
      </p:sp>
      <p:sp>
        <p:nvSpPr>
          <p:cNvPr id="3" name="Text 1"/>
          <p:cNvSpPr/>
          <p:nvPr/>
        </p:nvSpPr>
        <p:spPr>
          <a:xfrm>
            <a:off x="837724" y="2974300"/>
            <a:ext cx="2816185" cy="351949"/>
          </a:xfrm>
          <a:prstGeom prst="rect">
            <a:avLst/>
          </a:prstGeom>
          <a:noFill/>
          <a:ln/>
        </p:spPr>
        <p:txBody>
          <a:bodyPr wrap="none" lIns="0" tIns="0" rIns="0" bIns="0" rtlCol="0" anchor="t"/>
          <a:lstStyle/>
          <a:p>
            <a:pPr marL="0" indent="0">
              <a:lnSpc>
                <a:spcPts val="2750"/>
              </a:lnSpc>
              <a:buNone/>
            </a:pPr>
            <a:r>
              <a:rPr lang="en-US" sz="2200" dirty="0">
                <a:solidFill>
                  <a:srgbClr val="FFFFFF"/>
                </a:solidFill>
                <a:latin typeface="Unbounded" pitchFamily="34" charset="0"/>
                <a:ea typeface="Unbounded" pitchFamily="34" charset="-122"/>
                <a:cs typeface="Unbounded" pitchFamily="34" charset="-120"/>
              </a:rPr>
              <a:t>Excel Functions</a:t>
            </a:r>
            <a:endParaRPr lang="en-US" sz="2200" dirty="0"/>
          </a:p>
        </p:txBody>
      </p:sp>
      <p:sp>
        <p:nvSpPr>
          <p:cNvPr id="4" name="Text 2"/>
          <p:cNvSpPr/>
          <p:nvPr/>
        </p:nvSpPr>
        <p:spPr>
          <a:xfrm>
            <a:off x="837724" y="3565565"/>
            <a:ext cx="6185535" cy="383024"/>
          </a:xfrm>
          <a:prstGeom prst="rect">
            <a:avLst/>
          </a:prstGeom>
          <a:noFill/>
          <a:ln/>
        </p:spPr>
        <p:txBody>
          <a:bodyPr wrap="none" lIns="0" tIns="0" rIns="0" bIns="0" rtlCol="0" anchor="t"/>
          <a:lstStyle/>
          <a:p>
            <a:pPr marL="0" indent="0">
              <a:lnSpc>
                <a:spcPts val="3000"/>
              </a:lnSpc>
              <a:buNone/>
            </a:pPr>
            <a:r>
              <a:rPr lang="en-US" sz="1850" dirty="0">
                <a:solidFill>
                  <a:srgbClr val="CAD6DE"/>
                </a:solidFill>
                <a:latin typeface="Cabin" pitchFamily="34" charset="0"/>
                <a:ea typeface="Cabin" pitchFamily="34" charset="-122"/>
                <a:cs typeface="Cabin" pitchFamily="34" charset="-120"/>
              </a:rPr>
              <a:t>=AVERAGE(): Calculate mean</a:t>
            </a:r>
            <a:endParaRPr lang="en-US" sz="1850" dirty="0"/>
          </a:p>
        </p:txBody>
      </p:sp>
      <p:sp>
        <p:nvSpPr>
          <p:cNvPr id="5" name="Text 3"/>
          <p:cNvSpPr/>
          <p:nvPr/>
        </p:nvSpPr>
        <p:spPr>
          <a:xfrm>
            <a:off x="837724" y="4163973"/>
            <a:ext cx="6185535" cy="383024"/>
          </a:xfrm>
          <a:prstGeom prst="rect">
            <a:avLst/>
          </a:prstGeom>
          <a:noFill/>
          <a:ln/>
        </p:spPr>
        <p:txBody>
          <a:bodyPr wrap="none" lIns="0" tIns="0" rIns="0" bIns="0" rtlCol="0" anchor="t"/>
          <a:lstStyle/>
          <a:p>
            <a:pPr marL="0" indent="0">
              <a:lnSpc>
                <a:spcPts val="3000"/>
              </a:lnSpc>
              <a:buNone/>
            </a:pPr>
            <a:r>
              <a:rPr lang="en-US" sz="1850" dirty="0">
                <a:solidFill>
                  <a:srgbClr val="CAD6DE"/>
                </a:solidFill>
                <a:latin typeface="Cabin" pitchFamily="34" charset="0"/>
                <a:ea typeface="Cabin" pitchFamily="34" charset="-122"/>
                <a:cs typeface="Cabin" pitchFamily="34" charset="-120"/>
              </a:rPr>
              <a:t>=MEDIAN(): Find median</a:t>
            </a:r>
            <a:endParaRPr lang="en-US" sz="1850" dirty="0"/>
          </a:p>
        </p:txBody>
      </p:sp>
      <p:sp>
        <p:nvSpPr>
          <p:cNvPr id="6" name="Text 4"/>
          <p:cNvSpPr/>
          <p:nvPr/>
        </p:nvSpPr>
        <p:spPr>
          <a:xfrm>
            <a:off x="837724" y="4762381"/>
            <a:ext cx="6185535" cy="383024"/>
          </a:xfrm>
          <a:prstGeom prst="rect">
            <a:avLst/>
          </a:prstGeom>
          <a:noFill/>
          <a:ln/>
        </p:spPr>
        <p:txBody>
          <a:bodyPr wrap="none" lIns="0" tIns="0" rIns="0" bIns="0" rtlCol="0" anchor="t"/>
          <a:lstStyle/>
          <a:p>
            <a:pPr marL="0" indent="0">
              <a:lnSpc>
                <a:spcPts val="3000"/>
              </a:lnSpc>
              <a:buNone/>
            </a:pPr>
            <a:r>
              <a:rPr lang="en-US" sz="1850" dirty="0">
                <a:solidFill>
                  <a:srgbClr val="CAD6DE"/>
                </a:solidFill>
                <a:latin typeface="Cabin" pitchFamily="34" charset="0"/>
                <a:ea typeface="Cabin" pitchFamily="34" charset="-122"/>
                <a:cs typeface="Cabin" pitchFamily="34" charset="-120"/>
              </a:rPr>
              <a:t>=MODE.SNGL(): Identify mode</a:t>
            </a:r>
            <a:endParaRPr lang="en-US" sz="1850" dirty="0"/>
          </a:p>
        </p:txBody>
      </p:sp>
      <p:sp>
        <p:nvSpPr>
          <p:cNvPr id="7" name="Text 5"/>
          <p:cNvSpPr/>
          <p:nvPr/>
        </p:nvSpPr>
        <p:spPr>
          <a:xfrm>
            <a:off x="837724" y="5360789"/>
            <a:ext cx="6185535" cy="383024"/>
          </a:xfrm>
          <a:prstGeom prst="rect">
            <a:avLst/>
          </a:prstGeom>
          <a:noFill/>
          <a:ln/>
        </p:spPr>
        <p:txBody>
          <a:bodyPr wrap="none" lIns="0" tIns="0" rIns="0" bIns="0" rtlCol="0" anchor="t"/>
          <a:lstStyle/>
          <a:p>
            <a:pPr marL="0" indent="0">
              <a:lnSpc>
                <a:spcPts val="3000"/>
              </a:lnSpc>
              <a:buNone/>
            </a:pPr>
            <a:r>
              <a:rPr lang="en-US" sz="1850" dirty="0">
                <a:solidFill>
                  <a:srgbClr val="CAD6DE"/>
                </a:solidFill>
                <a:latin typeface="Cabin" pitchFamily="34" charset="0"/>
                <a:ea typeface="Cabin" pitchFamily="34" charset="-122"/>
                <a:cs typeface="Cabin" pitchFamily="34" charset="-120"/>
              </a:rPr>
              <a:t>=STDEV.P(): Compute standard deviation</a:t>
            </a:r>
            <a:endParaRPr lang="en-US" sz="1850" dirty="0"/>
          </a:p>
        </p:txBody>
      </p:sp>
      <p:sp>
        <p:nvSpPr>
          <p:cNvPr id="8" name="Text 6"/>
          <p:cNvSpPr/>
          <p:nvPr/>
        </p:nvSpPr>
        <p:spPr>
          <a:xfrm>
            <a:off x="7614761" y="2974300"/>
            <a:ext cx="2899410" cy="351949"/>
          </a:xfrm>
          <a:prstGeom prst="rect">
            <a:avLst/>
          </a:prstGeom>
          <a:noFill/>
          <a:ln/>
        </p:spPr>
        <p:txBody>
          <a:bodyPr wrap="none" lIns="0" tIns="0" rIns="0" bIns="0" rtlCol="0" anchor="t"/>
          <a:lstStyle/>
          <a:p>
            <a:pPr marL="0" indent="0">
              <a:lnSpc>
                <a:spcPts val="2750"/>
              </a:lnSpc>
              <a:buNone/>
            </a:pPr>
            <a:r>
              <a:rPr lang="en-US" sz="2200" dirty="0">
                <a:solidFill>
                  <a:srgbClr val="FFFFFF"/>
                </a:solidFill>
                <a:latin typeface="Unbounded" pitchFamily="34" charset="0"/>
                <a:ea typeface="Unbounded" pitchFamily="34" charset="-122"/>
                <a:cs typeface="Unbounded" pitchFamily="34" charset="-120"/>
              </a:rPr>
              <a:t>Example Dataset</a:t>
            </a:r>
            <a:endParaRPr lang="en-US" sz="2200" dirty="0"/>
          </a:p>
        </p:txBody>
      </p:sp>
      <p:sp>
        <p:nvSpPr>
          <p:cNvPr id="9" name="Text 7"/>
          <p:cNvSpPr/>
          <p:nvPr/>
        </p:nvSpPr>
        <p:spPr>
          <a:xfrm>
            <a:off x="7614761" y="3565565"/>
            <a:ext cx="6185535" cy="383024"/>
          </a:xfrm>
          <a:prstGeom prst="rect">
            <a:avLst/>
          </a:prstGeom>
          <a:noFill/>
          <a:ln/>
        </p:spPr>
        <p:txBody>
          <a:bodyPr wrap="none" lIns="0" tIns="0" rIns="0" bIns="0" rtlCol="0" anchor="t"/>
          <a:lstStyle/>
          <a:p>
            <a:pPr marL="0" indent="0">
              <a:lnSpc>
                <a:spcPts val="3000"/>
              </a:lnSpc>
              <a:buNone/>
            </a:pPr>
            <a:r>
              <a:rPr lang="en-US" sz="1850" dirty="0">
                <a:solidFill>
                  <a:srgbClr val="CAD6DE"/>
                </a:solidFill>
                <a:latin typeface="Cabin" pitchFamily="34" charset="0"/>
                <a:ea typeface="Cabin" pitchFamily="34" charset="-122"/>
                <a:cs typeface="Cabin" pitchFamily="34" charset="-120"/>
              </a:rPr>
              <a:t>Monthly sales: 100, 120, 130, 150, 140, 160</a:t>
            </a:r>
            <a:endParaRPr lang="en-US" sz="1850" dirty="0"/>
          </a:p>
        </p:txBody>
      </p:sp>
      <p:sp>
        <p:nvSpPr>
          <p:cNvPr id="10" name="Text 8"/>
          <p:cNvSpPr/>
          <p:nvPr/>
        </p:nvSpPr>
        <p:spPr>
          <a:xfrm>
            <a:off x="7614761" y="4163973"/>
            <a:ext cx="6185535" cy="383024"/>
          </a:xfrm>
          <a:prstGeom prst="rect">
            <a:avLst/>
          </a:prstGeom>
          <a:noFill/>
          <a:ln/>
        </p:spPr>
        <p:txBody>
          <a:bodyPr wrap="none" lIns="0" tIns="0" rIns="0" bIns="0" rtlCol="0" anchor="t"/>
          <a:lstStyle/>
          <a:p>
            <a:pPr marL="0" indent="0">
              <a:lnSpc>
                <a:spcPts val="3000"/>
              </a:lnSpc>
              <a:buNone/>
            </a:pPr>
            <a:r>
              <a:rPr lang="en-US" sz="1850" dirty="0">
                <a:solidFill>
                  <a:srgbClr val="CAD6DE"/>
                </a:solidFill>
                <a:latin typeface="Cabin" pitchFamily="34" charset="0"/>
                <a:ea typeface="Cabin" pitchFamily="34" charset="-122"/>
                <a:cs typeface="Cabin" pitchFamily="34" charset="-120"/>
              </a:rPr>
              <a:t>Mean: 133.33</a:t>
            </a:r>
            <a:endParaRPr lang="en-US" sz="1850" dirty="0"/>
          </a:p>
        </p:txBody>
      </p:sp>
      <p:sp>
        <p:nvSpPr>
          <p:cNvPr id="11" name="Text 9"/>
          <p:cNvSpPr/>
          <p:nvPr/>
        </p:nvSpPr>
        <p:spPr>
          <a:xfrm>
            <a:off x="7614761" y="4762381"/>
            <a:ext cx="6185535" cy="383024"/>
          </a:xfrm>
          <a:prstGeom prst="rect">
            <a:avLst/>
          </a:prstGeom>
          <a:noFill/>
          <a:ln/>
        </p:spPr>
        <p:txBody>
          <a:bodyPr wrap="none" lIns="0" tIns="0" rIns="0" bIns="0" rtlCol="0" anchor="t"/>
          <a:lstStyle/>
          <a:p>
            <a:pPr marL="0" indent="0">
              <a:lnSpc>
                <a:spcPts val="3000"/>
              </a:lnSpc>
              <a:buNone/>
            </a:pPr>
            <a:r>
              <a:rPr lang="en-US" sz="1850" dirty="0">
                <a:solidFill>
                  <a:srgbClr val="CAD6DE"/>
                </a:solidFill>
                <a:latin typeface="Cabin" pitchFamily="34" charset="0"/>
                <a:ea typeface="Cabin" pitchFamily="34" charset="-122"/>
                <a:cs typeface="Cabin" pitchFamily="34" charset="-120"/>
              </a:rPr>
              <a:t>Median: 135</a:t>
            </a:r>
            <a:endParaRPr lang="en-US" sz="1850" dirty="0"/>
          </a:p>
        </p:txBody>
      </p:sp>
      <p:sp>
        <p:nvSpPr>
          <p:cNvPr id="12" name="Text 10"/>
          <p:cNvSpPr/>
          <p:nvPr/>
        </p:nvSpPr>
        <p:spPr>
          <a:xfrm>
            <a:off x="7614761" y="5360789"/>
            <a:ext cx="6185535" cy="383024"/>
          </a:xfrm>
          <a:prstGeom prst="rect">
            <a:avLst/>
          </a:prstGeom>
          <a:noFill/>
          <a:ln/>
        </p:spPr>
        <p:txBody>
          <a:bodyPr wrap="none" lIns="0" tIns="0" rIns="0" bIns="0" rtlCol="0" anchor="t"/>
          <a:lstStyle/>
          <a:p>
            <a:pPr marL="0" indent="0">
              <a:lnSpc>
                <a:spcPts val="3000"/>
              </a:lnSpc>
              <a:buNone/>
            </a:pPr>
            <a:r>
              <a:rPr lang="en-US" sz="1850" dirty="0">
                <a:solidFill>
                  <a:srgbClr val="CAD6DE"/>
                </a:solidFill>
                <a:latin typeface="Cabin" pitchFamily="34" charset="0"/>
                <a:ea typeface="Cabin" pitchFamily="34" charset="-122"/>
                <a:cs typeface="Cabin" pitchFamily="34" charset="-120"/>
              </a:rPr>
              <a:t>Mode: N/A (no repeated values)</a:t>
            </a:r>
            <a:endParaRPr lang="en-US" sz="1850" dirty="0"/>
          </a:p>
        </p:txBody>
      </p:sp>
      <p:sp>
        <p:nvSpPr>
          <p:cNvPr id="13" name="Text 11"/>
          <p:cNvSpPr/>
          <p:nvPr/>
        </p:nvSpPr>
        <p:spPr>
          <a:xfrm>
            <a:off x="7614761" y="5959197"/>
            <a:ext cx="6185535" cy="383024"/>
          </a:xfrm>
          <a:prstGeom prst="rect">
            <a:avLst/>
          </a:prstGeom>
          <a:noFill/>
          <a:ln/>
        </p:spPr>
        <p:txBody>
          <a:bodyPr wrap="none" lIns="0" tIns="0" rIns="0" bIns="0" rtlCol="0" anchor="t"/>
          <a:lstStyle/>
          <a:p>
            <a:pPr marL="0" indent="0">
              <a:lnSpc>
                <a:spcPts val="3000"/>
              </a:lnSpc>
              <a:buNone/>
            </a:pPr>
            <a:r>
              <a:rPr lang="en-US" sz="1850" dirty="0">
                <a:solidFill>
                  <a:srgbClr val="CAD6DE"/>
                </a:solidFill>
                <a:latin typeface="Cabin" pitchFamily="34" charset="0"/>
                <a:ea typeface="Cabin" pitchFamily="34" charset="-122"/>
                <a:cs typeface="Cabin" pitchFamily="34" charset="-120"/>
              </a:rPr>
              <a:t>Standard Deviation: 20.41</a:t>
            </a:r>
            <a:endParaRPr lang="en-US" sz="18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3" name="Text 0"/>
          <p:cNvSpPr/>
          <p:nvPr/>
        </p:nvSpPr>
        <p:spPr>
          <a:xfrm>
            <a:off x="821055" y="645081"/>
            <a:ext cx="7501890" cy="1379934"/>
          </a:xfrm>
          <a:prstGeom prst="rect">
            <a:avLst/>
          </a:prstGeom>
          <a:noFill/>
          <a:ln/>
        </p:spPr>
        <p:txBody>
          <a:bodyPr wrap="square" lIns="0" tIns="0" rIns="0" bIns="0" rtlCol="0" anchor="t"/>
          <a:lstStyle/>
          <a:p>
            <a:pPr marL="0" indent="0">
              <a:lnSpc>
                <a:spcPts val="5400"/>
              </a:lnSpc>
              <a:buNone/>
            </a:pPr>
            <a:r>
              <a:rPr lang="en-US" sz="4300" dirty="0">
                <a:solidFill>
                  <a:srgbClr val="FFFFFF"/>
                </a:solidFill>
                <a:latin typeface="Unbounded" pitchFamily="34" charset="0"/>
                <a:ea typeface="Unbounded" pitchFamily="34" charset="-122"/>
                <a:cs typeface="Unbounded" pitchFamily="34" charset="-120"/>
              </a:rPr>
              <a:t>Analytical Techniques Overview</a:t>
            </a:r>
            <a:endParaRPr lang="en-US" sz="4300" dirty="0"/>
          </a:p>
        </p:txBody>
      </p:sp>
      <p:sp>
        <p:nvSpPr>
          <p:cNvPr id="4" name="Shape 1"/>
          <p:cNvSpPr/>
          <p:nvPr/>
        </p:nvSpPr>
        <p:spPr>
          <a:xfrm>
            <a:off x="1157645" y="2376845"/>
            <a:ext cx="30480" cy="5209818"/>
          </a:xfrm>
          <a:prstGeom prst="roundRect">
            <a:avLst>
              <a:gd name="adj" fmla="val 115454"/>
            </a:avLst>
          </a:prstGeom>
          <a:solidFill>
            <a:srgbClr val="49606E"/>
          </a:solidFill>
          <a:ln/>
        </p:spPr>
        <p:txBody>
          <a:bodyPr/>
          <a:lstStyle/>
          <a:p>
            <a:endParaRPr lang="en-GB"/>
          </a:p>
        </p:txBody>
      </p:sp>
      <p:sp>
        <p:nvSpPr>
          <p:cNvPr id="5" name="Shape 2"/>
          <p:cNvSpPr/>
          <p:nvPr/>
        </p:nvSpPr>
        <p:spPr>
          <a:xfrm>
            <a:off x="1406307" y="2889290"/>
            <a:ext cx="821055" cy="30480"/>
          </a:xfrm>
          <a:prstGeom prst="roundRect">
            <a:avLst>
              <a:gd name="adj" fmla="val 115454"/>
            </a:avLst>
          </a:prstGeom>
          <a:solidFill>
            <a:srgbClr val="49606E"/>
          </a:solidFill>
          <a:ln/>
        </p:spPr>
        <p:txBody>
          <a:bodyPr/>
          <a:lstStyle/>
          <a:p>
            <a:endParaRPr lang="en-GB"/>
          </a:p>
        </p:txBody>
      </p:sp>
      <p:sp>
        <p:nvSpPr>
          <p:cNvPr id="6" name="Shape 3"/>
          <p:cNvSpPr/>
          <p:nvPr/>
        </p:nvSpPr>
        <p:spPr>
          <a:xfrm>
            <a:off x="908983" y="2640687"/>
            <a:ext cx="527804" cy="527804"/>
          </a:xfrm>
          <a:prstGeom prst="roundRect">
            <a:avLst>
              <a:gd name="adj" fmla="val 6667"/>
            </a:avLst>
          </a:prstGeom>
          <a:solidFill>
            <a:srgbClr val="304755"/>
          </a:solidFill>
          <a:ln/>
        </p:spPr>
        <p:txBody>
          <a:bodyPr/>
          <a:lstStyle/>
          <a:p>
            <a:endParaRPr lang="en-GB"/>
          </a:p>
        </p:txBody>
      </p:sp>
      <p:sp>
        <p:nvSpPr>
          <p:cNvPr id="7" name="Text 4"/>
          <p:cNvSpPr/>
          <p:nvPr/>
        </p:nvSpPr>
        <p:spPr>
          <a:xfrm>
            <a:off x="1094839" y="2738914"/>
            <a:ext cx="155972" cy="331232"/>
          </a:xfrm>
          <a:prstGeom prst="rect">
            <a:avLst/>
          </a:prstGeom>
          <a:noFill/>
          <a:ln/>
        </p:spPr>
        <p:txBody>
          <a:bodyPr wrap="none" lIns="0" tIns="0" rIns="0" bIns="0" rtlCol="0" anchor="t"/>
          <a:lstStyle/>
          <a:p>
            <a:pPr marL="0" indent="0" algn="ctr">
              <a:lnSpc>
                <a:spcPts val="2600"/>
              </a:lnSpc>
              <a:buNone/>
            </a:pPr>
            <a:r>
              <a:rPr lang="en-US" sz="2600" dirty="0">
                <a:solidFill>
                  <a:srgbClr val="CAD6DE"/>
                </a:solidFill>
                <a:latin typeface="Unbounded" pitchFamily="34" charset="0"/>
                <a:ea typeface="Unbounded" pitchFamily="34" charset="-122"/>
                <a:cs typeface="Unbounded" pitchFamily="34" charset="-120"/>
              </a:rPr>
              <a:t>1</a:t>
            </a:r>
            <a:endParaRPr lang="en-US" sz="2600" dirty="0"/>
          </a:p>
        </p:txBody>
      </p:sp>
      <p:sp>
        <p:nvSpPr>
          <p:cNvPr id="8" name="Text 5"/>
          <p:cNvSpPr/>
          <p:nvPr/>
        </p:nvSpPr>
        <p:spPr>
          <a:xfrm>
            <a:off x="2463165" y="2611398"/>
            <a:ext cx="2759988" cy="344924"/>
          </a:xfrm>
          <a:prstGeom prst="rect">
            <a:avLst/>
          </a:prstGeom>
          <a:noFill/>
          <a:ln/>
        </p:spPr>
        <p:txBody>
          <a:bodyPr wrap="none" lIns="0" tIns="0" rIns="0" bIns="0" rtlCol="0" anchor="t"/>
          <a:lstStyle/>
          <a:p>
            <a:pPr marL="0" indent="0" algn="l">
              <a:lnSpc>
                <a:spcPts val="2700"/>
              </a:lnSpc>
              <a:buNone/>
            </a:pPr>
            <a:r>
              <a:rPr lang="en-US" sz="2150" dirty="0">
                <a:solidFill>
                  <a:srgbClr val="CAD6DE"/>
                </a:solidFill>
                <a:latin typeface="Unbounded" pitchFamily="34" charset="0"/>
                <a:ea typeface="Unbounded" pitchFamily="34" charset="-122"/>
                <a:cs typeface="Unbounded" pitchFamily="34" charset="-120"/>
              </a:rPr>
              <a:t>Correlation</a:t>
            </a:r>
            <a:endParaRPr lang="en-US" sz="2150" dirty="0"/>
          </a:p>
        </p:txBody>
      </p:sp>
      <p:sp>
        <p:nvSpPr>
          <p:cNvPr id="9" name="Text 6"/>
          <p:cNvSpPr/>
          <p:nvPr/>
        </p:nvSpPr>
        <p:spPr>
          <a:xfrm>
            <a:off x="2463165" y="3097054"/>
            <a:ext cx="5859780" cy="750570"/>
          </a:xfrm>
          <a:prstGeom prst="rect">
            <a:avLst/>
          </a:prstGeom>
          <a:noFill/>
          <a:ln/>
        </p:spPr>
        <p:txBody>
          <a:bodyPr wrap="square" lIns="0" tIns="0" rIns="0" bIns="0" rtlCol="0" anchor="t"/>
          <a:lstStyle/>
          <a:p>
            <a:pPr marL="0" indent="0" algn="l">
              <a:lnSpc>
                <a:spcPts val="2950"/>
              </a:lnSpc>
              <a:buNone/>
            </a:pPr>
            <a:r>
              <a:rPr lang="en-US" sz="1800" dirty="0">
                <a:solidFill>
                  <a:srgbClr val="CAD6DE"/>
                </a:solidFill>
                <a:latin typeface="Cabin" pitchFamily="34" charset="0"/>
                <a:ea typeface="Cabin" pitchFamily="34" charset="-122"/>
                <a:cs typeface="Cabin" pitchFamily="34" charset="-120"/>
              </a:rPr>
              <a:t>Measures relationship between two variables, ranging from -1 to +1.</a:t>
            </a:r>
            <a:endParaRPr lang="en-US" sz="1800" dirty="0"/>
          </a:p>
        </p:txBody>
      </p:sp>
      <p:sp>
        <p:nvSpPr>
          <p:cNvPr id="10" name="Shape 7"/>
          <p:cNvSpPr/>
          <p:nvPr/>
        </p:nvSpPr>
        <p:spPr>
          <a:xfrm>
            <a:off x="1406307" y="4829175"/>
            <a:ext cx="821055" cy="30480"/>
          </a:xfrm>
          <a:prstGeom prst="roundRect">
            <a:avLst>
              <a:gd name="adj" fmla="val 115454"/>
            </a:avLst>
          </a:prstGeom>
          <a:solidFill>
            <a:srgbClr val="49606E"/>
          </a:solidFill>
          <a:ln/>
        </p:spPr>
        <p:txBody>
          <a:bodyPr/>
          <a:lstStyle/>
          <a:p>
            <a:endParaRPr lang="en-GB"/>
          </a:p>
        </p:txBody>
      </p:sp>
      <p:sp>
        <p:nvSpPr>
          <p:cNvPr id="11" name="Shape 8"/>
          <p:cNvSpPr/>
          <p:nvPr/>
        </p:nvSpPr>
        <p:spPr>
          <a:xfrm>
            <a:off x="908983" y="4580573"/>
            <a:ext cx="527804" cy="527804"/>
          </a:xfrm>
          <a:prstGeom prst="roundRect">
            <a:avLst>
              <a:gd name="adj" fmla="val 6667"/>
            </a:avLst>
          </a:prstGeom>
          <a:solidFill>
            <a:srgbClr val="304755"/>
          </a:solidFill>
          <a:ln/>
        </p:spPr>
        <p:txBody>
          <a:bodyPr/>
          <a:lstStyle/>
          <a:p>
            <a:endParaRPr lang="en-GB"/>
          </a:p>
        </p:txBody>
      </p:sp>
      <p:sp>
        <p:nvSpPr>
          <p:cNvPr id="12" name="Text 9"/>
          <p:cNvSpPr/>
          <p:nvPr/>
        </p:nvSpPr>
        <p:spPr>
          <a:xfrm>
            <a:off x="1042214" y="4678799"/>
            <a:ext cx="261342" cy="331232"/>
          </a:xfrm>
          <a:prstGeom prst="rect">
            <a:avLst/>
          </a:prstGeom>
          <a:noFill/>
          <a:ln/>
        </p:spPr>
        <p:txBody>
          <a:bodyPr wrap="none" lIns="0" tIns="0" rIns="0" bIns="0" rtlCol="0" anchor="t"/>
          <a:lstStyle/>
          <a:p>
            <a:pPr marL="0" indent="0" algn="ctr">
              <a:lnSpc>
                <a:spcPts val="2600"/>
              </a:lnSpc>
              <a:buNone/>
            </a:pPr>
            <a:r>
              <a:rPr lang="en-US" sz="2600" dirty="0">
                <a:solidFill>
                  <a:srgbClr val="CAD6DE"/>
                </a:solidFill>
                <a:latin typeface="Unbounded" pitchFamily="34" charset="0"/>
                <a:ea typeface="Unbounded" pitchFamily="34" charset="-122"/>
                <a:cs typeface="Unbounded" pitchFamily="34" charset="-120"/>
              </a:rPr>
              <a:t>2</a:t>
            </a:r>
            <a:endParaRPr lang="en-US" sz="2600" dirty="0"/>
          </a:p>
        </p:txBody>
      </p:sp>
      <p:sp>
        <p:nvSpPr>
          <p:cNvPr id="13" name="Text 10"/>
          <p:cNvSpPr/>
          <p:nvPr/>
        </p:nvSpPr>
        <p:spPr>
          <a:xfrm>
            <a:off x="2463165" y="4551283"/>
            <a:ext cx="2759988" cy="344924"/>
          </a:xfrm>
          <a:prstGeom prst="rect">
            <a:avLst/>
          </a:prstGeom>
          <a:noFill/>
          <a:ln/>
        </p:spPr>
        <p:txBody>
          <a:bodyPr wrap="none" lIns="0" tIns="0" rIns="0" bIns="0" rtlCol="0" anchor="t"/>
          <a:lstStyle/>
          <a:p>
            <a:pPr marL="0" indent="0" algn="l">
              <a:lnSpc>
                <a:spcPts val="2700"/>
              </a:lnSpc>
              <a:buNone/>
            </a:pPr>
            <a:r>
              <a:rPr lang="en-US" sz="2150" dirty="0">
                <a:solidFill>
                  <a:srgbClr val="CAD6DE"/>
                </a:solidFill>
                <a:latin typeface="Unbounded" pitchFamily="34" charset="0"/>
                <a:ea typeface="Unbounded" pitchFamily="34" charset="-122"/>
                <a:cs typeface="Unbounded" pitchFamily="34" charset="-120"/>
              </a:rPr>
              <a:t>Regression</a:t>
            </a:r>
            <a:endParaRPr lang="en-US" sz="2150" dirty="0"/>
          </a:p>
        </p:txBody>
      </p:sp>
      <p:sp>
        <p:nvSpPr>
          <p:cNvPr id="14" name="Text 11"/>
          <p:cNvSpPr/>
          <p:nvPr/>
        </p:nvSpPr>
        <p:spPr>
          <a:xfrm>
            <a:off x="2463165" y="5036939"/>
            <a:ext cx="5859780" cy="750570"/>
          </a:xfrm>
          <a:prstGeom prst="rect">
            <a:avLst/>
          </a:prstGeom>
          <a:noFill/>
          <a:ln/>
        </p:spPr>
        <p:txBody>
          <a:bodyPr wrap="square" lIns="0" tIns="0" rIns="0" bIns="0" rtlCol="0" anchor="t"/>
          <a:lstStyle/>
          <a:p>
            <a:pPr marL="0" indent="0" algn="l">
              <a:lnSpc>
                <a:spcPts val="2950"/>
              </a:lnSpc>
              <a:buNone/>
            </a:pPr>
            <a:r>
              <a:rPr lang="en-US" sz="1800" dirty="0">
                <a:solidFill>
                  <a:srgbClr val="CAD6DE"/>
                </a:solidFill>
                <a:latin typeface="Cabin" pitchFamily="34" charset="0"/>
                <a:ea typeface="Cabin" pitchFamily="34" charset="-122"/>
                <a:cs typeface="Cabin" pitchFamily="34" charset="-120"/>
              </a:rPr>
              <a:t>Explains influence of independent variables on a dependent variable.</a:t>
            </a:r>
            <a:endParaRPr lang="en-US" sz="1800" dirty="0"/>
          </a:p>
        </p:txBody>
      </p:sp>
      <p:sp>
        <p:nvSpPr>
          <p:cNvPr id="15" name="Shape 12"/>
          <p:cNvSpPr/>
          <p:nvPr/>
        </p:nvSpPr>
        <p:spPr>
          <a:xfrm>
            <a:off x="1406307" y="6769060"/>
            <a:ext cx="821055" cy="30480"/>
          </a:xfrm>
          <a:prstGeom prst="roundRect">
            <a:avLst>
              <a:gd name="adj" fmla="val 115454"/>
            </a:avLst>
          </a:prstGeom>
          <a:solidFill>
            <a:srgbClr val="49606E"/>
          </a:solidFill>
          <a:ln/>
        </p:spPr>
        <p:txBody>
          <a:bodyPr/>
          <a:lstStyle/>
          <a:p>
            <a:endParaRPr lang="en-GB"/>
          </a:p>
        </p:txBody>
      </p:sp>
      <p:sp>
        <p:nvSpPr>
          <p:cNvPr id="16" name="Shape 13"/>
          <p:cNvSpPr/>
          <p:nvPr/>
        </p:nvSpPr>
        <p:spPr>
          <a:xfrm>
            <a:off x="908983" y="6520458"/>
            <a:ext cx="527804" cy="527804"/>
          </a:xfrm>
          <a:prstGeom prst="roundRect">
            <a:avLst>
              <a:gd name="adj" fmla="val 6667"/>
            </a:avLst>
          </a:prstGeom>
          <a:solidFill>
            <a:srgbClr val="304755"/>
          </a:solidFill>
          <a:ln/>
        </p:spPr>
        <p:txBody>
          <a:bodyPr/>
          <a:lstStyle/>
          <a:p>
            <a:endParaRPr lang="en-GB"/>
          </a:p>
        </p:txBody>
      </p:sp>
      <p:sp>
        <p:nvSpPr>
          <p:cNvPr id="17" name="Text 14"/>
          <p:cNvSpPr/>
          <p:nvPr/>
        </p:nvSpPr>
        <p:spPr>
          <a:xfrm>
            <a:off x="1039713" y="6618684"/>
            <a:ext cx="266224" cy="331232"/>
          </a:xfrm>
          <a:prstGeom prst="rect">
            <a:avLst/>
          </a:prstGeom>
          <a:noFill/>
          <a:ln/>
        </p:spPr>
        <p:txBody>
          <a:bodyPr wrap="none" lIns="0" tIns="0" rIns="0" bIns="0" rtlCol="0" anchor="t"/>
          <a:lstStyle/>
          <a:p>
            <a:pPr marL="0" indent="0" algn="ctr">
              <a:lnSpc>
                <a:spcPts val="2600"/>
              </a:lnSpc>
              <a:buNone/>
            </a:pPr>
            <a:r>
              <a:rPr lang="en-US" sz="2600" dirty="0">
                <a:solidFill>
                  <a:srgbClr val="CAD6DE"/>
                </a:solidFill>
                <a:latin typeface="Unbounded" pitchFamily="34" charset="0"/>
                <a:ea typeface="Unbounded" pitchFamily="34" charset="-122"/>
                <a:cs typeface="Unbounded" pitchFamily="34" charset="-120"/>
              </a:rPr>
              <a:t>3</a:t>
            </a:r>
            <a:endParaRPr lang="en-US" sz="2600" dirty="0"/>
          </a:p>
        </p:txBody>
      </p:sp>
      <p:sp>
        <p:nvSpPr>
          <p:cNvPr id="18" name="Text 15"/>
          <p:cNvSpPr/>
          <p:nvPr/>
        </p:nvSpPr>
        <p:spPr>
          <a:xfrm>
            <a:off x="2463165" y="6491168"/>
            <a:ext cx="3143250" cy="344924"/>
          </a:xfrm>
          <a:prstGeom prst="rect">
            <a:avLst/>
          </a:prstGeom>
          <a:noFill/>
          <a:ln/>
        </p:spPr>
        <p:txBody>
          <a:bodyPr wrap="none" lIns="0" tIns="0" rIns="0" bIns="0" rtlCol="0" anchor="t"/>
          <a:lstStyle/>
          <a:p>
            <a:pPr marL="0" indent="0" algn="l">
              <a:lnSpc>
                <a:spcPts val="2700"/>
              </a:lnSpc>
              <a:buNone/>
            </a:pPr>
            <a:r>
              <a:rPr lang="en-US" sz="2150" dirty="0">
                <a:solidFill>
                  <a:srgbClr val="CAD6DE"/>
                </a:solidFill>
                <a:latin typeface="Unbounded" pitchFamily="34" charset="0"/>
                <a:ea typeface="Unbounded" pitchFamily="34" charset="-122"/>
                <a:cs typeface="Unbounded" pitchFamily="34" charset="-120"/>
              </a:rPr>
              <a:t>Hypothesis Testing</a:t>
            </a:r>
            <a:endParaRPr lang="en-US" sz="2150" dirty="0"/>
          </a:p>
        </p:txBody>
      </p:sp>
      <p:sp>
        <p:nvSpPr>
          <p:cNvPr id="19" name="Text 16"/>
          <p:cNvSpPr/>
          <p:nvPr/>
        </p:nvSpPr>
        <p:spPr>
          <a:xfrm>
            <a:off x="2463165" y="6976824"/>
            <a:ext cx="5859780" cy="375285"/>
          </a:xfrm>
          <a:prstGeom prst="rect">
            <a:avLst/>
          </a:prstGeom>
          <a:noFill/>
          <a:ln/>
        </p:spPr>
        <p:txBody>
          <a:bodyPr wrap="none" lIns="0" tIns="0" rIns="0" bIns="0" rtlCol="0" anchor="t"/>
          <a:lstStyle/>
          <a:p>
            <a:pPr marL="0" indent="0" algn="l">
              <a:lnSpc>
                <a:spcPts val="2950"/>
              </a:lnSpc>
              <a:buNone/>
            </a:pPr>
            <a:r>
              <a:rPr lang="en-US" sz="1800" dirty="0">
                <a:solidFill>
                  <a:srgbClr val="CAD6DE"/>
                </a:solidFill>
                <a:latin typeface="Cabin" pitchFamily="34" charset="0"/>
                <a:ea typeface="Cabin" pitchFamily="34" charset="-122"/>
                <a:cs typeface="Cabin" pitchFamily="34" charset="-120"/>
              </a:rPr>
              <a:t>Tests assumptions about relationships or effects in data.</a:t>
            </a:r>
            <a:endParaRPr lang="en-US" sz="1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30672"/>
          </a:xfrm>
          <a:prstGeom prst="rect">
            <a:avLst/>
          </a:prstGeom>
        </p:spPr>
      </p:pic>
      <p:sp>
        <p:nvSpPr>
          <p:cNvPr id="3" name="Text 0"/>
          <p:cNvSpPr/>
          <p:nvPr/>
        </p:nvSpPr>
        <p:spPr>
          <a:xfrm>
            <a:off x="6199584" y="560308"/>
            <a:ext cx="7717631" cy="1198483"/>
          </a:xfrm>
          <a:prstGeom prst="rect">
            <a:avLst/>
          </a:prstGeom>
          <a:noFill/>
          <a:ln/>
        </p:spPr>
        <p:txBody>
          <a:bodyPr wrap="square" lIns="0" tIns="0" rIns="0" bIns="0" rtlCol="0" anchor="t"/>
          <a:lstStyle/>
          <a:p>
            <a:pPr marL="0" indent="0">
              <a:lnSpc>
                <a:spcPts val="4700"/>
              </a:lnSpc>
              <a:buNone/>
            </a:pPr>
            <a:r>
              <a:rPr lang="en-US" sz="3750" dirty="0">
                <a:solidFill>
                  <a:srgbClr val="FFFFFF"/>
                </a:solidFill>
                <a:latin typeface="Unbounded" pitchFamily="34" charset="0"/>
                <a:ea typeface="Unbounded" pitchFamily="34" charset="-122"/>
                <a:cs typeface="Unbounded" pitchFamily="34" charset="-120"/>
              </a:rPr>
              <a:t>Practical Application of Analytical Techniques</a:t>
            </a:r>
            <a:endParaRPr lang="en-US" sz="3750" dirty="0"/>
          </a:p>
        </p:txBody>
      </p:sp>
      <p:pic>
        <p:nvPicPr>
          <p:cNvPr id="4" name="Image 1" descr="preencoded.png"/>
          <p:cNvPicPr>
            <a:picLocks noChangeAspect="1"/>
          </p:cNvPicPr>
          <p:nvPr/>
        </p:nvPicPr>
        <p:blipFill>
          <a:blip r:embed="rId4"/>
          <a:stretch>
            <a:fillRect/>
          </a:stretch>
        </p:blipFill>
        <p:spPr>
          <a:xfrm>
            <a:off x="6199584" y="2064425"/>
            <a:ext cx="509468" cy="509468"/>
          </a:xfrm>
          <a:prstGeom prst="rect">
            <a:avLst/>
          </a:prstGeom>
        </p:spPr>
      </p:pic>
      <p:sp>
        <p:nvSpPr>
          <p:cNvPr id="5" name="Text 1"/>
          <p:cNvSpPr/>
          <p:nvPr/>
        </p:nvSpPr>
        <p:spPr>
          <a:xfrm>
            <a:off x="6199584" y="2777609"/>
            <a:ext cx="2727246" cy="299680"/>
          </a:xfrm>
          <a:prstGeom prst="rect">
            <a:avLst/>
          </a:prstGeom>
          <a:noFill/>
          <a:ln/>
        </p:spPr>
        <p:txBody>
          <a:bodyPr wrap="none" lIns="0" tIns="0" rIns="0" bIns="0" rtlCol="0" anchor="t"/>
          <a:lstStyle/>
          <a:p>
            <a:pPr marL="0" indent="0" algn="l">
              <a:lnSpc>
                <a:spcPts val="2350"/>
              </a:lnSpc>
              <a:buNone/>
            </a:pPr>
            <a:r>
              <a:rPr lang="en-US" sz="1850" dirty="0">
                <a:solidFill>
                  <a:srgbClr val="CAD6DE"/>
                </a:solidFill>
                <a:latin typeface="Unbounded" pitchFamily="34" charset="0"/>
                <a:ea typeface="Unbounded" pitchFamily="34" charset="-122"/>
                <a:cs typeface="Unbounded" pitchFamily="34" charset="-120"/>
              </a:rPr>
              <a:t>Correlation in Excel</a:t>
            </a:r>
            <a:endParaRPr lang="en-US" sz="1850" dirty="0"/>
          </a:p>
        </p:txBody>
      </p:sp>
      <p:sp>
        <p:nvSpPr>
          <p:cNvPr id="6" name="Text 2"/>
          <p:cNvSpPr/>
          <p:nvPr/>
        </p:nvSpPr>
        <p:spPr>
          <a:xfrm>
            <a:off x="6199584" y="3199448"/>
            <a:ext cx="7717631" cy="326112"/>
          </a:xfrm>
          <a:prstGeom prst="rect">
            <a:avLst/>
          </a:prstGeom>
          <a:noFill/>
          <a:ln/>
        </p:spPr>
        <p:txBody>
          <a:bodyPr wrap="none" lIns="0" tIns="0" rIns="0" bIns="0" rtlCol="0" anchor="t"/>
          <a:lstStyle/>
          <a:p>
            <a:pPr marL="0" indent="0" algn="l">
              <a:lnSpc>
                <a:spcPts val="2550"/>
              </a:lnSpc>
              <a:buNone/>
            </a:pPr>
            <a:r>
              <a:rPr lang="en-US" sz="1600" dirty="0">
                <a:solidFill>
                  <a:srgbClr val="CAD6DE"/>
                </a:solidFill>
                <a:latin typeface="Cabin" pitchFamily="34" charset="0"/>
                <a:ea typeface="Cabin" pitchFamily="34" charset="-122"/>
                <a:cs typeface="Cabin" pitchFamily="34" charset="-120"/>
              </a:rPr>
              <a:t>Use =CORREL() to analyze advertising spend and sales relationship.</a:t>
            </a:r>
            <a:endParaRPr lang="en-US" sz="1600" dirty="0"/>
          </a:p>
        </p:txBody>
      </p:sp>
      <p:pic>
        <p:nvPicPr>
          <p:cNvPr id="7" name="Image 2" descr="preencoded.png"/>
          <p:cNvPicPr>
            <a:picLocks noChangeAspect="1"/>
          </p:cNvPicPr>
          <p:nvPr/>
        </p:nvPicPr>
        <p:blipFill>
          <a:blip r:embed="rId5"/>
          <a:stretch>
            <a:fillRect/>
          </a:stretch>
        </p:blipFill>
        <p:spPr>
          <a:xfrm>
            <a:off x="6199584" y="4136827"/>
            <a:ext cx="509468" cy="509468"/>
          </a:xfrm>
          <a:prstGeom prst="rect">
            <a:avLst/>
          </a:prstGeom>
        </p:spPr>
      </p:pic>
      <p:sp>
        <p:nvSpPr>
          <p:cNvPr id="8" name="Text 3"/>
          <p:cNvSpPr/>
          <p:nvPr/>
        </p:nvSpPr>
        <p:spPr>
          <a:xfrm>
            <a:off x="6199584" y="4850011"/>
            <a:ext cx="2848808" cy="299680"/>
          </a:xfrm>
          <a:prstGeom prst="rect">
            <a:avLst/>
          </a:prstGeom>
          <a:noFill/>
          <a:ln/>
        </p:spPr>
        <p:txBody>
          <a:bodyPr wrap="none" lIns="0" tIns="0" rIns="0" bIns="0" rtlCol="0" anchor="t"/>
          <a:lstStyle/>
          <a:p>
            <a:pPr marL="0" indent="0" algn="l">
              <a:lnSpc>
                <a:spcPts val="2350"/>
              </a:lnSpc>
              <a:buNone/>
            </a:pPr>
            <a:r>
              <a:rPr lang="en-US" sz="1850" dirty="0">
                <a:solidFill>
                  <a:srgbClr val="CAD6DE"/>
                </a:solidFill>
                <a:latin typeface="Unbounded" pitchFamily="34" charset="0"/>
                <a:ea typeface="Unbounded" pitchFamily="34" charset="-122"/>
                <a:cs typeface="Unbounded" pitchFamily="34" charset="-120"/>
              </a:rPr>
              <a:t>Regression Analysis</a:t>
            </a:r>
            <a:endParaRPr lang="en-US" sz="1850" dirty="0"/>
          </a:p>
        </p:txBody>
      </p:sp>
      <p:sp>
        <p:nvSpPr>
          <p:cNvPr id="9" name="Text 4"/>
          <p:cNvSpPr/>
          <p:nvPr/>
        </p:nvSpPr>
        <p:spPr>
          <a:xfrm>
            <a:off x="6199584" y="5271849"/>
            <a:ext cx="7717631" cy="326112"/>
          </a:xfrm>
          <a:prstGeom prst="rect">
            <a:avLst/>
          </a:prstGeom>
          <a:noFill/>
          <a:ln/>
        </p:spPr>
        <p:txBody>
          <a:bodyPr wrap="none" lIns="0" tIns="0" rIns="0" bIns="0" rtlCol="0" anchor="t"/>
          <a:lstStyle/>
          <a:p>
            <a:pPr marL="0" indent="0" algn="l">
              <a:lnSpc>
                <a:spcPts val="2550"/>
              </a:lnSpc>
              <a:buNone/>
            </a:pPr>
            <a:r>
              <a:rPr lang="en-US" sz="1600" dirty="0">
                <a:solidFill>
                  <a:srgbClr val="CAD6DE"/>
                </a:solidFill>
                <a:latin typeface="Cabin" pitchFamily="34" charset="0"/>
                <a:ea typeface="Cabin" pitchFamily="34" charset="-122"/>
                <a:cs typeface="Cabin" pitchFamily="34" charset="-120"/>
              </a:rPr>
              <a:t>Utilize Data Analysis Toolpak for predicting sales based on variables.</a:t>
            </a:r>
            <a:endParaRPr lang="en-US" sz="1600" dirty="0"/>
          </a:p>
        </p:txBody>
      </p:sp>
      <p:pic>
        <p:nvPicPr>
          <p:cNvPr id="10" name="Image 3" descr="preencoded.png"/>
          <p:cNvPicPr>
            <a:picLocks noChangeAspect="1"/>
          </p:cNvPicPr>
          <p:nvPr/>
        </p:nvPicPr>
        <p:blipFill>
          <a:blip r:embed="rId6"/>
          <a:stretch>
            <a:fillRect/>
          </a:stretch>
        </p:blipFill>
        <p:spPr>
          <a:xfrm>
            <a:off x="6199584" y="6209228"/>
            <a:ext cx="509468" cy="509468"/>
          </a:xfrm>
          <a:prstGeom prst="rect">
            <a:avLst/>
          </a:prstGeom>
        </p:spPr>
      </p:pic>
      <p:sp>
        <p:nvSpPr>
          <p:cNvPr id="11" name="Text 5"/>
          <p:cNvSpPr/>
          <p:nvPr/>
        </p:nvSpPr>
        <p:spPr>
          <a:xfrm>
            <a:off x="6199584" y="6922413"/>
            <a:ext cx="2397443" cy="299680"/>
          </a:xfrm>
          <a:prstGeom prst="rect">
            <a:avLst/>
          </a:prstGeom>
          <a:noFill/>
          <a:ln/>
        </p:spPr>
        <p:txBody>
          <a:bodyPr wrap="none" lIns="0" tIns="0" rIns="0" bIns="0" rtlCol="0" anchor="t"/>
          <a:lstStyle/>
          <a:p>
            <a:pPr marL="0" indent="0" algn="l">
              <a:lnSpc>
                <a:spcPts val="2350"/>
              </a:lnSpc>
              <a:buNone/>
            </a:pPr>
            <a:r>
              <a:rPr lang="en-US" sz="1850" dirty="0">
                <a:solidFill>
                  <a:srgbClr val="CAD6DE"/>
                </a:solidFill>
                <a:latin typeface="Unbounded" pitchFamily="34" charset="0"/>
                <a:ea typeface="Unbounded" pitchFamily="34" charset="-122"/>
                <a:cs typeface="Unbounded" pitchFamily="34" charset="-120"/>
              </a:rPr>
              <a:t>T-Test Example</a:t>
            </a:r>
            <a:endParaRPr lang="en-US" sz="1850" dirty="0"/>
          </a:p>
        </p:txBody>
      </p:sp>
      <p:sp>
        <p:nvSpPr>
          <p:cNvPr id="12" name="Text 6"/>
          <p:cNvSpPr/>
          <p:nvPr/>
        </p:nvSpPr>
        <p:spPr>
          <a:xfrm>
            <a:off x="6199584" y="7344251"/>
            <a:ext cx="7717631" cy="326112"/>
          </a:xfrm>
          <a:prstGeom prst="rect">
            <a:avLst/>
          </a:prstGeom>
          <a:noFill/>
          <a:ln/>
        </p:spPr>
        <p:txBody>
          <a:bodyPr wrap="none" lIns="0" tIns="0" rIns="0" bIns="0" rtlCol="0" anchor="t"/>
          <a:lstStyle/>
          <a:p>
            <a:pPr marL="0" indent="0" algn="l">
              <a:lnSpc>
                <a:spcPts val="2550"/>
              </a:lnSpc>
              <a:buNone/>
            </a:pPr>
            <a:r>
              <a:rPr lang="en-US" sz="1600" dirty="0">
                <a:solidFill>
                  <a:srgbClr val="CAD6DE"/>
                </a:solidFill>
                <a:latin typeface="Cabin" pitchFamily="34" charset="0"/>
                <a:ea typeface="Cabin" pitchFamily="34" charset="-122"/>
                <a:cs typeface="Cabin" pitchFamily="34" charset="-120"/>
              </a:rPr>
              <a:t>Compare effectiveness of two sales campaigns using hypothesis testing.</a:t>
            </a:r>
            <a:endParaRPr lang="en-US"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837724" y="1195388"/>
            <a:ext cx="7468553" cy="1408033"/>
          </a:xfrm>
          <a:prstGeom prst="rect">
            <a:avLst/>
          </a:prstGeom>
          <a:noFill/>
          <a:ln/>
        </p:spPr>
        <p:txBody>
          <a:bodyPr wrap="square" lIns="0" tIns="0" rIns="0" bIns="0" rtlCol="0" anchor="t"/>
          <a:lstStyle/>
          <a:p>
            <a:pPr marL="0" indent="0">
              <a:lnSpc>
                <a:spcPts val="5500"/>
              </a:lnSpc>
              <a:buNone/>
            </a:pPr>
            <a:r>
              <a:rPr lang="en-US" sz="4400" dirty="0">
                <a:solidFill>
                  <a:srgbClr val="FFFFFF"/>
                </a:solidFill>
                <a:latin typeface="Unbounded" pitchFamily="34" charset="0"/>
                <a:ea typeface="Unbounded" pitchFamily="34" charset="-122"/>
                <a:cs typeface="Unbounded" pitchFamily="34" charset="-120"/>
              </a:rPr>
              <a:t>Choosing the Right Technique</a:t>
            </a:r>
            <a:endParaRPr lang="en-US" sz="4400" dirty="0"/>
          </a:p>
        </p:txBody>
      </p:sp>
      <p:sp>
        <p:nvSpPr>
          <p:cNvPr id="4" name="Shape 1"/>
          <p:cNvSpPr/>
          <p:nvPr/>
        </p:nvSpPr>
        <p:spPr>
          <a:xfrm>
            <a:off x="837724" y="2962394"/>
            <a:ext cx="3614618" cy="2475190"/>
          </a:xfrm>
          <a:prstGeom prst="roundRect">
            <a:avLst>
              <a:gd name="adj" fmla="val 1451"/>
            </a:avLst>
          </a:prstGeom>
          <a:solidFill>
            <a:srgbClr val="304755"/>
          </a:solidFill>
          <a:ln/>
        </p:spPr>
        <p:txBody>
          <a:bodyPr/>
          <a:lstStyle/>
          <a:p>
            <a:endParaRPr lang="en-GB"/>
          </a:p>
        </p:txBody>
      </p:sp>
      <p:sp>
        <p:nvSpPr>
          <p:cNvPr id="5" name="Text 2"/>
          <p:cNvSpPr/>
          <p:nvPr/>
        </p:nvSpPr>
        <p:spPr>
          <a:xfrm>
            <a:off x="1077039" y="3201710"/>
            <a:ext cx="3112413" cy="351949"/>
          </a:xfrm>
          <a:prstGeom prst="rect">
            <a:avLst/>
          </a:prstGeom>
          <a:noFill/>
          <a:ln/>
        </p:spPr>
        <p:txBody>
          <a:bodyPr wrap="none" lIns="0" tIns="0" rIns="0" bIns="0" rtlCol="0" anchor="t"/>
          <a:lstStyle/>
          <a:p>
            <a:pPr marL="0" indent="0">
              <a:lnSpc>
                <a:spcPts val="2750"/>
              </a:lnSpc>
              <a:buNone/>
            </a:pPr>
            <a:r>
              <a:rPr lang="en-US" sz="2200" dirty="0">
                <a:solidFill>
                  <a:srgbClr val="CAD6DE"/>
                </a:solidFill>
                <a:latin typeface="Unbounded" pitchFamily="34" charset="0"/>
                <a:ea typeface="Unbounded" pitchFamily="34" charset="-122"/>
                <a:cs typeface="Unbounded" pitchFamily="34" charset="-120"/>
              </a:rPr>
              <a:t>Summarize Trends</a:t>
            </a:r>
            <a:endParaRPr lang="en-US" sz="2200" dirty="0"/>
          </a:p>
        </p:txBody>
      </p:sp>
      <p:sp>
        <p:nvSpPr>
          <p:cNvPr id="6" name="Text 3"/>
          <p:cNvSpPr/>
          <p:nvPr/>
        </p:nvSpPr>
        <p:spPr>
          <a:xfrm>
            <a:off x="1077039" y="3697248"/>
            <a:ext cx="3135987" cy="766048"/>
          </a:xfrm>
          <a:prstGeom prst="rect">
            <a:avLst/>
          </a:prstGeom>
          <a:noFill/>
          <a:ln/>
        </p:spPr>
        <p:txBody>
          <a:bodyPr wrap="square" lIns="0" tIns="0" rIns="0" bIns="0" rtlCol="0" anchor="t"/>
          <a:lstStyle/>
          <a:p>
            <a:pPr marL="0" indent="0">
              <a:lnSpc>
                <a:spcPts val="3000"/>
              </a:lnSpc>
              <a:buNone/>
            </a:pPr>
            <a:r>
              <a:rPr lang="en-US" sz="1850" dirty="0">
                <a:solidFill>
                  <a:srgbClr val="CAD6DE"/>
                </a:solidFill>
                <a:latin typeface="Cabin" pitchFamily="34" charset="0"/>
                <a:ea typeface="Cabin" pitchFamily="34" charset="-122"/>
                <a:cs typeface="Cabin" pitchFamily="34" charset="-120"/>
              </a:rPr>
              <a:t>Use descriptive analysis for monthly revenue trends.</a:t>
            </a:r>
            <a:endParaRPr lang="en-US" sz="1850" dirty="0"/>
          </a:p>
        </p:txBody>
      </p:sp>
      <p:sp>
        <p:nvSpPr>
          <p:cNvPr id="7" name="Shape 4"/>
          <p:cNvSpPr/>
          <p:nvPr/>
        </p:nvSpPr>
        <p:spPr>
          <a:xfrm>
            <a:off x="4691658" y="2962394"/>
            <a:ext cx="3614618" cy="2475190"/>
          </a:xfrm>
          <a:prstGeom prst="roundRect">
            <a:avLst>
              <a:gd name="adj" fmla="val 1451"/>
            </a:avLst>
          </a:prstGeom>
          <a:solidFill>
            <a:srgbClr val="304755"/>
          </a:solidFill>
          <a:ln/>
        </p:spPr>
        <p:txBody>
          <a:bodyPr/>
          <a:lstStyle/>
          <a:p>
            <a:endParaRPr lang="en-GB"/>
          </a:p>
        </p:txBody>
      </p:sp>
      <p:sp>
        <p:nvSpPr>
          <p:cNvPr id="8" name="Text 5"/>
          <p:cNvSpPr/>
          <p:nvPr/>
        </p:nvSpPr>
        <p:spPr>
          <a:xfrm>
            <a:off x="4930973" y="3201710"/>
            <a:ext cx="3135987" cy="703898"/>
          </a:xfrm>
          <a:prstGeom prst="rect">
            <a:avLst/>
          </a:prstGeom>
          <a:noFill/>
          <a:ln/>
        </p:spPr>
        <p:txBody>
          <a:bodyPr wrap="square" lIns="0" tIns="0" rIns="0" bIns="0" rtlCol="0" anchor="t"/>
          <a:lstStyle/>
          <a:p>
            <a:pPr marL="0" indent="0">
              <a:lnSpc>
                <a:spcPts val="2750"/>
              </a:lnSpc>
              <a:buNone/>
            </a:pPr>
            <a:r>
              <a:rPr lang="en-US" sz="2200" dirty="0">
                <a:solidFill>
                  <a:srgbClr val="CAD6DE"/>
                </a:solidFill>
                <a:latin typeface="Unbounded" pitchFamily="34" charset="0"/>
                <a:ea typeface="Unbounded" pitchFamily="34" charset="-122"/>
                <a:cs typeface="Unbounded" pitchFamily="34" charset="-120"/>
              </a:rPr>
              <a:t>Understand Relationships</a:t>
            </a:r>
            <a:endParaRPr lang="en-US" sz="2200" dirty="0"/>
          </a:p>
        </p:txBody>
      </p:sp>
      <p:sp>
        <p:nvSpPr>
          <p:cNvPr id="9" name="Text 6"/>
          <p:cNvSpPr/>
          <p:nvPr/>
        </p:nvSpPr>
        <p:spPr>
          <a:xfrm>
            <a:off x="4930973" y="4049197"/>
            <a:ext cx="3135987" cy="1149072"/>
          </a:xfrm>
          <a:prstGeom prst="rect">
            <a:avLst/>
          </a:prstGeom>
          <a:noFill/>
          <a:ln/>
        </p:spPr>
        <p:txBody>
          <a:bodyPr wrap="square" lIns="0" tIns="0" rIns="0" bIns="0" rtlCol="0" anchor="t"/>
          <a:lstStyle/>
          <a:p>
            <a:pPr marL="0" indent="0">
              <a:lnSpc>
                <a:spcPts val="3000"/>
              </a:lnSpc>
              <a:buNone/>
            </a:pPr>
            <a:r>
              <a:rPr lang="en-US" sz="1850" dirty="0">
                <a:solidFill>
                  <a:srgbClr val="CAD6DE"/>
                </a:solidFill>
                <a:latin typeface="Cabin" pitchFamily="34" charset="0"/>
                <a:ea typeface="Cabin" pitchFamily="34" charset="-122"/>
                <a:cs typeface="Cabin" pitchFamily="34" charset="-120"/>
              </a:rPr>
              <a:t>Apply correlation to study temperature effects on ice cream sales.</a:t>
            </a:r>
            <a:endParaRPr lang="en-US" sz="1850" dirty="0"/>
          </a:p>
        </p:txBody>
      </p:sp>
      <p:sp>
        <p:nvSpPr>
          <p:cNvPr id="10" name="Shape 7"/>
          <p:cNvSpPr/>
          <p:nvPr/>
        </p:nvSpPr>
        <p:spPr>
          <a:xfrm>
            <a:off x="837724" y="5676900"/>
            <a:ext cx="7468553" cy="1357193"/>
          </a:xfrm>
          <a:prstGeom prst="roundRect">
            <a:avLst>
              <a:gd name="adj" fmla="val 2646"/>
            </a:avLst>
          </a:prstGeom>
          <a:solidFill>
            <a:srgbClr val="304755"/>
          </a:solidFill>
          <a:ln/>
        </p:spPr>
        <p:txBody>
          <a:bodyPr/>
          <a:lstStyle/>
          <a:p>
            <a:endParaRPr lang="en-GB"/>
          </a:p>
        </p:txBody>
      </p:sp>
      <p:sp>
        <p:nvSpPr>
          <p:cNvPr id="11" name="Text 8"/>
          <p:cNvSpPr/>
          <p:nvPr/>
        </p:nvSpPr>
        <p:spPr>
          <a:xfrm>
            <a:off x="1077039" y="5916216"/>
            <a:ext cx="3125153" cy="351949"/>
          </a:xfrm>
          <a:prstGeom prst="rect">
            <a:avLst/>
          </a:prstGeom>
          <a:noFill/>
          <a:ln/>
        </p:spPr>
        <p:txBody>
          <a:bodyPr wrap="none" lIns="0" tIns="0" rIns="0" bIns="0" rtlCol="0" anchor="t"/>
          <a:lstStyle/>
          <a:p>
            <a:pPr marL="0" indent="0">
              <a:lnSpc>
                <a:spcPts val="2750"/>
              </a:lnSpc>
              <a:buNone/>
            </a:pPr>
            <a:r>
              <a:rPr lang="en-US" sz="2200" dirty="0">
                <a:solidFill>
                  <a:srgbClr val="CAD6DE"/>
                </a:solidFill>
                <a:latin typeface="Unbounded" pitchFamily="34" charset="0"/>
                <a:ea typeface="Unbounded" pitchFamily="34" charset="-122"/>
                <a:cs typeface="Unbounded" pitchFamily="34" charset="-120"/>
              </a:rPr>
              <a:t>Test Effectiveness</a:t>
            </a:r>
            <a:endParaRPr lang="en-US" sz="2200" dirty="0"/>
          </a:p>
        </p:txBody>
      </p:sp>
      <p:sp>
        <p:nvSpPr>
          <p:cNvPr id="12" name="Text 9"/>
          <p:cNvSpPr/>
          <p:nvPr/>
        </p:nvSpPr>
        <p:spPr>
          <a:xfrm>
            <a:off x="1077039" y="6411754"/>
            <a:ext cx="6989921" cy="383024"/>
          </a:xfrm>
          <a:prstGeom prst="rect">
            <a:avLst/>
          </a:prstGeom>
          <a:noFill/>
          <a:ln/>
        </p:spPr>
        <p:txBody>
          <a:bodyPr wrap="none" lIns="0" tIns="0" rIns="0" bIns="0" rtlCol="0" anchor="t"/>
          <a:lstStyle/>
          <a:p>
            <a:pPr marL="0" indent="0">
              <a:lnSpc>
                <a:spcPts val="3000"/>
              </a:lnSpc>
              <a:buNone/>
            </a:pPr>
            <a:r>
              <a:rPr lang="en-US" sz="1850" dirty="0">
                <a:solidFill>
                  <a:srgbClr val="CAD6DE"/>
                </a:solidFill>
                <a:latin typeface="Cabin" pitchFamily="34" charset="0"/>
                <a:ea typeface="Cabin" pitchFamily="34" charset="-122"/>
                <a:cs typeface="Cabin" pitchFamily="34" charset="-120"/>
              </a:rPr>
              <a:t>Employ hypothesis testing for new training program evaluation.</a:t>
            </a:r>
            <a:endParaRPr lang="en-US" sz="18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80693" y="614720"/>
            <a:ext cx="7582614" cy="1312069"/>
          </a:xfrm>
          <a:prstGeom prst="rect">
            <a:avLst/>
          </a:prstGeom>
          <a:noFill/>
          <a:ln/>
        </p:spPr>
        <p:txBody>
          <a:bodyPr wrap="square" lIns="0" tIns="0" rIns="0" bIns="0" rtlCol="0" anchor="t"/>
          <a:lstStyle/>
          <a:p>
            <a:pPr marL="0" indent="0">
              <a:lnSpc>
                <a:spcPts val="5150"/>
              </a:lnSpc>
              <a:buNone/>
            </a:pPr>
            <a:r>
              <a:rPr lang="en-US" sz="4100" dirty="0">
                <a:solidFill>
                  <a:srgbClr val="FFFFFF"/>
                </a:solidFill>
                <a:latin typeface="Unbounded" pitchFamily="34" charset="0"/>
                <a:ea typeface="Unbounded" pitchFamily="34" charset="-122"/>
                <a:cs typeface="Unbounded" pitchFamily="34" charset="-120"/>
              </a:rPr>
              <a:t>Hands-On Data Analysis Activity</a:t>
            </a:r>
            <a:endParaRPr lang="en-US" sz="4100" dirty="0"/>
          </a:p>
        </p:txBody>
      </p:sp>
      <p:pic>
        <p:nvPicPr>
          <p:cNvPr id="4" name="Image 1" descr="preencoded.png"/>
          <p:cNvPicPr>
            <a:picLocks noChangeAspect="1"/>
          </p:cNvPicPr>
          <p:nvPr/>
        </p:nvPicPr>
        <p:blipFill>
          <a:blip r:embed="rId4"/>
          <a:stretch>
            <a:fillRect/>
          </a:stretch>
        </p:blipFill>
        <p:spPr>
          <a:xfrm>
            <a:off x="780693" y="2261354"/>
            <a:ext cx="1115258" cy="1784509"/>
          </a:xfrm>
          <a:prstGeom prst="rect">
            <a:avLst/>
          </a:prstGeom>
        </p:spPr>
      </p:pic>
      <p:sp>
        <p:nvSpPr>
          <p:cNvPr id="5" name="Text 1"/>
          <p:cNvSpPr/>
          <p:nvPr/>
        </p:nvSpPr>
        <p:spPr>
          <a:xfrm>
            <a:off x="2230517" y="2484358"/>
            <a:ext cx="2835712" cy="328017"/>
          </a:xfrm>
          <a:prstGeom prst="rect">
            <a:avLst/>
          </a:prstGeom>
          <a:noFill/>
          <a:ln/>
        </p:spPr>
        <p:txBody>
          <a:bodyPr wrap="none" lIns="0" tIns="0" rIns="0" bIns="0" rtlCol="0" anchor="t"/>
          <a:lstStyle/>
          <a:p>
            <a:pPr marL="0" indent="0" algn="l">
              <a:lnSpc>
                <a:spcPts val="2550"/>
              </a:lnSpc>
              <a:buNone/>
            </a:pPr>
            <a:r>
              <a:rPr lang="en-US" sz="2050" dirty="0">
                <a:solidFill>
                  <a:srgbClr val="CAD6DE"/>
                </a:solidFill>
                <a:latin typeface="Unbounded" pitchFamily="34" charset="0"/>
                <a:ea typeface="Unbounded" pitchFamily="34" charset="-122"/>
                <a:cs typeface="Unbounded" pitchFamily="34" charset="-120"/>
              </a:rPr>
              <a:t>Dataset Overview</a:t>
            </a:r>
            <a:endParaRPr lang="en-US" sz="2050" dirty="0"/>
          </a:p>
        </p:txBody>
      </p:sp>
      <p:sp>
        <p:nvSpPr>
          <p:cNvPr id="6" name="Text 2"/>
          <p:cNvSpPr/>
          <p:nvPr/>
        </p:nvSpPr>
        <p:spPr>
          <a:xfrm>
            <a:off x="2230517" y="2946202"/>
            <a:ext cx="6132790" cy="713899"/>
          </a:xfrm>
          <a:prstGeom prst="rect">
            <a:avLst/>
          </a:prstGeom>
          <a:noFill/>
          <a:ln/>
        </p:spPr>
        <p:txBody>
          <a:bodyPr wrap="square" lIns="0" tIns="0" rIns="0" bIns="0" rtlCol="0" anchor="t"/>
          <a:lstStyle/>
          <a:p>
            <a:pPr marL="0" indent="0" algn="l">
              <a:lnSpc>
                <a:spcPts val="2800"/>
              </a:lnSpc>
              <a:buNone/>
            </a:pPr>
            <a:r>
              <a:rPr lang="en-US" sz="1750" dirty="0">
                <a:solidFill>
                  <a:srgbClr val="CAD6DE"/>
                </a:solidFill>
                <a:latin typeface="Cabin" pitchFamily="34" charset="0"/>
                <a:ea typeface="Cabin" pitchFamily="34" charset="-122"/>
                <a:cs typeface="Cabin" pitchFamily="34" charset="-120"/>
              </a:rPr>
              <a:t>Explore monthly sales, advertising spend, and customer satisfaction data.</a:t>
            </a:r>
            <a:endParaRPr lang="en-US" sz="1750" dirty="0"/>
          </a:p>
        </p:txBody>
      </p:sp>
      <p:pic>
        <p:nvPicPr>
          <p:cNvPr id="7" name="Image 2" descr="preencoded.png"/>
          <p:cNvPicPr>
            <a:picLocks noChangeAspect="1"/>
          </p:cNvPicPr>
          <p:nvPr/>
        </p:nvPicPr>
        <p:blipFill>
          <a:blip r:embed="rId5"/>
          <a:stretch>
            <a:fillRect/>
          </a:stretch>
        </p:blipFill>
        <p:spPr>
          <a:xfrm>
            <a:off x="780693" y="4045863"/>
            <a:ext cx="1115258" cy="1784509"/>
          </a:xfrm>
          <a:prstGeom prst="rect">
            <a:avLst/>
          </a:prstGeom>
        </p:spPr>
      </p:pic>
      <p:sp>
        <p:nvSpPr>
          <p:cNvPr id="8" name="Text 3"/>
          <p:cNvSpPr/>
          <p:nvPr/>
        </p:nvSpPr>
        <p:spPr>
          <a:xfrm>
            <a:off x="2230517" y="4268867"/>
            <a:ext cx="2624257" cy="328017"/>
          </a:xfrm>
          <a:prstGeom prst="rect">
            <a:avLst/>
          </a:prstGeom>
          <a:noFill/>
          <a:ln/>
        </p:spPr>
        <p:txBody>
          <a:bodyPr wrap="none" lIns="0" tIns="0" rIns="0" bIns="0" rtlCol="0" anchor="t"/>
          <a:lstStyle/>
          <a:p>
            <a:pPr marL="0" indent="0" algn="l">
              <a:lnSpc>
                <a:spcPts val="2550"/>
              </a:lnSpc>
              <a:buNone/>
            </a:pPr>
            <a:r>
              <a:rPr lang="en-US" sz="2050" dirty="0">
                <a:solidFill>
                  <a:srgbClr val="CAD6DE"/>
                </a:solidFill>
                <a:latin typeface="Unbounded" pitchFamily="34" charset="0"/>
                <a:ea typeface="Unbounded" pitchFamily="34" charset="-122"/>
                <a:cs typeface="Unbounded" pitchFamily="34" charset="-120"/>
              </a:rPr>
              <a:t>Guided Exercise</a:t>
            </a:r>
            <a:endParaRPr lang="en-US" sz="2050" dirty="0"/>
          </a:p>
        </p:txBody>
      </p:sp>
      <p:sp>
        <p:nvSpPr>
          <p:cNvPr id="9" name="Text 4"/>
          <p:cNvSpPr/>
          <p:nvPr/>
        </p:nvSpPr>
        <p:spPr>
          <a:xfrm>
            <a:off x="2230517" y="4730710"/>
            <a:ext cx="6132790" cy="713899"/>
          </a:xfrm>
          <a:prstGeom prst="rect">
            <a:avLst/>
          </a:prstGeom>
          <a:noFill/>
          <a:ln/>
        </p:spPr>
        <p:txBody>
          <a:bodyPr wrap="square" lIns="0" tIns="0" rIns="0" bIns="0" rtlCol="0" anchor="t"/>
          <a:lstStyle/>
          <a:p>
            <a:pPr marL="0" indent="0" algn="l">
              <a:lnSpc>
                <a:spcPts val="2800"/>
              </a:lnSpc>
              <a:buNone/>
            </a:pPr>
            <a:r>
              <a:rPr lang="en-US" sz="1750" dirty="0">
                <a:solidFill>
                  <a:srgbClr val="CAD6DE"/>
                </a:solidFill>
                <a:latin typeface="Cabin" pitchFamily="34" charset="0"/>
                <a:ea typeface="Cabin" pitchFamily="34" charset="-122"/>
                <a:cs typeface="Cabin" pitchFamily="34" charset="-120"/>
              </a:rPr>
              <a:t>Calculate descriptive statistics and correlations using Excel functions.</a:t>
            </a:r>
            <a:endParaRPr lang="en-US" sz="1750" dirty="0"/>
          </a:p>
        </p:txBody>
      </p:sp>
      <p:pic>
        <p:nvPicPr>
          <p:cNvPr id="10" name="Image 3" descr="preencoded.png"/>
          <p:cNvPicPr>
            <a:picLocks noChangeAspect="1"/>
          </p:cNvPicPr>
          <p:nvPr/>
        </p:nvPicPr>
        <p:blipFill>
          <a:blip r:embed="rId6"/>
          <a:stretch>
            <a:fillRect/>
          </a:stretch>
        </p:blipFill>
        <p:spPr>
          <a:xfrm>
            <a:off x="780693" y="5830372"/>
            <a:ext cx="1115258" cy="1784509"/>
          </a:xfrm>
          <a:prstGeom prst="rect">
            <a:avLst/>
          </a:prstGeom>
        </p:spPr>
      </p:pic>
      <p:sp>
        <p:nvSpPr>
          <p:cNvPr id="11" name="Text 5"/>
          <p:cNvSpPr/>
          <p:nvPr/>
        </p:nvSpPr>
        <p:spPr>
          <a:xfrm>
            <a:off x="2230517" y="6053376"/>
            <a:ext cx="2624257" cy="328017"/>
          </a:xfrm>
          <a:prstGeom prst="rect">
            <a:avLst/>
          </a:prstGeom>
          <a:noFill/>
          <a:ln/>
        </p:spPr>
        <p:txBody>
          <a:bodyPr wrap="none" lIns="0" tIns="0" rIns="0" bIns="0" rtlCol="0" anchor="t"/>
          <a:lstStyle/>
          <a:p>
            <a:pPr marL="0" indent="0" algn="l">
              <a:lnSpc>
                <a:spcPts val="2550"/>
              </a:lnSpc>
              <a:buNone/>
            </a:pPr>
            <a:r>
              <a:rPr lang="en-US" sz="2050" dirty="0">
                <a:solidFill>
                  <a:srgbClr val="CAD6DE"/>
                </a:solidFill>
                <a:latin typeface="Unbounded" pitchFamily="34" charset="0"/>
                <a:ea typeface="Unbounded" pitchFamily="34" charset="-122"/>
                <a:cs typeface="Unbounded" pitchFamily="34" charset="-120"/>
              </a:rPr>
              <a:t>Group Challenge</a:t>
            </a:r>
            <a:endParaRPr lang="en-US" sz="2050" dirty="0"/>
          </a:p>
        </p:txBody>
      </p:sp>
      <p:sp>
        <p:nvSpPr>
          <p:cNvPr id="12" name="Text 6"/>
          <p:cNvSpPr/>
          <p:nvPr/>
        </p:nvSpPr>
        <p:spPr>
          <a:xfrm>
            <a:off x="2230517" y="6515219"/>
            <a:ext cx="6132790" cy="356949"/>
          </a:xfrm>
          <a:prstGeom prst="rect">
            <a:avLst/>
          </a:prstGeom>
          <a:noFill/>
          <a:ln/>
        </p:spPr>
        <p:txBody>
          <a:bodyPr wrap="none" lIns="0" tIns="0" rIns="0" bIns="0" rtlCol="0" anchor="t"/>
          <a:lstStyle/>
          <a:p>
            <a:pPr marL="0" indent="0" algn="l">
              <a:lnSpc>
                <a:spcPts val="2800"/>
              </a:lnSpc>
              <a:buNone/>
            </a:pPr>
            <a:r>
              <a:rPr lang="en-US" sz="1750" dirty="0">
                <a:solidFill>
                  <a:srgbClr val="CAD6DE"/>
                </a:solidFill>
                <a:latin typeface="Cabin" pitchFamily="34" charset="0"/>
                <a:ea typeface="Cabin" pitchFamily="34" charset="-122"/>
                <a:cs typeface="Cabin" pitchFamily="34" charset="-120"/>
              </a:rPr>
              <a:t>Analyze customer satisfaction survey data and discuss insights.</a:t>
            </a:r>
            <a:endParaRPr lang="en-US" sz="17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837724" y="853321"/>
            <a:ext cx="5632490" cy="704017"/>
          </a:xfrm>
          <a:prstGeom prst="rect">
            <a:avLst/>
          </a:prstGeom>
          <a:noFill/>
          <a:ln/>
        </p:spPr>
        <p:txBody>
          <a:bodyPr wrap="none" lIns="0" tIns="0" rIns="0" bIns="0" rtlCol="0" anchor="t"/>
          <a:lstStyle/>
          <a:p>
            <a:pPr marL="0" indent="0">
              <a:lnSpc>
                <a:spcPts val="5500"/>
              </a:lnSpc>
              <a:buNone/>
            </a:pPr>
            <a:r>
              <a:rPr lang="en-US" sz="4400" dirty="0">
                <a:solidFill>
                  <a:srgbClr val="FFFFFF"/>
                </a:solidFill>
                <a:latin typeface="Unbounded" pitchFamily="34" charset="0"/>
                <a:ea typeface="Unbounded" pitchFamily="34" charset="-122"/>
                <a:cs typeface="Unbounded" pitchFamily="34" charset="-120"/>
              </a:rPr>
              <a:t>Key Takeaways</a:t>
            </a:r>
            <a:endParaRPr lang="en-US" sz="4400" dirty="0"/>
          </a:p>
        </p:txBody>
      </p:sp>
      <p:pic>
        <p:nvPicPr>
          <p:cNvPr id="3" name="Image 0" descr="preencoded.png"/>
          <p:cNvPicPr>
            <a:picLocks noChangeAspect="1"/>
          </p:cNvPicPr>
          <p:nvPr/>
        </p:nvPicPr>
        <p:blipFill>
          <a:blip r:embed="rId3"/>
          <a:stretch>
            <a:fillRect/>
          </a:stretch>
        </p:blipFill>
        <p:spPr>
          <a:xfrm>
            <a:off x="3007638" y="2036088"/>
            <a:ext cx="2137529" cy="1740218"/>
          </a:xfrm>
          <a:prstGeom prst="rect">
            <a:avLst/>
          </a:prstGeom>
        </p:spPr>
      </p:pic>
      <p:sp>
        <p:nvSpPr>
          <p:cNvPr id="4" name="Text 1"/>
          <p:cNvSpPr/>
          <p:nvPr/>
        </p:nvSpPr>
        <p:spPr>
          <a:xfrm>
            <a:off x="4005858" y="2891909"/>
            <a:ext cx="140970" cy="478631"/>
          </a:xfrm>
          <a:prstGeom prst="rect">
            <a:avLst/>
          </a:prstGeom>
          <a:noFill/>
          <a:ln/>
        </p:spPr>
        <p:txBody>
          <a:bodyPr wrap="none" lIns="0" tIns="0" rIns="0" bIns="0" rtlCol="0" anchor="t"/>
          <a:lstStyle/>
          <a:p>
            <a:pPr marL="0" indent="0" algn="ctr">
              <a:lnSpc>
                <a:spcPts val="3750"/>
              </a:lnSpc>
              <a:buNone/>
            </a:pPr>
            <a:r>
              <a:rPr lang="en-US" sz="2350" dirty="0">
                <a:solidFill>
                  <a:srgbClr val="CAD6DE"/>
                </a:solidFill>
                <a:latin typeface="Unbounded" pitchFamily="34" charset="0"/>
                <a:ea typeface="Unbounded" pitchFamily="34" charset="-122"/>
                <a:cs typeface="Unbounded" pitchFamily="34" charset="-120"/>
              </a:rPr>
              <a:t>1</a:t>
            </a:r>
            <a:endParaRPr lang="en-US" sz="2350" dirty="0"/>
          </a:p>
        </p:txBody>
      </p:sp>
      <p:sp>
        <p:nvSpPr>
          <p:cNvPr id="5" name="Text 2"/>
          <p:cNvSpPr/>
          <p:nvPr/>
        </p:nvSpPr>
        <p:spPr>
          <a:xfrm>
            <a:off x="5384482" y="2466856"/>
            <a:ext cx="4181237" cy="351949"/>
          </a:xfrm>
          <a:prstGeom prst="rect">
            <a:avLst/>
          </a:prstGeom>
          <a:noFill/>
          <a:ln/>
        </p:spPr>
        <p:txBody>
          <a:bodyPr wrap="none" lIns="0" tIns="0" rIns="0" bIns="0" rtlCol="0" anchor="t"/>
          <a:lstStyle/>
          <a:p>
            <a:pPr marL="0" indent="0" algn="l">
              <a:lnSpc>
                <a:spcPts val="2750"/>
              </a:lnSpc>
              <a:buNone/>
            </a:pPr>
            <a:r>
              <a:rPr lang="en-US" sz="2200" dirty="0">
                <a:solidFill>
                  <a:srgbClr val="CAD6DE"/>
                </a:solidFill>
                <a:latin typeface="Unbounded" pitchFamily="34" charset="0"/>
                <a:ea typeface="Unbounded" pitchFamily="34" charset="-122"/>
                <a:cs typeface="Unbounded" pitchFamily="34" charset="-120"/>
              </a:rPr>
              <a:t>Foundational Knowledge</a:t>
            </a:r>
            <a:endParaRPr lang="en-US" sz="2200" dirty="0"/>
          </a:p>
        </p:txBody>
      </p:sp>
      <p:sp>
        <p:nvSpPr>
          <p:cNvPr id="6" name="Text 3"/>
          <p:cNvSpPr/>
          <p:nvPr/>
        </p:nvSpPr>
        <p:spPr>
          <a:xfrm>
            <a:off x="5384482" y="2962394"/>
            <a:ext cx="6662142" cy="383024"/>
          </a:xfrm>
          <a:prstGeom prst="rect">
            <a:avLst/>
          </a:prstGeom>
          <a:noFill/>
          <a:ln/>
        </p:spPr>
        <p:txBody>
          <a:bodyPr wrap="none" lIns="0" tIns="0" rIns="0" bIns="0" rtlCol="0" anchor="t"/>
          <a:lstStyle/>
          <a:p>
            <a:pPr marL="0" indent="0" algn="l">
              <a:lnSpc>
                <a:spcPts val="3000"/>
              </a:lnSpc>
              <a:buNone/>
            </a:pPr>
            <a:r>
              <a:rPr lang="en-US" sz="1850" dirty="0">
                <a:solidFill>
                  <a:srgbClr val="CAD6DE"/>
                </a:solidFill>
                <a:latin typeface="Cabin" pitchFamily="34" charset="0"/>
                <a:ea typeface="Cabin" pitchFamily="34" charset="-122"/>
                <a:cs typeface="Cabin" pitchFamily="34" charset="-120"/>
              </a:rPr>
              <a:t>Understand descriptive and analytical techniques for data analysis.</a:t>
            </a:r>
            <a:endParaRPr lang="en-US" sz="1850" dirty="0"/>
          </a:p>
        </p:txBody>
      </p:sp>
      <p:sp>
        <p:nvSpPr>
          <p:cNvPr id="7" name="Shape 4"/>
          <p:cNvSpPr/>
          <p:nvPr/>
        </p:nvSpPr>
        <p:spPr>
          <a:xfrm>
            <a:off x="5204936" y="3790950"/>
            <a:ext cx="8527971" cy="15240"/>
          </a:xfrm>
          <a:prstGeom prst="roundRect">
            <a:avLst>
              <a:gd name="adj" fmla="val 235611"/>
            </a:avLst>
          </a:prstGeom>
          <a:solidFill>
            <a:srgbClr val="49606E"/>
          </a:solidFill>
          <a:ln/>
        </p:spPr>
        <p:txBody>
          <a:bodyPr/>
          <a:lstStyle/>
          <a:p>
            <a:endParaRPr lang="en-GB"/>
          </a:p>
        </p:txBody>
      </p:sp>
      <p:pic>
        <p:nvPicPr>
          <p:cNvPr id="8" name="Image 1" descr="preencoded.png"/>
          <p:cNvPicPr>
            <a:picLocks noChangeAspect="1"/>
          </p:cNvPicPr>
          <p:nvPr/>
        </p:nvPicPr>
        <p:blipFill>
          <a:blip r:embed="rId4"/>
          <a:stretch>
            <a:fillRect/>
          </a:stretch>
        </p:blipFill>
        <p:spPr>
          <a:xfrm>
            <a:off x="1938814" y="3836075"/>
            <a:ext cx="4275058" cy="1740218"/>
          </a:xfrm>
          <a:prstGeom prst="rect">
            <a:avLst/>
          </a:prstGeom>
        </p:spPr>
      </p:pic>
      <p:sp>
        <p:nvSpPr>
          <p:cNvPr id="9" name="Text 5"/>
          <p:cNvSpPr/>
          <p:nvPr/>
        </p:nvSpPr>
        <p:spPr>
          <a:xfrm>
            <a:off x="3958352" y="4466868"/>
            <a:ext cx="235982" cy="478631"/>
          </a:xfrm>
          <a:prstGeom prst="rect">
            <a:avLst/>
          </a:prstGeom>
          <a:noFill/>
          <a:ln/>
        </p:spPr>
        <p:txBody>
          <a:bodyPr wrap="none" lIns="0" tIns="0" rIns="0" bIns="0" rtlCol="0" anchor="t"/>
          <a:lstStyle/>
          <a:p>
            <a:pPr marL="0" indent="0" algn="ctr">
              <a:lnSpc>
                <a:spcPts val="3750"/>
              </a:lnSpc>
              <a:buNone/>
            </a:pPr>
            <a:r>
              <a:rPr lang="en-US" sz="2350" dirty="0">
                <a:solidFill>
                  <a:srgbClr val="CAD6DE"/>
                </a:solidFill>
                <a:latin typeface="Unbounded" pitchFamily="34" charset="0"/>
                <a:ea typeface="Unbounded" pitchFamily="34" charset="-122"/>
                <a:cs typeface="Unbounded" pitchFamily="34" charset="-120"/>
              </a:rPr>
              <a:t>2</a:t>
            </a:r>
            <a:endParaRPr lang="en-US" sz="2350" dirty="0"/>
          </a:p>
        </p:txBody>
      </p:sp>
      <p:sp>
        <p:nvSpPr>
          <p:cNvPr id="10" name="Text 6"/>
          <p:cNvSpPr/>
          <p:nvPr/>
        </p:nvSpPr>
        <p:spPr>
          <a:xfrm>
            <a:off x="6453187" y="4266843"/>
            <a:ext cx="2822019" cy="351949"/>
          </a:xfrm>
          <a:prstGeom prst="rect">
            <a:avLst/>
          </a:prstGeom>
          <a:noFill/>
          <a:ln/>
        </p:spPr>
        <p:txBody>
          <a:bodyPr wrap="none" lIns="0" tIns="0" rIns="0" bIns="0" rtlCol="0" anchor="t"/>
          <a:lstStyle/>
          <a:p>
            <a:pPr marL="0" indent="0" algn="l">
              <a:lnSpc>
                <a:spcPts val="2750"/>
              </a:lnSpc>
              <a:buNone/>
            </a:pPr>
            <a:r>
              <a:rPr lang="en-US" sz="2200" dirty="0">
                <a:solidFill>
                  <a:srgbClr val="CAD6DE"/>
                </a:solidFill>
                <a:latin typeface="Unbounded" pitchFamily="34" charset="0"/>
                <a:ea typeface="Unbounded" pitchFamily="34" charset="-122"/>
                <a:cs typeface="Unbounded" pitchFamily="34" charset="-120"/>
              </a:rPr>
              <a:t>Excel Proficiency</a:t>
            </a:r>
            <a:endParaRPr lang="en-US" sz="2200" dirty="0"/>
          </a:p>
        </p:txBody>
      </p:sp>
      <p:sp>
        <p:nvSpPr>
          <p:cNvPr id="11" name="Text 7"/>
          <p:cNvSpPr/>
          <p:nvPr/>
        </p:nvSpPr>
        <p:spPr>
          <a:xfrm>
            <a:off x="6453187" y="4762381"/>
            <a:ext cx="6382345" cy="383024"/>
          </a:xfrm>
          <a:prstGeom prst="rect">
            <a:avLst/>
          </a:prstGeom>
          <a:noFill/>
          <a:ln/>
        </p:spPr>
        <p:txBody>
          <a:bodyPr wrap="none" lIns="0" tIns="0" rIns="0" bIns="0" rtlCol="0" anchor="t"/>
          <a:lstStyle/>
          <a:p>
            <a:pPr marL="0" indent="0" algn="l">
              <a:lnSpc>
                <a:spcPts val="3000"/>
              </a:lnSpc>
              <a:buNone/>
            </a:pPr>
            <a:r>
              <a:rPr lang="en-US" sz="1850" dirty="0">
                <a:solidFill>
                  <a:srgbClr val="CAD6DE"/>
                </a:solidFill>
                <a:latin typeface="Cabin" pitchFamily="34" charset="0"/>
                <a:ea typeface="Cabin" pitchFamily="34" charset="-122"/>
                <a:cs typeface="Cabin" pitchFamily="34" charset="-120"/>
              </a:rPr>
              <a:t>Utilize Excel functions for efficient data processing and analysis.</a:t>
            </a:r>
            <a:endParaRPr lang="en-US" sz="1850" dirty="0"/>
          </a:p>
        </p:txBody>
      </p:sp>
      <p:sp>
        <p:nvSpPr>
          <p:cNvPr id="12" name="Shape 8"/>
          <p:cNvSpPr/>
          <p:nvPr/>
        </p:nvSpPr>
        <p:spPr>
          <a:xfrm>
            <a:off x="6273641" y="5590937"/>
            <a:ext cx="7459266" cy="15240"/>
          </a:xfrm>
          <a:prstGeom prst="roundRect">
            <a:avLst>
              <a:gd name="adj" fmla="val 235611"/>
            </a:avLst>
          </a:prstGeom>
          <a:solidFill>
            <a:srgbClr val="49606E"/>
          </a:solidFill>
          <a:ln/>
        </p:spPr>
        <p:txBody>
          <a:bodyPr/>
          <a:lstStyle/>
          <a:p>
            <a:endParaRPr lang="en-GB"/>
          </a:p>
        </p:txBody>
      </p:sp>
      <p:pic>
        <p:nvPicPr>
          <p:cNvPr id="13" name="Image 2" descr="preencoded.png"/>
          <p:cNvPicPr>
            <a:picLocks noChangeAspect="1"/>
          </p:cNvPicPr>
          <p:nvPr/>
        </p:nvPicPr>
        <p:blipFill>
          <a:blip r:embed="rId5"/>
          <a:stretch>
            <a:fillRect/>
          </a:stretch>
        </p:blipFill>
        <p:spPr>
          <a:xfrm>
            <a:off x="870109" y="5636062"/>
            <a:ext cx="6412587" cy="1740218"/>
          </a:xfrm>
          <a:prstGeom prst="rect">
            <a:avLst/>
          </a:prstGeom>
        </p:spPr>
      </p:pic>
      <p:sp>
        <p:nvSpPr>
          <p:cNvPr id="14" name="Text 9"/>
          <p:cNvSpPr/>
          <p:nvPr/>
        </p:nvSpPr>
        <p:spPr>
          <a:xfrm>
            <a:off x="3956090" y="6266855"/>
            <a:ext cx="240506" cy="478631"/>
          </a:xfrm>
          <a:prstGeom prst="rect">
            <a:avLst/>
          </a:prstGeom>
          <a:noFill/>
          <a:ln/>
        </p:spPr>
        <p:txBody>
          <a:bodyPr wrap="none" lIns="0" tIns="0" rIns="0" bIns="0" rtlCol="0" anchor="t"/>
          <a:lstStyle/>
          <a:p>
            <a:pPr marL="0" indent="0" algn="ctr">
              <a:lnSpc>
                <a:spcPts val="3750"/>
              </a:lnSpc>
              <a:buNone/>
            </a:pPr>
            <a:r>
              <a:rPr lang="en-US" sz="2350" dirty="0">
                <a:solidFill>
                  <a:srgbClr val="CAD6DE"/>
                </a:solidFill>
                <a:latin typeface="Unbounded" pitchFamily="34" charset="0"/>
                <a:ea typeface="Unbounded" pitchFamily="34" charset="-122"/>
                <a:cs typeface="Unbounded" pitchFamily="34" charset="-120"/>
              </a:rPr>
              <a:t>3</a:t>
            </a:r>
            <a:endParaRPr lang="en-US" sz="2350" dirty="0"/>
          </a:p>
        </p:txBody>
      </p:sp>
      <p:sp>
        <p:nvSpPr>
          <p:cNvPr id="15" name="Text 10"/>
          <p:cNvSpPr/>
          <p:nvPr/>
        </p:nvSpPr>
        <p:spPr>
          <a:xfrm>
            <a:off x="7522012" y="5875377"/>
            <a:ext cx="3646646" cy="351949"/>
          </a:xfrm>
          <a:prstGeom prst="rect">
            <a:avLst/>
          </a:prstGeom>
          <a:noFill/>
          <a:ln/>
        </p:spPr>
        <p:txBody>
          <a:bodyPr wrap="none" lIns="0" tIns="0" rIns="0" bIns="0" rtlCol="0" anchor="t"/>
          <a:lstStyle/>
          <a:p>
            <a:pPr marL="0" indent="0" algn="l">
              <a:lnSpc>
                <a:spcPts val="2750"/>
              </a:lnSpc>
              <a:buNone/>
            </a:pPr>
            <a:r>
              <a:rPr lang="en-US" sz="2200" dirty="0">
                <a:solidFill>
                  <a:srgbClr val="CAD6DE"/>
                </a:solidFill>
                <a:latin typeface="Unbounded" pitchFamily="34" charset="0"/>
                <a:ea typeface="Unbounded" pitchFamily="34" charset="-122"/>
                <a:cs typeface="Unbounded" pitchFamily="34" charset="-120"/>
              </a:rPr>
              <a:t>Critical Interpretation</a:t>
            </a:r>
            <a:endParaRPr lang="en-US" sz="2200" dirty="0"/>
          </a:p>
        </p:txBody>
      </p:sp>
      <p:sp>
        <p:nvSpPr>
          <p:cNvPr id="16" name="Text 11"/>
          <p:cNvSpPr/>
          <p:nvPr/>
        </p:nvSpPr>
        <p:spPr>
          <a:xfrm>
            <a:off x="7522012" y="6370915"/>
            <a:ext cx="6031349" cy="766048"/>
          </a:xfrm>
          <a:prstGeom prst="rect">
            <a:avLst/>
          </a:prstGeom>
          <a:noFill/>
          <a:ln/>
        </p:spPr>
        <p:txBody>
          <a:bodyPr wrap="square" lIns="0" tIns="0" rIns="0" bIns="0" rtlCol="0" anchor="t"/>
          <a:lstStyle/>
          <a:p>
            <a:pPr marL="0" indent="0" algn="l">
              <a:lnSpc>
                <a:spcPts val="3000"/>
              </a:lnSpc>
              <a:buNone/>
            </a:pPr>
            <a:r>
              <a:rPr lang="en-US" sz="1850" dirty="0">
                <a:solidFill>
                  <a:srgbClr val="CAD6DE"/>
                </a:solidFill>
                <a:latin typeface="Cabin" pitchFamily="34" charset="0"/>
                <a:ea typeface="Cabin" pitchFamily="34" charset="-122"/>
                <a:cs typeface="Cabin" pitchFamily="34" charset="-120"/>
              </a:rPr>
              <a:t>Develop skills to derive meaningful insights from data analysis.</a:t>
            </a:r>
            <a:endParaRPr lang="en-US" sz="18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366</Words>
  <Application>Microsoft Office PowerPoint</Application>
  <PresentationFormat>Custom</PresentationFormat>
  <Paragraphs>70</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Unbounded</vt:lpstr>
      <vt:lpstr>Arial</vt:lpstr>
      <vt:lpstr>Cabin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Gladius David Kulothungan</cp:lastModifiedBy>
  <cp:revision>2</cp:revision>
  <dcterms:created xsi:type="dcterms:W3CDTF">2024-12-04T00:31:08Z</dcterms:created>
  <dcterms:modified xsi:type="dcterms:W3CDTF">2024-12-04T00:34:05Z</dcterms:modified>
</cp:coreProperties>
</file>