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38.xml"/>
  <Override ContentType="application/vnd.openxmlformats-officedocument.presentationml.slideLayout+xml" PartName="/ppt/slideLayouts/slideLayout42.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9.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4.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92" r:id="rId5"/>
    <p:sldMasterId id="2147483693" r:id="rId6"/>
    <p:sldMasterId id="2147483694" r:id="rId7"/>
    <p:sldMasterId id="2147483695"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Lst>
  <p:sldSz cy="5143500" cx="9144000"/>
  <p:notesSz cx="6858000" cy="9144000"/>
  <p:embeddedFontLst>
    <p:embeddedFont>
      <p:font typeface="Roboto Slab"/>
      <p:regular r:id="rId49"/>
      <p:bold r:id="rId50"/>
    </p:embeddedFont>
    <p:embeddedFont>
      <p:font typeface="Play"/>
      <p:regular r:id="rId51"/>
      <p:bold r:id="rId52"/>
    </p:embeddedFont>
    <p:embeddedFont>
      <p:font typeface="Roboto"/>
      <p:regular r:id="rId53"/>
      <p:bold r:id="rId54"/>
      <p:italic r:id="rId55"/>
      <p:boldItalic r:id="rId5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DADA290-DA67-4ECB-B866-0D39969C4DAD}">
  <a:tblStyle styleId="{ADADA290-DA67-4ECB-B866-0D39969C4DAD}" styleName="Table_0">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E9EC"/>
          </a:solidFill>
        </a:fill>
      </a:tcStyle>
    </a:wholeTbl>
    <a:band1H>
      <a:tcTxStyle/>
      <a:tcStyle>
        <a:fill>
          <a:solidFill>
            <a:srgbClr val="CAD1D8"/>
          </a:solidFill>
        </a:fill>
      </a:tcStyle>
    </a:band1H>
    <a:band2H>
      <a:tcTxStyle/>
    </a:band2H>
    <a:band1V>
      <a:tcTxStyle/>
      <a:tcStyle>
        <a:fill>
          <a:solidFill>
            <a:srgbClr val="CAD1D8"/>
          </a:solidFill>
        </a:fill>
      </a:tcStyle>
    </a:band1V>
    <a:band2V>
      <a:tcTxStyle/>
    </a:band2V>
    <a:lastCol>
      <a:tcTxStyle b="on" i="off">
        <a:font>
          <a:latin typeface="Aptos"/>
          <a:ea typeface="Aptos"/>
          <a:cs typeface="Aptos"/>
        </a:font>
        <a:schemeClr val="lt1"/>
      </a:tcTxStyle>
      <a:tcStyle>
        <a:fill>
          <a:solidFill>
            <a:schemeClr val="accent1"/>
          </a:solidFill>
        </a:fill>
      </a:tcStyle>
    </a:lastCol>
    <a:firstCol>
      <a:tcTxStyle b="on" i="off">
        <a:font>
          <a:latin typeface="Aptos"/>
          <a:ea typeface="Aptos"/>
          <a:cs typeface="Aptos"/>
        </a:font>
        <a:schemeClr val="lt1"/>
      </a:tcTxStyle>
      <a:tcStyle>
        <a:fill>
          <a:solidFill>
            <a:schemeClr val="accent1"/>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 styleId="{39C57721-226F-4BCD-8071-3A4BBE9E1137}" styleName="Table_1">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F0E7"/>
          </a:solidFill>
        </a:fill>
      </a:tcStyle>
    </a:wholeTbl>
    <a:band1H>
      <a:tcTxStyle/>
      <a:tcStyle>
        <a:fill>
          <a:solidFill>
            <a:srgbClr val="CFE1CC"/>
          </a:solidFill>
        </a:fill>
      </a:tcStyle>
    </a:band1H>
    <a:band2H>
      <a:tcTxStyle/>
    </a:band2H>
    <a:band1V>
      <a:tcTxStyle/>
      <a:tcStyle>
        <a:fill>
          <a:solidFill>
            <a:srgbClr val="CFE1CC"/>
          </a:solidFill>
        </a:fill>
      </a:tcStyle>
    </a:band1V>
    <a:band2V>
      <a:tcTxStyle/>
    </a:band2V>
    <a:lastCol>
      <a:tcTxStyle b="on" i="off">
        <a:font>
          <a:latin typeface="Aptos"/>
          <a:ea typeface="Aptos"/>
          <a:cs typeface="Aptos"/>
        </a:font>
        <a:schemeClr val="lt1"/>
      </a:tcTxStyle>
      <a:tcStyle>
        <a:fill>
          <a:solidFill>
            <a:schemeClr val="accent6"/>
          </a:solidFill>
        </a:fill>
      </a:tcStyle>
    </a:lastCol>
    <a:firstCol>
      <a:tcTxStyle b="on" i="off">
        <a:font>
          <a:latin typeface="Aptos"/>
          <a:ea typeface="Aptos"/>
          <a:cs typeface="Aptos"/>
        </a:font>
        <a:schemeClr val="lt1"/>
      </a:tcTxStyle>
      <a:tcStyle>
        <a:fill>
          <a:solidFill>
            <a:schemeClr val="accent6"/>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6"/>
          </a:solidFill>
        </a:fill>
      </a:tcStyle>
    </a:lastRow>
    <a:seCell>
      <a:tcTxStyle/>
    </a:seCell>
    <a:swCell>
      <a:tcTxStyle/>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6"/>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1.xml"/><Relationship Id="rId42" Type="http://schemas.openxmlformats.org/officeDocument/2006/relationships/slide" Target="slides/slide33.xml"/><Relationship Id="rId41" Type="http://schemas.openxmlformats.org/officeDocument/2006/relationships/slide" Target="slides/slide32.xml"/><Relationship Id="rId44" Type="http://schemas.openxmlformats.org/officeDocument/2006/relationships/slide" Target="slides/slide35.xml"/><Relationship Id="rId43" Type="http://schemas.openxmlformats.org/officeDocument/2006/relationships/slide" Target="slides/slide34.xml"/><Relationship Id="rId46" Type="http://schemas.openxmlformats.org/officeDocument/2006/relationships/slide" Target="slides/slide37.xml"/><Relationship Id="rId45" Type="http://schemas.openxmlformats.org/officeDocument/2006/relationships/slide" Target="slides/slide36.xml"/><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notesMaster" Target="notesMasters/notesMaster1.xml"/><Relationship Id="rId48" Type="http://schemas.openxmlformats.org/officeDocument/2006/relationships/slide" Target="slides/slide39.xml"/><Relationship Id="rId47" Type="http://schemas.openxmlformats.org/officeDocument/2006/relationships/slide" Target="slides/slide38.xml"/><Relationship Id="rId49" Type="http://schemas.openxmlformats.org/officeDocument/2006/relationships/font" Target="fonts/RobotoSlab-regular.fntdata"/><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slideMaster" Target="slideMasters/slideMaster3.xml"/><Relationship Id="rId8" Type="http://schemas.openxmlformats.org/officeDocument/2006/relationships/slideMaster" Target="slideMasters/slideMaster4.xml"/><Relationship Id="rId31" Type="http://schemas.openxmlformats.org/officeDocument/2006/relationships/slide" Target="slides/slide22.xml"/><Relationship Id="rId30" Type="http://schemas.openxmlformats.org/officeDocument/2006/relationships/slide" Target="slides/slide21.xml"/><Relationship Id="rId33" Type="http://schemas.openxmlformats.org/officeDocument/2006/relationships/slide" Target="slides/slide24.xml"/><Relationship Id="rId32" Type="http://schemas.openxmlformats.org/officeDocument/2006/relationships/slide" Target="slides/slide23.xml"/><Relationship Id="rId35" Type="http://schemas.openxmlformats.org/officeDocument/2006/relationships/slide" Target="slides/slide26.xml"/><Relationship Id="rId34" Type="http://schemas.openxmlformats.org/officeDocument/2006/relationships/slide" Target="slides/slide25.xml"/><Relationship Id="rId37" Type="http://schemas.openxmlformats.org/officeDocument/2006/relationships/slide" Target="slides/slide28.xml"/><Relationship Id="rId36" Type="http://schemas.openxmlformats.org/officeDocument/2006/relationships/slide" Target="slides/slide27.xml"/><Relationship Id="rId39" Type="http://schemas.openxmlformats.org/officeDocument/2006/relationships/slide" Target="slides/slide30.xml"/><Relationship Id="rId38" Type="http://schemas.openxmlformats.org/officeDocument/2006/relationships/slide" Target="slides/slide29.xml"/><Relationship Id="rId20" Type="http://schemas.openxmlformats.org/officeDocument/2006/relationships/slide" Target="slides/slide11.xml"/><Relationship Id="rId22" Type="http://schemas.openxmlformats.org/officeDocument/2006/relationships/slide" Target="slides/slide13.xml"/><Relationship Id="rId21" Type="http://schemas.openxmlformats.org/officeDocument/2006/relationships/slide" Target="slides/slide12.xml"/><Relationship Id="rId24" Type="http://schemas.openxmlformats.org/officeDocument/2006/relationships/slide" Target="slides/slide15.xml"/><Relationship Id="rId23" Type="http://schemas.openxmlformats.org/officeDocument/2006/relationships/slide" Target="slides/slide14.xml"/><Relationship Id="rId26" Type="http://schemas.openxmlformats.org/officeDocument/2006/relationships/slide" Target="slides/slide17.xml"/><Relationship Id="rId25" Type="http://schemas.openxmlformats.org/officeDocument/2006/relationships/slide" Target="slides/slide16.xml"/><Relationship Id="rId28" Type="http://schemas.openxmlformats.org/officeDocument/2006/relationships/slide" Target="slides/slide19.xml"/><Relationship Id="rId27" Type="http://schemas.openxmlformats.org/officeDocument/2006/relationships/slide" Target="slides/slide18.xml"/><Relationship Id="rId29" Type="http://schemas.openxmlformats.org/officeDocument/2006/relationships/slide" Target="slides/slide20.xml"/><Relationship Id="rId51" Type="http://schemas.openxmlformats.org/officeDocument/2006/relationships/font" Target="fonts/Play-regular.fntdata"/><Relationship Id="rId50" Type="http://schemas.openxmlformats.org/officeDocument/2006/relationships/font" Target="fonts/RobotoSlab-bold.fntdata"/><Relationship Id="rId53" Type="http://schemas.openxmlformats.org/officeDocument/2006/relationships/font" Target="fonts/Roboto-regular.fntdata"/><Relationship Id="rId52" Type="http://schemas.openxmlformats.org/officeDocument/2006/relationships/font" Target="fonts/Play-bold.fntdata"/><Relationship Id="rId11" Type="http://schemas.openxmlformats.org/officeDocument/2006/relationships/slide" Target="slides/slide2.xml"/><Relationship Id="rId55" Type="http://schemas.openxmlformats.org/officeDocument/2006/relationships/font" Target="fonts/Roboto-italic.fntdata"/><Relationship Id="rId10" Type="http://schemas.openxmlformats.org/officeDocument/2006/relationships/slide" Target="slides/slide1.xml"/><Relationship Id="rId54" Type="http://schemas.openxmlformats.org/officeDocument/2006/relationships/font" Target="fonts/Roboto-bold.fntdata"/><Relationship Id="rId13" Type="http://schemas.openxmlformats.org/officeDocument/2006/relationships/slide" Target="slides/slide4.xml"/><Relationship Id="rId12" Type="http://schemas.openxmlformats.org/officeDocument/2006/relationships/slide" Target="slides/slide3.xml"/><Relationship Id="rId56" Type="http://schemas.openxmlformats.org/officeDocument/2006/relationships/font" Target="fonts/Roboto-boldItalic.fntdata"/><Relationship Id="rId15" Type="http://schemas.openxmlformats.org/officeDocument/2006/relationships/slide" Target="slides/slide6.xml"/><Relationship Id="rId14" Type="http://schemas.openxmlformats.org/officeDocument/2006/relationships/slide" Target="slides/slide5.xml"/><Relationship Id="rId17" Type="http://schemas.openxmlformats.org/officeDocument/2006/relationships/slide" Target="slides/slide8.xml"/><Relationship Id="rId16" Type="http://schemas.openxmlformats.org/officeDocument/2006/relationships/slide" Target="slides/slide7.xml"/><Relationship Id="rId19" Type="http://schemas.openxmlformats.org/officeDocument/2006/relationships/slide" Target="slides/slide10.xml"/><Relationship Id="rId18"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54" name="Google Shape;2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g3f4da4cedf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2" name="Google Shape;262;g3f4da4cedf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Good afternoon </a:t>
            </a:r>
            <a:endParaRPr/>
          </a:p>
          <a:p>
            <a:pPr indent="0" lvl="0" marL="0" rtl="0" algn="l">
              <a:spcBef>
                <a:spcPts val="0"/>
              </a:spcBef>
              <a:spcAft>
                <a:spcPts val="0"/>
              </a:spcAft>
              <a:buNone/>
            </a:pPr>
            <a:r>
              <a:rPr lang="en-GB"/>
              <a:t>Welcome to our presentation Riverdale Nursing home assessment .</a:t>
            </a:r>
            <a:endParaRPr/>
          </a:p>
          <a:p>
            <a:pPr indent="0" lvl="0" marL="0" rtl="0" algn="l">
              <a:spcBef>
                <a:spcPts val="0"/>
              </a:spcBef>
              <a:spcAft>
                <a:spcPts val="0"/>
              </a:spcAft>
              <a:buNone/>
            </a:pPr>
            <a:r>
              <a:rPr lang="en-GB"/>
              <a:t>Today </a:t>
            </a:r>
            <a:r>
              <a:rPr lang="en-GB"/>
              <a:t>myself</a:t>
            </a:r>
            <a:r>
              <a:rPr lang="en-GB"/>
              <a:t> and my team will introducing you some key  areas that would help RNH to run safely and effectively, staff </a:t>
            </a:r>
            <a:r>
              <a:rPr lang="en-GB"/>
              <a:t>communication</a:t>
            </a:r>
            <a:r>
              <a:rPr lang="en-GB"/>
              <a:t>, secure information, care documentation and staff schedule and training.</a:t>
            </a:r>
            <a:endParaRPr/>
          </a:p>
          <a:p>
            <a:pPr indent="0" lvl="0" marL="0" rtl="0" algn="l">
              <a:spcBef>
                <a:spcPts val="0"/>
              </a:spcBef>
              <a:spcAft>
                <a:spcPts val="0"/>
              </a:spcAft>
              <a:buNone/>
            </a:pPr>
            <a:r>
              <a:rPr lang="en-GB"/>
              <a:t>Those area will support teamwork, protect residents and confidential document.</a:t>
            </a:r>
            <a:endParaRPr/>
          </a:p>
          <a:p>
            <a:pPr indent="0" lvl="0" marL="0" rtl="0" algn="l">
              <a:spcBef>
                <a:spcPts val="0"/>
              </a:spcBef>
              <a:spcAft>
                <a:spcPts val="0"/>
              </a:spcAft>
              <a:buNone/>
            </a:pPr>
            <a:r>
              <a:rPr lang="en-GB"/>
              <a:t>Will Martha to presentata staff communication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g3f4da4cedf7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8" name="Google Shape;268;g3f4da4cedf7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Intro </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g3f4da4cedf7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8" name="Google Shape;278;g3f4da4cedf7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g3f4da4cedf7_2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g3f4da4cedf7_2_7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g3f4da4cedf7_2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g3f4da4cedf7_2_7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g3f4da4cedf7_2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g3f4da4cedf7_2_8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3f4da4cedf7_2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g3f4da4cedf7_2_8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 name="Shape 307"/>
        <p:cNvGrpSpPr/>
        <p:nvPr/>
      </p:nvGrpSpPr>
      <p:grpSpPr>
        <a:xfrm>
          <a:off x="0" y="0"/>
          <a:ext cx="0" cy="0"/>
          <a:chOff x="0" y="0"/>
          <a:chExt cx="0" cy="0"/>
        </a:xfrm>
      </p:grpSpPr>
      <p:sp>
        <p:nvSpPr>
          <p:cNvPr id="308" name="Google Shape;308;g3f4da4cedf7_2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g3f4da4cedf7_2_9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3" name="Shape 313"/>
        <p:cNvGrpSpPr/>
        <p:nvPr/>
      </p:nvGrpSpPr>
      <p:grpSpPr>
        <a:xfrm>
          <a:off x="0" y="0"/>
          <a:ext cx="0" cy="0"/>
          <a:chOff x="0" y="0"/>
          <a:chExt cx="0" cy="0"/>
        </a:xfrm>
      </p:grpSpPr>
      <p:sp>
        <p:nvSpPr>
          <p:cNvPr id="314" name="Google Shape;314;g3f4da4cedf7_2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g3f4da4cedf7_2_9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9" name="Shape 319"/>
        <p:cNvGrpSpPr/>
        <p:nvPr/>
      </p:nvGrpSpPr>
      <p:grpSpPr>
        <a:xfrm>
          <a:off x="0" y="0"/>
          <a:ext cx="0" cy="0"/>
          <a:chOff x="0" y="0"/>
          <a:chExt cx="0" cy="0"/>
        </a:xfrm>
      </p:grpSpPr>
      <p:sp>
        <p:nvSpPr>
          <p:cNvPr id="320" name="Google Shape;320;g3f4da4cedf7_4_75: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g3f4da4cedf7_4_7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g3f4da4cedf7_4_80: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g3f4da4cedf7_4_8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g3f4da4cedf7_4_89: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g3f4da4cedf7_4_8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g3f4da4cedf7_4_85: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g3f4da4cedf7_4_8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g3f4da4cedf7_4_93: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g3f4da4cedf7_4_9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6" name="Shape 346"/>
        <p:cNvGrpSpPr/>
        <p:nvPr/>
      </p:nvGrpSpPr>
      <p:grpSpPr>
        <a:xfrm>
          <a:off x="0" y="0"/>
          <a:ext cx="0" cy="0"/>
          <a:chOff x="0" y="0"/>
          <a:chExt cx="0" cy="0"/>
        </a:xfrm>
      </p:grpSpPr>
      <p:sp>
        <p:nvSpPr>
          <p:cNvPr id="347" name="Google Shape;347;g3f4da4cedf7_4_97: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g3f4da4cedf7_4_9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g3f4da4cedf7_4_105: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g3f4da4cedf7_4_10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g3f4da4cedf7_8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3" name="Google Shape;363;g3f4da4cedf7_8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g3f4da4cedf7_8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9" name="Google Shape;369;g3f4da4cedf7_8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g3f4da4cedf7_8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5" name="Google Shape;375;g3f4da4cedf7_8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g3f4da4cedf7_8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2" name="Google Shape;382;g3f4da4cedf7_8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g3f4da4cedf7_8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9" name="Google Shape;389;g3f4da4cedf7_8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g3f4da4cedf7_8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5" name="Google Shape;395;g3f4da4cedf7_8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8" name="Shape 398"/>
        <p:cNvGrpSpPr/>
        <p:nvPr/>
      </p:nvGrpSpPr>
      <p:grpSpPr>
        <a:xfrm>
          <a:off x="0" y="0"/>
          <a:ext cx="0" cy="0"/>
          <a:chOff x="0" y="0"/>
          <a:chExt cx="0" cy="0"/>
        </a:xfrm>
      </p:grpSpPr>
      <p:sp>
        <p:nvSpPr>
          <p:cNvPr id="399" name="Google Shape;399;g3f4da4cedf7_8_91: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00" name="Google Shape;400;g3f4da4cedf7_8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3f4da4cedf7_8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0" name="Google Shape;410;g3f4da4cedf7_8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4" name="Shape 414"/>
        <p:cNvGrpSpPr/>
        <p:nvPr/>
      </p:nvGrpSpPr>
      <p:grpSpPr>
        <a:xfrm>
          <a:off x="0" y="0"/>
          <a:ext cx="0" cy="0"/>
          <a:chOff x="0" y="0"/>
          <a:chExt cx="0" cy="0"/>
        </a:xfrm>
      </p:grpSpPr>
      <p:sp>
        <p:nvSpPr>
          <p:cNvPr id="415" name="Google Shape;415;g3f4e48a3f93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g3f4e48a3f93_1_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2" name="Shape 422"/>
        <p:cNvGrpSpPr/>
        <p:nvPr/>
      </p:nvGrpSpPr>
      <p:grpSpPr>
        <a:xfrm>
          <a:off x="0" y="0"/>
          <a:ext cx="0" cy="0"/>
          <a:chOff x="0" y="0"/>
          <a:chExt cx="0" cy="0"/>
        </a:xfrm>
      </p:grpSpPr>
      <p:sp>
        <p:nvSpPr>
          <p:cNvPr id="423" name="Google Shape;423;g3f4e48a3f93_1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g3f4e48a3f93_1_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9" name="Shape 429"/>
        <p:cNvGrpSpPr/>
        <p:nvPr/>
      </p:nvGrpSpPr>
      <p:grpSpPr>
        <a:xfrm>
          <a:off x="0" y="0"/>
          <a:ext cx="0" cy="0"/>
          <a:chOff x="0" y="0"/>
          <a:chExt cx="0" cy="0"/>
        </a:xfrm>
      </p:grpSpPr>
      <p:sp>
        <p:nvSpPr>
          <p:cNvPr id="430" name="Google Shape;430;g3f4e48a3f93_1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31" name="Google Shape;431;g3f4e48a3f93_1_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g3f4e48a3f93_1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g3f4e48a3f93_1_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6" name="Shape 446"/>
        <p:cNvGrpSpPr/>
        <p:nvPr/>
      </p:nvGrpSpPr>
      <p:grpSpPr>
        <a:xfrm>
          <a:off x="0" y="0"/>
          <a:ext cx="0" cy="0"/>
          <a:chOff x="0" y="0"/>
          <a:chExt cx="0" cy="0"/>
        </a:xfrm>
      </p:grpSpPr>
      <p:sp>
        <p:nvSpPr>
          <p:cNvPr id="447" name="Google Shape;447;g3f4e48a3f93_1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g3f4e48a3f93_1_2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3f4e48a3f93_1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g3f4e48a3f93_1_3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7" name="Shape 457"/>
        <p:cNvGrpSpPr/>
        <p:nvPr/>
      </p:nvGrpSpPr>
      <p:grpSpPr>
        <a:xfrm>
          <a:off x="0" y="0"/>
          <a:ext cx="0" cy="0"/>
          <a:chOff x="0" y="0"/>
          <a:chExt cx="0" cy="0"/>
        </a:xfrm>
      </p:grpSpPr>
      <p:sp>
        <p:nvSpPr>
          <p:cNvPr id="458" name="Google Shape;458;g3f4e263df4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9" name="Google Shape;459;g3f4e263df4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3" name="Shape 463"/>
        <p:cNvGrpSpPr/>
        <p:nvPr/>
      </p:nvGrpSpPr>
      <p:grpSpPr>
        <a:xfrm>
          <a:off x="0" y="0"/>
          <a:ext cx="0" cy="0"/>
          <a:chOff x="0" y="0"/>
          <a:chExt cx="0" cy="0"/>
        </a:xfrm>
      </p:grpSpPr>
      <p:sp>
        <p:nvSpPr>
          <p:cNvPr id="464" name="Google Shape;464;g3f4da4cedf7_0_1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5" name="Google Shape;465;g3f4da4cedf7_0_1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Why is important:</a:t>
            </a:r>
            <a:endParaRPr/>
          </a:p>
          <a:p>
            <a:pPr indent="0" lvl="0" marL="0" rtl="0" algn="l">
              <a:spcBef>
                <a:spcPts val="0"/>
              </a:spcBef>
              <a:spcAft>
                <a:spcPts val="0"/>
              </a:spcAft>
              <a:buNone/>
            </a:pPr>
            <a:r>
              <a:rPr lang="en-GB"/>
              <a:t>Is legal requirement to protect resident and staff worker.</a:t>
            </a:r>
            <a:endParaRPr/>
          </a:p>
          <a:p>
            <a:pPr indent="0" lvl="0" marL="0" rtl="0" algn="l">
              <a:spcBef>
                <a:spcPts val="0"/>
              </a:spcBef>
              <a:spcAft>
                <a:spcPts val="0"/>
              </a:spcAft>
              <a:buNone/>
            </a:pPr>
            <a:r>
              <a:rPr lang="en-GB"/>
              <a:t>To be train and develop skills , provide safe place,</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1" name="Shape 471"/>
        <p:cNvGrpSpPr/>
        <p:nvPr/>
      </p:nvGrpSpPr>
      <p:grpSpPr>
        <a:xfrm>
          <a:off x="0" y="0"/>
          <a:ext cx="0" cy="0"/>
          <a:chOff x="0" y="0"/>
          <a:chExt cx="0" cy="0"/>
        </a:xfrm>
      </p:grpSpPr>
      <p:sp>
        <p:nvSpPr>
          <p:cNvPr id="472" name="Google Shape;472;g3f4da4cedf7_0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3" name="Google Shape;473;g3f4da4cedf7_0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Goal </a:t>
            </a:r>
            <a:endParaRPr/>
          </a:p>
          <a:p>
            <a:pPr indent="0" lvl="0" marL="0" rtl="0" algn="l">
              <a:spcBef>
                <a:spcPts val="0"/>
              </a:spcBef>
              <a:spcAft>
                <a:spcPts val="0"/>
              </a:spcAft>
              <a:buNone/>
            </a:pPr>
            <a:r>
              <a:rPr lang="en-GB"/>
              <a:t>Good standard</a:t>
            </a:r>
            <a:endParaRPr/>
          </a:p>
          <a:p>
            <a:pPr indent="0" lvl="0" marL="0" rtl="0" algn="l">
              <a:spcBef>
                <a:spcPts val="0"/>
              </a:spcBef>
              <a:spcAft>
                <a:spcPts val="0"/>
              </a:spcAft>
              <a:buNone/>
            </a:pPr>
            <a:r>
              <a:rPr lang="en-GB"/>
              <a:t>Ameliorate training</a:t>
            </a:r>
            <a:endParaRPr/>
          </a:p>
          <a:p>
            <a:pPr indent="0" lvl="0" marL="0" rtl="0" algn="l">
              <a:spcBef>
                <a:spcPts val="0"/>
              </a:spcBef>
              <a:spcAft>
                <a:spcPts val="0"/>
              </a:spcAft>
              <a:buNone/>
            </a:pPr>
            <a:r>
              <a:rPr lang="en-GB"/>
              <a:t>Delegate</a:t>
            </a:r>
            <a:endParaRPr/>
          </a:p>
          <a:p>
            <a:pPr indent="0" lvl="0" marL="0" rtl="0" algn="l">
              <a:spcBef>
                <a:spcPts val="0"/>
              </a:spcBef>
              <a:spcAft>
                <a:spcPts val="0"/>
              </a:spcAft>
              <a:buNone/>
            </a:pPr>
            <a:r>
              <a:rPr lang="en-GB"/>
              <a:t>Hand over end of shift</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7" name="Shape 477"/>
        <p:cNvGrpSpPr/>
        <p:nvPr/>
      </p:nvGrpSpPr>
      <p:grpSpPr>
        <a:xfrm>
          <a:off x="0" y="0"/>
          <a:ext cx="0" cy="0"/>
          <a:chOff x="0" y="0"/>
          <a:chExt cx="0" cy="0"/>
        </a:xfrm>
      </p:grpSpPr>
      <p:sp>
        <p:nvSpPr>
          <p:cNvPr id="478" name="Google Shape;478;g3f4da4cedf7_0_1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9" name="Google Shape;479;g3f4da4cedf7_0_1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Food safety to prep food </a:t>
            </a:r>
            <a:endParaRPr/>
          </a:p>
          <a:p>
            <a:pPr indent="0" lvl="0" marL="0" rtl="0" algn="l">
              <a:spcBef>
                <a:spcPts val="0"/>
              </a:spcBef>
              <a:spcAft>
                <a:spcPts val="0"/>
              </a:spcAft>
              <a:buNone/>
            </a:pPr>
            <a:r>
              <a:rPr lang="en-GB"/>
              <a:t>Heath and safety risk ass and protect well being of resident and staff member</a:t>
            </a:r>
            <a:endParaRPr/>
          </a:p>
          <a:p>
            <a:pPr indent="0" lvl="0" marL="0" rtl="0" algn="l">
              <a:spcBef>
                <a:spcPts val="0"/>
              </a:spcBef>
              <a:spcAft>
                <a:spcPts val="0"/>
              </a:spcAft>
              <a:buNone/>
            </a:pPr>
            <a:r>
              <a:rPr lang="en-GB"/>
              <a:t>Manual </a:t>
            </a:r>
            <a:r>
              <a:rPr lang="en-GB"/>
              <a:t>training</a:t>
            </a:r>
            <a:r>
              <a:rPr lang="en-GB"/>
              <a:t> be able to </a:t>
            </a:r>
            <a:r>
              <a:rPr lang="en-GB"/>
              <a:t>assist</a:t>
            </a:r>
            <a:r>
              <a:rPr lang="en-GB"/>
              <a:t> and moving resident and  to be able to  practise safety in place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First aid to provide the first medical emergencie to resident </a:t>
            </a:r>
            <a:endParaRPr/>
          </a:p>
          <a:p>
            <a:pPr indent="0" lvl="0" marL="0" rtl="0" algn="l">
              <a:spcBef>
                <a:spcPts val="0"/>
              </a:spcBef>
              <a:spcAft>
                <a:spcPts val="0"/>
              </a:spcAft>
              <a:buNone/>
            </a:pPr>
            <a:r>
              <a:rPr lang="en-GB"/>
              <a:t>Infection prevention  hand wash, ppe personal protetive equipment</a:t>
            </a:r>
            <a:endParaRPr/>
          </a:p>
          <a:p>
            <a:pPr indent="0" lvl="0" marL="0" rtl="0" algn="l">
              <a:spcBef>
                <a:spcPts val="0"/>
              </a:spcBef>
              <a:spcAft>
                <a:spcPts val="0"/>
              </a:spcAft>
              <a:buNone/>
            </a:pPr>
            <a:r>
              <a:rPr lang="en-GB"/>
              <a:t>Eating desorder to support resident to be able to eat and drink and communicate they cant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g3f4da4cedf7_0_1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5" name="Google Shape;485;g3f4da4cedf7_0_1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Microsoft team </a:t>
            </a:r>
            <a:r>
              <a:rPr lang="en-GB"/>
              <a:t>meeting</a:t>
            </a:r>
            <a:r>
              <a:rPr lang="en-GB"/>
              <a:t> </a:t>
            </a:r>
            <a:endParaRPr/>
          </a:p>
          <a:p>
            <a:pPr indent="0" lvl="0" marL="0" rtl="0" algn="l">
              <a:spcBef>
                <a:spcPts val="0"/>
              </a:spcBef>
              <a:spcAft>
                <a:spcPts val="0"/>
              </a:spcAft>
              <a:buNone/>
            </a:pPr>
            <a:r>
              <a:rPr lang="en-GB"/>
              <a:t>Outlook emails ,invite to meeting </a:t>
            </a:r>
            <a:endParaRPr/>
          </a:p>
          <a:p>
            <a:pPr indent="0" lvl="0" marL="0" rtl="0" algn="l">
              <a:spcBef>
                <a:spcPts val="0"/>
              </a:spcBef>
              <a:spcAft>
                <a:spcPts val="0"/>
              </a:spcAft>
              <a:buNone/>
            </a:pPr>
            <a:r>
              <a:rPr lang="en-GB"/>
              <a:t>One drive to save files </a:t>
            </a:r>
            <a:endParaRPr/>
          </a:p>
          <a:p>
            <a:pPr indent="0" lvl="0" marL="0" rtl="0" algn="l">
              <a:spcBef>
                <a:spcPts val="0"/>
              </a:spcBef>
              <a:spcAft>
                <a:spcPts val="0"/>
              </a:spcAft>
              <a:buNone/>
            </a:pPr>
            <a:r>
              <a:rPr lang="en-GB"/>
              <a:t>Words write training, keep attendance via exel spread sheet </a:t>
            </a:r>
            <a:endParaRPr/>
          </a:p>
          <a:p>
            <a:pPr indent="0" lvl="0" marL="0" rtl="0" algn="l">
              <a:spcBef>
                <a:spcPts val="0"/>
              </a:spcBef>
              <a:spcAft>
                <a:spcPts val="0"/>
              </a:spcAft>
              <a:buNone/>
            </a:pPr>
            <a:r>
              <a:rPr lang="en-GB"/>
              <a:t>Power point to be able to provide a presentation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9" name="Shape 489"/>
        <p:cNvGrpSpPr/>
        <p:nvPr/>
      </p:nvGrpSpPr>
      <p:grpSpPr>
        <a:xfrm>
          <a:off x="0" y="0"/>
          <a:ext cx="0" cy="0"/>
          <a:chOff x="0" y="0"/>
          <a:chExt cx="0" cy="0"/>
        </a:xfrm>
      </p:grpSpPr>
      <p:sp>
        <p:nvSpPr>
          <p:cNvPr id="490" name="Google Shape;490;g3f4da4cedf7_0_1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1" name="Google Shape;491;g3f4da4cedf7_0_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Advantages be able to attend meeting online , no miss </a:t>
            </a:r>
            <a:r>
              <a:rPr lang="en-GB"/>
              <a:t>communication</a:t>
            </a:r>
            <a:r>
              <a:rPr lang="en-GB"/>
              <a:t>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5" name="Shape 495"/>
        <p:cNvGrpSpPr/>
        <p:nvPr/>
      </p:nvGrpSpPr>
      <p:grpSpPr>
        <a:xfrm>
          <a:off x="0" y="0"/>
          <a:ext cx="0" cy="0"/>
          <a:chOff x="0" y="0"/>
          <a:chExt cx="0" cy="0"/>
        </a:xfrm>
      </p:grpSpPr>
      <p:sp>
        <p:nvSpPr>
          <p:cNvPr id="496" name="Google Shape;496;g3f4da4cedf7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7" name="Google Shape;497;g3f4da4cedf7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1" name="Shape 501"/>
        <p:cNvGrpSpPr/>
        <p:nvPr/>
      </p:nvGrpSpPr>
      <p:grpSpPr>
        <a:xfrm>
          <a:off x="0" y="0"/>
          <a:ext cx="0" cy="0"/>
          <a:chOff x="0" y="0"/>
          <a:chExt cx="0" cy="0"/>
        </a:xfrm>
      </p:grpSpPr>
      <p:sp>
        <p:nvSpPr>
          <p:cNvPr id="502" name="Google Shape;502;g3f4da4cedf7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3" name="Google Shape;503;g3f4da4cedf7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6" name="Shape 56"/>
        <p:cNvGrpSpPr/>
        <p:nvPr/>
      </p:nvGrpSpPr>
      <p:grpSpPr>
        <a:xfrm>
          <a:off x="0" y="0"/>
          <a:ext cx="0" cy="0"/>
          <a:chOff x="0" y="0"/>
          <a:chExt cx="0" cy="0"/>
        </a:xfrm>
      </p:grpSpPr>
      <p:sp>
        <p:nvSpPr>
          <p:cNvPr id="57" name="Google Shape;57;p14"/>
          <p:cNvSpPr txBox="1"/>
          <p:nvPr>
            <p:ph type="ctrTitle"/>
          </p:nvPr>
        </p:nvSpPr>
        <p:spPr>
          <a:xfrm>
            <a:off x="899100" y="685800"/>
            <a:ext cx="7349400" cy="1927800"/>
          </a:xfrm>
          <a:prstGeom prst="rect">
            <a:avLst/>
          </a:prstGeom>
          <a:noFill/>
          <a:ln>
            <a:noFill/>
          </a:ln>
        </p:spPr>
        <p:txBody>
          <a:bodyPr anchorCtr="0" anchor="b" bIns="35100" lIns="67500" spcFirstLastPara="1" rIns="67500" wrap="square" tIns="35100">
            <a:normAutofit/>
          </a:bodyPr>
          <a:lstStyle>
            <a:lvl1pPr lvl="0" algn="ctr">
              <a:lnSpc>
                <a:spcPct val="100000"/>
              </a:lnSpc>
              <a:spcBef>
                <a:spcPts val="0"/>
              </a:spcBef>
              <a:spcAft>
                <a:spcPts val="0"/>
              </a:spcAft>
              <a:buClr>
                <a:srgbClr val="262626"/>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58" name="Google Shape;58;p14"/>
          <p:cNvSpPr txBox="1"/>
          <p:nvPr>
            <p:ph idx="1" type="subTitle"/>
          </p:nvPr>
        </p:nvSpPr>
        <p:spPr>
          <a:xfrm>
            <a:off x="899100" y="2670300"/>
            <a:ext cx="7349400" cy="1104300"/>
          </a:xfrm>
          <a:prstGeom prst="rect">
            <a:avLst/>
          </a:prstGeom>
          <a:noFill/>
          <a:ln>
            <a:noFill/>
          </a:ln>
        </p:spPr>
        <p:txBody>
          <a:bodyPr anchorCtr="0" anchor="t" bIns="35100" lIns="67500" spcFirstLastPara="1" rIns="67500" wrap="square" tIns="35100">
            <a:normAutofit/>
          </a:bodyPr>
          <a:lstStyle>
            <a:lvl1pPr lvl="0" algn="ctr">
              <a:lnSpc>
                <a:spcPct val="110000"/>
              </a:lnSpc>
              <a:spcBef>
                <a:spcPts val="0"/>
              </a:spcBef>
              <a:spcAft>
                <a:spcPts val="0"/>
              </a:spcAft>
              <a:buClr>
                <a:srgbClr val="595959"/>
              </a:buClr>
              <a:buSzPts val="1800"/>
              <a:buNone/>
              <a:defRPr sz="1800"/>
            </a:lvl1pPr>
            <a:lvl2pPr lvl="1" algn="ctr">
              <a:lnSpc>
                <a:spcPct val="120000"/>
              </a:lnSpc>
              <a:spcBef>
                <a:spcPts val="800"/>
              </a:spcBef>
              <a:spcAft>
                <a:spcPts val="0"/>
              </a:spcAft>
              <a:buClr>
                <a:srgbClr val="595959"/>
              </a:buClr>
              <a:buSzPts val="1500"/>
              <a:buNone/>
              <a:defRPr sz="1500"/>
            </a:lvl2pPr>
            <a:lvl3pPr lvl="2" algn="ctr">
              <a:lnSpc>
                <a:spcPct val="120000"/>
              </a:lnSpc>
              <a:spcBef>
                <a:spcPts val="500"/>
              </a:spcBef>
              <a:spcAft>
                <a:spcPts val="0"/>
              </a:spcAft>
              <a:buClr>
                <a:srgbClr val="595959"/>
              </a:buClr>
              <a:buSzPts val="1400"/>
              <a:buNone/>
              <a:defRPr sz="1400"/>
            </a:lvl3pPr>
            <a:lvl4pPr lvl="3" algn="ctr">
              <a:lnSpc>
                <a:spcPct val="120000"/>
              </a:lnSpc>
              <a:spcBef>
                <a:spcPts val="500"/>
              </a:spcBef>
              <a:spcAft>
                <a:spcPts val="0"/>
              </a:spcAft>
              <a:buClr>
                <a:srgbClr val="595959"/>
              </a:buClr>
              <a:buSzPts val="1200"/>
              <a:buNone/>
              <a:defRPr sz="1200"/>
            </a:lvl4pPr>
            <a:lvl5pPr lvl="4" algn="ctr">
              <a:lnSpc>
                <a:spcPct val="120000"/>
              </a:lnSpc>
              <a:spcBef>
                <a:spcPts val="200"/>
              </a:spcBef>
              <a:spcAft>
                <a:spcPts val="0"/>
              </a:spcAft>
              <a:buClr>
                <a:srgbClr val="595959"/>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59" name="Google Shape;59;p14"/>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0" name="Google Shape;60;p14"/>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1" name="Google Shape;61;p14"/>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2" name="Shape 62"/>
        <p:cNvGrpSpPr/>
        <p:nvPr/>
      </p:nvGrpSpPr>
      <p:grpSpPr>
        <a:xfrm>
          <a:off x="0" y="0"/>
          <a:ext cx="0" cy="0"/>
          <a:chOff x="0" y="0"/>
          <a:chExt cx="0" cy="0"/>
        </a:xfrm>
      </p:grpSpPr>
      <p:sp>
        <p:nvSpPr>
          <p:cNvPr id="63" name="Google Shape;63;p15"/>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64" name="Google Shape;64;p15"/>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65" name="Google Shape;65;p15"/>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6" name="Google Shape;66;p15"/>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7" name="Google Shape;67;p15"/>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8" name="Shape 68"/>
        <p:cNvGrpSpPr/>
        <p:nvPr/>
      </p:nvGrpSpPr>
      <p:grpSpPr>
        <a:xfrm>
          <a:off x="0" y="0"/>
          <a:ext cx="0" cy="0"/>
          <a:chOff x="0" y="0"/>
          <a:chExt cx="0" cy="0"/>
        </a:xfrm>
      </p:grpSpPr>
      <p:sp>
        <p:nvSpPr>
          <p:cNvPr id="69" name="Google Shape;69;p16"/>
          <p:cNvSpPr txBox="1"/>
          <p:nvPr>
            <p:ph type="title"/>
          </p:nvPr>
        </p:nvSpPr>
        <p:spPr>
          <a:xfrm>
            <a:off x="1493100" y="2886300"/>
            <a:ext cx="5826600" cy="575100"/>
          </a:xfrm>
          <a:prstGeom prst="rect">
            <a:avLst/>
          </a:prstGeom>
          <a:noFill/>
          <a:ln>
            <a:noFill/>
          </a:ln>
        </p:spPr>
        <p:txBody>
          <a:bodyPr anchorCtr="0" anchor="b" bIns="35100" lIns="67500" spcFirstLastPara="1" rIns="67500" wrap="square" tIns="35100">
            <a:normAutofit/>
          </a:bodyPr>
          <a:lstStyle>
            <a:lvl1pPr lvl="0" algn="l">
              <a:lnSpc>
                <a:spcPct val="100000"/>
              </a:lnSpc>
              <a:spcBef>
                <a:spcPts val="0"/>
              </a:spcBef>
              <a:spcAft>
                <a:spcPts val="0"/>
              </a:spcAft>
              <a:buClr>
                <a:srgbClr val="262626"/>
              </a:buClr>
              <a:buSzPts val="3300"/>
              <a:buFont typeface="Arial"/>
              <a:buNone/>
              <a:defRPr sz="33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0" name="Google Shape;70;p16"/>
          <p:cNvSpPr txBox="1"/>
          <p:nvPr>
            <p:ph idx="1" type="body"/>
          </p:nvPr>
        </p:nvSpPr>
        <p:spPr>
          <a:xfrm>
            <a:off x="1493100" y="3461400"/>
            <a:ext cx="5826600" cy="650700"/>
          </a:xfrm>
          <a:prstGeom prst="rect">
            <a:avLst/>
          </a:prstGeom>
          <a:noFill/>
          <a:ln>
            <a:noFill/>
          </a:ln>
        </p:spPr>
        <p:txBody>
          <a:bodyPr anchorCtr="0" anchor="t" bIns="35100" lIns="67500" spcFirstLastPara="1" rIns="67500" wrap="square" tIns="35100">
            <a:normAutofit/>
          </a:bodyPr>
          <a:lstStyle>
            <a:lvl1pPr indent="-228600" lvl="0" marL="457200" algn="l">
              <a:lnSpc>
                <a:spcPct val="130000"/>
              </a:lnSpc>
              <a:spcBef>
                <a:spcPts val="0"/>
              </a:spcBef>
              <a:spcAft>
                <a:spcPts val="0"/>
              </a:spcAft>
              <a:buClr>
                <a:srgbClr val="595959"/>
              </a:buClr>
              <a:buSzPts val="1400"/>
              <a:buNone/>
              <a:defRPr sz="1400">
                <a:solidFill>
                  <a:srgbClr val="595959"/>
                </a:solidFill>
              </a:defRPr>
            </a:lvl1pPr>
            <a:lvl2pPr indent="-228600" lvl="1" marL="914400" algn="l">
              <a:lnSpc>
                <a:spcPct val="120000"/>
              </a:lnSpc>
              <a:spcBef>
                <a:spcPts val="800"/>
              </a:spcBef>
              <a:spcAft>
                <a:spcPts val="0"/>
              </a:spcAft>
              <a:buClr>
                <a:srgbClr val="888888"/>
              </a:buClr>
              <a:buSzPts val="1200"/>
              <a:buNone/>
              <a:defRPr sz="1200">
                <a:solidFill>
                  <a:srgbClr val="888888"/>
                </a:solidFill>
              </a:defRPr>
            </a:lvl2pPr>
            <a:lvl3pPr indent="-228600" lvl="2" marL="1371600" algn="l">
              <a:lnSpc>
                <a:spcPct val="120000"/>
              </a:lnSpc>
              <a:spcBef>
                <a:spcPts val="500"/>
              </a:spcBef>
              <a:spcAft>
                <a:spcPts val="0"/>
              </a:spcAft>
              <a:buClr>
                <a:srgbClr val="888888"/>
              </a:buClr>
              <a:buSzPts val="1200"/>
              <a:buNone/>
              <a:defRPr sz="1200">
                <a:solidFill>
                  <a:srgbClr val="888888"/>
                </a:solidFill>
              </a:defRPr>
            </a:lvl3pPr>
            <a:lvl4pPr indent="-228600" lvl="3" marL="1828800" algn="l">
              <a:lnSpc>
                <a:spcPct val="120000"/>
              </a:lnSpc>
              <a:spcBef>
                <a:spcPts val="500"/>
              </a:spcBef>
              <a:spcAft>
                <a:spcPts val="0"/>
              </a:spcAft>
              <a:buClr>
                <a:srgbClr val="888888"/>
              </a:buClr>
              <a:buSzPts val="1200"/>
              <a:buNone/>
              <a:defRPr sz="1200">
                <a:solidFill>
                  <a:srgbClr val="888888"/>
                </a:solidFill>
              </a:defRPr>
            </a:lvl4pPr>
            <a:lvl5pPr indent="-228600" lvl="4" marL="2286000" algn="l">
              <a:lnSpc>
                <a:spcPct val="120000"/>
              </a:lnSpc>
              <a:spcBef>
                <a:spcPts val="200"/>
              </a:spcBef>
              <a:spcAft>
                <a:spcPts val="0"/>
              </a:spcAft>
              <a:buClr>
                <a:srgbClr val="888888"/>
              </a:buClr>
              <a:buSzPts val="1200"/>
              <a:buNone/>
              <a:defRPr sz="1200">
                <a:solidFill>
                  <a:srgbClr val="888888"/>
                </a:solidFill>
              </a:defRPr>
            </a:lvl5pPr>
            <a:lvl6pPr indent="-228600" lvl="5" marL="2743200" algn="l">
              <a:lnSpc>
                <a:spcPct val="90000"/>
              </a:lnSpc>
              <a:spcBef>
                <a:spcPts val="400"/>
              </a:spcBef>
              <a:spcAft>
                <a:spcPts val="0"/>
              </a:spcAft>
              <a:buClr>
                <a:srgbClr val="888888"/>
              </a:buClr>
              <a:buSzPts val="1200"/>
              <a:buNone/>
              <a:defRPr sz="1200">
                <a:solidFill>
                  <a:srgbClr val="888888"/>
                </a:solidFill>
              </a:defRPr>
            </a:lvl6pPr>
            <a:lvl7pPr indent="-228600" lvl="6" marL="3200400" algn="l">
              <a:lnSpc>
                <a:spcPct val="90000"/>
              </a:lnSpc>
              <a:spcBef>
                <a:spcPts val="400"/>
              </a:spcBef>
              <a:spcAft>
                <a:spcPts val="0"/>
              </a:spcAft>
              <a:buClr>
                <a:srgbClr val="888888"/>
              </a:buClr>
              <a:buSzPts val="1200"/>
              <a:buNone/>
              <a:defRPr sz="1200">
                <a:solidFill>
                  <a:srgbClr val="888888"/>
                </a:solidFill>
              </a:defRPr>
            </a:lvl7pPr>
            <a:lvl8pPr indent="-228600" lvl="7" marL="3657600" algn="l">
              <a:lnSpc>
                <a:spcPct val="90000"/>
              </a:lnSpc>
              <a:spcBef>
                <a:spcPts val="400"/>
              </a:spcBef>
              <a:spcAft>
                <a:spcPts val="0"/>
              </a:spcAft>
              <a:buClr>
                <a:srgbClr val="888888"/>
              </a:buClr>
              <a:buSzPts val="1200"/>
              <a:buNone/>
              <a:defRPr sz="1200">
                <a:solidFill>
                  <a:srgbClr val="888888"/>
                </a:solidFill>
              </a:defRPr>
            </a:lvl8pPr>
            <a:lvl9pPr indent="-228600" lvl="8" marL="4114800" algn="l">
              <a:lnSpc>
                <a:spcPct val="90000"/>
              </a:lnSpc>
              <a:spcBef>
                <a:spcPts val="400"/>
              </a:spcBef>
              <a:spcAft>
                <a:spcPts val="0"/>
              </a:spcAft>
              <a:buClr>
                <a:srgbClr val="888888"/>
              </a:buClr>
              <a:buSzPts val="1200"/>
              <a:buNone/>
              <a:defRPr sz="1200">
                <a:solidFill>
                  <a:srgbClr val="888888"/>
                </a:solidFill>
              </a:defRPr>
            </a:lvl9pPr>
          </a:lstStyle>
          <a:p/>
        </p:txBody>
      </p:sp>
      <p:sp>
        <p:nvSpPr>
          <p:cNvPr id="71" name="Google Shape;71;p16"/>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2" name="Google Shape;72;p16"/>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3" name="Google Shape;73;p16"/>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4" name="Shape 74"/>
        <p:cNvGrpSpPr/>
        <p:nvPr/>
      </p:nvGrpSpPr>
      <p:grpSpPr>
        <a:xfrm>
          <a:off x="0" y="0"/>
          <a:ext cx="0" cy="0"/>
          <a:chOff x="0" y="0"/>
          <a:chExt cx="0" cy="0"/>
        </a:xfrm>
      </p:grpSpPr>
      <p:sp>
        <p:nvSpPr>
          <p:cNvPr id="75" name="Google Shape;75;p17"/>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6" name="Google Shape;76;p17"/>
          <p:cNvSpPr txBox="1"/>
          <p:nvPr>
            <p:ph idx="1" type="body"/>
          </p:nvPr>
        </p:nvSpPr>
        <p:spPr>
          <a:xfrm>
            <a:off x="456300" y="1125900"/>
            <a:ext cx="3882600" cy="35613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7" name="Google Shape;77;p17"/>
          <p:cNvSpPr txBox="1"/>
          <p:nvPr>
            <p:ph idx="2" type="body"/>
          </p:nvPr>
        </p:nvSpPr>
        <p:spPr>
          <a:xfrm>
            <a:off x="4808700" y="1125900"/>
            <a:ext cx="3882600" cy="35613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8" name="Google Shape;78;p17"/>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9" name="Google Shape;79;p17"/>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0" name="Google Shape;80;p17"/>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81" name="Shape 81"/>
        <p:cNvGrpSpPr/>
        <p:nvPr/>
      </p:nvGrpSpPr>
      <p:grpSpPr>
        <a:xfrm>
          <a:off x="0" y="0"/>
          <a:ext cx="0" cy="0"/>
          <a:chOff x="0" y="0"/>
          <a:chExt cx="0" cy="0"/>
        </a:xfrm>
      </p:grpSpPr>
      <p:sp>
        <p:nvSpPr>
          <p:cNvPr id="82" name="Google Shape;82;p18"/>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83" name="Google Shape;83;p18"/>
          <p:cNvSpPr txBox="1"/>
          <p:nvPr>
            <p:ph idx="1" type="body"/>
          </p:nvPr>
        </p:nvSpPr>
        <p:spPr>
          <a:xfrm>
            <a:off x="456300" y="1071900"/>
            <a:ext cx="4006800" cy="286200"/>
          </a:xfrm>
          <a:prstGeom prst="rect">
            <a:avLst/>
          </a:prstGeom>
          <a:noFill/>
          <a:ln>
            <a:noFill/>
          </a:ln>
        </p:spPr>
        <p:txBody>
          <a:bodyPr anchorCtr="0" anchor="t" bIns="28575" lIns="76200" spcFirstLastPara="1" rIns="57150" wrap="square" tIns="28575">
            <a:normAutofit/>
          </a:bodyPr>
          <a:lstStyle>
            <a:lvl1pPr indent="-228600" lvl="0" marL="457200" algn="l">
              <a:lnSpc>
                <a:spcPct val="100000"/>
              </a:lnSpc>
              <a:spcBef>
                <a:spcPts val="0"/>
              </a:spcBef>
              <a:spcAft>
                <a:spcPts val="0"/>
              </a:spcAft>
              <a:buClr>
                <a:srgbClr val="3F3F3F"/>
              </a:buClr>
              <a:buSzPts val="1500"/>
              <a:buNone/>
              <a:defRPr b="1" sz="1500">
                <a:solidFill>
                  <a:srgbClr val="3F3F3F"/>
                </a:solidFill>
              </a:defRPr>
            </a:lvl1pPr>
            <a:lvl2pPr indent="-228600" lvl="1" marL="914400" algn="l">
              <a:lnSpc>
                <a:spcPct val="120000"/>
              </a:lnSpc>
              <a:spcBef>
                <a:spcPts val="800"/>
              </a:spcBef>
              <a:spcAft>
                <a:spcPts val="0"/>
              </a:spcAft>
              <a:buClr>
                <a:srgbClr val="595959"/>
              </a:buClr>
              <a:buSzPts val="1500"/>
              <a:buNone/>
              <a:defRPr b="1" sz="1500"/>
            </a:lvl2pPr>
            <a:lvl3pPr indent="-228600" lvl="2" marL="1371600" algn="l">
              <a:lnSpc>
                <a:spcPct val="120000"/>
              </a:lnSpc>
              <a:spcBef>
                <a:spcPts val="500"/>
              </a:spcBef>
              <a:spcAft>
                <a:spcPts val="0"/>
              </a:spcAft>
              <a:buClr>
                <a:srgbClr val="595959"/>
              </a:buClr>
              <a:buSzPts val="1400"/>
              <a:buNone/>
              <a:defRPr b="1" sz="1400"/>
            </a:lvl3pPr>
            <a:lvl4pPr indent="-228600" lvl="3" marL="1828800" algn="l">
              <a:lnSpc>
                <a:spcPct val="120000"/>
              </a:lnSpc>
              <a:spcBef>
                <a:spcPts val="500"/>
              </a:spcBef>
              <a:spcAft>
                <a:spcPts val="0"/>
              </a:spcAft>
              <a:buClr>
                <a:srgbClr val="595959"/>
              </a:buClr>
              <a:buSzPts val="1200"/>
              <a:buNone/>
              <a:defRPr b="1" sz="1200"/>
            </a:lvl4pPr>
            <a:lvl5pPr indent="-228600" lvl="4" marL="2286000" algn="l">
              <a:lnSpc>
                <a:spcPct val="120000"/>
              </a:lnSpc>
              <a:spcBef>
                <a:spcPts val="200"/>
              </a:spcBef>
              <a:spcAft>
                <a:spcPts val="0"/>
              </a:spcAft>
              <a:buClr>
                <a:srgbClr val="595959"/>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84" name="Google Shape;84;p18"/>
          <p:cNvSpPr txBox="1"/>
          <p:nvPr>
            <p:ph idx="2" type="body"/>
          </p:nvPr>
        </p:nvSpPr>
        <p:spPr>
          <a:xfrm>
            <a:off x="456300" y="1390500"/>
            <a:ext cx="4006800" cy="3296700"/>
          </a:xfrm>
          <a:prstGeom prst="rect">
            <a:avLst/>
          </a:prstGeom>
          <a:noFill/>
          <a:ln>
            <a:noFill/>
          </a:ln>
        </p:spPr>
        <p:txBody>
          <a:bodyPr anchorCtr="0" anchor="t" bIns="0" lIns="76200" spcFirstLastPara="1" rIns="61925" wrap="square" tIns="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85" name="Google Shape;85;p18"/>
          <p:cNvSpPr txBox="1"/>
          <p:nvPr>
            <p:ph idx="3" type="body"/>
          </p:nvPr>
        </p:nvSpPr>
        <p:spPr>
          <a:xfrm>
            <a:off x="4676813" y="1066297"/>
            <a:ext cx="4006800" cy="286200"/>
          </a:xfrm>
          <a:prstGeom prst="rect">
            <a:avLst/>
          </a:prstGeom>
          <a:noFill/>
          <a:ln>
            <a:noFill/>
          </a:ln>
        </p:spPr>
        <p:txBody>
          <a:bodyPr anchorCtr="0" anchor="t" bIns="28575" lIns="76200" spcFirstLastPara="1" rIns="57150" wrap="square" tIns="28575">
            <a:normAutofit/>
          </a:bodyPr>
          <a:lstStyle>
            <a:lvl1pPr indent="-228600" lvl="0" marL="457200" algn="l">
              <a:lnSpc>
                <a:spcPct val="100000"/>
              </a:lnSpc>
              <a:spcBef>
                <a:spcPts val="0"/>
              </a:spcBef>
              <a:spcAft>
                <a:spcPts val="0"/>
              </a:spcAft>
              <a:buClr>
                <a:srgbClr val="3F3F3F"/>
              </a:buClr>
              <a:buSzPts val="1500"/>
              <a:buNone/>
              <a:defRPr b="1" sz="1500">
                <a:solidFill>
                  <a:srgbClr val="3F3F3F"/>
                </a:solidFill>
              </a:defRPr>
            </a:lvl1pPr>
            <a:lvl2pPr indent="-228600" lvl="1" marL="914400" algn="l">
              <a:lnSpc>
                <a:spcPct val="120000"/>
              </a:lnSpc>
              <a:spcBef>
                <a:spcPts val="800"/>
              </a:spcBef>
              <a:spcAft>
                <a:spcPts val="0"/>
              </a:spcAft>
              <a:buClr>
                <a:srgbClr val="595959"/>
              </a:buClr>
              <a:buSzPts val="1500"/>
              <a:buNone/>
              <a:defRPr b="1" sz="1500"/>
            </a:lvl2pPr>
            <a:lvl3pPr indent="-228600" lvl="2" marL="1371600" algn="l">
              <a:lnSpc>
                <a:spcPct val="120000"/>
              </a:lnSpc>
              <a:spcBef>
                <a:spcPts val="500"/>
              </a:spcBef>
              <a:spcAft>
                <a:spcPts val="0"/>
              </a:spcAft>
              <a:buClr>
                <a:srgbClr val="595959"/>
              </a:buClr>
              <a:buSzPts val="1400"/>
              <a:buNone/>
              <a:defRPr b="1" sz="1400"/>
            </a:lvl3pPr>
            <a:lvl4pPr indent="-228600" lvl="3" marL="1828800" algn="l">
              <a:lnSpc>
                <a:spcPct val="120000"/>
              </a:lnSpc>
              <a:spcBef>
                <a:spcPts val="500"/>
              </a:spcBef>
              <a:spcAft>
                <a:spcPts val="0"/>
              </a:spcAft>
              <a:buClr>
                <a:srgbClr val="595959"/>
              </a:buClr>
              <a:buSzPts val="1200"/>
              <a:buNone/>
              <a:defRPr b="1" sz="1200"/>
            </a:lvl4pPr>
            <a:lvl5pPr indent="-228600" lvl="4" marL="2286000" algn="l">
              <a:lnSpc>
                <a:spcPct val="120000"/>
              </a:lnSpc>
              <a:spcBef>
                <a:spcPts val="200"/>
              </a:spcBef>
              <a:spcAft>
                <a:spcPts val="0"/>
              </a:spcAft>
              <a:buClr>
                <a:srgbClr val="595959"/>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86" name="Google Shape;86;p18"/>
          <p:cNvSpPr txBox="1"/>
          <p:nvPr>
            <p:ph idx="4" type="body"/>
          </p:nvPr>
        </p:nvSpPr>
        <p:spPr>
          <a:xfrm>
            <a:off x="4676813" y="1390500"/>
            <a:ext cx="4006800" cy="3296700"/>
          </a:xfrm>
          <a:prstGeom prst="rect">
            <a:avLst/>
          </a:prstGeom>
          <a:noFill/>
          <a:ln>
            <a:noFill/>
          </a:ln>
        </p:spPr>
        <p:txBody>
          <a:bodyPr anchorCtr="0" anchor="t" bIns="0" lIns="76200" spcFirstLastPara="1" rIns="61925" wrap="square" tIns="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87" name="Google Shape;87;p18"/>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8" name="Google Shape;88;p18"/>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9" name="Google Shape;89;p18"/>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0" name="Shape 90"/>
        <p:cNvGrpSpPr/>
        <p:nvPr/>
      </p:nvGrpSpPr>
      <p:grpSpPr>
        <a:xfrm>
          <a:off x="0" y="0"/>
          <a:ext cx="0" cy="0"/>
          <a:chOff x="0" y="0"/>
          <a:chExt cx="0" cy="0"/>
        </a:xfrm>
      </p:grpSpPr>
      <p:sp>
        <p:nvSpPr>
          <p:cNvPr id="91" name="Google Shape;91;p19"/>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92" name="Google Shape;92;p19"/>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3" name="Google Shape;93;p19"/>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4" name="Google Shape;94;p19"/>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5" name="Shape 95"/>
        <p:cNvGrpSpPr/>
        <p:nvPr/>
      </p:nvGrpSpPr>
      <p:grpSpPr>
        <a:xfrm>
          <a:off x="0" y="0"/>
          <a:ext cx="0" cy="0"/>
          <a:chOff x="0" y="0"/>
          <a:chExt cx="0" cy="0"/>
        </a:xfrm>
      </p:grpSpPr>
      <p:sp>
        <p:nvSpPr>
          <p:cNvPr id="96" name="Google Shape;96;p20"/>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7" name="Google Shape;97;p20"/>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8" name="Google Shape;98;p20"/>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p:cSld name="Picture with Caption">
    <p:spTree>
      <p:nvGrpSpPr>
        <p:cNvPr id="99" name="Shape 99"/>
        <p:cNvGrpSpPr/>
        <p:nvPr/>
      </p:nvGrpSpPr>
      <p:grpSpPr>
        <a:xfrm>
          <a:off x="0" y="0"/>
          <a:ext cx="0" cy="0"/>
          <a:chOff x="0" y="0"/>
          <a:chExt cx="0" cy="0"/>
        </a:xfrm>
      </p:grpSpPr>
      <p:sp>
        <p:nvSpPr>
          <p:cNvPr id="100" name="Google Shape;100;p21"/>
          <p:cNvSpPr/>
          <p:nvPr>
            <p:ph idx="2" type="pic"/>
          </p:nvPr>
        </p:nvSpPr>
        <p:spPr>
          <a:xfrm>
            <a:off x="456300" y="1166400"/>
            <a:ext cx="3924808" cy="3456000"/>
          </a:xfrm>
          <a:prstGeom prst="rect">
            <a:avLst/>
          </a:prstGeom>
          <a:noFill/>
          <a:ln>
            <a:noFill/>
          </a:ln>
        </p:spPr>
      </p:sp>
      <p:sp>
        <p:nvSpPr>
          <p:cNvPr id="101" name="Google Shape;101;p21"/>
          <p:cNvSpPr txBox="1"/>
          <p:nvPr>
            <p:ph idx="1" type="body"/>
          </p:nvPr>
        </p:nvSpPr>
        <p:spPr>
          <a:xfrm>
            <a:off x="4762800" y="1166400"/>
            <a:ext cx="3920400" cy="3456000"/>
          </a:xfrm>
          <a:prstGeom prst="rect">
            <a:avLst/>
          </a:prstGeom>
          <a:noFill/>
          <a:ln>
            <a:noFill/>
          </a:ln>
        </p:spPr>
        <p:txBody>
          <a:bodyPr anchorCtr="0" anchor="t" bIns="35100" lIns="67500" spcFirstLastPara="1" rIns="67500" wrap="square" tIns="35100">
            <a:normAutofit/>
          </a:bodyPr>
          <a:lstStyle>
            <a:lvl1pPr indent="-228600" lvl="0" marL="457200" algn="l">
              <a:lnSpc>
                <a:spcPct val="130000"/>
              </a:lnSpc>
              <a:spcBef>
                <a:spcPts val="0"/>
              </a:spcBef>
              <a:spcAft>
                <a:spcPts val="0"/>
              </a:spcAft>
              <a:buClr>
                <a:srgbClr val="595959"/>
              </a:buClr>
              <a:buSzPts val="1200"/>
              <a:buNone/>
              <a:defRPr sz="1200"/>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02" name="Google Shape;102;p21"/>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3" name="Google Shape;103;p21"/>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4" name="Google Shape;104;p21"/>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5" name="Google Shape;105;p21"/>
          <p:cNvSpPr txBox="1"/>
          <p:nvPr>
            <p:ph type="title"/>
          </p:nvPr>
        </p:nvSpPr>
        <p:spPr>
          <a:xfrm>
            <a:off x="456300" y="456300"/>
            <a:ext cx="8226900" cy="529200"/>
          </a:xfrm>
          <a:prstGeom prst="rect">
            <a:avLst/>
          </a:prstGeom>
          <a:noFill/>
          <a:ln>
            <a:noFill/>
          </a:ln>
        </p:spPr>
        <p:txBody>
          <a:bodyPr anchorCtr="0" anchor="ctr" bIns="35225" lIns="67625" spcFirstLastPara="1" rIns="67625" wrap="square" tIns="35225">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6" name="Shape 106"/>
        <p:cNvGrpSpPr/>
        <p:nvPr/>
      </p:nvGrpSpPr>
      <p:grpSpPr>
        <a:xfrm>
          <a:off x="0" y="0"/>
          <a:ext cx="0" cy="0"/>
          <a:chOff x="0" y="0"/>
          <a:chExt cx="0" cy="0"/>
        </a:xfrm>
      </p:grpSpPr>
      <p:sp>
        <p:nvSpPr>
          <p:cNvPr id="107" name="Google Shape;107;p22"/>
          <p:cNvSpPr txBox="1"/>
          <p:nvPr>
            <p:ph type="title"/>
          </p:nvPr>
        </p:nvSpPr>
        <p:spPr>
          <a:xfrm rot="5400000">
            <a:off x="6181650" y="2180250"/>
            <a:ext cx="3771900" cy="7830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2100"/>
              <a:buFont typeface="Arial"/>
              <a:buNone/>
              <a:defRPr sz="21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08" name="Google Shape;108;p22"/>
          <p:cNvSpPr txBox="1"/>
          <p:nvPr>
            <p:ph idx="1" type="body"/>
          </p:nvPr>
        </p:nvSpPr>
        <p:spPr>
          <a:xfrm rot="5400000">
            <a:off x="2238300" y="-866700"/>
            <a:ext cx="3771900" cy="6876900"/>
          </a:xfrm>
          <a:prstGeom prst="rect">
            <a:avLst/>
          </a:prstGeom>
          <a:noFill/>
          <a:ln>
            <a:noFill/>
          </a:ln>
        </p:spPr>
        <p:txBody>
          <a:bodyPr anchorCtr="0" anchor="t" bIns="35100" lIns="35100" spcFirstLastPara="1" rIns="351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04800" lvl="1" marL="914400" algn="l">
              <a:lnSpc>
                <a:spcPct val="120000"/>
              </a:lnSpc>
              <a:spcBef>
                <a:spcPts val="800"/>
              </a:spcBef>
              <a:spcAft>
                <a:spcPts val="0"/>
              </a:spcAft>
              <a:buClr>
                <a:srgbClr val="595959"/>
              </a:buClr>
              <a:buSzPts val="1200"/>
              <a:buChar char="●"/>
              <a:defRPr/>
            </a:lvl2pPr>
            <a:lvl3pPr indent="-304800" lvl="2" marL="1371600" algn="l">
              <a:lnSpc>
                <a:spcPct val="120000"/>
              </a:lnSpc>
              <a:spcBef>
                <a:spcPts val="500"/>
              </a:spcBef>
              <a:spcAft>
                <a:spcPts val="0"/>
              </a:spcAft>
              <a:buClr>
                <a:srgbClr val="595959"/>
              </a:buClr>
              <a:buSzPts val="1200"/>
              <a:buChar char="●"/>
              <a:defRPr/>
            </a:lvl3pPr>
            <a:lvl4pPr indent="-298450" lvl="3" marL="1828800" algn="l">
              <a:lnSpc>
                <a:spcPct val="120000"/>
              </a:lnSpc>
              <a:spcBef>
                <a:spcPts val="500"/>
              </a:spcBef>
              <a:spcAft>
                <a:spcPts val="0"/>
              </a:spcAft>
              <a:buClr>
                <a:srgbClr val="595959"/>
              </a:buClr>
              <a:buSzPts val="1100"/>
              <a:buChar char="•"/>
              <a:defRPr/>
            </a:lvl4pPr>
            <a:lvl5pPr indent="-298450" lvl="4" marL="2286000" algn="l">
              <a:lnSpc>
                <a:spcPct val="120000"/>
              </a:lnSpc>
              <a:spcBef>
                <a:spcPts val="200"/>
              </a:spcBef>
              <a:spcAft>
                <a:spcPts val="0"/>
              </a:spcAft>
              <a:buClr>
                <a:srgbClr val="595959"/>
              </a:buClr>
              <a:buSzPts val="11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09" name="Google Shape;109;p22"/>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0" name="Google Shape;110;p22"/>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1" name="Google Shape;111;p22"/>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p:cSld name="Content">
    <p:spTree>
      <p:nvGrpSpPr>
        <p:cNvPr id="112" name="Shape 112"/>
        <p:cNvGrpSpPr/>
        <p:nvPr/>
      </p:nvGrpSpPr>
      <p:grpSpPr>
        <a:xfrm>
          <a:off x="0" y="0"/>
          <a:ext cx="0" cy="0"/>
          <a:chOff x="0" y="0"/>
          <a:chExt cx="0" cy="0"/>
        </a:xfrm>
      </p:grpSpPr>
      <p:sp>
        <p:nvSpPr>
          <p:cNvPr id="113" name="Google Shape;113;p23"/>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4" name="Google Shape;114;p23"/>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5" name="Google Shape;115;p23"/>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16" name="Google Shape;116;p23"/>
          <p:cNvSpPr txBox="1"/>
          <p:nvPr>
            <p:ph idx="1" type="body"/>
          </p:nvPr>
        </p:nvSpPr>
        <p:spPr>
          <a:xfrm>
            <a:off x="456300" y="580500"/>
            <a:ext cx="8229600" cy="41121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ast Slide">
  <p:cSld name="Last Slide">
    <p:spTree>
      <p:nvGrpSpPr>
        <p:cNvPr id="117" name="Shape 117"/>
        <p:cNvGrpSpPr/>
        <p:nvPr/>
      </p:nvGrpSpPr>
      <p:grpSpPr>
        <a:xfrm>
          <a:off x="0" y="0"/>
          <a:ext cx="0" cy="0"/>
          <a:chOff x="0" y="0"/>
          <a:chExt cx="0" cy="0"/>
        </a:xfrm>
      </p:grpSpPr>
      <p:sp>
        <p:nvSpPr>
          <p:cNvPr id="118" name="Google Shape;118;p24"/>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9" name="Google Shape;119;p24"/>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0" name="Google Shape;120;p24"/>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21" name="Google Shape;121;p24"/>
          <p:cNvSpPr txBox="1"/>
          <p:nvPr>
            <p:ph type="title"/>
          </p:nvPr>
        </p:nvSpPr>
        <p:spPr>
          <a:xfrm>
            <a:off x="899100" y="1863000"/>
            <a:ext cx="7349400" cy="764100"/>
          </a:xfrm>
          <a:prstGeom prst="rect">
            <a:avLst/>
          </a:prstGeom>
          <a:noFill/>
          <a:ln>
            <a:noFill/>
          </a:ln>
        </p:spPr>
        <p:txBody>
          <a:bodyPr anchorCtr="0" anchor="t" bIns="35100" lIns="67500" spcFirstLastPara="1" rIns="67500" wrap="square" tIns="35100">
            <a:normAutofit/>
          </a:bodyPr>
          <a:lstStyle>
            <a:lvl1pPr lvl="0" algn="ctr">
              <a:lnSpc>
                <a:spcPct val="100000"/>
              </a:lnSpc>
              <a:spcBef>
                <a:spcPts val="0"/>
              </a:spcBef>
              <a:spcAft>
                <a:spcPts val="0"/>
              </a:spcAft>
              <a:buClr>
                <a:srgbClr val="262626"/>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22" name="Google Shape;122;p24"/>
          <p:cNvSpPr txBox="1"/>
          <p:nvPr>
            <p:ph idx="1" type="body"/>
          </p:nvPr>
        </p:nvSpPr>
        <p:spPr>
          <a:xfrm>
            <a:off x="899100" y="2670300"/>
            <a:ext cx="7349400" cy="353700"/>
          </a:xfrm>
          <a:prstGeom prst="rect">
            <a:avLst/>
          </a:prstGeom>
          <a:noFill/>
          <a:ln>
            <a:noFill/>
          </a:ln>
        </p:spPr>
        <p:txBody>
          <a:bodyPr anchorCtr="0" anchor="t" bIns="35100" lIns="67500" spcFirstLastPara="1" rIns="67500" wrap="square" tIns="35100">
            <a:normAutofit/>
          </a:bodyPr>
          <a:lstStyle>
            <a:lvl1pPr indent="-228600" lvl="0" marL="457200" algn="ctr">
              <a:lnSpc>
                <a:spcPct val="110000"/>
              </a:lnSpc>
              <a:spcBef>
                <a:spcPts val="0"/>
              </a:spcBef>
              <a:spcAft>
                <a:spcPts val="0"/>
              </a:spcAft>
              <a:buClr>
                <a:srgbClr val="595959"/>
              </a:buClr>
              <a:buSzPts val="1800"/>
              <a:buNone/>
              <a:defRPr sz="1800"/>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9" name="Shape 129"/>
        <p:cNvGrpSpPr/>
        <p:nvPr/>
      </p:nvGrpSpPr>
      <p:grpSpPr>
        <a:xfrm>
          <a:off x="0" y="0"/>
          <a:ext cx="0" cy="0"/>
          <a:chOff x="0" y="0"/>
          <a:chExt cx="0" cy="0"/>
        </a:xfrm>
      </p:grpSpPr>
      <p:sp>
        <p:nvSpPr>
          <p:cNvPr id="130" name="Google Shape;130;p2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1" name="Google Shape;131;p26"/>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2" name="Google Shape;132;p26"/>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33" name="Shape 133"/>
        <p:cNvGrpSpPr/>
        <p:nvPr/>
      </p:nvGrpSpPr>
      <p:grpSpPr>
        <a:xfrm>
          <a:off x="0" y="0"/>
          <a:ext cx="0" cy="0"/>
          <a:chOff x="0" y="0"/>
          <a:chExt cx="0" cy="0"/>
        </a:xfrm>
      </p:grpSpPr>
      <p:sp>
        <p:nvSpPr>
          <p:cNvPr id="134" name="Google Shape;134;p27"/>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5" name="Google Shape;135;p27"/>
          <p:cNvSpPr txBox="1"/>
          <p:nvPr>
            <p:ph idx="1" type="subTitle"/>
          </p:nvPr>
        </p:nvSpPr>
        <p:spPr>
          <a:xfrm>
            <a:off x="1143000" y="2701528"/>
            <a:ext cx="6858000" cy="1241821"/>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136" name="Google Shape;136;p27"/>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7" name="Google Shape;137;p2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8" name="Google Shape;138;p27"/>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39" name="Shape 139"/>
        <p:cNvGrpSpPr/>
        <p:nvPr/>
      </p:nvGrpSpPr>
      <p:grpSpPr>
        <a:xfrm>
          <a:off x="0" y="0"/>
          <a:ext cx="0" cy="0"/>
          <a:chOff x="0" y="0"/>
          <a:chExt cx="0" cy="0"/>
        </a:xfrm>
      </p:grpSpPr>
      <p:sp>
        <p:nvSpPr>
          <p:cNvPr id="140" name="Google Shape;140;p28"/>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41" name="Google Shape;141;p28"/>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42" name="Google Shape;142;p28"/>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3" name="Google Shape;143;p28"/>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4" name="Google Shape;144;p2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45" name="Shape 145"/>
        <p:cNvGrpSpPr/>
        <p:nvPr/>
      </p:nvGrpSpPr>
      <p:grpSpPr>
        <a:xfrm>
          <a:off x="0" y="0"/>
          <a:ext cx="0" cy="0"/>
          <a:chOff x="0" y="0"/>
          <a:chExt cx="0" cy="0"/>
        </a:xfrm>
      </p:grpSpPr>
      <p:sp>
        <p:nvSpPr>
          <p:cNvPr id="146" name="Google Shape;146;p29"/>
          <p:cNvSpPr txBox="1"/>
          <p:nvPr>
            <p:ph type="title"/>
          </p:nvPr>
        </p:nvSpPr>
        <p:spPr>
          <a:xfrm>
            <a:off x="623888" y="1282304"/>
            <a:ext cx="7886700" cy="2139553"/>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47" name="Google Shape;147;p29"/>
          <p:cNvSpPr txBox="1"/>
          <p:nvPr>
            <p:ph idx="1" type="body"/>
          </p:nvPr>
        </p:nvSpPr>
        <p:spPr>
          <a:xfrm>
            <a:off x="623888" y="3442097"/>
            <a:ext cx="7886700" cy="112514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rgbClr val="757575"/>
              </a:buClr>
              <a:buSzPts val="1800"/>
              <a:buNone/>
              <a:defRPr sz="1800">
                <a:solidFill>
                  <a:srgbClr val="757575"/>
                </a:solidFill>
              </a:defRPr>
            </a:lvl1pPr>
            <a:lvl2pPr indent="-228600" lvl="1" marL="914400" algn="l">
              <a:lnSpc>
                <a:spcPct val="90000"/>
              </a:lnSpc>
              <a:spcBef>
                <a:spcPts val="400"/>
              </a:spcBef>
              <a:spcAft>
                <a:spcPts val="0"/>
              </a:spcAft>
              <a:buClr>
                <a:srgbClr val="757575"/>
              </a:buClr>
              <a:buSzPts val="1500"/>
              <a:buNone/>
              <a:defRPr sz="1500">
                <a:solidFill>
                  <a:srgbClr val="757575"/>
                </a:solidFill>
              </a:defRPr>
            </a:lvl2pPr>
            <a:lvl3pPr indent="-228600" lvl="2" marL="1371600" algn="l">
              <a:lnSpc>
                <a:spcPct val="90000"/>
              </a:lnSpc>
              <a:spcBef>
                <a:spcPts val="400"/>
              </a:spcBef>
              <a:spcAft>
                <a:spcPts val="0"/>
              </a:spcAft>
              <a:buClr>
                <a:srgbClr val="757575"/>
              </a:buClr>
              <a:buSzPts val="1400"/>
              <a:buNone/>
              <a:defRPr sz="1400">
                <a:solidFill>
                  <a:srgbClr val="757575"/>
                </a:solidFill>
              </a:defRPr>
            </a:lvl3pPr>
            <a:lvl4pPr indent="-228600" lvl="3" marL="1828800" algn="l">
              <a:lnSpc>
                <a:spcPct val="90000"/>
              </a:lnSpc>
              <a:spcBef>
                <a:spcPts val="400"/>
              </a:spcBef>
              <a:spcAft>
                <a:spcPts val="0"/>
              </a:spcAft>
              <a:buClr>
                <a:srgbClr val="757575"/>
              </a:buClr>
              <a:buSzPts val="1200"/>
              <a:buNone/>
              <a:defRPr sz="1200">
                <a:solidFill>
                  <a:srgbClr val="757575"/>
                </a:solidFill>
              </a:defRPr>
            </a:lvl4pPr>
            <a:lvl5pPr indent="-228600" lvl="4" marL="2286000" algn="l">
              <a:lnSpc>
                <a:spcPct val="90000"/>
              </a:lnSpc>
              <a:spcBef>
                <a:spcPts val="400"/>
              </a:spcBef>
              <a:spcAft>
                <a:spcPts val="0"/>
              </a:spcAft>
              <a:buClr>
                <a:srgbClr val="757575"/>
              </a:buClr>
              <a:buSzPts val="1200"/>
              <a:buNone/>
              <a:defRPr sz="1200">
                <a:solidFill>
                  <a:srgbClr val="757575"/>
                </a:solidFill>
              </a:defRPr>
            </a:lvl5pPr>
            <a:lvl6pPr indent="-228600" lvl="5" marL="2743200" algn="l">
              <a:lnSpc>
                <a:spcPct val="90000"/>
              </a:lnSpc>
              <a:spcBef>
                <a:spcPts val="400"/>
              </a:spcBef>
              <a:spcAft>
                <a:spcPts val="0"/>
              </a:spcAft>
              <a:buClr>
                <a:srgbClr val="757575"/>
              </a:buClr>
              <a:buSzPts val="1200"/>
              <a:buNone/>
              <a:defRPr sz="1200">
                <a:solidFill>
                  <a:srgbClr val="757575"/>
                </a:solidFill>
              </a:defRPr>
            </a:lvl6pPr>
            <a:lvl7pPr indent="-228600" lvl="6" marL="3200400" algn="l">
              <a:lnSpc>
                <a:spcPct val="90000"/>
              </a:lnSpc>
              <a:spcBef>
                <a:spcPts val="400"/>
              </a:spcBef>
              <a:spcAft>
                <a:spcPts val="0"/>
              </a:spcAft>
              <a:buClr>
                <a:srgbClr val="757575"/>
              </a:buClr>
              <a:buSzPts val="1200"/>
              <a:buNone/>
              <a:defRPr sz="1200">
                <a:solidFill>
                  <a:srgbClr val="757575"/>
                </a:solidFill>
              </a:defRPr>
            </a:lvl7pPr>
            <a:lvl8pPr indent="-228600" lvl="7" marL="3657600" algn="l">
              <a:lnSpc>
                <a:spcPct val="90000"/>
              </a:lnSpc>
              <a:spcBef>
                <a:spcPts val="400"/>
              </a:spcBef>
              <a:spcAft>
                <a:spcPts val="0"/>
              </a:spcAft>
              <a:buClr>
                <a:srgbClr val="757575"/>
              </a:buClr>
              <a:buSzPts val="1200"/>
              <a:buNone/>
              <a:defRPr sz="1200">
                <a:solidFill>
                  <a:srgbClr val="757575"/>
                </a:solidFill>
              </a:defRPr>
            </a:lvl8pPr>
            <a:lvl9pPr indent="-228600" lvl="8" marL="4114800" algn="l">
              <a:lnSpc>
                <a:spcPct val="90000"/>
              </a:lnSpc>
              <a:spcBef>
                <a:spcPts val="400"/>
              </a:spcBef>
              <a:spcAft>
                <a:spcPts val="0"/>
              </a:spcAft>
              <a:buClr>
                <a:srgbClr val="757575"/>
              </a:buClr>
              <a:buSzPts val="1200"/>
              <a:buNone/>
              <a:defRPr sz="1200">
                <a:solidFill>
                  <a:srgbClr val="757575"/>
                </a:solidFill>
              </a:defRPr>
            </a:lvl9pPr>
          </a:lstStyle>
          <a:p/>
        </p:txBody>
      </p:sp>
      <p:sp>
        <p:nvSpPr>
          <p:cNvPr id="148" name="Google Shape;148;p29"/>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9" name="Google Shape;149;p29"/>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0" name="Google Shape;150;p29"/>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51" name="Shape 151"/>
        <p:cNvGrpSpPr/>
        <p:nvPr/>
      </p:nvGrpSpPr>
      <p:grpSpPr>
        <a:xfrm>
          <a:off x="0" y="0"/>
          <a:ext cx="0" cy="0"/>
          <a:chOff x="0" y="0"/>
          <a:chExt cx="0" cy="0"/>
        </a:xfrm>
      </p:grpSpPr>
      <p:sp>
        <p:nvSpPr>
          <p:cNvPr id="152" name="Google Shape;152;p30"/>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53" name="Google Shape;153;p30"/>
          <p:cNvSpPr txBox="1"/>
          <p:nvPr>
            <p:ph idx="1" type="body"/>
          </p:nvPr>
        </p:nvSpPr>
        <p:spPr>
          <a:xfrm>
            <a:off x="6286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54" name="Google Shape;154;p30"/>
          <p:cNvSpPr txBox="1"/>
          <p:nvPr>
            <p:ph idx="2" type="body"/>
          </p:nvPr>
        </p:nvSpPr>
        <p:spPr>
          <a:xfrm>
            <a:off x="46291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55" name="Google Shape;155;p30"/>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6" name="Google Shape;156;p30"/>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7" name="Google Shape;157;p30"/>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58" name="Shape 158"/>
        <p:cNvGrpSpPr/>
        <p:nvPr/>
      </p:nvGrpSpPr>
      <p:grpSpPr>
        <a:xfrm>
          <a:off x="0" y="0"/>
          <a:ext cx="0" cy="0"/>
          <a:chOff x="0" y="0"/>
          <a:chExt cx="0" cy="0"/>
        </a:xfrm>
      </p:grpSpPr>
      <p:sp>
        <p:nvSpPr>
          <p:cNvPr id="159" name="Google Shape;159;p31"/>
          <p:cNvSpPr txBox="1"/>
          <p:nvPr>
            <p:ph type="title"/>
          </p:nvPr>
        </p:nvSpPr>
        <p:spPr>
          <a:xfrm>
            <a:off x="629841"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60" name="Google Shape;160;p31"/>
          <p:cNvSpPr txBox="1"/>
          <p:nvPr>
            <p:ph idx="1" type="body"/>
          </p:nvPr>
        </p:nvSpPr>
        <p:spPr>
          <a:xfrm>
            <a:off x="629841" y="1260872"/>
            <a:ext cx="3868340"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61" name="Google Shape;161;p31"/>
          <p:cNvSpPr txBox="1"/>
          <p:nvPr>
            <p:ph idx="2" type="body"/>
          </p:nvPr>
        </p:nvSpPr>
        <p:spPr>
          <a:xfrm>
            <a:off x="629841" y="1878806"/>
            <a:ext cx="3868340"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62" name="Google Shape;162;p31"/>
          <p:cNvSpPr txBox="1"/>
          <p:nvPr>
            <p:ph idx="3" type="body"/>
          </p:nvPr>
        </p:nvSpPr>
        <p:spPr>
          <a:xfrm>
            <a:off x="4629150" y="1260872"/>
            <a:ext cx="3887391"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63" name="Google Shape;163;p31"/>
          <p:cNvSpPr txBox="1"/>
          <p:nvPr>
            <p:ph idx="4" type="body"/>
          </p:nvPr>
        </p:nvSpPr>
        <p:spPr>
          <a:xfrm>
            <a:off x="4629150" y="1878806"/>
            <a:ext cx="3887391"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64" name="Google Shape;164;p31"/>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5" name="Google Shape;165;p31"/>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6" name="Google Shape;166;p31"/>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67" name="Shape 167"/>
        <p:cNvGrpSpPr/>
        <p:nvPr/>
      </p:nvGrpSpPr>
      <p:grpSpPr>
        <a:xfrm>
          <a:off x="0" y="0"/>
          <a:ext cx="0" cy="0"/>
          <a:chOff x="0" y="0"/>
          <a:chExt cx="0" cy="0"/>
        </a:xfrm>
      </p:grpSpPr>
      <p:sp>
        <p:nvSpPr>
          <p:cNvPr id="168" name="Google Shape;168;p32"/>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69" name="Google Shape;169;p32"/>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0" name="Google Shape;170;p32"/>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1" name="Google Shape;171;p32"/>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72" name="Shape 172"/>
        <p:cNvGrpSpPr/>
        <p:nvPr/>
      </p:nvGrpSpPr>
      <p:grpSpPr>
        <a:xfrm>
          <a:off x="0" y="0"/>
          <a:ext cx="0" cy="0"/>
          <a:chOff x="0" y="0"/>
          <a:chExt cx="0" cy="0"/>
        </a:xfrm>
      </p:grpSpPr>
      <p:sp>
        <p:nvSpPr>
          <p:cNvPr id="173" name="Google Shape;173;p33"/>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74" name="Google Shape;174;p33"/>
          <p:cNvSpPr txBox="1"/>
          <p:nvPr>
            <p:ph idx="1" type="body"/>
          </p:nvPr>
        </p:nvSpPr>
        <p:spPr>
          <a:xfrm>
            <a:off x="3887391" y="740569"/>
            <a:ext cx="4629150" cy="3655219"/>
          </a:xfrm>
          <a:prstGeom prst="rect">
            <a:avLst/>
          </a:prstGeom>
          <a:noFill/>
          <a:ln>
            <a:noFill/>
          </a:ln>
        </p:spPr>
        <p:txBody>
          <a:bodyPr anchorCtr="0" anchor="t" bIns="34275" lIns="68575" spcFirstLastPara="1" rIns="68575" wrap="square" tIns="34275">
            <a:normAutofit/>
          </a:bodyPr>
          <a:lstStyle>
            <a:lvl1pPr indent="-381000" lvl="0" marL="457200" algn="l">
              <a:lnSpc>
                <a:spcPct val="90000"/>
              </a:lnSpc>
              <a:spcBef>
                <a:spcPts val="800"/>
              </a:spcBef>
              <a:spcAft>
                <a:spcPts val="0"/>
              </a:spcAft>
              <a:buClr>
                <a:schemeClr val="dk1"/>
              </a:buClr>
              <a:buSzPts val="2400"/>
              <a:buChar char="•"/>
              <a:defRPr sz="2400"/>
            </a:lvl1pPr>
            <a:lvl2pPr indent="-361950" lvl="1" marL="914400" algn="l">
              <a:lnSpc>
                <a:spcPct val="90000"/>
              </a:lnSpc>
              <a:spcBef>
                <a:spcPts val="400"/>
              </a:spcBef>
              <a:spcAft>
                <a:spcPts val="0"/>
              </a:spcAft>
              <a:buClr>
                <a:schemeClr val="dk1"/>
              </a:buClr>
              <a:buSzPts val="2100"/>
              <a:buChar char="•"/>
              <a:defRPr sz="2100"/>
            </a:lvl2pPr>
            <a:lvl3pPr indent="-342900" lvl="2" marL="1371600" algn="l">
              <a:lnSpc>
                <a:spcPct val="90000"/>
              </a:lnSpc>
              <a:spcBef>
                <a:spcPts val="400"/>
              </a:spcBef>
              <a:spcAft>
                <a:spcPts val="0"/>
              </a:spcAft>
              <a:buClr>
                <a:schemeClr val="dk1"/>
              </a:buClr>
              <a:buSzPts val="1800"/>
              <a:buChar char="•"/>
              <a:defRPr sz="1800"/>
            </a:lvl3pPr>
            <a:lvl4pPr indent="-323850" lvl="3" marL="1828800" algn="l">
              <a:lnSpc>
                <a:spcPct val="90000"/>
              </a:lnSpc>
              <a:spcBef>
                <a:spcPts val="400"/>
              </a:spcBef>
              <a:spcAft>
                <a:spcPts val="0"/>
              </a:spcAft>
              <a:buClr>
                <a:schemeClr val="dk1"/>
              </a:buClr>
              <a:buSzPts val="1500"/>
              <a:buChar char="•"/>
              <a:defRPr sz="1500"/>
            </a:lvl4pPr>
            <a:lvl5pPr indent="-323850" lvl="4" marL="2286000" algn="l">
              <a:lnSpc>
                <a:spcPct val="90000"/>
              </a:lnSpc>
              <a:spcBef>
                <a:spcPts val="400"/>
              </a:spcBef>
              <a:spcAft>
                <a:spcPts val="0"/>
              </a:spcAft>
              <a:buClr>
                <a:schemeClr val="dk1"/>
              </a:buClr>
              <a:buSzPts val="1500"/>
              <a:buChar char="•"/>
              <a:defRPr sz="1500"/>
            </a:lvl5pPr>
            <a:lvl6pPr indent="-323850" lvl="5" marL="2743200" algn="l">
              <a:lnSpc>
                <a:spcPct val="90000"/>
              </a:lnSpc>
              <a:spcBef>
                <a:spcPts val="400"/>
              </a:spcBef>
              <a:spcAft>
                <a:spcPts val="0"/>
              </a:spcAft>
              <a:buClr>
                <a:schemeClr val="dk1"/>
              </a:buClr>
              <a:buSzPts val="1500"/>
              <a:buChar char="•"/>
              <a:defRPr sz="1500"/>
            </a:lvl6pPr>
            <a:lvl7pPr indent="-323850" lvl="6" marL="3200400" algn="l">
              <a:lnSpc>
                <a:spcPct val="90000"/>
              </a:lnSpc>
              <a:spcBef>
                <a:spcPts val="400"/>
              </a:spcBef>
              <a:spcAft>
                <a:spcPts val="0"/>
              </a:spcAft>
              <a:buClr>
                <a:schemeClr val="dk1"/>
              </a:buClr>
              <a:buSzPts val="1500"/>
              <a:buChar char="•"/>
              <a:defRPr sz="1500"/>
            </a:lvl7pPr>
            <a:lvl8pPr indent="-323850" lvl="7" marL="3657600" algn="l">
              <a:lnSpc>
                <a:spcPct val="90000"/>
              </a:lnSpc>
              <a:spcBef>
                <a:spcPts val="400"/>
              </a:spcBef>
              <a:spcAft>
                <a:spcPts val="0"/>
              </a:spcAft>
              <a:buClr>
                <a:schemeClr val="dk1"/>
              </a:buClr>
              <a:buSzPts val="1500"/>
              <a:buChar char="•"/>
              <a:defRPr sz="1500"/>
            </a:lvl8pPr>
            <a:lvl9pPr indent="-323850" lvl="8" marL="4114800" algn="l">
              <a:lnSpc>
                <a:spcPct val="90000"/>
              </a:lnSpc>
              <a:spcBef>
                <a:spcPts val="400"/>
              </a:spcBef>
              <a:spcAft>
                <a:spcPts val="0"/>
              </a:spcAft>
              <a:buClr>
                <a:schemeClr val="dk1"/>
              </a:buClr>
              <a:buSzPts val="1500"/>
              <a:buChar char="•"/>
              <a:defRPr sz="1500"/>
            </a:lvl9pPr>
          </a:lstStyle>
          <a:p/>
        </p:txBody>
      </p:sp>
      <p:sp>
        <p:nvSpPr>
          <p:cNvPr id="175" name="Google Shape;175;p33"/>
          <p:cNvSpPr txBox="1"/>
          <p:nvPr>
            <p:ph idx="2"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76" name="Google Shape;176;p33"/>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7" name="Google Shape;177;p33"/>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8" name="Google Shape;178;p3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79" name="Shape 179"/>
        <p:cNvGrpSpPr/>
        <p:nvPr/>
      </p:nvGrpSpPr>
      <p:grpSpPr>
        <a:xfrm>
          <a:off x="0" y="0"/>
          <a:ext cx="0" cy="0"/>
          <a:chOff x="0" y="0"/>
          <a:chExt cx="0" cy="0"/>
        </a:xfrm>
      </p:grpSpPr>
      <p:sp>
        <p:nvSpPr>
          <p:cNvPr id="180" name="Google Shape;180;p34"/>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81" name="Google Shape;181;p34"/>
          <p:cNvSpPr/>
          <p:nvPr>
            <p:ph idx="2" type="pic"/>
          </p:nvPr>
        </p:nvSpPr>
        <p:spPr>
          <a:xfrm>
            <a:off x="3887391" y="740569"/>
            <a:ext cx="4629150" cy="3655219"/>
          </a:xfrm>
          <a:prstGeom prst="rect">
            <a:avLst/>
          </a:prstGeom>
          <a:noFill/>
          <a:ln>
            <a:noFill/>
          </a:ln>
        </p:spPr>
      </p:sp>
      <p:sp>
        <p:nvSpPr>
          <p:cNvPr id="182" name="Google Shape;182;p34"/>
          <p:cNvSpPr txBox="1"/>
          <p:nvPr>
            <p:ph idx="1"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83" name="Google Shape;183;p34"/>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4" name="Google Shape;184;p34"/>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5" name="Google Shape;185;p34"/>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86" name="Shape 186"/>
        <p:cNvGrpSpPr/>
        <p:nvPr/>
      </p:nvGrpSpPr>
      <p:grpSpPr>
        <a:xfrm>
          <a:off x="0" y="0"/>
          <a:ext cx="0" cy="0"/>
          <a:chOff x="0" y="0"/>
          <a:chExt cx="0" cy="0"/>
        </a:xfrm>
      </p:grpSpPr>
      <p:sp>
        <p:nvSpPr>
          <p:cNvPr id="187" name="Google Shape;187;p3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88" name="Google Shape;188;p35"/>
          <p:cNvSpPr txBox="1"/>
          <p:nvPr>
            <p:ph idx="1" type="body"/>
          </p:nvPr>
        </p:nvSpPr>
        <p:spPr>
          <a:xfrm rot="5400000">
            <a:off x="2940248" y="-942379"/>
            <a:ext cx="3263504" cy="78867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89" name="Google Shape;189;p35"/>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0" name="Google Shape;190;p35"/>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1" name="Google Shape;191;p3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92" name="Shape 192"/>
        <p:cNvGrpSpPr/>
        <p:nvPr/>
      </p:nvGrpSpPr>
      <p:grpSpPr>
        <a:xfrm>
          <a:off x="0" y="0"/>
          <a:ext cx="0" cy="0"/>
          <a:chOff x="0" y="0"/>
          <a:chExt cx="0" cy="0"/>
        </a:xfrm>
      </p:grpSpPr>
      <p:sp>
        <p:nvSpPr>
          <p:cNvPr id="193" name="Google Shape;193;p36"/>
          <p:cNvSpPr txBox="1"/>
          <p:nvPr>
            <p:ph type="title"/>
          </p:nvPr>
        </p:nvSpPr>
        <p:spPr>
          <a:xfrm rot="5400000">
            <a:off x="5350073" y="1467445"/>
            <a:ext cx="4358879" cy="1971675"/>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94" name="Google Shape;194;p36"/>
          <p:cNvSpPr txBox="1"/>
          <p:nvPr>
            <p:ph idx="1" type="body"/>
          </p:nvPr>
        </p:nvSpPr>
        <p:spPr>
          <a:xfrm rot="5400000">
            <a:off x="1349573" y="-447080"/>
            <a:ext cx="4358879" cy="5800725"/>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95" name="Google Shape;195;p3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6" name="Google Shape;196;p36"/>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7" name="Google Shape;197;p36"/>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2" name="Shape 202"/>
        <p:cNvGrpSpPr/>
        <p:nvPr/>
      </p:nvGrpSpPr>
      <p:grpSpPr>
        <a:xfrm>
          <a:off x="0" y="0"/>
          <a:ext cx="0" cy="0"/>
          <a:chOff x="0" y="0"/>
          <a:chExt cx="0" cy="0"/>
        </a:xfrm>
      </p:grpSpPr>
      <p:sp>
        <p:nvSpPr>
          <p:cNvPr id="203" name="Google Shape;203;p38"/>
          <p:cNvSpPr/>
          <p:nvPr/>
        </p:nvSpPr>
        <p:spPr>
          <a:xfrm>
            <a:off x="1524800" y="672606"/>
            <a:ext cx="1081625" cy="1124950"/>
          </a:xfrm>
          <a:custGeom>
            <a:rect b="b" l="l" r="r" t="t"/>
            <a:pathLst>
              <a:path extrusionOk="0" h="44998" w="43265">
                <a:moveTo>
                  <a:pt x="0" y="44998"/>
                </a:moveTo>
                <a:lnTo>
                  <a:pt x="0" y="0"/>
                </a:lnTo>
                <a:lnTo>
                  <a:pt x="43265" y="0"/>
                </a:lnTo>
              </a:path>
            </a:pathLst>
          </a:custGeom>
          <a:noFill/>
          <a:ln cap="flat" cmpd="sng" w="28575">
            <a:solidFill>
              <a:schemeClr val="accent5"/>
            </a:solidFill>
            <a:prstDash val="solid"/>
            <a:miter lim="8000"/>
            <a:headEnd len="sm" w="sm" type="none"/>
            <a:tailEnd len="sm" w="sm" type="none"/>
          </a:ln>
        </p:spPr>
      </p:sp>
      <p:sp>
        <p:nvSpPr>
          <p:cNvPr id="204" name="Google Shape;204;p38"/>
          <p:cNvSpPr/>
          <p:nvPr/>
        </p:nvSpPr>
        <p:spPr>
          <a:xfrm rot="10800000">
            <a:off x="6537563" y="3342925"/>
            <a:ext cx="1081625" cy="1124950"/>
          </a:xfrm>
          <a:custGeom>
            <a:rect b="b" l="l" r="r" t="t"/>
            <a:pathLst>
              <a:path extrusionOk="0" h="44998" w="43265">
                <a:moveTo>
                  <a:pt x="0" y="44998"/>
                </a:moveTo>
                <a:lnTo>
                  <a:pt x="0" y="0"/>
                </a:lnTo>
                <a:lnTo>
                  <a:pt x="43265" y="0"/>
                </a:lnTo>
              </a:path>
            </a:pathLst>
          </a:custGeom>
          <a:noFill/>
          <a:ln cap="flat" cmpd="sng" w="28575">
            <a:solidFill>
              <a:schemeClr val="accent5"/>
            </a:solidFill>
            <a:prstDash val="solid"/>
            <a:miter lim="8000"/>
            <a:headEnd len="sm" w="sm" type="none"/>
            <a:tailEnd len="sm" w="sm" type="none"/>
          </a:ln>
        </p:spPr>
      </p:sp>
      <p:cxnSp>
        <p:nvCxnSpPr>
          <p:cNvPr id="205" name="Google Shape;205;p38"/>
          <p:cNvCxnSpPr/>
          <p:nvPr/>
        </p:nvCxnSpPr>
        <p:spPr>
          <a:xfrm>
            <a:off x="4359602" y="2817464"/>
            <a:ext cx="424800" cy="0"/>
          </a:xfrm>
          <a:prstGeom prst="straightConnector1">
            <a:avLst/>
          </a:prstGeom>
          <a:noFill/>
          <a:ln cap="flat" cmpd="sng" w="38100">
            <a:solidFill>
              <a:schemeClr val="accent4"/>
            </a:solidFill>
            <a:prstDash val="solid"/>
            <a:round/>
            <a:headEnd len="sm" w="sm" type="none"/>
            <a:tailEnd len="sm" w="sm" type="none"/>
          </a:ln>
        </p:spPr>
      </p:cxnSp>
      <p:sp>
        <p:nvSpPr>
          <p:cNvPr id="206" name="Google Shape;206;p38"/>
          <p:cNvSpPr txBox="1"/>
          <p:nvPr>
            <p:ph type="ctrTitle"/>
          </p:nvPr>
        </p:nvSpPr>
        <p:spPr>
          <a:xfrm>
            <a:off x="1680302" y="1188925"/>
            <a:ext cx="5783400" cy="1457400"/>
          </a:xfrm>
          <a:prstGeom prst="rect">
            <a:avLst/>
          </a:prstGeom>
        </p:spPr>
        <p:txBody>
          <a:bodyPr anchorCtr="0" anchor="b" bIns="91425" lIns="91425" spcFirstLastPara="1" rIns="91425" wrap="square" tIns="91425">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p:txBody>
      </p:sp>
      <p:sp>
        <p:nvSpPr>
          <p:cNvPr id="207" name="Google Shape;207;p38"/>
          <p:cNvSpPr txBox="1"/>
          <p:nvPr>
            <p:ph idx="1" type="subTitle"/>
          </p:nvPr>
        </p:nvSpPr>
        <p:spPr>
          <a:xfrm>
            <a:off x="1680302" y="3049450"/>
            <a:ext cx="5783400" cy="9090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1pPr>
            <a:lvl2pPr lvl="1"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2pPr>
            <a:lvl3pPr lvl="2"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3pPr>
            <a:lvl4pPr lvl="3"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4pPr>
            <a:lvl5pPr lvl="4"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5pPr>
            <a:lvl6pPr lvl="5"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6pPr>
            <a:lvl7pPr lvl="6"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7pPr>
            <a:lvl8pPr lvl="7"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8pPr>
            <a:lvl9pPr lvl="8"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9pPr>
          </a:lstStyle>
          <a:p/>
        </p:txBody>
      </p:sp>
      <p:sp>
        <p:nvSpPr>
          <p:cNvPr id="208" name="Google Shape;208;p3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09" name="Shape 209"/>
        <p:cNvGrpSpPr/>
        <p:nvPr/>
      </p:nvGrpSpPr>
      <p:grpSpPr>
        <a:xfrm>
          <a:off x="0" y="0"/>
          <a:ext cx="0" cy="0"/>
          <a:chOff x="0" y="0"/>
          <a:chExt cx="0" cy="0"/>
        </a:xfrm>
      </p:grpSpPr>
      <p:cxnSp>
        <p:nvCxnSpPr>
          <p:cNvPr id="210" name="Google Shape;210;p39"/>
          <p:cNvCxnSpPr/>
          <p:nvPr/>
        </p:nvCxnSpPr>
        <p:spPr>
          <a:xfrm>
            <a:off x="4359602" y="2817464"/>
            <a:ext cx="424800" cy="0"/>
          </a:xfrm>
          <a:prstGeom prst="straightConnector1">
            <a:avLst/>
          </a:prstGeom>
          <a:noFill/>
          <a:ln cap="flat" cmpd="sng" w="38100">
            <a:solidFill>
              <a:schemeClr val="accent4"/>
            </a:solidFill>
            <a:prstDash val="solid"/>
            <a:round/>
            <a:headEnd len="sm" w="sm" type="none"/>
            <a:tailEnd len="sm" w="sm" type="none"/>
          </a:ln>
        </p:spPr>
      </p:cxnSp>
      <p:sp>
        <p:nvSpPr>
          <p:cNvPr id="211" name="Google Shape;211;p39"/>
          <p:cNvSpPr txBox="1"/>
          <p:nvPr>
            <p:ph type="title"/>
          </p:nvPr>
        </p:nvSpPr>
        <p:spPr>
          <a:xfrm>
            <a:off x="480750" y="1764950"/>
            <a:ext cx="8222100" cy="907500"/>
          </a:xfrm>
          <a:prstGeom prst="rect">
            <a:avLst/>
          </a:prstGeom>
        </p:spPr>
        <p:txBody>
          <a:bodyPr anchorCtr="0" anchor="b" bIns="91425" lIns="91425" spcFirstLastPara="1" rIns="91425" wrap="square" tIns="91425">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212" name="Google Shape;212;p3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3" name="Shape 213"/>
        <p:cNvGrpSpPr/>
        <p:nvPr/>
      </p:nvGrpSpPr>
      <p:grpSpPr>
        <a:xfrm>
          <a:off x="0" y="0"/>
          <a:ext cx="0" cy="0"/>
          <a:chOff x="0" y="0"/>
          <a:chExt cx="0" cy="0"/>
        </a:xfrm>
      </p:grpSpPr>
      <p:cxnSp>
        <p:nvCxnSpPr>
          <p:cNvPr id="214" name="Google Shape;214;p40"/>
          <p:cNvCxnSpPr/>
          <p:nvPr/>
        </p:nvCxnSpPr>
        <p:spPr>
          <a:xfrm>
            <a:off x="492563" y="1260284"/>
            <a:ext cx="424800" cy="0"/>
          </a:xfrm>
          <a:prstGeom prst="straightConnector1">
            <a:avLst/>
          </a:prstGeom>
          <a:noFill/>
          <a:ln cap="flat" cmpd="sng" w="38100">
            <a:solidFill>
              <a:schemeClr val="accent4"/>
            </a:solidFill>
            <a:prstDash val="solid"/>
            <a:round/>
            <a:headEnd len="sm" w="sm" type="none"/>
            <a:tailEnd len="sm" w="sm" type="none"/>
          </a:ln>
        </p:spPr>
      </p:cxnSp>
      <p:sp>
        <p:nvSpPr>
          <p:cNvPr id="215" name="Google Shape;215;p40"/>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16" name="Google Shape;216;p40"/>
          <p:cNvSpPr txBox="1"/>
          <p:nvPr>
            <p:ph idx="1" type="body"/>
          </p:nvPr>
        </p:nvSpPr>
        <p:spPr>
          <a:xfrm>
            <a:off x="387900" y="1489824"/>
            <a:ext cx="8368200" cy="30789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17" name="Google Shape;217;p4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18" name="Shape 218"/>
        <p:cNvGrpSpPr/>
        <p:nvPr/>
      </p:nvGrpSpPr>
      <p:grpSpPr>
        <a:xfrm>
          <a:off x="0" y="0"/>
          <a:ext cx="0" cy="0"/>
          <a:chOff x="0" y="0"/>
          <a:chExt cx="0" cy="0"/>
        </a:xfrm>
      </p:grpSpPr>
      <p:cxnSp>
        <p:nvCxnSpPr>
          <p:cNvPr id="219" name="Google Shape;219;p41"/>
          <p:cNvCxnSpPr/>
          <p:nvPr/>
        </p:nvCxnSpPr>
        <p:spPr>
          <a:xfrm>
            <a:off x="492563" y="1260284"/>
            <a:ext cx="424800" cy="0"/>
          </a:xfrm>
          <a:prstGeom prst="straightConnector1">
            <a:avLst/>
          </a:prstGeom>
          <a:noFill/>
          <a:ln cap="flat" cmpd="sng" w="38100">
            <a:solidFill>
              <a:schemeClr val="accent4"/>
            </a:solidFill>
            <a:prstDash val="solid"/>
            <a:round/>
            <a:headEnd len="sm" w="sm" type="none"/>
            <a:tailEnd len="sm" w="sm" type="none"/>
          </a:ln>
        </p:spPr>
      </p:cxnSp>
      <p:sp>
        <p:nvSpPr>
          <p:cNvPr id="220" name="Google Shape;220;p41"/>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1" name="Google Shape;221;p41"/>
          <p:cNvSpPr txBox="1"/>
          <p:nvPr>
            <p:ph idx="1" type="body"/>
          </p:nvPr>
        </p:nvSpPr>
        <p:spPr>
          <a:xfrm>
            <a:off x="387900" y="1489825"/>
            <a:ext cx="3999900" cy="30789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22" name="Google Shape;222;p41"/>
          <p:cNvSpPr txBox="1"/>
          <p:nvPr>
            <p:ph idx="2" type="body"/>
          </p:nvPr>
        </p:nvSpPr>
        <p:spPr>
          <a:xfrm>
            <a:off x="4756200" y="1489825"/>
            <a:ext cx="3999900" cy="30789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23" name="Google Shape;223;p4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24" name="Shape 224"/>
        <p:cNvGrpSpPr/>
        <p:nvPr/>
      </p:nvGrpSpPr>
      <p:grpSpPr>
        <a:xfrm>
          <a:off x="0" y="0"/>
          <a:ext cx="0" cy="0"/>
          <a:chOff x="0" y="0"/>
          <a:chExt cx="0" cy="0"/>
        </a:xfrm>
      </p:grpSpPr>
      <p:sp>
        <p:nvSpPr>
          <p:cNvPr id="225" name="Google Shape;225;p42"/>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6" name="Google Shape;226;p4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27" name="Shape 227"/>
        <p:cNvGrpSpPr/>
        <p:nvPr/>
      </p:nvGrpSpPr>
      <p:grpSpPr>
        <a:xfrm>
          <a:off x="0" y="0"/>
          <a:ext cx="0" cy="0"/>
          <a:chOff x="0" y="0"/>
          <a:chExt cx="0" cy="0"/>
        </a:xfrm>
      </p:grpSpPr>
      <p:cxnSp>
        <p:nvCxnSpPr>
          <p:cNvPr id="228" name="Google Shape;228;p43"/>
          <p:cNvCxnSpPr/>
          <p:nvPr/>
        </p:nvCxnSpPr>
        <p:spPr>
          <a:xfrm>
            <a:off x="489218" y="1412277"/>
            <a:ext cx="331500" cy="0"/>
          </a:xfrm>
          <a:prstGeom prst="straightConnector1">
            <a:avLst/>
          </a:prstGeom>
          <a:noFill/>
          <a:ln cap="flat" cmpd="sng" w="38100">
            <a:solidFill>
              <a:schemeClr val="accent4"/>
            </a:solidFill>
            <a:prstDash val="solid"/>
            <a:round/>
            <a:headEnd len="sm" w="sm" type="none"/>
            <a:tailEnd len="sm" w="sm" type="none"/>
          </a:ln>
        </p:spPr>
      </p:cxnSp>
      <p:sp>
        <p:nvSpPr>
          <p:cNvPr id="229" name="Google Shape;229;p43"/>
          <p:cNvSpPr txBox="1"/>
          <p:nvPr>
            <p:ph type="title"/>
          </p:nvPr>
        </p:nvSpPr>
        <p:spPr>
          <a:xfrm>
            <a:off x="3879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230" name="Google Shape;230;p43"/>
          <p:cNvSpPr txBox="1"/>
          <p:nvPr>
            <p:ph idx="1" type="body"/>
          </p:nvPr>
        </p:nvSpPr>
        <p:spPr>
          <a:xfrm>
            <a:off x="387900" y="1594025"/>
            <a:ext cx="2808000" cy="2681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1" name="Google Shape;231;p4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232" name="Shape 232"/>
        <p:cNvGrpSpPr/>
        <p:nvPr/>
      </p:nvGrpSpPr>
      <p:grpSpPr>
        <a:xfrm>
          <a:off x="0" y="0"/>
          <a:ext cx="0" cy="0"/>
          <a:chOff x="0" y="0"/>
          <a:chExt cx="0" cy="0"/>
        </a:xfrm>
      </p:grpSpPr>
      <p:sp>
        <p:nvSpPr>
          <p:cNvPr id="233" name="Google Shape;233;p44"/>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234" name="Google Shape;234;p4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35" name="Shape 235"/>
        <p:cNvGrpSpPr/>
        <p:nvPr/>
      </p:nvGrpSpPr>
      <p:grpSpPr>
        <a:xfrm>
          <a:off x="0" y="0"/>
          <a:ext cx="0" cy="0"/>
          <a:chOff x="0" y="0"/>
          <a:chExt cx="0" cy="0"/>
        </a:xfrm>
      </p:grpSpPr>
      <p:sp>
        <p:nvSpPr>
          <p:cNvPr id="236" name="Google Shape;236;p45"/>
          <p:cNvSpPr/>
          <p:nvPr/>
        </p:nvSpPr>
        <p:spPr>
          <a:xfrm>
            <a:off x="4572000" y="-7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37" name="Google Shape;237;p45"/>
          <p:cNvCxnSpPr/>
          <p:nvPr/>
        </p:nvCxnSpPr>
        <p:spPr>
          <a:xfrm>
            <a:off x="5029675" y="4495503"/>
            <a:ext cx="540900" cy="0"/>
          </a:xfrm>
          <a:prstGeom prst="straightConnector1">
            <a:avLst/>
          </a:prstGeom>
          <a:noFill/>
          <a:ln cap="flat" cmpd="sng" w="38100">
            <a:solidFill>
              <a:schemeClr val="accent5"/>
            </a:solidFill>
            <a:prstDash val="solid"/>
            <a:round/>
            <a:headEnd len="sm" w="sm" type="none"/>
            <a:tailEnd len="sm" w="sm" type="none"/>
          </a:ln>
        </p:spPr>
      </p:cxnSp>
      <p:sp>
        <p:nvSpPr>
          <p:cNvPr id="238" name="Google Shape;238;p45"/>
          <p:cNvSpPr txBox="1"/>
          <p:nvPr>
            <p:ph type="title"/>
          </p:nvPr>
        </p:nvSpPr>
        <p:spPr>
          <a:xfrm>
            <a:off x="265500" y="1209075"/>
            <a:ext cx="4045200" cy="1506300"/>
          </a:xfrm>
          <a:prstGeom prst="rect">
            <a:avLst/>
          </a:prstGeom>
        </p:spPr>
        <p:txBody>
          <a:bodyPr anchorCtr="0" anchor="b" bIns="91425" lIns="91425" spcFirstLastPara="1" rIns="91425" wrap="square" tIns="91425">
            <a:no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239" name="Google Shape;239;p45"/>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Clr>
                <a:schemeClr val="accent5"/>
              </a:buClr>
              <a:buSzPts val="2100"/>
              <a:buNone/>
              <a:defRPr sz="2100">
                <a:solidFill>
                  <a:schemeClr val="accent5"/>
                </a:solidFill>
              </a:defRPr>
            </a:lvl1pPr>
            <a:lvl2pPr lvl="1" algn="ctr">
              <a:lnSpc>
                <a:spcPct val="100000"/>
              </a:lnSpc>
              <a:spcBef>
                <a:spcPts val="0"/>
              </a:spcBef>
              <a:spcAft>
                <a:spcPts val="0"/>
              </a:spcAft>
              <a:buClr>
                <a:schemeClr val="accent5"/>
              </a:buClr>
              <a:buSzPts val="2100"/>
              <a:buNone/>
              <a:defRPr sz="2100">
                <a:solidFill>
                  <a:schemeClr val="accent5"/>
                </a:solidFill>
              </a:defRPr>
            </a:lvl2pPr>
            <a:lvl3pPr lvl="2" algn="ctr">
              <a:lnSpc>
                <a:spcPct val="100000"/>
              </a:lnSpc>
              <a:spcBef>
                <a:spcPts val="0"/>
              </a:spcBef>
              <a:spcAft>
                <a:spcPts val="0"/>
              </a:spcAft>
              <a:buClr>
                <a:schemeClr val="accent5"/>
              </a:buClr>
              <a:buSzPts val="2100"/>
              <a:buNone/>
              <a:defRPr sz="2100">
                <a:solidFill>
                  <a:schemeClr val="accent5"/>
                </a:solidFill>
              </a:defRPr>
            </a:lvl3pPr>
            <a:lvl4pPr lvl="3" algn="ctr">
              <a:lnSpc>
                <a:spcPct val="100000"/>
              </a:lnSpc>
              <a:spcBef>
                <a:spcPts val="0"/>
              </a:spcBef>
              <a:spcAft>
                <a:spcPts val="0"/>
              </a:spcAft>
              <a:buClr>
                <a:schemeClr val="accent5"/>
              </a:buClr>
              <a:buSzPts val="2100"/>
              <a:buNone/>
              <a:defRPr sz="2100">
                <a:solidFill>
                  <a:schemeClr val="accent5"/>
                </a:solidFill>
              </a:defRPr>
            </a:lvl4pPr>
            <a:lvl5pPr lvl="4" algn="ctr">
              <a:lnSpc>
                <a:spcPct val="100000"/>
              </a:lnSpc>
              <a:spcBef>
                <a:spcPts val="0"/>
              </a:spcBef>
              <a:spcAft>
                <a:spcPts val="0"/>
              </a:spcAft>
              <a:buClr>
                <a:schemeClr val="accent5"/>
              </a:buClr>
              <a:buSzPts val="2100"/>
              <a:buNone/>
              <a:defRPr sz="2100">
                <a:solidFill>
                  <a:schemeClr val="accent5"/>
                </a:solidFill>
              </a:defRPr>
            </a:lvl5pPr>
            <a:lvl6pPr lvl="5" algn="ctr">
              <a:lnSpc>
                <a:spcPct val="100000"/>
              </a:lnSpc>
              <a:spcBef>
                <a:spcPts val="0"/>
              </a:spcBef>
              <a:spcAft>
                <a:spcPts val="0"/>
              </a:spcAft>
              <a:buClr>
                <a:schemeClr val="accent5"/>
              </a:buClr>
              <a:buSzPts val="2100"/>
              <a:buNone/>
              <a:defRPr sz="2100">
                <a:solidFill>
                  <a:schemeClr val="accent5"/>
                </a:solidFill>
              </a:defRPr>
            </a:lvl6pPr>
            <a:lvl7pPr lvl="6" algn="ctr">
              <a:lnSpc>
                <a:spcPct val="100000"/>
              </a:lnSpc>
              <a:spcBef>
                <a:spcPts val="0"/>
              </a:spcBef>
              <a:spcAft>
                <a:spcPts val="0"/>
              </a:spcAft>
              <a:buClr>
                <a:schemeClr val="accent5"/>
              </a:buClr>
              <a:buSzPts val="2100"/>
              <a:buNone/>
              <a:defRPr sz="2100">
                <a:solidFill>
                  <a:schemeClr val="accent5"/>
                </a:solidFill>
              </a:defRPr>
            </a:lvl7pPr>
            <a:lvl8pPr lvl="7" algn="ctr">
              <a:lnSpc>
                <a:spcPct val="100000"/>
              </a:lnSpc>
              <a:spcBef>
                <a:spcPts val="0"/>
              </a:spcBef>
              <a:spcAft>
                <a:spcPts val="0"/>
              </a:spcAft>
              <a:buClr>
                <a:schemeClr val="accent5"/>
              </a:buClr>
              <a:buSzPts val="2100"/>
              <a:buNone/>
              <a:defRPr sz="2100">
                <a:solidFill>
                  <a:schemeClr val="accent5"/>
                </a:solidFill>
              </a:defRPr>
            </a:lvl8pPr>
            <a:lvl9pPr lvl="8" algn="ctr">
              <a:lnSpc>
                <a:spcPct val="100000"/>
              </a:lnSpc>
              <a:spcBef>
                <a:spcPts val="0"/>
              </a:spcBef>
              <a:spcAft>
                <a:spcPts val="0"/>
              </a:spcAft>
              <a:buClr>
                <a:schemeClr val="accent5"/>
              </a:buClr>
              <a:buSzPts val="2100"/>
              <a:buNone/>
              <a:defRPr sz="2100">
                <a:solidFill>
                  <a:schemeClr val="accent5"/>
                </a:solidFill>
              </a:defRPr>
            </a:lvl9pPr>
          </a:lstStyle>
          <a:p/>
        </p:txBody>
      </p:sp>
      <p:sp>
        <p:nvSpPr>
          <p:cNvPr id="240" name="Google Shape;240;p45"/>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41" name="Google Shape;241;p4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42" name="Shape 242"/>
        <p:cNvGrpSpPr/>
        <p:nvPr/>
      </p:nvGrpSpPr>
      <p:grpSpPr>
        <a:xfrm>
          <a:off x="0" y="0"/>
          <a:ext cx="0" cy="0"/>
          <a:chOff x="0" y="0"/>
          <a:chExt cx="0" cy="0"/>
        </a:xfrm>
      </p:grpSpPr>
      <p:sp>
        <p:nvSpPr>
          <p:cNvPr id="243" name="Google Shape;243;p46"/>
          <p:cNvSpPr txBox="1"/>
          <p:nvPr>
            <p:ph idx="1" type="body"/>
          </p:nvPr>
        </p:nvSpPr>
        <p:spPr>
          <a:xfrm>
            <a:off x="319500" y="4233725"/>
            <a:ext cx="5998800" cy="5988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Font typeface="Roboto Slab"/>
              <a:buNone/>
              <a:defRPr>
                <a:latin typeface="Roboto Slab"/>
                <a:ea typeface="Roboto Slab"/>
                <a:cs typeface="Roboto Slab"/>
                <a:sym typeface="Roboto Slab"/>
              </a:defRPr>
            </a:lvl1pPr>
          </a:lstStyle>
          <a:p/>
        </p:txBody>
      </p:sp>
      <p:sp>
        <p:nvSpPr>
          <p:cNvPr id="244" name="Google Shape;244;p4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245" name="Shape 245"/>
        <p:cNvGrpSpPr/>
        <p:nvPr/>
      </p:nvGrpSpPr>
      <p:grpSpPr>
        <a:xfrm>
          <a:off x="0" y="0"/>
          <a:ext cx="0" cy="0"/>
          <a:chOff x="0" y="0"/>
          <a:chExt cx="0" cy="0"/>
        </a:xfrm>
      </p:grpSpPr>
      <p:sp>
        <p:nvSpPr>
          <p:cNvPr id="246" name="Google Shape;246;p47"/>
          <p:cNvSpPr/>
          <p:nvPr/>
        </p:nvSpPr>
        <p:spPr>
          <a:xfrm>
            <a:off x="150" y="5076825"/>
            <a:ext cx="9143700" cy="666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47"/>
          <p:cNvSpPr txBox="1"/>
          <p:nvPr>
            <p:ph hasCustomPrompt="1" type="title"/>
          </p:nvPr>
        </p:nvSpPr>
        <p:spPr>
          <a:xfrm>
            <a:off x="387900" y="1152450"/>
            <a:ext cx="8368200" cy="1538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5"/>
              </a:buClr>
              <a:buSzPts val="13000"/>
              <a:buNone/>
              <a:defRPr sz="13000">
                <a:solidFill>
                  <a:schemeClr val="accent5"/>
                </a:solidFill>
              </a:defRPr>
            </a:lvl1pPr>
            <a:lvl2pPr lvl="1" algn="ctr">
              <a:spcBef>
                <a:spcPts val="0"/>
              </a:spcBef>
              <a:spcAft>
                <a:spcPts val="0"/>
              </a:spcAft>
              <a:buClr>
                <a:schemeClr val="accent5"/>
              </a:buClr>
              <a:buSzPts val="13000"/>
              <a:buNone/>
              <a:defRPr sz="13000">
                <a:solidFill>
                  <a:schemeClr val="accent5"/>
                </a:solidFill>
              </a:defRPr>
            </a:lvl2pPr>
            <a:lvl3pPr lvl="2" algn="ctr">
              <a:spcBef>
                <a:spcPts val="0"/>
              </a:spcBef>
              <a:spcAft>
                <a:spcPts val="0"/>
              </a:spcAft>
              <a:buClr>
                <a:schemeClr val="accent5"/>
              </a:buClr>
              <a:buSzPts val="13000"/>
              <a:buNone/>
              <a:defRPr sz="13000">
                <a:solidFill>
                  <a:schemeClr val="accent5"/>
                </a:solidFill>
              </a:defRPr>
            </a:lvl3pPr>
            <a:lvl4pPr lvl="3" algn="ctr">
              <a:spcBef>
                <a:spcPts val="0"/>
              </a:spcBef>
              <a:spcAft>
                <a:spcPts val="0"/>
              </a:spcAft>
              <a:buClr>
                <a:schemeClr val="accent5"/>
              </a:buClr>
              <a:buSzPts val="13000"/>
              <a:buNone/>
              <a:defRPr sz="13000">
                <a:solidFill>
                  <a:schemeClr val="accent5"/>
                </a:solidFill>
              </a:defRPr>
            </a:lvl4pPr>
            <a:lvl5pPr lvl="4" algn="ctr">
              <a:spcBef>
                <a:spcPts val="0"/>
              </a:spcBef>
              <a:spcAft>
                <a:spcPts val="0"/>
              </a:spcAft>
              <a:buClr>
                <a:schemeClr val="accent5"/>
              </a:buClr>
              <a:buSzPts val="13000"/>
              <a:buNone/>
              <a:defRPr sz="13000">
                <a:solidFill>
                  <a:schemeClr val="accent5"/>
                </a:solidFill>
              </a:defRPr>
            </a:lvl5pPr>
            <a:lvl6pPr lvl="5" algn="ctr">
              <a:spcBef>
                <a:spcPts val="0"/>
              </a:spcBef>
              <a:spcAft>
                <a:spcPts val="0"/>
              </a:spcAft>
              <a:buClr>
                <a:schemeClr val="accent5"/>
              </a:buClr>
              <a:buSzPts val="13000"/>
              <a:buNone/>
              <a:defRPr sz="13000">
                <a:solidFill>
                  <a:schemeClr val="accent5"/>
                </a:solidFill>
              </a:defRPr>
            </a:lvl6pPr>
            <a:lvl7pPr lvl="6" algn="ctr">
              <a:spcBef>
                <a:spcPts val="0"/>
              </a:spcBef>
              <a:spcAft>
                <a:spcPts val="0"/>
              </a:spcAft>
              <a:buClr>
                <a:schemeClr val="accent5"/>
              </a:buClr>
              <a:buSzPts val="13000"/>
              <a:buNone/>
              <a:defRPr sz="13000">
                <a:solidFill>
                  <a:schemeClr val="accent5"/>
                </a:solidFill>
              </a:defRPr>
            </a:lvl7pPr>
            <a:lvl8pPr lvl="7" algn="ctr">
              <a:spcBef>
                <a:spcPts val="0"/>
              </a:spcBef>
              <a:spcAft>
                <a:spcPts val="0"/>
              </a:spcAft>
              <a:buClr>
                <a:schemeClr val="accent5"/>
              </a:buClr>
              <a:buSzPts val="13000"/>
              <a:buNone/>
              <a:defRPr sz="13000">
                <a:solidFill>
                  <a:schemeClr val="accent5"/>
                </a:solidFill>
              </a:defRPr>
            </a:lvl8pPr>
            <a:lvl9pPr lvl="8" algn="ctr">
              <a:spcBef>
                <a:spcPts val="0"/>
              </a:spcBef>
              <a:spcAft>
                <a:spcPts val="0"/>
              </a:spcAft>
              <a:buClr>
                <a:schemeClr val="accent5"/>
              </a:buClr>
              <a:buSzPts val="13000"/>
              <a:buNone/>
              <a:defRPr sz="13000">
                <a:solidFill>
                  <a:schemeClr val="accent5"/>
                </a:solidFill>
              </a:defRPr>
            </a:lvl9pPr>
          </a:lstStyle>
          <a:p>
            <a:r>
              <a:t>xx%</a:t>
            </a:r>
          </a:p>
        </p:txBody>
      </p:sp>
      <p:sp>
        <p:nvSpPr>
          <p:cNvPr id="248" name="Google Shape;248;p47"/>
          <p:cNvSpPr txBox="1"/>
          <p:nvPr>
            <p:ph idx="1" type="body"/>
          </p:nvPr>
        </p:nvSpPr>
        <p:spPr>
          <a:xfrm>
            <a:off x="387900" y="2919450"/>
            <a:ext cx="8368200" cy="1071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249" name="Google Shape;249;p4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50" name="Shape 250"/>
        <p:cNvGrpSpPr/>
        <p:nvPr/>
      </p:nvGrpSpPr>
      <p:grpSpPr>
        <a:xfrm>
          <a:off x="0" y="0"/>
          <a:ext cx="0" cy="0"/>
          <a:chOff x="0" y="0"/>
          <a:chExt cx="0" cy="0"/>
        </a:xfrm>
      </p:grpSpPr>
      <p:sp>
        <p:nvSpPr>
          <p:cNvPr id="251" name="Google Shape;251;p4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5.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2" Type="http://schemas.openxmlformats.org/officeDocument/2006/relationships/theme" Target="../theme/theme1.xml"/><Relationship Id="rId9" Type="http://schemas.openxmlformats.org/officeDocument/2006/relationships/slideLayout" Target="../slideLayouts/slideLayout31.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11" Type="http://schemas.openxmlformats.org/officeDocument/2006/relationships/slideLayout" Target="../slideLayouts/slideLayout44.xml"/><Relationship Id="rId10" Type="http://schemas.openxmlformats.org/officeDocument/2006/relationships/slideLayout" Target="../slideLayouts/slideLayout43.xml"/><Relationship Id="rId12" Type="http://schemas.openxmlformats.org/officeDocument/2006/relationships/theme" Target="../theme/theme2.xml"/><Relationship Id="rId9" Type="http://schemas.openxmlformats.org/officeDocument/2006/relationships/slideLayout" Target="../slideLayouts/slideLayout42.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456300" y="456300"/>
            <a:ext cx="8226900" cy="529200"/>
          </a:xfrm>
          <a:prstGeom prst="rect">
            <a:avLst/>
          </a:prstGeom>
          <a:noFill/>
          <a:ln>
            <a:noFill/>
          </a:ln>
        </p:spPr>
        <p:txBody>
          <a:bodyPr anchorCtr="0" anchor="ctr" bIns="35225" lIns="67625" spcFirstLastPara="1" rIns="67625" wrap="square" tIns="35225">
            <a:normAutofit/>
          </a:bodyPr>
          <a:lstStyle>
            <a:lvl1pPr lvl="0" marR="0" rtl="0" algn="l">
              <a:lnSpc>
                <a:spcPct val="100000"/>
              </a:lnSpc>
              <a:spcBef>
                <a:spcPts val="0"/>
              </a:spcBef>
              <a:spcAft>
                <a:spcPts val="0"/>
              </a:spcAft>
              <a:buClr>
                <a:srgbClr val="262626"/>
              </a:buClr>
              <a:buSzPts val="2700"/>
              <a:buFont typeface="Arial"/>
              <a:buNone/>
              <a:defRPr b="0" i="0" sz="2700" u="none" cap="none" strike="noStrike">
                <a:solidFill>
                  <a:srgbClr val="262626"/>
                </a:solidFill>
                <a:latin typeface="Arial"/>
                <a:ea typeface="Arial"/>
                <a:cs typeface="Arial"/>
                <a:sym typeface="Arial"/>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52" name="Google Shape;52;p13"/>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lvl1pPr indent="-317500" lvl="0" marL="457200" marR="0" rtl="0" algn="l">
              <a:lnSpc>
                <a:spcPct val="130000"/>
              </a:lnSpc>
              <a:spcBef>
                <a:spcPts val="0"/>
              </a:spcBef>
              <a:spcAft>
                <a:spcPts val="0"/>
              </a:spcAft>
              <a:buClr>
                <a:srgbClr val="595959"/>
              </a:buClr>
              <a:buSzPts val="1400"/>
              <a:buFont typeface="Arial"/>
              <a:buChar char="●"/>
              <a:defRPr b="0" i="0" sz="1400" u="none" cap="none" strike="noStrike">
                <a:solidFill>
                  <a:srgbClr val="595959"/>
                </a:solidFill>
                <a:latin typeface="Arial"/>
                <a:ea typeface="Arial"/>
                <a:cs typeface="Arial"/>
                <a:sym typeface="Arial"/>
              </a:defRPr>
            </a:lvl1pPr>
            <a:lvl2pPr indent="-304800" lvl="1" marL="914400" marR="0" rtl="0" algn="l">
              <a:lnSpc>
                <a:spcPct val="120000"/>
              </a:lnSpc>
              <a:spcBef>
                <a:spcPts val="800"/>
              </a:spcBef>
              <a:spcAft>
                <a:spcPts val="0"/>
              </a:spcAft>
              <a:buClr>
                <a:srgbClr val="595959"/>
              </a:buClr>
              <a:buSzPts val="1200"/>
              <a:buFont typeface="Arial"/>
              <a:buChar char="●"/>
              <a:defRPr b="0" i="0" sz="1200" u="none" cap="none" strike="noStrike">
                <a:solidFill>
                  <a:srgbClr val="595959"/>
                </a:solidFill>
                <a:latin typeface="Arial"/>
                <a:ea typeface="Arial"/>
                <a:cs typeface="Arial"/>
                <a:sym typeface="Arial"/>
              </a:defRPr>
            </a:lvl2pPr>
            <a:lvl3pPr indent="-304800" lvl="2" marL="1371600" marR="0" rtl="0" algn="l">
              <a:lnSpc>
                <a:spcPct val="120000"/>
              </a:lnSpc>
              <a:spcBef>
                <a:spcPts val="500"/>
              </a:spcBef>
              <a:spcAft>
                <a:spcPts val="0"/>
              </a:spcAft>
              <a:buClr>
                <a:srgbClr val="595959"/>
              </a:buClr>
              <a:buSzPts val="1200"/>
              <a:buFont typeface="Arial"/>
              <a:buChar char="●"/>
              <a:defRPr b="0" i="0" sz="1200" u="none" cap="none" strike="noStrike">
                <a:solidFill>
                  <a:srgbClr val="595959"/>
                </a:solidFill>
                <a:latin typeface="Arial"/>
                <a:ea typeface="Arial"/>
                <a:cs typeface="Arial"/>
                <a:sym typeface="Arial"/>
              </a:defRPr>
            </a:lvl3pPr>
            <a:lvl4pPr indent="-298450" lvl="3" marL="1828800" marR="0" rtl="0" algn="l">
              <a:lnSpc>
                <a:spcPct val="120000"/>
              </a:lnSpc>
              <a:spcBef>
                <a:spcPts val="500"/>
              </a:spcBef>
              <a:spcAft>
                <a:spcPts val="0"/>
              </a:spcAft>
              <a:buClr>
                <a:srgbClr val="595959"/>
              </a:buClr>
              <a:buSzPts val="1100"/>
              <a:buFont typeface="Noto Sans Symbols"/>
              <a:buChar char="•"/>
              <a:defRPr b="0" i="0" sz="1100" u="none" cap="none" strike="noStrike">
                <a:solidFill>
                  <a:srgbClr val="595959"/>
                </a:solidFill>
                <a:latin typeface="Arial"/>
                <a:ea typeface="Arial"/>
                <a:cs typeface="Arial"/>
                <a:sym typeface="Arial"/>
              </a:defRPr>
            </a:lvl4pPr>
            <a:lvl5pPr indent="-298450" lvl="4" marL="2286000" marR="0" rtl="0" algn="l">
              <a:lnSpc>
                <a:spcPct val="120000"/>
              </a:lnSpc>
              <a:spcBef>
                <a:spcPts val="200"/>
              </a:spcBef>
              <a:spcAft>
                <a:spcPts val="0"/>
              </a:spcAft>
              <a:buClr>
                <a:srgbClr val="595959"/>
              </a:buClr>
              <a:buSzPts val="1100"/>
              <a:buFont typeface="Arial"/>
              <a:buChar char="•"/>
              <a:defRPr b="0" i="0" sz="1100" u="none" cap="none" strike="noStrike">
                <a:solidFill>
                  <a:srgbClr val="595959"/>
                </a:solidFill>
                <a:latin typeface="Arial"/>
                <a:ea typeface="Arial"/>
                <a:cs typeface="Arial"/>
                <a:sym typeface="Arial"/>
              </a:defRPr>
            </a:lvl5pPr>
            <a:lvl6pPr indent="-317500" lvl="5" marL="27432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53" name="Google Shape;53;p13"/>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marR="0" rtl="0" algn="l">
              <a:spcBef>
                <a:spcPts val="0"/>
              </a:spcBef>
              <a:spcAft>
                <a:spcPts val="0"/>
              </a:spcAft>
              <a:buSzPts val="1100"/>
              <a:buNone/>
              <a:defRPr b="0" i="0" sz="800" u="none" cap="none" strike="noStrike">
                <a:solidFill>
                  <a:srgbClr val="888888"/>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54" name="Google Shape;54;p13"/>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marR="0" rtl="0" algn="ctr">
              <a:spcBef>
                <a:spcPts val="0"/>
              </a:spcBef>
              <a:spcAft>
                <a:spcPts val="0"/>
              </a:spcAft>
              <a:buSzPts val="1100"/>
              <a:buNone/>
              <a:defRPr b="0" i="0" sz="800" u="none" cap="none" strike="noStrike">
                <a:solidFill>
                  <a:srgbClr val="888888"/>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55" name="Google Shape;55;p13"/>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marR="0" rtl="0" algn="r">
              <a:spcBef>
                <a:spcPts val="0"/>
              </a:spcBef>
              <a:buNone/>
              <a:defRPr b="0" i="0" sz="800" u="none" cap="none" strike="noStrike">
                <a:solidFill>
                  <a:srgbClr val="888888"/>
                </a:solidFill>
                <a:latin typeface="Arial"/>
                <a:ea typeface="Arial"/>
                <a:cs typeface="Arial"/>
                <a:sym typeface="Arial"/>
              </a:defRPr>
            </a:lvl1pPr>
            <a:lvl2pPr indent="0" lvl="1" marL="0" marR="0" rtl="0" algn="r">
              <a:spcBef>
                <a:spcPts val="0"/>
              </a:spcBef>
              <a:buNone/>
              <a:defRPr b="0" i="0" sz="800" u="none" cap="none" strike="noStrike">
                <a:solidFill>
                  <a:srgbClr val="888888"/>
                </a:solidFill>
                <a:latin typeface="Arial"/>
                <a:ea typeface="Arial"/>
                <a:cs typeface="Arial"/>
                <a:sym typeface="Arial"/>
              </a:defRPr>
            </a:lvl2pPr>
            <a:lvl3pPr indent="0" lvl="2" marL="0" marR="0" rtl="0" algn="r">
              <a:spcBef>
                <a:spcPts val="0"/>
              </a:spcBef>
              <a:buNone/>
              <a:defRPr b="0" i="0" sz="800" u="none" cap="none" strike="noStrike">
                <a:solidFill>
                  <a:srgbClr val="888888"/>
                </a:solidFill>
                <a:latin typeface="Arial"/>
                <a:ea typeface="Arial"/>
                <a:cs typeface="Arial"/>
                <a:sym typeface="Arial"/>
              </a:defRPr>
            </a:lvl3pPr>
            <a:lvl4pPr indent="0" lvl="3" marL="0" marR="0" rtl="0" algn="r">
              <a:spcBef>
                <a:spcPts val="0"/>
              </a:spcBef>
              <a:buNone/>
              <a:defRPr b="0" i="0" sz="800" u="none" cap="none" strike="noStrike">
                <a:solidFill>
                  <a:srgbClr val="888888"/>
                </a:solidFill>
                <a:latin typeface="Arial"/>
                <a:ea typeface="Arial"/>
                <a:cs typeface="Arial"/>
                <a:sym typeface="Arial"/>
              </a:defRPr>
            </a:lvl4pPr>
            <a:lvl5pPr indent="0" lvl="4" marL="0" marR="0" rtl="0" algn="r">
              <a:spcBef>
                <a:spcPts val="0"/>
              </a:spcBef>
              <a:buNone/>
              <a:defRPr b="0" i="0" sz="800" u="none" cap="none" strike="noStrike">
                <a:solidFill>
                  <a:srgbClr val="888888"/>
                </a:solidFill>
                <a:latin typeface="Arial"/>
                <a:ea typeface="Arial"/>
                <a:cs typeface="Arial"/>
                <a:sym typeface="Arial"/>
              </a:defRPr>
            </a:lvl5pPr>
            <a:lvl6pPr indent="0" lvl="5" marL="0" marR="0" rtl="0" algn="r">
              <a:spcBef>
                <a:spcPts val="0"/>
              </a:spcBef>
              <a:buNone/>
              <a:defRPr b="0" i="0" sz="800" u="none" cap="none" strike="noStrike">
                <a:solidFill>
                  <a:srgbClr val="888888"/>
                </a:solidFill>
                <a:latin typeface="Arial"/>
                <a:ea typeface="Arial"/>
                <a:cs typeface="Arial"/>
                <a:sym typeface="Arial"/>
              </a:defRPr>
            </a:lvl6pPr>
            <a:lvl7pPr indent="0" lvl="6" marL="0" marR="0" rtl="0" algn="r">
              <a:spcBef>
                <a:spcPts val="0"/>
              </a:spcBef>
              <a:buNone/>
              <a:defRPr b="0" i="0" sz="800" u="none" cap="none" strike="noStrike">
                <a:solidFill>
                  <a:srgbClr val="888888"/>
                </a:solidFill>
                <a:latin typeface="Arial"/>
                <a:ea typeface="Arial"/>
                <a:cs typeface="Arial"/>
                <a:sym typeface="Arial"/>
              </a:defRPr>
            </a:lvl7pPr>
            <a:lvl8pPr indent="0" lvl="7" marL="0" marR="0" rtl="0" algn="r">
              <a:spcBef>
                <a:spcPts val="0"/>
              </a:spcBef>
              <a:buNone/>
              <a:defRPr b="0" i="0" sz="800" u="none" cap="none" strike="noStrike">
                <a:solidFill>
                  <a:srgbClr val="888888"/>
                </a:solidFill>
                <a:latin typeface="Arial"/>
                <a:ea typeface="Arial"/>
                <a:cs typeface="Arial"/>
                <a:sym typeface="Arial"/>
              </a:defRPr>
            </a:lvl8pPr>
            <a:lvl9pPr indent="0" lvl="8" marL="0" marR="0" rtl="0" algn="r">
              <a:spcBef>
                <a:spcPts val="0"/>
              </a:spcBef>
              <a:buNone/>
              <a:defRPr b="0" i="0" sz="8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3" name="Shape 123"/>
        <p:cNvGrpSpPr/>
        <p:nvPr/>
      </p:nvGrpSpPr>
      <p:grpSpPr>
        <a:xfrm>
          <a:off x="0" y="0"/>
          <a:ext cx="0" cy="0"/>
          <a:chOff x="0" y="0"/>
          <a:chExt cx="0" cy="0"/>
        </a:xfrm>
      </p:grpSpPr>
      <p:sp>
        <p:nvSpPr>
          <p:cNvPr id="124" name="Google Shape;124;p2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marR="0" rtl="0" algn="l">
              <a:lnSpc>
                <a:spcPct val="90000"/>
              </a:lnSpc>
              <a:spcBef>
                <a:spcPts val="0"/>
              </a:spcBef>
              <a:spcAft>
                <a:spcPts val="0"/>
              </a:spcAft>
              <a:buClr>
                <a:schemeClr val="dk1"/>
              </a:buClr>
              <a:buSzPts val="3300"/>
              <a:buFont typeface="Play"/>
              <a:buNone/>
              <a:defRPr b="0" i="0" sz="3300" u="none" cap="none" strike="noStrike">
                <a:solidFill>
                  <a:schemeClr val="dk1"/>
                </a:solidFill>
                <a:latin typeface="Play"/>
                <a:ea typeface="Play"/>
                <a:cs typeface="Play"/>
                <a:sym typeface="Play"/>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125" name="Google Shape;125;p25"/>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61950" lvl="0" marL="457200" marR="0" rtl="0" algn="l">
              <a:lnSpc>
                <a:spcPct val="90000"/>
              </a:lnSpc>
              <a:spcBef>
                <a:spcPts val="800"/>
              </a:spcBef>
              <a:spcAft>
                <a:spcPts val="0"/>
              </a:spcAft>
              <a:buClr>
                <a:schemeClr val="dk1"/>
              </a:buClr>
              <a:buSzPts val="2100"/>
              <a:buFont typeface="Arial"/>
              <a:buChar char="•"/>
              <a:defRPr b="0" i="0" sz="2100" u="none" cap="none" strike="noStrike">
                <a:solidFill>
                  <a:schemeClr val="dk1"/>
                </a:solidFill>
                <a:latin typeface="Arial"/>
                <a:ea typeface="Arial"/>
                <a:cs typeface="Arial"/>
                <a:sym typeface="Arial"/>
              </a:defRPr>
            </a:lvl1pPr>
            <a:lvl2pPr indent="-342900" lvl="1" marL="914400" marR="0" rtl="0" algn="l">
              <a:lnSpc>
                <a:spcPct val="90000"/>
              </a:lnSpc>
              <a:spcBef>
                <a:spcPts val="4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2pPr>
            <a:lvl3pPr indent="-323850" lvl="2" marL="1371600" marR="0" rtl="0" algn="l">
              <a:lnSpc>
                <a:spcPct val="90000"/>
              </a:lnSpc>
              <a:spcBef>
                <a:spcPts val="4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3pPr>
            <a:lvl4pPr indent="-317500" lvl="3" marL="1828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126" name="Google Shape;126;p25"/>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marR="0" rtl="0" algn="l">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127" name="Google Shape;127;p25"/>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marR="0" rtl="0" algn="ctr">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128" name="Google Shape;128;p2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marR="0" rtl="0" algn="r">
              <a:spcBef>
                <a:spcPts val="0"/>
              </a:spcBef>
              <a:buNone/>
              <a:defRPr b="0" i="0" sz="900" u="none" cap="none" strike="noStrike">
                <a:solidFill>
                  <a:srgbClr val="757575"/>
                </a:solidFill>
                <a:latin typeface="Arial"/>
                <a:ea typeface="Arial"/>
                <a:cs typeface="Arial"/>
                <a:sym typeface="Arial"/>
              </a:defRPr>
            </a:lvl1pPr>
            <a:lvl2pPr indent="0" lvl="1" marL="0" marR="0" rtl="0" algn="r">
              <a:spcBef>
                <a:spcPts val="0"/>
              </a:spcBef>
              <a:buNone/>
              <a:defRPr b="0" i="0" sz="900" u="none" cap="none" strike="noStrike">
                <a:solidFill>
                  <a:srgbClr val="757575"/>
                </a:solidFill>
                <a:latin typeface="Arial"/>
                <a:ea typeface="Arial"/>
                <a:cs typeface="Arial"/>
                <a:sym typeface="Arial"/>
              </a:defRPr>
            </a:lvl2pPr>
            <a:lvl3pPr indent="0" lvl="2" marL="0" marR="0" rtl="0" algn="r">
              <a:spcBef>
                <a:spcPts val="0"/>
              </a:spcBef>
              <a:buNone/>
              <a:defRPr b="0" i="0" sz="900" u="none" cap="none" strike="noStrike">
                <a:solidFill>
                  <a:srgbClr val="757575"/>
                </a:solidFill>
                <a:latin typeface="Arial"/>
                <a:ea typeface="Arial"/>
                <a:cs typeface="Arial"/>
                <a:sym typeface="Arial"/>
              </a:defRPr>
            </a:lvl3pPr>
            <a:lvl4pPr indent="0" lvl="3" marL="0" marR="0" rtl="0" algn="r">
              <a:spcBef>
                <a:spcPts val="0"/>
              </a:spcBef>
              <a:buNone/>
              <a:defRPr b="0" i="0" sz="900" u="none" cap="none" strike="noStrike">
                <a:solidFill>
                  <a:srgbClr val="757575"/>
                </a:solidFill>
                <a:latin typeface="Arial"/>
                <a:ea typeface="Arial"/>
                <a:cs typeface="Arial"/>
                <a:sym typeface="Arial"/>
              </a:defRPr>
            </a:lvl4pPr>
            <a:lvl5pPr indent="0" lvl="4" marL="0" marR="0" rtl="0" algn="r">
              <a:spcBef>
                <a:spcPts val="0"/>
              </a:spcBef>
              <a:buNone/>
              <a:defRPr b="0" i="0" sz="900" u="none" cap="none" strike="noStrike">
                <a:solidFill>
                  <a:srgbClr val="757575"/>
                </a:solidFill>
                <a:latin typeface="Arial"/>
                <a:ea typeface="Arial"/>
                <a:cs typeface="Arial"/>
                <a:sym typeface="Arial"/>
              </a:defRPr>
            </a:lvl5pPr>
            <a:lvl6pPr indent="0" lvl="5" marL="0" marR="0" rtl="0" algn="r">
              <a:spcBef>
                <a:spcPts val="0"/>
              </a:spcBef>
              <a:buNone/>
              <a:defRPr b="0" i="0" sz="900" u="none" cap="none" strike="noStrike">
                <a:solidFill>
                  <a:srgbClr val="757575"/>
                </a:solidFill>
                <a:latin typeface="Arial"/>
                <a:ea typeface="Arial"/>
                <a:cs typeface="Arial"/>
                <a:sym typeface="Arial"/>
              </a:defRPr>
            </a:lvl6pPr>
            <a:lvl7pPr indent="0" lvl="6" marL="0" marR="0" rtl="0" algn="r">
              <a:spcBef>
                <a:spcPts val="0"/>
              </a:spcBef>
              <a:buNone/>
              <a:defRPr b="0" i="0" sz="900" u="none" cap="none" strike="noStrike">
                <a:solidFill>
                  <a:srgbClr val="757575"/>
                </a:solidFill>
                <a:latin typeface="Arial"/>
                <a:ea typeface="Arial"/>
                <a:cs typeface="Arial"/>
                <a:sym typeface="Arial"/>
              </a:defRPr>
            </a:lvl7pPr>
            <a:lvl8pPr indent="0" lvl="7" marL="0" marR="0" rtl="0" algn="r">
              <a:spcBef>
                <a:spcPts val="0"/>
              </a:spcBef>
              <a:buNone/>
              <a:defRPr b="0" i="0" sz="900" u="none" cap="none" strike="noStrike">
                <a:solidFill>
                  <a:srgbClr val="757575"/>
                </a:solidFill>
                <a:latin typeface="Arial"/>
                <a:ea typeface="Arial"/>
                <a:cs typeface="Arial"/>
                <a:sym typeface="Arial"/>
              </a:defRPr>
            </a:lvl8pPr>
            <a:lvl9pPr indent="0" lvl="8" marL="0" marR="0" rtl="0" algn="r">
              <a:spcBef>
                <a:spcPts val="0"/>
              </a:spcBef>
              <a:buNone/>
              <a:defRPr b="0" i="0" sz="9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arina">
    <p:bg>
      <p:bgPr>
        <a:solidFill>
          <a:schemeClr val="lt1"/>
        </a:solidFill>
      </p:bgPr>
    </p:bg>
    <p:spTree>
      <p:nvGrpSpPr>
        <p:cNvPr id="198" name="Shape 198"/>
        <p:cNvGrpSpPr/>
        <p:nvPr/>
      </p:nvGrpSpPr>
      <p:grpSpPr>
        <a:xfrm>
          <a:off x="0" y="0"/>
          <a:ext cx="0" cy="0"/>
          <a:chOff x="0" y="0"/>
          <a:chExt cx="0" cy="0"/>
        </a:xfrm>
      </p:grpSpPr>
      <p:sp>
        <p:nvSpPr>
          <p:cNvPr id="199" name="Google Shape;199;p37"/>
          <p:cNvSpPr txBox="1"/>
          <p:nvPr>
            <p:ph type="title"/>
          </p:nvPr>
        </p:nvSpPr>
        <p:spPr>
          <a:xfrm>
            <a:off x="387900" y="458025"/>
            <a:ext cx="8368200" cy="686100"/>
          </a:xfrm>
          <a:prstGeom prst="rect">
            <a:avLst/>
          </a:prstGeom>
          <a:noFill/>
          <a:ln>
            <a:noFill/>
          </a:ln>
        </p:spPr>
        <p:txBody>
          <a:bodyPr anchorCtr="0" anchor="b" bIns="91425" lIns="91425" spcFirstLastPara="1" rIns="91425" wrap="square" tIns="91425">
            <a:noAutofit/>
          </a:bodyPr>
          <a:lstStyle>
            <a:lvl1pPr lv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p:txBody>
      </p:sp>
      <p:sp>
        <p:nvSpPr>
          <p:cNvPr id="200" name="Google Shape;200;p37"/>
          <p:cNvSpPr txBox="1"/>
          <p:nvPr>
            <p:ph idx="1" type="body"/>
          </p:nvPr>
        </p:nvSpPr>
        <p:spPr>
          <a:xfrm>
            <a:off x="387900" y="1489824"/>
            <a:ext cx="8368200" cy="30789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indent="-317500" lvl="1" marL="9144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indent="-317500" lvl="2" marL="13716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indent="-317500" lvl="3" marL="18288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indent="-317500" lvl="4" marL="22860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indent="-317500" lvl="5" marL="27432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indent="-317500" lvl="6" marL="32004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indent="-317500" lvl="7" marL="36576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indent="-317500" lvl="8" marL="4114800">
              <a:lnSpc>
                <a:spcPct val="115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p:txBody>
      </p:sp>
      <p:sp>
        <p:nvSpPr>
          <p:cNvPr id="201" name="Google Shape;201;p3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2.xml"/><Relationship Id="rId3"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20.xml"/><Relationship Id="rId3"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6.xml"/><Relationship Id="rId2" Type="http://schemas.openxmlformats.org/officeDocument/2006/relationships/notesSlide" Target="../notesSlides/notesSlide21.xml"/><Relationship Id="rId3" Type="http://schemas.openxmlformats.org/officeDocument/2006/relationships/image" Target="../media/image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0.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4.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6.xml"/><Relationship Id="rId3" Type="http://schemas.openxmlformats.org/officeDocument/2006/relationships/image" Target="../media/image13.png"/><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7.xml"/><Relationship Id="rId3" Type="http://schemas.openxmlformats.org/officeDocument/2006/relationships/image" Target="../media/image1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8.xml"/><Relationship Id="rId3" Type="http://schemas.openxmlformats.org/officeDocument/2006/relationships/image" Target="../media/image1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9.xml"/><Relationship Id="rId3" Type="http://schemas.openxmlformats.org/officeDocument/2006/relationships/image" Target="../media/image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2.xml"/><Relationship Id="rId3" Type="http://schemas.openxmlformats.org/officeDocument/2006/relationships/image" Target="../media/image4.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3.xml"/><Relationship Id="rId3" Type="http://schemas.openxmlformats.org/officeDocument/2006/relationships/image" Target="../media/image7.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49"/>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257" name="Google Shape;257;p49"/>
          <p:cNvSpPr txBox="1"/>
          <p:nvPr>
            <p:ph idx="1" type="subTitle"/>
          </p:nvPr>
        </p:nvSpPr>
        <p:spPr>
          <a:xfrm>
            <a:off x="311700" y="2834125"/>
            <a:ext cx="8520600" cy="14475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sz="2000">
              <a:solidFill>
                <a:schemeClr val="dk1"/>
              </a:solidFill>
              <a:highlight>
                <a:srgbClr val="F5F5F5"/>
              </a:highlight>
            </a:endParaRPr>
          </a:p>
          <a:p>
            <a:pPr indent="0" lvl="0" marL="0" rtl="0" algn="ctr">
              <a:spcBef>
                <a:spcPts val="0"/>
              </a:spcBef>
              <a:spcAft>
                <a:spcPts val="0"/>
              </a:spcAft>
              <a:buNone/>
            </a:pPr>
            <a:r>
              <a:t/>
            </a:r>
            <a:endParaRPr sz="2000">
              <a:solidFill>
                <a:schemeClr val="dk1"/>
              </a:solidFill>
              <a:highlight>
                <a:srgbClr val="F5F5F5"/>
              </a:highlight>
            </a:endParaRPr>
          </a:p>
          <a:p>
            <a:pPr indent="0" lvl="0" marL="0" rtl="0" algn="l">
              <a:spcBef>
                <a:spcPts val="0"/>
              </a:spcBef>
              <a:spcAft>
                <a:spcPts val="0"/>
              </a:spcAft>
              <a:buNone/>
            </a:pPr>
            <a:r>
              <a:rPr lang="en-GB" sz="2000">
                <a:solidFill>
                  <a:schemeClr val="dk1"/>
                </a:solidFill>
                <a:highlight>
                  <a:srgbClr val="F5F5F5"/>
                </a:highlight>
              </a:rPr>
              <a:t>Certificate of higher Education Skills for Workplace (Heath &amp; Social Care)​</a:t>
            </a:r>
            <a:r>
              <a:rPr lang="en-GB" sz="1100">
                <a:solidFill>
                  <a:schemeClr val="dk1"/>
                </a:solidFill>
              </a:rPr>
              <a:t> </a:t>
            </a:r>
            <a:endParaRPr/>
          </a:p>
        </p:txBody>
      </p:sp>
      <p:pic>
        <p:nvPicPr>
          <p:cNvPr descr="Doctor of Philosophy (PhD) | Swansea 4 Years Full-time and up to 8 Years  Part-time | University of Wales Trinity Saint David" id="258" name="Google Shape;258;p49"/>
          <p:cNvPicPr preferRelativeResize="0"/>
          <p:nvPr/>
        </p:nvPicPr>
        <p:blipFill>
          <a:blip r:embed="rId3">
            <a:alphaModFix/>
          </a:blip>
          <a:stretch>
            <a:fillRect/>
          </a:stretch>
        </p:blipFill>
        <p:spPr>
          <a:xfrm>
            <a:off x="152400" y="255725"/>
            <a:ext cx="9144000" cy="2316025"/>
          </a:xfrm>
          <a:prstGeom prst="rect">
            <a:avLst/>
          </a:prstGeom>
          <a:noFill/>
          <a:ln>
            <a:noFill/>
          </a:ln>
        </p:spPr>
      </p:pic>
      <p:sp>
        <p:nvSpPr>
          <p:cNvPr id="259" name="Google Shape;259;p49"/>
          <p:cNvSpPr txBox="1"/>
          <p:nvPr/>
        </p:nvSpPr>
        <p:spPr>
          <a:xfrm>
            <a:off x="304800" y="329250"/>
            <a:ext cx="3000000" cy="1447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50"/>
          <p:cNvSpPr txBox="1"/>
          <p:nvPr>
            <p:ph type="title"/>
          </p:nvPr>
        </p:nvSpPr>
        <p:spPr>
          <a:xfrm>
            <a:off x="311700" y="445025"/>
            <a:ext cx="8520600" cy="1153200"/>
          </a:xfrm>
          <a:prstGeom prst="rect">
            <a:avLst/>
          </a:prstGeom>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50000"/>
              <a:buFont typeface="Arial"/>
              <a:buNone/>
            </a:pPr>
            <a:r>
              <a:rPr lang="en-GB" sz="2200">
                <a:solidFill>
                  <a:srgbClr val="1A1A1A"/>
                </a:solidFill>
                <a:highlight>
                  <a:srgbClr val="F5F5F5"/>
                </a:highlight>
                <a:latin typeface="Calibri"/>
                <a:ea typeface="Calibri"/>
                <a:cs typeface="Calibri"/>
                <a:sym typeface="Calibri"/>
              </a:rPr>
              <a:t>Digital Skills and Research Methods</a:t>
            </a:r>
            <a:r>
              <a:rPr lang="en-GB" sz="2200">
                <a:highlight>
                  <a:srgbClr val="F5F5F5"/>
                </a:highlight>
                <a:latin typeface="Calibri"/>
                <a:ea typeface="Calibri"/>
                <a:cs typeface="Calibri"/>
                <a:sym typeface="Calibri"/>
              </a:rPr>
              <a:t>​</a:t>
            </a:r>
            <a:endParaRPr sz="2200">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ct val="50000"/>
              <a:buFont typeface="Arial"/>
              <a:buNone/>
            </a:pPr>
            <a:r>
              <a:rPr lang="en-GB" sz="2200">
                <a:solidFill>
                  <a:srgbClr val="1A1A1A"/>
                </a:solidFill>
                <a:highlight>
                  <a:srgbClr val="F5F5F5"/>
                </a:highlight>
                <a:latin typeface="Calibri"/>
                <a:ea typeface="Calibri"/>
                <a:cs typeface="Calibri"/>
                <a:sym typeface="Calibri"/>
              </a:rPr>
              <a:t>LCHS4007</a:t>
            </a:r>
            <a:r>
              <a:rPr lang="en-GB" sz="2200">
                <a:highlight>
                  <a:srgbClr val="F5F5F5"/>
                </a:highlight>
                <a:latin typeface="Calibri"/>
                <a:ea typeface="Calibri"/>
                <a:cs typeface="Calibri"/>
                <a:sym typeface="Calibri"/>
              </a:rPr>
              <a:t>​</a:t>
            </a:r>
            <a:endParaRPr sz="2200">
              <a:highlight>
                <a:srgbClr val="F5F5F5"/>
              </a:highlight>
              <a:latin typeface="Calibri"/>
              <a:ea typeface="Calibri"/>
              <a:cs typeface="Calibri"/>
              <a:sym typeface="Calibri"/>
            </a:endParaRPr>
          </a:p>
          <a:p>
            <a:pPr indent="0" lvl="0" marL="0" rtl="0" algn="l">
              <a:spcBef>
                <a:spcPts val="0"/>
              </a:spcBef>
              <a:spcAft>
                <a:spcPts val="0"/>
              </a:spcAft>
              <a:buNone/>
            </a:pPr>
            <a:r>
              <a:t/>
            </a:r>
            <a:endParaRPr/>
          </a:p>
        </p:txBody>
      </p:sp>
      <p:sp>
        <p:nvSpPr>
          <p:cNvPr id="265" name="Google Shape;265;p50"/>
          <p:cNvSpPr txBox="1"/>
          <p:nvPr>
            <p:ph idx="1" type="body"/>
          </p:nvPr>
        </p:nvSpPr>
        <p:spPr>
          <a:xfrm>
            <a:off x="311700" y="1152475"/>
            <a:ext cx="8520600" cy="37983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GB" sz="5750">
                <a:solidFill>
                  <a:schemeClr val="dk1"/>
                </a:solidFill>
              </a:rPr>
              <a:t>Lecturer : Kwame Assa-Agyei (Module Leader)</a:t>
            </a:r>
            <a:endParaRPr sz="5750">
              <a:solidFill>
                <a:schemeClr val="dk1"/>
              </a:solidFill>
            </a:endParaRPr>
          </a:p>
          <a:p>
            <a:pPr indent="0" lvl="0" marL="0" rtl="0" algn="l">
              <a:spcBef>
                <a:spcPts val="800"/>
              </a:spcBef>
              <a:spcAft>
                <a:spcPts val="0"/>
              </a:spcAft>
              <a:buNone/>
            </a:pPr>
            <a:r>
              <a:rPr lang="en-GB" sz="5750">
                <a:solidFill>
                  <a:schemeClr val="dk1"/>
                </a:solidFill>
              </a:rPr>
              <a:t>Professor:  DR Redhwan Alamri</a:t>
            </a:r>
            <a:endParaRPr sz="5750">
              <a:solidFill>
                <a:schemeClr val="dk1"/>
              </a:solidFill>
            </a:endParaRPr>
          </a:p>
          <a:p>
            <a:pPr indent="0" lvl="0" marL="0" rtl="0" algn="l">
              <a:spcBef>
                <a:spcPts val="800"/>
              </a:spcBef>
              <a:spcAft>
                <a:spcPts val="0"/>
              </a:spcAft>
              <a:buNone/>
            </a:pPr>
            <a:r>
              <a:rPr lang="en-GB" sz="5750">
                <a:solidFill>
                  <a:schemeClr val="dk1"/>
                </a:solidFill>
              </a:rPr>
              <a:t>Case Study: Riverdale Nursing Home</a:t>
            </a:r>
            <a:endParaRPr sz="5750">
              <a:solidFill>
                <a:schemeClr val="dk1"/>
              </a:solidFill>
            </a:endParaRPr>
          </a:p>
          <a:p>
            <a:pPr indent="0" lvl="0" marL="0" rtl="0" algn="l">
              <a:spcBef>
                <a:spcPts val="800"/>
              </a:spcBef>
              <a:spcAft>
                <a:spcPts val="0"/>
              </a:spcAft>
              <a:buNone/>
            </a:pPr>
            <a:r>
              <a:t/>
            </a:r>
            <a:endParaRPr sz="5750">
              <a:solidFill>
                <a:schemeClr val="dk1"/>
              </a:solidFill>
            </a:endParaRPr>
          </a:p>
          <a:p>
            <a:pPr indent="0" lvl="0" marL="0" rtl="0" algn="l">
              <a:spcBef>
                <a:spcPts val="800"/>
              </a:spcBef>
              <a:spcAft>
                <a:spcPts val="0"/>
              </a:spcAft>
              <a:buNone/>
            </a:pPr>
            <a:r>
              <a:rPr lang="en-GB" sz="5750">
                <a:solidFill>
                  <a:schemeClr val="dk1"/>
                </a:solidFill>
              </a:rPr>
              <a:t>Our group presentation by:</a:t>
            </a:r>
            <a:endParaRPr sz="5750">
              <a:solidFill>
                <a:schemeClr val="dk1"/>
              </a:solidFill>
            </a:endParaRPr>
          </a:p>
          <a:p>
            <a:pPr indent="0" lvl="0" marL="0" rtl="0" algn="l">
              <a:spcBef>
                <a:spcPts val="800"/>
              </a:spcBef>
              <a:spcAft>
                <a:spcPts val="0"/>
              </a:spcAft>
              <a:buNone/>
            </a:pPr>
            <a:r>
              <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Martha Lango Kamarah 2538784 presenting Staff Communication.</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Pamela Wills Brown 2543779 presenting Secure File Storage and Sharing.</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Ingrid Villarejo Gutierrez 2542113 presenting Writing Care-Related Documents/Care Documentation.</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Carolina Pena Herrmandez 2541580 presenting Staff Scheduling/rotas.</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Veronica Marta Martin 2542920 presenting Staff Training.</a:t>
            </a:r>
            <a:endParaRPr sz="5750">
              <a:solidFill>
                <a:schemeClr val="dk1"/>
              </a:solidFill>
            </a:endParaRPr>
          </a:p>
          <a:p>
            <a:pPr indent="0" lvl="0" marL="0" rtl="0" algn="l">
              <a:spcBef>
                <a:spcPts val="800"/>
              </a:spcBef>
              <a:spcAft>
                <a:spcPts val="1200"/>
              </a:spcAft>
              <a:buNone/>
            </a:pPr>
            <a:r>
              <a:t/>
            </a:r>
            <a:endParaRPr sz="575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5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71" name="Google Shape;271;p51"/>
          <p:cNvSpPr txBox="1"/>
          <p:nvPr>
            <p:ph idx="1" type="body"/>
          </p:nvPr>
        </p:nvSpPr>
        <p:spPr>
          <a:xfrm>
            <a:off x="311700" y="2571750"/>
            <a:ext cx="8520600" cy="1997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272" name="Google Shape;272;p51"/>
          <p:cNvPicPr preferRelativeResize="0"/>
          <p:nvPr/>
        </p:nvPicPr>
        <p:blipFill>
          <a:blip r:embed="rId3">
            <a:alphaModFix/>
          </a:blip>
          <a:stretch>
            <a:fillRect/>
          </a:stretch>
        </p:blipFill>
        <p:spPr>
          <a:xfrm>
            <a:off x="152400" y="152400"/>
            <a:ext cx="8953500" cy="1957261"/>
          </a:xfrm>
          <a:prstGeom prst="rect">
            <a:avLst/>
          </a:prstGeom>
          <a:noFill/>
          <a:ln>
            <a:noFill/>
          </a:ln>
        </p:spPr>
      </p:pic>
      <p:sp>
        <p:nvSpPr>
          <p:cNvPr id="273" name="Google Shape;273;p51"/>
          <p:cNvSpPr txBox="1"/>
          <p:nvPr/>
        </p:nvSpPr>
        <p:spPr>
          <a:xfrm>
            <a:off x="304800" y="247586"/>
            <a:ext cx="3000000" cy="1873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pic>
        <p:nvPicPr>
          <p:cNvPr id="274" name="Google Shape;274;p51"/>
          <p:cNvPicPr preferRelativeResize="0"/>
          <p:nvPr/>
        </p:nvPicPr>
        <p:blipFill>
          <a:blip r:embed="rId4">
            <a:alphaModFix/>
          </a:blip>
          <a:stretch>
            <a:fillRect/>
          </a:stretch>
        </p:blipFill>
        <p:spPr>
          <a:xfrm>
            <a:off x="152400" y="2571750"/>
            <a:ext cx="8953500" cy="2321850"/>
          </a:xfrm>
          <a:prstGeom prst="rect">
            <a:avLst/>
          </a:prstGeom>
          <a:noFill/>
          <a:ln>
            <a:noFill/>
          </a:ln>
        </p:spPr>
      </p:pic>
      <p:sp>
        <p:nvSpPr>
          <p:cNvPr id="275" name="Google Shape;275;p51"/>
          <p:cNvSpPr txBox="1"/>
          <p:nvPr/>
        </p:nvSpPr>
        <p:spPr>
          <a:xfrm>
            <a:off x="304800" y="2640904"/>
            <a:ext cx="3000000" cy="1361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52"/>
          <p:cNvSpPr txBox="1"/>
          <p:nvPr>
            <p:ph type="title"/>
          </p:nvPr>
        </p:nvSpPr>
        <p:spPr>
          <a:xfrm>
            <a:off x="311700" y="445025"/>
            <a:ext cx="4260300" cy="961500"/>
          </a:xfrm>
          <a:prstGeom prst="rect">
            <a:avLst/>
          </a:prstGeom>
        </p:spPr>
        <p:txBody>
          <a:bodyPr anchorCtr="0" anchor="t" bIns="91425" lIns="91425" spcFirstLastPara="1" rIns="91425" wrap="square" tIns="91425">
            <a:normAutofit fontScale="90000"/>
          </a:bodyPr>
          <a:lstStyle/>
          <a:p>
            <a:pPr indent="0" lvl="0" marL="0" rtl="0" algn="ctr">
              <a:lnSpc>
                <a:spcPct val="110000"/>
              </a:lnSpc>
              <a:spcBef>
                <a:spcPts val="0"/>
              </a:spcBef>
              <a:spcAft>
                <a:spcPts val="0"/>
              </a:spcAft>
              <a:buClr>
                <a:schemeClr val="dk1"/>
              </a:buClr>
              <a:buSzPct val="45833"/>
              <a:buFont typeface="Arial"/>
              <a:buNone/>
            </a:pPr>
            <a:r>
              <a:rPr b="1" lang="en-GB" sz="2400">
                <a:solidFill>
                  <a:schemeClr val="dk2"/>
                </a:solidFill>
              </a:rPr>
              <a:t>WORKPLACETASK:</a:t>
            </a:r>
            <a:r>
              <a:rPr lang="en-GB" sz="2400">
                <a:solidFill>
                  <a:schemeClr val="dk2"/>
                </a:solidFill>
              </a:rPr>
              <a:t> (STAFF COMMUNICATION)</a:t>
            </a:r>
            <a:endParaRPr sz="2400">
              <a:solidFill>
                <a:schemeClr val="dk2"/>
              </a:solidFill>
            </a:endParaRPr>
          </a:p>
          <a:p>
            <a:pPr indent="0" lvl="0" marL="0" rtl="0" algn="l">
              <a:spcBef>
                <a:spcPts val="1000"/>
              </a:spcBef>
              <a:spcAft>
                <a:spcPts val="0"/>
              </a:spcAft>
              <a:buNone/>
            </a:pPr>
            <a:r>
              <a:t/>
            </a:r>
            <a:endParaRPr/>
          </a:p>
        </p:txBody>
      </p:sp>
      <p:sp>
        <p:nvSpPr>
          <p:cNvPr id="281" name="Google Shape;281;p52"/>
          <p:cNvSpPr txBox="1"/>
          <p:nvPr>
            <p:ph idx="1" type="body"/>
          </p:nvPr>
        </p:nvSpPr>
        <p:spPr>
          <a:xfrm>
            <a:off x="311700" y="1563400"/>
            <a:ext cx="4994400" cy="3005400"/>
          </a:xfrm>
          <a:prstGeom prst="rect">
            <a:avLst/>
          </a:prstGeom>
        </p:spPr>
        <p:txBody>
          <a:bodyPr anchorCtr="0" anchor="t" bIns="91425" lIns="91425" spcFirstLastPara="1" rIns="91425" wrap="square" tIns="91425">
            <a:normAutofit lnSpcReduction="10000"/>
          </a:bodyPr>
          <a:lstStyle/>
          <a:p>
            <a:pPr indent="0" lvl="0" marL="0" rtl="0" algn="ctr">
              <a:lnSpc>
                <a:spcPct val="110000"/>
              </a:lnSpc>
              <a:spcBef>
                <a:spcPts val="0"/>
              </a:spcBef>
              <a:spcAft>
                <a:spcPts val="0"/>
              </a:spcAft>
              <a:buNone/>
            </a:pPr>
            <a:r>
              <a:rPr b="1" lang="en-GB" sz="2400"/>
              <a:t>TOOL:</a:t>
            </a:r>
            <a:r>
              <a:rPr lang="en-GB" sz="2400"/>
              <a:t> MICROSOFT OUTLOOK</a:t>
            </a:r>
            <a:endParaRPr sz="2400"/>
          </a:p>
          <a:p>
            <a:pPr indent="0" lvl="0" marL="0" rtl="0" algn="ctr">
              <a:lnSpc>
                <a:spcPct val="110000"/>
              </a:lnSpc>
              <a:spcBef>
                <a:spcPts val="1000"/>
              </a:spcBef>
              <a:spcAft>
                <a:spcPts val="0"/>
              </a:spcAft>
              <a:buClr>
                <a:schemeClr val="dk1"/>
              </a:buClr>
              <a:buSzPts val="1100"/>
              <a:buFont typeface="Arial"/>
              <a:buNone/>
            </a:pPr>
            <a:r>
              <a:t/>
            </a:r>
            <a:endParaRPr sz="2400"/>
          </a:p>
          <a:p>
            <a:pPr indent="0" lvl="0" marL="0" rtl="0" algn="ctr">
              <a:lnSpc>
                <a:spcPct val="110000"/>
              </a:lnSpc>
              <a:spcBef>
                <a:spcPts val="1000"/>
              </a:spcBef>
              <a:spcAft>
                <a:spcPts val="0"/>
              </a:spcAft>
              <a:buNone/>
            </a:pPr>
            <a:r>
              <a:rPr b="1" lang="en-GB" sz="2400"/>
              <a:t>MARTHA LANGO KAMARAH</a:t>
            </a:r>
            <a:endParaRPr b="1" sz="2400"/>
          </a:p>
          <a:p>
            <a:pPr indent="0" lvl="0" marL="0" rtl="0" algn="l">
              <a:spcBef>
                <a:spcPts val="1000"/>
              </a:spcBef>
              <a:spcAft>
                <a:spcPts val="0"/>
              </a:spcAft>
              <a:buClr>
                <a:schemeClr val="dk1"/>
              </a:buClr>
              <a:buSzPts val="1100"/>
              <a:buFont typeface="Arial"/>
              <a:buNone/>
            </a:pPr>
            <a:r>
              <a:rPr lang="en-GB" sz="2326">
                <a:solidFill>
                  <a:schemeClr val="dk1"/>
                </a:solidFill>
              </a:rPr>
              <a:t>                      </a:t>
            </a:r>
            <a:r>
              <a:rPr lang="en-GB" sz="2326">
                <a:solidFill>
                  <a:schemeClr val="dk1"/>
                </a:solidFill>
              </a:rPr>
              <a:t>2538784</a:t>
            </a:r>
            <a:endParaRPr b="1" sz="100"/>
          </a:p>
          <a:p>
            <a:pPr indent="0" lvl="0" marL="0" rtl="0" algn="ctr">
              <a:lnSpc>
                <a:spcPct val="110000"/>
              </a:lnSpc>
              <a:spcBef>
                <a:spcPts val="800"/>
              </a:spcBef>
              <a:spcAft>
                <a:spcPts val="0"/>
              </a:spcAft>
              <a:buClr>
                <a:schemeClr val="dk1"/>
              </a:buClr>
              <a:buSzPts val="1100"/>
              <a:buFont typeface="Arial"/>
              <a:buNone/>
            </a:pPr>
            <a:r>
              <a:rPr b="1" lang="en-GB" sz="2400"/>
              <a:t>MODULE CODE: LCHS4007</a:t>
            </a:r>
            <a:endParaRPr b="1" sz="2400"/>
          </a:p>
          <a:p>
            <a:pPr indent="0" lvl="0" marL="0" rtl="0" algn="l">
              <a:spcBef>
                <a:spcPts val="1000"/>
              </a:spcBef>
              <a:spcAft>
                <a:spcPts val="1200"/>
              </a:spcAft>
              <a:buNone/>
            </a:pPr>
            <a:r>
              <a:t/>
            </a:r>
            <a:endParaRPr/>
          </a:p>
        </p:txBody>
      </p:sp>
      <p:pic>
        <p:nvPicPr>
          <p:cNvPr id="282" name="Google Shape;282;p52"/>
          <p:cNvPicPr preferRelativeResize="0"/>
          <p:nvPr/>
        </p:nvPicPr>
        <p:blipFill>
          <a:blip r:embed="rId3">
            <a:alphaModFix/>
          </a:blip>
          <a:stretch>
            <a:fillRect/>
          </a:stretch>
        </p:blipFill>
        <p:spPr>
          <a:xfrm>
            <a:off x="5458500" y="152400"/>
            <a:ext cx="3533100" cy="39740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53"/>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p>
            <a:pPr indent="0" lvl="0" marL="0" rtl="0" algn="l">
              <a:lnSpc>
                <a:spcPct val="100000"/>
              </a:lnSpc>
              <a:spcBef>
                <a:spcPts val="0"/>
              </a:spcBef>
              <a:spcAft>
                <a:spcPts val="0"/>
              </a:spcAft>
              <a:buClr>
                <a:srgbClr val="262626"/>
              </a:buClr>
              <a:buSzPts val="2700"/>
              <a:buFont typeface="Arial"/>
              <a:buNone/>
            </a:pPr>
            <a:r>
              <a:rPr b="1" lang="en-GB"/>
              <a:t>TABLE OF CONTENT</a:t>
            </a:r>
            <a:endParaRPr/>
          </a:p>
        </p:txBody>
      </p:sp>
      <p:sp>
        <p:nvSpPr>
          <p:cNvPr id="288" name="Google Shape;288;p53"/>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p>
            <a:pPr indent="-177800" lvl="0" marL="177800" rtl="0" algn="l">
              <a:lnSpc>
                <a:spcPct val="130000"/>
              </a:lnSpc>
              <a:spcBef>
                <a:spcPts val="0"/>
              </a:spcBef>
              <a:spcAft>
                <a:spcPts val="0"/>
              </a:spcAft>
              <a:buClr>
                <a:srgbClr val="595959"/>
              </a:buClr>
              <a:buSzPts val="1800"/>
              <a:buChar char="●"/>
            </a:pPr>
            <a:r>
              <a:rPr lang="en-GB" sz="1800"/>
              <a:t>STAFF COMMUNICATION</a:t>
            </a:r>
            <a:endParaRPr/>
          </a:p>
          <a:p>
            <a:pPr indent="-177800" lvl="0" marL="177800" rtl="0" algn="l">
              <a:lnSpc>
                <a:spcPct val="130000"/>
              </a:lnSpc>
              <a:spcBef>
                <a:spcPts val="800"/>
              </a:spcBef>
              <a:spcAft>
                <a:spcPts val="0"/>
              </a:spcAft>
              <a:buClr>
                <a:srgbClr val="595959"/>
              </a:buClr>
              <a:buSzPts val="1800"/>
              <a:buChar char="●"/>
            </a:pPr>
            <a:r>
              <a:rPr lang="en-GB" sz="1800"/>
              <a:t>MICROSOFT OUTLOOK</a:t>
            </a:r>
            <a:endParaRPr/>
          </a:p>
          <a:p>
            <a:pPr indent="-177800" lvl="0" marL="177800" rtl="0" algn="l">
              <a:lnSpc>
                <a:spcPct val="130000"/>
              </a:lnSpc>
              <a:spcBef>
                <a:spcPts val="800"/>
              </a:spcBef>
              <a:spcAft>
                <a:spcPts val="0"/>
              </a:spcAft>
              <a:buClr>
                <a:srgbClr val="595959"/>
              </a:buClr>
              <a:buSzPts val="1800"/>
              <a:buChar char="●"/>
            </a:pPr>
            <a:r>
              <a:rPr lang="en-GB" sz="1800"/>
              <a:t>WHY IS THE TOOL SUITABLE FOR THE TASK</a:t>
            </a:r>
            <a:endParaRPr/>
          </a:p>
          <a:p>
            <a:pPr indent="-177800" lvl="0" marL="177800" rtl="0" algn="l">
              <a:lnSpc>
                <a:spcPct val="130000"/>
              </a:lnSpc>
              <a:spcBef>
                <a:spcPts val="800"/>
              </a:spcBef>
              <a:spcAft>
                <a:spcPts val="0"/>
              </a:spcAft>
              <a:buClr>
                <a:srgbClr val="595959"/>
              </a:buClr>
              <a:buSzPts val="1800"/>
              <a:buChar char="●"/>
            </a:pPr>
            <a:r>
              <a:rPr lang="en-GB" sz="1800"/>
              <a:t>HOW IT IMPROVES EFFICIENCY OR COMMUNICATION (NURSING HOME)</a:t>
            </a:r>
            <a:endParaRPr/>
          </a:p>
          <a:p>
            <a:pPr indent="-177800" lvl="0" marL="177800" rtl="0" algn="l">
              <a:lnSpc>
                <a:spcPct val="130000"/>
              </a:lnSpc>
              <a:spcBef>
                <a:spcPts val="800"/>
              </a:spcBef>
              <a:spcAft>
                <a:spcPts val="0"/>
              </a:spcAft>
              <a:buClr>
                <a:srgbClr val="595959"/>
              </a:buClr>
              <a:buSzPts val="1800"/>
              <a:buChar char="●"/>
            </a:pPr>
            <a:r>
              <a:rPr lang="en-GB" sz="1800"/>
              <a:t>ADVANTAGES AND LIMITATIONS OF USING THE TOOL</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54"/>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p>
            <a:pPr indent="0" lvl="0" marL="0" rtl="0" algn="l">
              <a:lnSpc>
                <a:spcPct val="100000"/>
              </a:lnSpc>
              <a:spcBef>
                <a:spcPts val="0"/>
              </a:spcBef>
              <a:spcAft>
                <a:spcPts val="0"/>
              </a:spcAft>
              <a:buClr>
                <a:srgbClr val="262626"/>
              </a:buClr>
              <a:buSzPts val="2700"/>
              <a:buFont typeface="Arial"/>
              <a:buNone/>
            </a:pPr>
            <a:r>
              <a:rPr b="1" lang="en-GB"/>
              <a:t>STAFF COMMUNICATION</a:t>
            </a:r>
            <a:endParaRPr/>
          </a:p>
        </p:txBody>
      </p:sp>
      <p:sp>
        <p:nvSpPr>
          <p:cNvPr id="294" name="Google Shape;294;p54"/>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lnSpcReduction="10000"/>
          </a:bodyPr>
          <a:lstStyle/>
          <a:p>
            <a:pPr indent="0" lvl="0" marL="0" rtl="0" algn="l">
              <a:lnSpc>
                <a:spcPct val="130000"/>
              </a:lnSpc>
              <a:spcBef>
                <a:spcPts val="0"/>
              </a:spcBef>
              <a:spcAft>
                <a:spcPts val="0"/>
              </a:spcAft>
              <a:buClr>
                <a:srgbClr val="595959"/>
              </a:buClr>
              <a:buSzPts val="1800"/>
              <a:buNone/>
            </a:pPr>
            <a:r>
              <a:rPr lang="en-GB" sz="1800"/>
              <a:t>Staff communication promotes the exchange of </a:t>
            </a:r>
            <a:endParaRPr/>
          </a:p>
          <a:p>
            <a:pPr indent="-177800" lvl="0" marL="177800" rtl="0" algn="l">
              <a:lnSpc>
                <a:spcPct val="130000"/>
              </a:lnSpc>
              <a:spcBef>
                <a:spcPts val="800"/>
              </a:spcBef>
              <a:spcAft>
                <a:spcPts val="0"/>
              </a:spcAft>
              <a:buClr>
                <a:srgbClr val="595959"/>
              </a:buClr>
              <a:buSzPts val="1800"/>
              <a:buChar char="●"/>
            </a:pPr>
            <a:r>
              <a:rPr lang="en-GB" sz="1800"/>
              <a:t>information, ideas, feedback, and feelings between employees and management within an organization</a:t>
            </a:r>
            <a:endParaRPr/>
          </a:p>
          <a:p>
            <a:pPr indent="-177800" lvl="0" marL="177800" rtl="0" algn="l">
              <a:lnSpc>
                <a:spcPct val="130000"/>
              </a:lnSpc>
              <a:spcBef>
                <a:spcPts val="800"/>
              </a:spcBef>
              <a:spcAft>
                <a:spcPts val="0"/>
              </a:spcAft>
              <a:buClr>
                <a:srgbClr val="595959"/>
              </a:buClr>
              <a:buSzPts val="1800"/>
              <a:buChar char="●"/>
            </a:pPr>
            <a:r>
              <a:rPr lang="en-GB" sz="1800"/>
              <a:t>Staff communication plays a key role in organisations</a:t>
            </a:r>
            <a:endParaRPr/>
          </a:p>
          <a:p>
            <a:pPr indent="-177800" lvl="0" marL="177800" rtl="0" algn="l">
              <a:lnSpc>
                <a:spcPct val="130000"/>
              </a:lnSpc>
              <a:spcBef>
                <a:spcPts val="800"/>
              </a:spcBef>
              <a:spcAft>
                <a:spcPts val="0"/>
              </a:spcAft>
              <a:buClr>
                <a:srgbClr val="595959"/>
              </a:buClr>
              <a:buSzPts val="1800"/>
              <a:buChar char="●"/>
            </a:pPr>
            <a:r>
              <a:rPr lang="en-GB" sz="1800"/>
              <a:t>The role it plays support collaboration, build trust, enhance employee engagement, and improve organizational performance.</a:t>
            </a:r>
            <a:endParaRPr/>
          </a:p>
          <a:p>
            <a:pPr indent="0" lvl="0" marL="0" rtl="0" algn="l">
              <a:lnSpc>
                <a:spcPct val="130000"/>
              </a:lnSpc>
              <a:spcBef>
                <a:spcPts val="800"/>
              </a:spcBef>
              <a:spcAft>
                <a:spcPts val="0"/>
              </a:spcAft>
              <a:buClr>
                <a:srgbClr val="595959"/>
              </a:buClr>
              <a:buSzPts val="1800"/>
              <a:buNone/>
            </a:pPr>
            <a:r>
              <a:rPr lang="en-GB" sz="1800"/>
              <a:t>IBM. (2024) What is employee communication and why is it important? Available at: https://www.ibm.com/think/topics/employee-communication (Accessed: 4 July 2026).</a:t>
            </a:r>
            <a:endParaRPr sz="1800"/>
          </a:p>
          <a:p>
            <a:pPr indent="0" lvl="0" marL="0" rtl="0" algn="l">
              <a:lnSpc>
                <a:spcPct val="130000"/>
              </a:lnSpc>
              <a:spcBef>
                <a:spcPts val="800"/>
              </a:spcBef>
              <a:spcAft>
                <a:spcPts val="0"/>
              </a:spcAft>
              <a:buClr>
                <a:srgbClr val="595959"/>
              </a:buClr>
              <a:buSzPts val="1800"/>
              <a:buNone/>
            </a:pPr>
            <a:r>
              <a:t/>
            </a:r>
            <a:endParaRPr sz="18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8" name="Shape 298"/>
        <p:cNvGrpSpPr/>
        <p:nvPr/>
      </p:nvGrpSpPr>
      <p:grpSpPr>
        <a:xfrm>
          <a:off x="0" y="0"/>
          <a:ext cx="0" cy="0"/>
          <a:chOff x="0" y="0"/>
          <a:chExt cx="0" cy="0"/>
        </a:xfrm>
      </p:grpSpPr>
      <p:sp>
        <p:nvSpPr>
          <p:cNvPr id="299" name="Google Shape;299;p55"/>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p>
            <a:pPr indent="0" lvl="0" marL="0" rtl="0" algn="l">
              <a:lnSpc>
                <a:spcPct val="100000"/>
              </a:lnSpc>
              <a:spcBef>
                <a:spcPts val="0"/>
              </a:spcBef>
              <a:spcAft>
                <a:spcPts val="0"/>
              </a:spcAft>
              <a:buClr>
                <a:srgbClr val="262626"/>
              </a:buClr>
              <a:buSzPts val="2700"/>
              <a:buFont typeface="Arial"/>
              <a:buNone/>
            </a:pPr>
            <a:r>
              <a:rPr b="1" lang="en-GB"/>
              <a:t>MICROSOFT OUTLOOK</a:t>
            </a:r>
            <a:endParaRPr/>
          </a:p>
        </p:txBody>
      </p:sp>
      <p:sp>
        <p:nvSpPr>
          <p:cNvPr id="300" name="Google Shape;300;p55"/>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p>
            <a:pPr indent="-177800" lvl="0" marL="177800" rtl="0" algn="l">
              <a:lnSpc>
                <a:spcPct val="130000"/>
              </a:lnSpc>
              <a:spcBef>
                <a:spcPts val="0"/>
              </a:spcBef>
              <a:spcAft>
                <a:spcPts val="0"/>
              </a:spcAft>
              <a:buClr>
                <a:srgbClr val="595959"/>
              </a:buClr>
              <a:buSzPts val="1800"/>
              <a:buChar char="●"/>
            </a:pPr>
            <a:r>
              <a:rPr lang="en-GB" sz="1800"/>
              <a:t>Microsoft Outlook is an information management application  </a:t>
            </a:r>
            <a:endParaRPr/>
          </a:p>
          <a:p>
            <a:pPr indent="-177800" lvl="0" marL="177800" rtl="0" algn="l">
              <a:lnSpc>
                <a:spcPct val="130000"/>
              </a:lnSpc>
              <a:spcBef>
                <a:spcPts val="800"/>
              </a:spcBef>
              <a:spcAft>
                <a:spcPts val="0"/>
              </a:spcAft>
              <a:buClr>
                <a:srgbClr val="595959"/>
              </a:buClr>
              <a:buSzPts val="1800"/>
              <a:buChar char="●"/>
            </a:pPr>
            <a:r>
              <a:rPr lang="en-GB" sz="1800"/>
              <a:t>It integrates email, calendar, contacts, tasks, and scheduling functions into a single platform, enabling users to communicate and manage personal and organizational information efficiently.</a:t>
            </a:r>
            <a:endParaRPr/>
          </a:p>
          <a:p>
            <a:pPr indent="0" lvl="0" marL="0" rtl="0" algn="l">
              <a:lnSpc>
                <a:spcPct val="130000"/>
              </a:lnSpc>
              <a:spcBef>
                <a:spcPts val="800"/>
              </a:spcBef>
              <a:spcAft>
                <a:spcPts val="0"/>
              </a:spcAft>
              <a:buClr>
                <a:srgbClr val="595959"/>
              </a:buClr>
              <a:buSzPts val="1800"/>
              <a:buNone/>
            </a:pPr>
            <a:r>
              <a:rPr lang="en-GB" sz="1800"/>
              <a:t>Microsoft. (2025) Deployment overview for the new Outlook for Windows. Available at: https://learn.microsoft.com/en-us/microsoft-365-apps/outlook/get-started/deployment-new-outlook (Accessed: 4 July 2026).</a:t>
            </a:r>
            <a:endParaRPr sz="1800"/>
          </a:p>
          <a:p>
            <a:pPr indent="-63500" lvl="0" marL="177800" rtl="0" algn="l">
              <a:lnSpc>
                <a:spcPct val="130000"/>
              </a:lnSpc>
              <a:spcBef>
                <a:spcPts val="800"/>
              </a:spcBef>
              <a:spcAft>
                <a:spcPts val="0"/>
              </a:spcAft>
              <a:buClr>
                <a:srgbClr val="595959"/>
              </a:buClr>
              <a:buSzPts val="1800"/>
              <a:buNone/>
            </a:pPr>
            <a:r>
              <a:t/>
            </a:r>
            <a:endParaRPr sz="1800"/>
          </a:p>
          <a:p>
            <a:pPr indent="-63500" lvl="0" marL="177800" rtl="0" algn="l">
              <a:lnSpc>
                <a:spcPct val="130000"/>
              </a:lnSpc>
              <a:spcBef>
                <a:spcPts val="800"/>
              </a:spcBef>
              <a:spcAft>
                <a:spcPts val="0"/>
              </a:spcAft>
              <a:buClr>
                <a:srgbClr val="595959"/>
              </a:buClr>
              <a:buSzPts val="1800"/>
              <a:buNone/>
            </a:pPr>
            <a:r>
              <a:t/>
            </a:r>
            <a:endParaRPr sz="18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56"/>
          <p:cNvSpPr txBox="1"/>
          <p:nvPr>
            <p:ph type="title"/>
          </p:nvPr>
        </p:nvSpPr>
        <p:spPr>
          <a:xfrm>
            <a:off x="456247" y="178594"/>
            <a:ext cx="8226742" cy="381000"/>
          </a:xfrm>
          <a:prstGeom prst="rect">
            <a:avLst/>
          </a:prstGeom>
          <a:noFill/>
          <a:ln>
            <a:noFill/>
          </a:ln>
        </p:spPr>
        <p:txBody>
          <a:bodyPr anchorCtr="0" anchor="ctr" bIns="35100" lIns="67500" spcFirstLastPara="1" rIns="67500" wrap="square" tIns="35100">
            <a:normAutofit fontScale="90000"/>
          </a:bodyPr>
          <a:lstStyle/>
          <a:p>
            <a:pPr indent="0" lvl="0" marL="0" rtl="0" algn="l">
              <a:lnSpc>
                <a:spcPct val="100000"/>
              </a:lnSpc>
              <a:spcBef>
                <a:spcPts val="0"/>
              </a:spcBef>
              <a:spcAft>
                <a:spcPts val="0"/>
              </a:spcAft>
              <a:buClr>
                <a:srgbClr val="262626"/>
              </a:buClr>
              <a:buSzPct val="100000"/>
              <a:buFont typeface="Arial"/>
              <a:buNone/>
            </a:pPr>
            <a:r>
              <a:rPr b="1" lang="en-GB"/>
              <a:t>WHY IS THE TOOL SUITABLE FOR THE TASK</a:t>
            </a:r>
            <a:endParaRPr/>
          </a:p>
        </p:txBody>
      </p:sp>
      <p:sp>
        <p:nvSpPr>
          <p:cNvPr id="306" name="Google Shape;306;p56"/>
          <p:cNvSpPr txBox="1"/>
          <p:nvPr>
            <p:ph idx="1" type="body"/>
          </p:nvPr>
        </p:nvSpPr>
        <p:spPr>
          <a:xfrm>
            <a:off x="456247" y="560070"/>
            <a:ext cx="8227219" cy="4644390"/>
          </a:xfrm>
          <a:prstGeom prst="rect">
            <a:avLst/>
          </a:prstGeom>
          <a:noFill/>
          <a:ln>
            <a:noFill/>
          </a:ln>
        </p:spPr>
        <p:txBody>
          <a:bodyPr anchorCtr="0" anchor="t" bIns="35100" lIns="67500" spcFirstLastPara="1" rIns="67500" wrap="square" tIns="35100">
            <a:noAutofit/>
          </a:bodyPr>
          <a:lstStyle/>
          <a:p>
            <a:pPr indent="-171450" lvl="0" marL="177800" rtl="0" algn="l">
              <a:lnSpc>
                <a:spcPct val="130000"/>
              </a:lnSpc>
              <a:spcBef>
                <a:spcPts val="0"/>
              </a:spcBef>
              <a:spcAft>
                <a:spcPts val="0"/>
              </a:spcAft>
              <a:buClr>
                <a:srgbClr val="595959"/>
              </a:buClr>
              <a:buSzPts val="1500"/>
              <a:buChar char="●"/>
            </a:pPr>
            <a:r>
              <a:rPr lang="en-GB" sz="1500"/>
              <a:t>It provides a secure and professional communication platform. The platform promotes fast communication and response to resident needs </a:t>
            </a:r>
            <a:endParaRPr/>
          </a:p>
          <a:p>
            <a:pPr indent="-171450" lvl="0" marL="177800" rtl="0" algn="l">
              <a:lnSpc>
                <a:spcPct val="130000"/>
              </a:lnSpc>
              <a:spcBef>
                <a:spcPts val="800"/>
              </a:spcBef>
              <a:spcAft>
                <a:spcPts val="0"/>
              </a:spcAft>
              <a:buClr>
                <a:srgbClr val="595959"/>
              </a:buClr>
              <a:buSzPts val="1500"/>
              <a:buChar char="●"/>
            </a:pPr>
            <a:r>
              <a:rPr lang="en-GB" sz="1500"/>
              <a:t>Supports coordination amongst staffs by letting them create meeting reminders, medication reviews, and documentation deadlines </a:t>
            </a:r>
            <a:endParaRPr/>
          </a:p>
          <a:p>
            <a:pPr indent="-171450" lvl="0" marL="177800" rtl="0" algn="l">
              <a:lnSpc>
                <a:spcPct val="130000"/>
              </a:lnSpc>
              <a:spcBef>
                <a:spcPts val="800"/>
              </a:spcBef>
              <a:spcAft>
                <a:spcPts val="0"/>
              </a:spcAft>
              <a:buClr>
                <a:srgbClr val="595959"/>
              </a:buClr>
              <a:buSzPts val="1500"/>
              <a:buChar char="●"/>
            </a:pPr>
            <a:r>
              <a:rPr lang="en-GB" sz="1500"/>
              <a:t>The platform is easily accessible for staffs and managers to communicate whilst working. Policies, care documents, and reports are shared in a simple and efficient manner</a:t>
            </a:r>
            <a:endParaRPr/>
          </a:p>
          <a:p>
            <a:pPr indent="-171450" lvl="0" marL="177800" rtl="0" algn="l">
              <a:lnSpc>
                <a:spcPct val="130000"/>
              </a:lnSpc>
              <a:spcBef>
                <a:spcPts val="800"/>
              </a:spcBef>
              <a:spcAft>
                <a:spcPts val="0"/>
              </a:spcAft>
              <a:buClr>
                <a:srgbClr val="595959"/>
              </a:buClr>
              <a:buSzPts val="1500"/>
              <a:buChar char="●"/>
            </a:pPr>
            <a:r>
              <a:rPr lang="en-GB" sz="1500"/>
              <a:t>Organisational data protection and health care privacy policies are important to organisations like nursing homes. This is achieved by integrating with Microsoft365</a:t>
            </a:r>
            <a:endParaRPr/>
          </a:p>
          <a:p>
            <a:pPr indent="-171450" lvl="0" marL="177800" rtl="0" algn="l">
              <a:lnSpc>
                <a:spcPct val="130000"/>
              </a:lnSpc>
              <a:spcBef>
                <a:spcPts val="800"/>
              </a:spcBef>
              <a:spcAft>
                <a:spcPts val="0"/>
              </a:spcAft>
              <a:buClr>
                <a:srgbClr val="595959"/>
              </a:buClr>
              <a:buSzPts val="1500"/>
              <a:buChar char="●"/>
            </a:pPr>
            <a:r>
              <a:rPr lang="en-GB" sz="1500"/>
              <a:t>It helps with reliable documentation by storing data for future reference</a:t>
            </a:r>
            <a:endParaRPr/>
          </a:p>
          <a:p>
            <a:pPr indent="0" lvl="0" marL="0" rtl="0" algn="l">
              <a:lnSpc>
                <a:spcPct val="130000"/>
              </a:lnSpc>
              <a:spcBef>
                <a:spcPts val="800"/>
              </a:spcBef>
              <a:spcAft>
                <a:spcPts val="0"/>
              </a:spcAft>
              <a:buClr>
                <a:srgbClr val="595959"/>
              </a:buClr>
              <a:buSzPts val="1500"/>
              <a:buNone/>
            </a:pPr>
            <a:r>
              <a:rPr lang="en-GB" sz="1500"/>
              <a:t>World Health Organization (2021) Global strategy on digital health 2020–2025. Geneva: World Health Organization. Available at: https://www.who.int/publications/i/item/9789240020924 (Accessed: 4 July 2026).</a:t>
            </a:r>
            <a:endParaRPr sz="1500"/>
          </a:p>
          <a:p>
            <a:pPr indent="0" lvl="0" marL="0" rtl="0" algn="l">
              <a:lnSpc>
                <a:spcPct val="130000"/>
              </a:lnSpc>
              <a:spcBef>
                <a:spcPts val="800"/>
              </a:spcBef>
              <a:spcAft>
                <a:spcPts val="0"/>
              </a:spcAft>
              <a:buClr>
                <a:srgbClr val="595959"/>
              </a:buClr>
              <a:buSzPts val="1500"/>
              <a:buNone/>
            </a:pPr>
            <a:r>
              <a:t/>
            </a:r>
            <a:endParaRPr sz="1500"/>
          </a:p>
          <a:p>
            <a:pPr indent="-76200" lvl="0" marL="177800" rtl="0" algn="l">
              <a:lnSpc>
                <a:spcPct val="130000"/>
              </a:lnSpc>
              <a:spcBef>
                <a:spcPts val="800"/>
              </a:spcBef>
              <a:spcAft>
                <a:spcPts val="0"/>
              </a:spcAft>
              <a:buClr>
                <a:srgbClr val="595959"/>
              </a:buClr>
              <a:buSzPts val="1500"/>
              <a:buNone/>
            </a:pPr>
            <a:r>
              <a:t/>
            </a:r>
            <a:endParaRPr sz="15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0" name="Shape 310"/>
        <p:cNvGrpSpPr/>
        <p:nvPr/>
      </p:nvGrpSpPr>
      <p:grpSpPr>
        <a:xfrm>
          <a:off x="0" y="0"/>
          <a:ext cx="0" cy="0"/>
          <a:chOff x="0" y="0"/>
          <a:chExt cx="0" cy="0"/>
        </a:xfrm>
      </p:grpSpPr>
      <p:sp>
        <p:nvSpPr>
          <p:cNvPr id="311" name="Google Shape;311;p57"/>
          <p:cNvSpPr txBox="1"/>
          <p:nvPr>
            <p:ph type="title"/>
          </p:nvPr>
        </p:nvSpPr>
        <p:spPr>
          <a:xfrm>
            <a:off x="456247" y="93821"/>
            <a:ext cx="8226742" cy="804863"/>
          </a:xfrm>
          <a:prstGeom prst="rect">
            <a:avLst/>
          </a:prstGeom>
          <a:noFill/>
          <a:ln>
            <a:noFill/>
          </a:ln>
        </p:spPr>
        <p:txBody>
          <a:bodyPr anchorCtr="0" anchor="ctr" bIns="35100" lIns="67500" spcFirstLastPara="1" rIns="67500" wrap="square" tIns="35100">
            <a:normAutofit fontScale="90000"/>
          </a:bodyPr>
          <a:lstStyle/>
          <a:p>
            <a:pPr indent="0" lvl="0" marL="0" rtl="0" algn="l">
              <a:lnSpc>
                <a:spcPct val="100000"/>
              </a:lnSpc>
              <a:spcBef>
                <a:spcPts val="0"/>
              </a:spcBef>
              <a:spcAft>
                <a:spcPts val="0"/>
              </a:spcAft>
              <a:buClr>
                <a:srgbClr val="262626"/>
              </a:buClr>
              <a:buSzPct val="100000"/>
              <a:buFont typeface="Arial"/>
              <a:buNone/>
            </a:pPr>
            <a:r>
              <a:rPr lang="en-GB"/>
              <a:t>HOW IT IMPROVES EFFICIENCY OR COMMUNICATION (NURSING HOME)</a:t>
            </a:r>
            <a:endParaRPr/>
          </a:p>
        </p:txBody>
      </p:sp>
      <p:sp>
        <p:nvSpPr>
          <p:cNvPr id="312" name="Google Shape;312;p57"/>
          <p:cNvSpPr txBox="1"/>
          <p:nvPr>
            <p:ph idx="1" type="body"/>
          </p:nvPr>
        </p:nvSpPr>
        <p:spPr>
          <a:xfrm>
            <a:off x="456247" y="968216"/>
            <a:ext cx="8226742" cy="4238149"/>
          </a:xfrm>
          <a:prstGeom prst="rect">
            <a:avLst/>
          </a:prstGeom>
          <a:noFill/>
          <a:ln>
            <a:noFill/>
          </a:ln>
        </p:spPr>
        <p:txBody>
          <a:bodyPr anchorCtr="0" anchor="t" bIns="35100" lIns="67500" spcFirstLastPara="1" rIns="67500" wrap="square" tIns="35100">
            <a:noAutofit/>
          </a:bodyPr>
          <a:lstStyle/>
          <a:p>
            <a:pPr indent="0" lvl="0" marL="0" rtl="0" algn="l">
              <a:lnSpc>
                <a:spcPct val="130000"/>
              </a:lnSpc>
              <a:spcBef>
                <a:spcPts val="0"/>
              </a:spcBef>
              <a:spcAft>
                <a:spcPts val="0"/>
              </a:spcAft>
              <a:buClr>
                <a:srgbClr val="595959"/>
              </a:buClr>
              <a:buSzPts val="1500"/>
              <a:buNone/>
            </a:pPr>
            <a:r>
              <a:rPr lang="en-GB" sz="1500"/>
              <a:t>Nursing homes are efficiently run on fast, accurate communication. Outlook improves communication through a structured manner</a:t>
            </a:r>
            <a:endParaRPr/>
          </a:p>
          <a:p>
            <a:pPr indent="-171450" lvl="0" marL="177800" rtl="0" algn="l">
              <a:lnSpc>
                <a:spcPct val="130000"/>
              </a:lnSpc>
              <a:spcBef>
                <a:spcPts val="800"/>
              </a:spcBef>
              <a:spcAft>
                <a:spcPts val="0"/>
              </a:spcAft>
              <a:buClr>
                <a:srgbClr val="595959"/>
              </a:buClr>
              <a:buSzPts val="1500"/>
              <a:buChar char="●"/>
            </a:pPr>
            <a:r>
              <a:rPr lang="en-GB" sz="1500"/>
              <a:t>Better coordination across shifts</a:t>
            </a:r>
            <a:endParaRPr/>
          </a:p>
          <a:p>
            <a:pPr indent="-171450" lvl="0" marL="177800" rtl="0" algn="l">
              <a:lnSpc>
                <a:spcPct val="130000"/>
              </a:lnSpc>
              <a:spcBef>
                <a:spcPts val="800"/>
              </a:spcBef>
              <a:spcAft>
                <a:spcPts val="0"/>
              </a:spcAft>
              <a:buClr>
                <a:srgbClr val="595959"/>
              </a:buClr>
              <a:buSzPts val="1500"/>
              <a:buChar char="●"/>
            </a:pPr>
            <a:r>
              <a:rPr lang="en-GB" sz="1500"/>
              <a:t>Better efficiency in scheduling</a:t>
            </a:r>
            <a:endParaRPr/>
          </a:p>
          <a:p>
            <a:pPr indent="-171450" lvl="0" marL="177800" rtl="0" algn="l">
              <a:lnSpc>
                <a:spcPct val="130000"/>
              </a:lnSpc>
              <a:spcBef>
                <a:spcPts val="800"/>
              </a:spcBef>
              <a:spcAft>
                <a:spcPts val="0"/>
              </a:spcAft>
              <a:buClr>
                <a:srgbClr val="595959"/>
              </a:buClr>
              <a:buSzPts val="1500"/>
              <a:buChar char="●"/>
            </a:pPr>
            <a:r>
              <a:rPr lang="en-GB" sz="1500"/>
              <a:t>Helps with task management and accountability amongst staffs and managers</a:t>
            </a:r>
            <a:endParaRPr/>
          </a:p>
          <a:p>
            <a:pPr indent="-171450" lvl="0" marL="177800" rtl="0" algn="l">
              <a:lnSpc>
                <a:spcPct val="130000"/>
              </a:lnSpc>
              <a:spcBef>
                <a:spcPts val="800"/>
              </a:spcBef>
              <a:spcAft>
                <a:spcPts val="0"/>
              </a:spcAft>
              <a:buClr>
                <a:srgbClr val="595959"/>
              </a:buClr>
              <a:buSzPts val="1500"/>
              <a:buChar char="●"/>
            </a:pPr>
            <a:r>
              <a:rPr lang="en-GB" sz="1500"/>
              <a:t>Promotes better and faster decision-making</a:t>
            </a:r>
            <a:endParaRPr/>
          </a:p>
          <a:p>
            <a:pPr indent="-171450" lvl="0" marL="177800" rtl="0" algn="l">
              <a:lnSpc>
                <a:spcPct val="130000"/>
              </a:lnSpc>
              <a:spcBef>
                <a:spcPts val="800"/>
              </a:spcBef>
              <a:spcAft>
                <a:spcPts val="0"/>
              </a:spcAft>
              <a:buClr>
                <a:srgbClr val="595959"/>
              </a:buClr>
              <a:buSzPts val="1500"/>
              <a:buChar char="●"/>
            </a:pPr>
            <a:r>
              <a:rPr lang="en-GB" sz="1500"/>
              <a:t>It reduces errors in communication and promotes collaboration between teams</a:t>
            </a:r>
            <a:endParaRPr/>
          </a:p>
          <a:p>
            <a:pPr indent="0" lvl="0" marL="0" rtl="0" algn="l">
              <a:lnSpc>
                <a:spcPct val="130000"/>
              </a:lnSpc>
              <a:spcBef>
                <a:spcPts val="800"/>
              </a:spcBef>
              <a:spcAft>
                <a:spcPts val="0"/>
              </a:spcAft>
              <a:buClr>
                <a:srgbClr val="595959"/>
              </a:buClr>
              <a:buSzPts val="1500"/>
              <a:buNone/>
            </a:pPr>
            <a:r>
              <a:rPr lang="en-GB" sz="1500"/>
              <a:t>NHS England (2022) Digital transformation in health and social care. Available at: https://www.england.nhs.uk/digitaltechnology/ (Accessed: 4 July 2026).</a:t>
            </a:r>
            <a:endParaRPr sz="1500"/>
          </a:p>
          <a:p>
            <a:pPr indent="0" lvl="0" marL="0" rtl="0" algn="l">
              <a:lnSpc>
                <a:spcPct val="130000"/>
              </a:lnSpc>
              <a:spcBef>
                <a:spcPts val="800"/>
              </a:spcBef>
              <a:spcAft>
                <a:spcPts val="0"/>
              </a:spcAft>
              <a:buClr>
                <a:srgbClr val="595959"/>
              </a:buClr>
              <a:buSzPts val="1500"/>
              <a:buNone/>
            </a:pPr>
            <a:r>
              <a:t/>
            </a:r>
            <a:endParaRPr sz="15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6" name="Shape 316"/>
        <p:cNvGrpSpPr/>
        <p:nvPr/>
      </p:nvGrpSpPr>
      <p:grpSpPr>
        <a:xfrm>
          <a:off x="0" y="0"/>
          <a:ext cx="0" cy="0"/>
          <a:chOff x="0" y="0"/>
          <a:chExt cx="0" cy="0"/>
        </a:xfrm>
      </p:grpSpPr>
      <p:sp>
        <p:nvSpPr>
          <p:cNvPr id="317" name="Google Shape;317;p58"/>
          <p:cNvSpPr txBox="1"/>
          <p:nvPr>
            <p:ph type="title"/>
          </p:nvPr>
        </p:nvSpPr>
        <p:spPr>
          <a:xfrm>
            <a:off x="456247" y="330041"/>
            <a:ext cx="8226742" cy="788194"/>
          </a:xfrm>
          <a:prstGeom prst="rect">
            <a:avLst/>
          </a:prstGeom>
          <a:noFill/>
          <a:ln>
            <a:noFill/>
          </a:ln>
        </p:spPr>
        <p:txBody>
          <a:bodyPr anchorCtr="0" anchor="ctr" bIns="35100" lIns="67500" spcFirstLastPara="1" rIns="67500" wrap="square" tIns="35100">
            <a:normAutofit fontScale="90000"/>
          </a:bodyPr>
          <a:lstStyle/>
          <a:p>
            <a:pPr indent="0" lvl="0" marL="0" rtl="0" algn="l">
              <a:lnSpc>
                <a:spcPct val="100000"/>
              </a:lnSpc>
              <a:spcBef>
                <a:spcPts val="0"/>
              </a:spcBef>
              <a:spcAft>
                <a:spcPts val="0"/>
              </a:spcAft>
              <a:buClr>
                <a:srgbClr val="262626"/>
              </a:buClr>
              <a:buSzPct val="100000"/>
              <a:buFont typeface="Arial"/>
              <a:buNone/>
            </a:pPr>
            <a:r>
              <a:rPr b="1" lang="en-GB"/>
              <a:t>ADVANTAGES AND LIMITATIONS OF USING THE TOOL</a:t>
            </a:r>
            <a:endParaRPr b="1"/>
          </a:p>
        </p:txBody>
      </p:sp>
      <p:sp>
        <p:nvSpPr>
          <p:cNvPr id="318" name="Google Shape;318;p58"/>
          <p:cNvSpPr txBox="1"/>
          <p:nvPr>
            <p:ph idx="1" type="body"/>
          </p:nvPr>
        </p:nvSpPr>
        <p:spPr>
          <a:xfrm>
            <a:off x="456247" y="1117759"/>
            <a:ext cx="8226742" cy="3960495"/>
          </a:xfrm>
          <a:prstGeom prst="rect">
            <a:avLst/>
          </a:prstGeom>
          <a:noFill/>
          <a:ln>
            <a:noFill/>
          </a:ln>
        </p:spPr>
        <p:txBody>
          <a:bodyPr anchorCtr="0" anchor="t" bIns="35100" lIns="67500" spcFirstLastPara="1" rIns="67500" wrap="square" tIns="35100">
            <a:normAutofit lnSpcReduction="20000"/>
          </a:bodyPr>
          <a:lstStyle/>
          <a:p>
            <a:pPr indent="0" lvl="0" marL="0" rtl="0" algn="l">
              <a:lnSpc>
                <a:spcPct val="130000"/>
              </a:lnSpc>
              <a:spcBef>
                <a:spcPts val="0"/>
              </a:spcBef>
              <a:spcAft>
                <a:spcPts val="0"/>
              </a:spcAft>
              <a:buClr>
                <a:srgbClr val="595959"/>
              </a:buClr>
              <a:buSzPts val="1400"/>
              <a:buNone/>
            </a:pPr>
            <a:r>
              <a:rPr b="1" lang="en-GB"/>
              <a:t>ADVANTAGES</a:t>
            </a:r>
            <a:endParaRPr/>
          </a:p>
          <a:p>
            <a:pPr indent="-177800" lvl="0" marL="177800" rtl="0" algn="l">
              <a:lnSpc>
                <a:spcPct val="130000"/>
              </a:lnSpc>
              <a:spcBef>
                <a:spcPts val="800"/>
              </a:spcBef>
              <a:spcAft>
                <a:spcPts val="0"/>
              </a:spcAft>
              <a:buClr>
                <a:srgbClr val="595959"/>
              </a:buClr>
              <a:buSzPts val="1400"/>
              <a:buChar char="●"/>
            </a:pPr>
            <a:r>
              <a:rPr lang="en-GB"/>
              <a:t>Offers improved communication efficiency</a:t>
            </a:r>
            <a:endParaRPr/>
          </a:p>
          <a:p>
            <a:pPr indent="-177800" lvl="0" marL="177800" rtl="0" algn="l">
              <a:lnSpc>
                <a:spcPct val="130000"/>
              </a:lnSpc>
              <a:spcBef>
                <a:spcPts val="800"/>
              </a:spcBef>
              <a:spcAft>
                <a:spcPts val="0"/>
              </a:spcAft>
              <a:buClr>
                <a:srgbClr val="595959"/>
              </a:buClr>
              <a:buSzPts val="1400"/>
              <a:buChar char="●"/>
            </a:pPr>
            <a:r>
              <a:rPr lang="en-GB"/>
              <a:t>Provides better coordination of care</a:t>
            </a:r>
            <a:endParaRPr/>
          </a:p>
          <a:p>
            <a:pPr indent="-177800" lvl="0" marL="177800" rtl="0" algn="l">
              <a:lnSpc>
                <a:spcPct val="130000"/>
              </a:lnSpc>
              <a:spcBef>
                <a:spcPts val="800"/>
              </a:spcBef>
              <a:spcAft>
                <a:spcPts val="0"/>
              </a:spcAft>
              <a:buClr>
                <a:srgbClr val="595959"/>
              </a:buClr>
              <a:buSzPts val="1400"/>
              <a:buChar char="●"/>
            </a:pPr>
            <a:r>
              <a:rPr lang="en-GB"/>
              <a:t>Supports continuity of care through shift handover corrdination and care plans</a:t>
            </a:r>
            <a:endParaRPr/>
          </a:p>
          <a:p>
            <a:pPr indent="0" lvl="0" marL="0" rtl="0" algn="l">
              <a:lnSpc>
                <a:spcPct val="130000"/>
              </a:lnSpc>
              <a:spcBef>
                <a:spcPts val="800"/>
              </a:spcBef>
              <a:spcAft>
                <a:spcPts val="0"/>
              </a:spcAft>
              <a:buClr>
                <a:srgbClr val="595959"/>
              </a:buClr>
              <a:buSzPts val="1400"/>
              <a:buNone/>
            </a:pPr>
            <a:r>
              <a:rPr b="1" lang="en-GB"/>
              <a:t>LIMITATIONS</a:t>
            </a:r>
            <a:endParaRPr/>
          </a:p>
          <a:p>
            <a:pPr indent="-177800" lvl="0" marL="177800" rtl="0" algn="l">
              <a:lnSpc>
                <a:spcPct val="130000"/>
              </a:lnSpc>
              <a:spcBef>
                <a:spcPts val="800"/>
              </a:spcBef>
              <a:spcAft>
                <a:spcPts val="0"/>
              </a:spcAft>
              <a:buClr>
                <a:srgbClr val="595959"/>
              </a:buClr>
              <a:buSzPts val="1400"/>
              <a:buChar char="●"/>
            </a:pPr>
            <a:r>
              <a:rPr lang="en-GB"/>
              <a:t>Risk of technical issues and downtime</a:t>
            </a:r>
            <a:endParaRPr/>
          </a:p>
          <a:p>
            <a:pPr indent="-177800" lvl="0" marL="177800" rtl="0" algn="l">
              <a:lnSpc>
                <a:spcPct val="130000"/>
              </a:lnSpc>
              <a:spcBef>
                <a:spcPts val="800"/>
              </a:spcBef>
              <a:spcAft>
                <a:spcPts val="0"/>
              </a:spcAft>
              <a:buClr>
                <a:srgbClr val="595959"/>
              </a:buClr>
              <a:buSzPts val="1400"/>
              <a:buChar char="●"/>
            </a:pPr>
            <a:r>
              <a:rPr lang="en-GB"/>
              <a:t>Threat privacy and security risks being exposed</a:t>
            </a:r>
            <a:endParaRPr/>
          </a:p>
          <a:p>
            <a:pPr indent="-177800" lvl="0" marL="177800" rtl="0" algn="l">
              <a:lnSpc>
                <a:spcPct val="130000"/>
              </a:lnSpc>
              <a:spcBef>
                <a:spcPts val="800"/>
              </a:spcBef>
              <a:spcAft>
                <a:spcPts val="0"/>
              </a:spcAft>
              <a:buClr>
                <a:srgbClr val="595959"/>
              </a:buClr>
              <a:buSzPts val="1400"/>
              <a:buChar char="●"/>
            </a:pPr>
            <a:r>
              <a:rPr lang="en-GB"/>
              <a:t>Requires regular staff engagement to be effective</a:t>
            </a:r>
            <a:endParaRPr/>
          </a:p>
          <a:p>
            <a:pPr indent="-177800" lvl="0" marL="177800" rtl="0" algn="l">
              <a:lnSpc>
                <a:spcPct val="130000"/>
              </a:lnSpc>
              <a:spcBef>
                <a:spcPts val="800"/>
              </a:spcBef>
              <a:spcAft>
                <a:spcPts val="0"/>
              </a:spcAft>
              <a:buClr>
                <a:srgbClr val="595959"/>
              </a:buClr>
              <a:buSzPts val="1400"/>
              <a:buChar char="●"/>
            </a:pPr>
            <a:r>
              <a:rPr lang="en-GB"/>
              <a:t>Largely depends on proper use across teams to avoid communication gaps</a:t>
            </a:r>
            <a:endParaRPr/>
          </a:p>
          <a:p>
            <a:pPr indent="0" lvl="0" marL="0" rtl="0" algn="l">
              <a:lnSpc>
                <a:spcPct val="130000"/>
              </a:lnSpc>
              <a:spcBef>
                <a:spcPts val="800"/>
              </a:spcBef>
              <a:spcAft>
                <a:spcPts val="0"/>
              </a:spcAft>
              <a:buClr>
                <a:srgbClr val="595959"/>
              </a:buClr>
              <a:buSzPts val="1400"/>
              <a:buNone/>
            </a:pPr>
            <a:r>
              <a:rPr lang="en-GB"/>
              <a:t>World Health Organization (2021) Global strategy on digital health 2020–2025. Geneva: World Health Organization. Available at: https://www.who.int/publications/i/item/9789240020924 (Accessed: 4 July 2026).</a:t>
            </a:r>
            <a:endParaRPr/>
          </a:p>
          <a:p>
            <a:pPr indent="0" lvl="0" marL="0" rtl="0" algn="l">
              <a:lnSpc>
                <a:spcPct val="130000"/>
              </a:lnSpc>
              <a:spcBef>
                <a:spcPts val="800"/>
              </a:spcBef>
              <a:spcAft>
                <a:spcPts val="0"/>
              </a:spcAft>
              <a:buClr>
                <a:srgbClr val="595959"/>
              </a:buClr>
              <a:buSzPts val="1400"/>
              <a:buNone/>
            </a:pPr>
            <a:r>
              <a:t/>
            </a:r>
            <a:endParaRPr/>
          </a:p>
          <a:p>
            <a:pPr indent="0" lvl="0" marL="0" rtl="0" algn="l">
              <a:lnSpc>
                <a:spcPct val="130000"/>
              </a:lnSpc>
              <a:spcBef>
                <a:spcPts val="800"/>
              </a:spcBef>
              <a:spcAft>
                <a:spcPts val="0"/>
              </a:spcAft>
              <a:buClr>
                <a:srgbClr val="595959"/>
              </a:buClr>
              <a:buSzPts val="1400"/>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2" name="Shape 322"/>
        <p:cNvGrpSpPr/>
        <p:nvPr/>
      </p:nvGrpSpPr>
      <p:grpSpPr>
        <a:xfrm>
          <a:off x="0" y="0"/>
          <a:ext cx="0" cy="0"/>
          <a:chOff x="0" y="0"/>
          <a:chExt cx="0" cy="0"/>
        </a:xfrm>
      </p:grpSpPr>
      <p:sp>
        <p:nvSpPr>
          <p:cNvPr id="323" name="Google Shape;323;p59"/>
          <p:cNvSpPr txBox="1"/>
          <p:nvPr/>
        </p:nvSpPr>
        <p:spPr>
          <a:xfrm>
            <a:off x="563750" y="697050"/>
            <a:ext cx="5021400" cy="36213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MODULE CODE:  LCHS4007_LON</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DIGITAL SKILLS AND RESEA</a:t>
            </a:r>
            <a:r>
              <a:rPr lang="en-GB" sz="2100">
                <a:solidFill>
                  <a:schemeClr val="dk1"/>
                </a:solidFill>
              </a:rPr>
              <a:t>R</a:t>
            </a:r>
            <a:r>
              <a:rPr b="0" i="0" lang="en-GB" sz="2100" u="none" cap="none" strike="noStrike">
                <a:solidFill>
                  <a:schemeClr val="dk1"/>
                </a:solidFill>
                <a:latin typeface="Arial"/>
                <a:ea typeface="Arial"/>
                <a:cs typeface="Arial"/>
                <a:sym typeface="Arial"/>
              </a:rPr>
              <a:t>CH METHODS</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PAMELA WILLIS-BROWN: 2543779</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MODULE LEADER/LECTURER: KWAME ASSA-AGYEL</a:t>
            </a:r>
            <a:endParaRPr sz="11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7" name="Shape 327"/>
        <p:cNvGrpSpPr/>
        <p:nvPr/>
      </p:nvGrpSpPr>
      <p:grpSpPr>
        <a:xfrm>
          <a:off x="0" y="0"/>
          <a:ext cx="0" cy="0"/>
          <a:chOff x="0" y="0"/>
          <a:chExt cx="0" cy="0"/>
        </a:xfrm>
      </p:grpSpPr>
      <p:sp>
        <p:nvSpPr>
          <p:cNvPr id="328" name="Google Shape;328;p60"/>
          <p:cNvSpPr txBox="1"/>
          <p:nvPr>
            <p:ph type="ctrTitle"/>
          </p:nvPr>
        </p:nvSpPr>
        <p:spPr>
          <a:xfrm>
            <a:off x="284775" y="1057750"/>
            <a:ext cx="5213100" cy="3086100"/>
          </a:xfrm>
          <a:prstGeom prst="rect">
            <a:avLst/>
          </a:prstGeom>
          <a:noFill/>
          <a:ln>
            <a:noFill/>
          </a:ln>
        </p:spPr>
        <p:txBody>
          <a:bodyPr anchorCtr="0" anchor="b" bIns="34275" lIns="68575" spcFirstLastPara="1" rIns="68575" wrap="square" tIns="34275">
            <a:noAutofit/>
          </a:bodyPr>
          <a:lstStyle/>
          <a:p>
            <a:pPr indent="0" lvl="0" marL="0" rtl="0" algn="ctr">
              <a:lnSpc>
                <a:spcPct val="90000"/>
              </a:lnSpc>
              <a:spcBef>
                <a:spcPts val="0"/>
              </a:spcBef>
              <a:spcAft>
                <a:spcPts val="0"/>
              </a:spcAft>
              <a:buClr>
                <a:schemeClr val="dk1"/>
              </a:buClr>
              <a:buSzPts val="6000"/>
              <a:buFont typeface="Arial"/>
              <a:buNone/>
            </a:pPr>
            <a:r>
              <a:t/>
            </a:r>
            <a:endParaRPr sz="3900">
              <a:latin typeface="Arial"/>
              <a:ea typeface="Arial"/>
              <a:cs typeface="Arial"/>
              <a:sym typeface="Arial"/>
            </a:endParaRPr>
          </a:p>
          <a:p>
            <a:pPr indent="0" lvl="0" marL="0" rtl="0" algn="ctr">
              <a:lnSpc>
                <a:spcPct val="90000"/>
              </a:lnSpc>
              <a:spcBef>
                <a:spcPts val="0"/>
              </a:spcBef>
              <a:spcAft>
                <a:spcPts val="0"/>
              </a:spcAft>
              <a:buClr>
                <a:schemeClr val="dk1"/>
              </a:buClr>
              <a:buSzPts val="6000"/>
              <a:buFont typeface="Arial"/>
              <a:buNone/>
            </a:pPr>
            <a:r>
              <a:t/>
            </a:r>
            <a:endParaRPr sz="3900">
              <a:latin typeface="Arial"/>
              <a:ea typeface="Arial"/>
              <a:cs typeface="Arial"/>
              <a:sym typeface="Arial"/>
            </a:endParaRPr>
          </a:p>
        </p:txBody>
      </p:sp>
      <p:sp>
        <p:nvSpPr>
          <p:cNvPr id="329" name="Google Shape;329;p60"/>
          <p:cNvSpPr txBox="1"/>
          <p:nvPr>
            <p:ph idx="1" type="subTitle"/>
          </p:nvPr>
        </p:nvSpPr>
        <p:spPr>
          <a:xfrm>
            <a:off x="600675" y="1284400"/>
            <a:ext cx="5507700" cy="2423700"/>
          </a:xfrm>
          <a:prstGeom prst="rect">
            <a:avLst/>
          </a:prstGeom>
          <a:noFill/>
          <a:ln>
            <a:noFill/>
          </a:ln>
        </p:spPr>
        <p:txBody>
          <a:bodyPr anchorCtr="0" anchor="t" bIns="34275" lIns="68575" spcFirstLastPara="1" rIns="68575" wrap="square" tIns="34275">
            <a:normAutofit/>
          </a:bodyPr>
          <a:lstStyle/>
          <a:p>
            <a:pPr indent="0" lvl="0" marL="0" rtl="0" algn="ctr">
              <a:spcBef>
                <a:spcPts val="0"/>
              </a:spcBef>
              <a:spcAft>
                <a:spcPts val="0"/>
              </a:spcAft>
              <a:buNone/>
            </a:pPr>
            <a:r>
              <a:rPr lang="en-GB" sz="3900"/>
              <a:t>Work task:</a:t>
            </a:r>
            <a:endParaRPr sz="3900"/>
          </a:p>
          <a:p>
            <a:pPr indent="0" lvl="0" marL="0" rtl="0" algn="ctr">
              <a:spcBef>
                <a:spcPts val="0"/>
              </a:spcBef>
              <a:spcAft>
                <a:spcPts val="0"/>
              </a:spcAft>
              <a:buClr>
                <a:schemeClr val="dk1"/>
              </a:buClr>
              <a:buSzPts val="6000"/>
              <a:buFont typeface="Arial"/>
              <a:buNone/>
            </a:pPr>
            <a:r>
              <a:rPr lang="en-GB" sz="3900"/>
              <a:t>Secure  File Storage and  Sharing </a:t>
            </a:r>
            <a:endParaRPr/>
          </a:p>
        </p:txBody>
      </p:sp>
      <p:pic>
        <p:nvPicPr>
          <p:cNvPr id="330" name="Google Shape;330;p60"/>
          <p:cNvPicPr preferRelativeResize="0"/>
          <p:nvPr/>
        </p:nvPicPr>
        <p:blipFill>
          <a:blip r:embed="rId3">
            <a:alphaModFix/>
          </a:blip>
          <a:stretch>
            <a:fillRect/>
          </a:stretch>
        </p:blipFill>
        <p:spPr>
          <a:xfrm>
            <a:off x="5899050" y="152400"/>
            <a:ext cx="3092549" cy="38345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sp>
        <p:nvSpPr>
          <p:cNvPr id="335" name="Google Shape;335;p61"/>
          <p:cNvSpPr txBox="1"/>
          <p:nvPr/>
        </p:nvSpPr>
        <p:spPr>
          <a:xfrm>
            <a:off x="807850" y="738111"/>
            <a:ext cx="8142300" cy="60033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Clr>
                <a:schemeClr val="dk1"/>
              </a:buClr>
              <a:buSzPts val="2100"/>
              <a:buFont typeface="Arial"/>
              <a:buNone/>
            </a:pPr>
            <a:r>
              <a:t/>
            </a:r>
            <a:endParaRPr b="1" sz="2100">
              <a:solidFill>
                <a:schemeClr val="dk1"/>
              </a:solidFill>
            </a:endParaRPr>
          </a:p>
          <a:p>
            <a:pPr indent="0" lvl="0" marL="0" marR="0" rtl="0" algn="l">
              <a:lnSpc>
                <a:spcPct val="107000"/>
              </a:lnSpc>
              <a:spcBef>
                <a:spcPts val="0"/>
              </a:spcBef>
              <a:spcAft>
                <a:spcPts val="0"/>
              </a:spcAft>
              <a:buClr>
                <a:schemeClr val="dk1"/>
              </a:buClr>
              <a:buSzPts val="2100"/>
              <a:buFont typeface="Arial"/>
              <a:buNone/>
            </a:pPr>
            <a:r>
              <a:rPr b="1" i="0" lang="en-GB" sz="2100" u="none" cap="none" strike="noStrike">
                <a:solidFill>
                  <a:schemeClr val="dk1"/>
                </a:solidFill>
                <a:latin typeface="Arial"/>
                <a:ea typeface="Arial"/>
                <a:cs typeface="Arial"/>
                <a:sym typeface="Arial"/>
              </a:rPr>
              <a:t>WHY SHAREPOINT FOR RIVERDALE?</a:t>
            </a:r>
            <a:endParaRPr b="1" i="0" sz="2100" u="none" cap="none" strike="noStrike">
              <a:solidFill>
                <a:schemeClr val="dk1"/>
              </a:solidFill>
              <a:latin typeface="Arial"/>
              <a:ea typeface="Arial"/>
              <a:cs typeface="Arial"/>
              <a:sym typeface="Arial"/>
            </a:endParaRPr>
          </a:p>
          <a:p>
            <a:pPr indent="0" lvl="0" marL="0" marR="0" rtl="0" algn="l">
              <a:lnSpc>
                <a:spcPct val="107000"/>
              </a:lnSpc>
              <a:spcBef>
                <a:spcPts val="0"/>
              </a:spcBef>
              <a:spcAft>
                <a:spcPts val="0"/>
              </a:spcAft>
              <a:buClr>
                <a:schemeClr val="dk1"/>
              </a:buClr>
              <a:buSzPts val="2100"/>
              <a:buFont typeface="Arial"/>
              <a:buNone/>
            </a:pPr>
            <a:r>
              <a:t/>
            </a:r>
            <a:endParaRPr b="1" sz="2100">
              <a:solidFill>
                <a:schemeClr val="dk1"/>
              </a:solidFill>
            </a:endParaRPr>
          </a:p>
          <a:p>
            <a:pPr indent="-247650" lvl="0" marL="254000" marR="0" rtl="0" algn="l">
              <a:lnSpc>
                <a:spcPct val="107000"/>
              </a:lnSpc>
              <a:spcBef>
                <a:spcPts val="600"/>
              </a:spcBef>
              <a:spcAft>
                <a:spcPts val="0"/>
              </a:spcAft>
              <a:buClr>
                <a:schemeClr val="dk1"/>
              </a:buClr>
              <a:buSzPts val="2100"/>
              <a:buFont typeface="Noto Sans Symbols"/>
              <a:buChar char="∙"/>
            </a:pPr>
            <a:r>
              <a:rPr b="1" i="0" lang="en-GB" sz="2100" u="none" cap="none" strike="noStrike">
                <a:solidFill>
                  <a:schemeClr val="dk1"/>
                </a:solidFill>
                <a:latin typeface="Arial"/>
                <a:ea typeface="Arial"/>
                <a:cs typeface="Arial"/>
                <a:sym typeface="Arial"/>
              </a:rPr>
              <a:t>PROVIDES SECURE USER FRIENDLY SYSTEMS.</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Designed to facilitate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The needs of Riverdale staff team,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Increasing staff productivity and efficient service delivery.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1"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t/>
            </a:r>
            <a:endParaRPr i="1" sz="2100">
              <a:solidFill>
                <a:schemeClr val="dk1"/>
              </a:solidFill>
            </a:endParaRPr>
          </a:p>
          <a:p>
            <a:pPr indent="-247650" lvl="0" marL="254000" marR="0" rtl="0" algn="l">
              <a:lnSpc>
                <a:spcPct val="107000"/>
              </a:lnSpc>
              <a:spcBef>
                <a:spcPts val="0"/>
              </a:spcBef>
              <a:spcAft>
                <a:spcPts val="0"/>
              </a:spcAft>
              <a:buClr>
                <a:schemeClr val="dk1"/>
              </a:buClr>
              <a:buSzPts val="2100"/>
              <a:buFont typeface="Noto Sans Symbols"/>
              <a:buChar char="∙"/>
            </a:pPr>
            <a:r>
              <a:rPr b="1" i="0" lang="en-GB" sz="2100" u="none" cap="none" strike="noStrike">
                <a:solidFill>
                  <a:schemeClr val="dk1"/>
                </a:solidFill>
                <a:latin typeface="Arial"/>
                <a:ea typeface="Arial"/>
                <a:cs typeface="Arial"/>
                <a:sym typeface="Arial"/>
              </a:rPr>
              <a:t>CENTRALISED AND UP TO DATE FILE STORAGE AND DOCUMENT SHARING. </a:t>
            </a:r>
            <a:r>
              <a:rPr b="0" i="1" lang="en-GB" sz="2100" u="none" cap="none" strike="noStrike">
                <a:solidFill>
                  <a:schemeClr val="dk1"/>
                </a:solidFill>
                <a:latin typeface="Arial"/>
                <a:ea typeface="Arial"/>
                <a:cs typeface="Arial"/>
                <a:sym typeface="Arial"/>
              </a:rPr>
              <a:t>This is essential in regards to the delivery of care and complex care plans for the elderly residents.</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1" i="0"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sp>
        <p:nvSpPr>
          <p:cNvPr id="340" name="Google Shape;340;p62"/>
          <p:cNvSpPr txBox="1"/>
          <p:nvPr/>
        </p:nvSpPr>
        <p:spPr>
          <a:xfrm>
            <a:off x="738125" y="918275"/>
            <a:ext cx="8299200" cy="30609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Clr>
                <a:schemeClr val="dk1"/>
              </a:buClr>
              <a:buSzPts val="2400"/>
              <a:buFont typeface="Arial"/>
              <a:buNone/>
            </a:pPr>
            <a:r>
              <a:t/>
            </a:r>
            <a:endParaRPr b="1" sz="1800">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Clr>
                <a:schemeClr val="dk1"/>
              </a:buClr>
              <a:buSzPts val="2400"/>
              <a:buFont typeface="Arial"/>
              <a:buNone/>
            </a:pPr>
            <a:r>
              <a:t/>
            </a:r>
            <a:endParaRPr b="1" sz="1800">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Clr>
                <a:schemeClr val="dk1"/>
              </a:buClr>
              <a:buSzPts val="2400"/>
              <a:buFont typeface="Arial"/>
              <a:buNone/>
            </a:pPr>
            <a:r>
              <a:rPr b="1" i="0" lang="en-GB" sz="2000" u="none" cap="none" strike="noStrike">
                <a:solidFill>
                  <a:schemeClr val="dk1"/>
                </a:solidFill>
                <a:latin typeface="Times New Roman"/>
                <a:ea typeface="Times New Roman"/>
                <a:cs typeface="Times New Roman"/>
                <a:sym typeface="Times New Roman"/>
              </a:rPr>
              <a:t>Although Microsoft 365 has a few tools that provide adequate functions, such as </a:t>
            </a:r>
            <a:r>
              <a:rPr b="1" i="0" lang="en-GB" sz="2000" u="sng" cap="none" strike="noStrike">
                <a:solidFill>
                  <a:srgbClr val="EE0000"/>
                </a:solidFill>
                <a:latin typeface="Times New Roman"/>
                <a:ea typeface="Times New Roman"/>
                <a:cs typeface="Times New Roman"/>
                <a:sym typeface="Times New Roman"/>
              </a:rPr>
              <a:t>ONE DRIVE</a:t>
            </a:r>
            <a:r>
              <a:rPr b="1" i="0" lang="en-GB" sz="2000" u="none" cap="none" strike="noStrike">
                <a:solidFill>
                  <a:srgbClr val="EE0000"/>
                </a:solidFill>
                <a:latin typeface="Times New Roman"/>
                <a:ea typeface="Times New Roman"/>
                <a:cs typeface="Times New Roman"/>
                <a:sym typeface="Times New Roman"/>
              </a:rPr>
              <a:t> </a:t>
            </a:r>
            <a:r>
              <a:rPr b="1" i="0" lang="en-GB" sz="2000" u="none" cap="none" strike="noStrike">
                <a:solidFill>
                  <a:schemeClr val="dk1"/>
                </a:solidFill>
                <a:latin typeface="Times New Roman"/>
                <a:ea typeface="Times New Roman"/>
                <a:cs typeface="Times New Roman"/>
                <a:sym typeface="Times New Roman"/>
              </a:rPr>
              <a:t>and </a:t>
            </a:r>
            <a:r>
              <a:rPr b="1" i="0" lang="en-GB" sz="2000" u="sng" cap="none" strike="noStrike">
                <a:solidFill>
                  <a:srgbClr val="C00000"/>
                </a:solidFill>
                <a:latin typeface="Times New Roman"/>
                <a:ea typeface="Times New Roman"/>
                <a:cs typeface="Times New Roman"/>
                <a:sym typeface="Times New Roman"/>
              </a:rPr>
              <a:t>TEAMS</a:t>
            </a:r>
            <a:r>
              <a:rPr b="1" i="0" lang="en-GB" sz="2000" u="none" cap="none" strike="noStrike">
                <a:solidFill>
                  <a:schemeClr val="dk1"/>
                </a:solidFill>
                <a:latin typeface="Times New Roman"/>
                <a:ea typeface="Times New Roman"/>
                <a:cs typeface="Times New Roman"/>
                <a:sym typeface="Times New Roman"/>
              </a:rPr>
              <a:t>, </a:t>
            </a:r>
            <a:endParaRPr b="1" i="0" sz="2000" u="none" cap="none" strike="noStrike">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Clr>
                <a:schemeClr val="dk1"/>
              </a:buClr>
              <a:buSzPts val="2400"/>
              <a:buFont typeface="Arial"/>
              <a:buNone/>
            </a:pPr>
            <a:r>
              <a:rPr b="1" i="0" lang="en-GB" sz="2000" u="none" cap="none" strike="noStrike">
                <a:solidFill>
                  <a:schemeClr val="dk1"/>
                </a:solidFill>
                <a:latin typeface="Times New Roman"/>
                <a:ea typeface="Times New Roman"/>
                <a:cs typeface="Times New Roman"/>
                <a:sym typeface="Times New Roman"/>
              </a:rPr>
              <a:t>When it comes to the issue of secure file storage and sharing for Riverdale Nursing home, </a:t>
            </a:r>
            <a:r>
              <a:rPr b="1" i="0" lang="en-GB" sz="2000" u="sng" cap="none" strike="noStrike">
                <a:solidFill>
                  <a:srgbClr val="0E2841"/>
                </a:solidFill>
                <a:latin typeface="Times New Roman"/>
                <a:ea typeface="Times New Roman"/>
                <a:cs typeface="Times New Roman"/>
                <a:sym typeface="Times New Roman"/>
              </a:rPr>
              <a:t>SHAREPOINT</a:t>
            </a:r>
            <a:r>
              <a:rPr b="1" i="0" lang="en-GB" sz="2000" u="none" cap="none" strike="noStrike">
                <a:solidFill>
                  <a:schemeClr val="dk1"/>
                </a:solidFill>
                <a:latin typeface="Times New Roman"/>
                <a:ea typeface="Times New Roman"/>
                <a:cs typeface="Times New Roman"/>
                <a:sym typeface="Times New Roman"/>
              </a:rPr>
              <a:t> is the one that meets their needs.</a:t>
            </a:r>
            <a:endParaRPr b="1" i="0" sz="2000" u="none" cap="none" strike="noStrike">
              <a:solidFill>
                <a:schemeClr val="dk1"/>
              </a:solidFill>
              <a:latin typeface="Times New Roman"/>
              <a:ea typeface="Times New Roman"/>
              <a:cs typeface="Times New Roman"/>
              <a:sym typeface="Times New Roman"/>
            </a:endParaRPr>
          </a:p>
          <a:p>
            <a:pPr indent="0" lvl="0" marL="0" marR="0" rtl="0" algn="l">
              <a:lnSpc>
                <a:spcPct val="107000"/>
              </a:lnSpc>
              <a:spcBef>
                <a:spcPts val="600"/>
              </a:spcBef>
              <a:spcAft>
                <a:spcPts val="0"/>
              </a:spcAft>
              <a:buClr>
                <a:schemeClr val="dk1"/>
              </a:buClr>
              <a:buSzPts val="600"/>
              <a:buFont typeface="Arial"/>
              <a:buNone/>
            </a:pPr>
            <a:r>
              <a:rPr b="0" i="0" lang="en-GB" sz="800" u="none" cap="none" strike="noStrike">
                <a:solidFill>
                  <a:schemeClr val="dk1"/>
                </a:solidFill>
                <a:latin typeface="Arial"/>
                <a:ea typeface="Arial"/>
                <a:cs typeface="Arial"/>
                <a:sym typeface="Arial"/>
              </a:rPr>
              <a:t> </a:t>
            </a:r>
            <a:endParaRPr b="1" sz="13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sp>
        <p:nvSpPr>
          <p:cNvPr id="345" name="Google Shape;345;p63"/>
          <p:cNvSpPr txBox="1"/>
          <p:nvPr/>
        </p:nvSpPr>
        <p:spPr>
          <a:xfrm>
            <a:off x="616050" y="738100"/>
            <a:ext cx="8369100" cy="26151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None/>
            </a:pPr>
            <a:r>
              <a:t/>
            </a:r>
            <a:endParaRPr b="1" sz="2000">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None/>
            </a:pPr>
            <a:r>
              <a:rPr b="1" i="0" lang="en-GB" sz="2000" u="none" cap="none" strike="noStrike">
                <a:solidFill>
                  <a:schemeClr val="dk1"/>
                </a:solidFill>
                <a:latin typeface="Times New Roman"/>
                <a:ea typeface="Times New Roman"/>
                <a:cs typeface="Times New Roman"/>
                <a:sym typeface="Times New Roman"/>
              </a:rPr>
              <a:t>SECURE DATA AND CLINICAL RECORD   SHARING BETWEEN MANAGEMENT, STAFF TEAM AND PRACTITIONERS.</a:t>
            </a:r>
            <a:endParaRPr b="1" i="0" sz="2000" u="none" cap="none" strike="noStrike">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None/>
            </a:pPr>
            <a:r>
              <a:t/>
            </a:r>
            <a:endParaRPr b="1" sz="2000">
              <a:solidFill>
                <a:schemeClr val="dk1"/>
              </a:solidFill>
              <a:latin typeface="Times New Roman"/>
              <a:ea typeface="Times New Roman"/>
              <a:cs typeface="Times New Roman"/>
              <a:sym typeface="Times New Roman"/>
            </a:endParaRPr>
          </a:p>
          <a:p>
            <a:pPr indent="0" lvl="0" marL="0" marR="0" rtl="0" algn="l">
              <a:lnSpc>
                <a:spcPct val="107000"/>
              </a:lnSpc>
              <a:spcBef>
                <a:spcPts val="600"/>
              </a:spcBef>
              <a:spcAft>
                <a:spcPts val="0"/>
              </a:spcAft>
              <a:buNone/>
            </a:pPr>
            <a:r>
              <a:rPr b="1" i="0" lang="en-GB" sz="2000" u="none" cap="none" strike="noStrike">
                <a:solidFill>
                  <a:schemeClr val="dk1"/>
                </a:solidFill>
                <a:latin typeface="Times New Roman"/>
                <a:ea typeface="Times New Roman"/>
                <a:cs typeface="Times New Roman"/>
                <a:sym typeface="Times New Roman"/>
              </a:rPr>
              <a:t> </a:t>
            </a:r>
            <a:r>
              <a:rPr i="1" lang="en-GB" sz="2000" u="none" cap="none" strike="noStrike">
                <a:solidFill>
                  <a:schemeClr val="dk1"/>
                </a:solidFill>
                <a:latin typeface="Times New Roman"/>
                <a:ea typeface="Times New Roman"/>
                <a:cs typeface="Times New Roman"/>
                <a:sym typeface="Times New Roman"/>
              </a:rPr>
              <a:t>Enabling collaborations, problem solving troubleshooting. Alongside adjustments and updates in real time.</a:t>
            </a:r>
            <a:endParaRPr i="0" sz="2000" u="none" cap="none" strike="noStrike">
              <a:solidFill>
                <a:schemeClr val="dk1"/>
              </a:solidFill>
              <a:latin typeface="Times New Roman"/>
              <a:ea typeface="Times New Roman"/>
              <a:cs typeface="Times New Roman"/>
              <a:sym typeface="Times New Roman"/>
            </a:endParaRPr>
          </a:p>
          <a:p>
            <a:pPr indent="0" lvl="0" marL="177800" marR="0" rtl="0" algn="l">
              <a:lnSpc>
                <a:spcPct val="107000"/>
              </a:lnSpc>
              <a:spcBef>
                <a:spcPts val="600"/>
              </a:spcBef>
              <a:spcAft>
                <a:spcPts val="0"/>
              </a:spcAft>
              <a:buClr>
                <a:schemeClr val="dk1"/>
              </a:buClr>
              <a:buSzPts val="2700"/>
              <a:buFont typeface="Arial"/>
              <a:buNone/>
            </a:pPr>
            <a:r>
              <a:rPr b="1" i="0" lang="en-GB" sz="2700" u="none" cap="none" strike="noStrike">
                <a:solidFill>
                  <a:schemeClr val="dk1"/>
                </a:solidFill>
                <a:latin typeface="Arial"/>
                <a:ea typeface="Arial"/>
                <a:cs typeface="Arial"/>
                <a:sym typeface="Arial"/>
              </a:rPr>
              <a:t>  </a:t>
            </a:r>
            <a:endParaRPr b="0" i="0" sz="2700" u="none" cap="none" strike="noStrike">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9" name="Shape 349"/>
        <p:cNvGrpSpPr/>
        <p:nvPr/>
      </p:nvGrpSpPr>
      <p:grpSpPr>
        <a:xfrm>
          <a:off x="0" y="0"/>
          <a:ext cx="0" cy="0"/>
          <a:chOff x="0" y="0"/>
          <a:chExt cx="0" cy="0"/>
        </a:xfrm>
      </p:grpSpPr>
      <p:sp>
        <p:nvSpPr>
          <p:cNvPr id="350" name="Google Shape;350;p64"/>
          <p:cNvSpPr/>
          <p:nvPr/>
        </p:nvSpPr>
        <p:spPr>
          <a:xfrm>
            <a:off x="2708813" y="261534"/>
            <a:ext cx="2940319" cy="1604074"/>
          </a:xfrm>
          <a:prstGeom prst="rect">
            <a:avLst/>
          </a:prstGeom>
          <a:solidFill>
            <a:srgbClr val="156082"/>
          </a:solidFill>
          <a:ln cap="flat" cmpd="sng" w="12700">
            <a:solidFill>
              <a:srgbClr val="082836"/>
            </a:solidFill>
            <a:prstDash val="solid"/>
            <a:miter lim="8000"/>
            <a:headEnd len="sm" w="sm" type="none"/>
            <a:tailEnd len="sm" w="sm" type="none"/>
          </a:ln>
        </p:spPr>
        <p:txBody>
          <a:bodyPr anchorCtr="0" anchor="ctr" bIns="34275" lIns="68575" spcFirstLastPara="1" rIns="68575" wrap="square" tIns="34275">
            <a:noAutofit/>
          </a:bodyPr>
          <a:lstStyle/>
          <a:p>
            <a:pPr indent="0" lvl="0" marL="0" marR="0" rtl="0" algn="ctr">
              <a:lnSpc>
                <a:spcPct val="107000"/>
              </a:lnSpc>
              <a:spcBef>
                <a:spcPts val="0"/>
              </a:spcBef>
              <a:spcAft>
                <a:spcPts val="0"/>
              </a:spcAft>
              <a:buClr>
                <a:schemeClr val="dk1"/>
              </a:buClr>
              <a:buSzPts val="2000"/>
              <a:buFont typeface="Arial"/>
              <a:buNone/>
            </a:pPr>
            <a:r>
              <a:rPr b="0" i="0" lang="en-GB" sz="2000" u="none" cap="none" strike="noStrike">
                <a:solidFill>
                  <a:schemeClr val="lt1"/>
                </a:solidFill>
                <a:latin typeface="Arial"/>
                <a:ea typeface="Arial"/>
                <a:cs typeface="Arial"/>
                <a:sym typeface="Arial"/>
              </a:rPr>
              <a:t>SHAREPOINT</a:t>
            </a:r>
            <a:endParaRPr b="0" i="0" sz="800" u="none" cap="none" strike="noStrike">
              <a:solidFill>
                <a:schemeClr val="lt1"/>
              </a:solidFill>
              <a:latin typeface="Arial"/>
              <a:ea typeface="Arial"/>
              <a:cs typeface="Arial"/>
              <a:sym typeface="Arial"/>
            </a:endParaRPr>
          </a:p>
          <a:p>
            <a:pPr indent="0" lvl="0" marL="0" marR="0" rtl="0" algn="ctr">
              <a:lnSpc>
                <a:spcPct val="107000"/>
              </a:lnSpc>
              <a:spcBef>
                <a:spcPts val="600"/>
              </a:spcBef>
              <a:spcAft>
                <a:spcPts val="0"/>
              </a:spcAft>
              <a:buClr>
                <a:schemeClr val="dk1"/>
              </a:buClr>
              <a:buSzPts val="2000"/>
              <a:buFont typeface="Arial"/>
              <a:buNone/>
            </a:pPr>
            <a:r>
              <a:rPr b="0" i="0" lang="en-GB" sz="2000" u="none" cap="none" strike="noStrike">
                <a:solidFill>
                  <a:schemeClr val="lt1"/>
                </a:solidFill>
                <a:latin typeface="Arial"/>
                <a:ea typeface="Arial"/>
                <a:cs typeface="Arial"/>
                <a:sym typeface="Arial"/>
              </a:rPr>
              <a:t>DUEL PLATFORMS</a:t>
            </a:r>
            <a:endParaRPr b="0" i="0" sz="800" u="none" cap="none" strike="noStrike">
              <a:solidFill>
                <a:schemeClr val="lt1"/>
              </a:solidFill>
              <a:latin typeface="Arial"/>
              <a:ea typeface="Arial"/>
              <a:cs typeface="Arial"/>
              <a:sym typeface="Arial"/>
            </a:endParaRPr>
          </a:p>
        </p:txBody>
      </p:sp>
      <p:sp>
        <p:nvSpPr>
          <p:cNvPr id="351" name="Google Shape;351;p64"/>
          <p:cNvSpPr/>
          <p:nvPr/>
        </p:nvSpPr>
        <p:spPr>
          <a:xfrm>
            <a:off x="453326" y="2127143"/>
            <a:ext cx="2592092" cy="895027"/>
          </a:xfrm>
          <a:prstGeom prst="rect">
            <a:avLst/>
          </a:prstGeom>
          <a:solidFill>
            <a:schemeClr val="accent1"/>
          </a:solidFill>
          <a:ln cap="flat" cmpd="sng" w="19050">
            <a:solidFill>
              <a:srgbClr val="082836"/>
            </a:solidFill>
            <a:prstDash val="solid"/>
            <a:miter lim="8000"/>
            <a:headEnd len="sm" w="sm" type="none"/>
            <a:tailEnd len="sm" w="sm" type="none"/>
          </a:ln>
        </p:spPr>
        <p:txBody>
          <a:bodyPr anchorCtr="0" anchor="ctr" bIns="34275" lIns="68575" spcFirstLastPara="1" rIns="68575" wrap="square" tIns="34275">
            <a:noAutofit/>
          </a:bodyPr>
          <a:lstStyle/>
          <a:p>
            <a:pPr indent="0" lvl="0" marL="0" marR="0" rtl="0" algn="ctr">
              <a:spcBef>
                <a:spcPts val="0"/>
              </a:spcBef>
              <a:spcAft>
                <a:spcPts val="0"/>
              </a:spcAft>
              <a:buNone/>
            </a:pPr>
            <a:r>
              <a:rPr b="0" i="0" lang="en-GB" sz="2700" u="none" cap="none" strike="noStrike">
                <a:solidFill>
                  <a:schemeClr val="lt1"/>
                </a:solidFill>
                <a:latin typeface="Arial"/>
                <a:ea typeface="Arial"/>
                <a:cs typeface="Arial"/>
                <a:sym typeface="Arial"/>
              </a:rPr>
              <a:t>TEAM SITE</a:t>
            </a:r>
            <a:endParaRPr sz="1100">
              <a:solidFill>
                <a:schemeClr val="lt1"/>
              </a:solidFill>
            </a:endParaRPr>
          </a:p>
        </p:txBody>
      </p:sp>
      <p:sp>
        <p:nvSpPr>
          <p:cNvPr id="352" name="Google Shape;352;p64"/>
          <p:cNvSpPr/>
          <p:nvPr/>
        </p:nvSpPr>
        <p:spPr>
          <a:xfrm>
            <a:off x="5649132" y="2127143"/>
            <a:ext cx="2592091" cy="895027"/>
          </a:xfrm>
          <a:prstGeom prst="rect">
            <a:avLst/>
          </a:prstGeom>
          <a:solidFill>
            <a:schemeClr val="accent1"/>
          </a:solidFill>
          <a:ln cap="flat" cmpd="sng" w="19050">
            <a:solidFill>
              <a:srgbClr val="082836"/>
            </a:solidFill>
            <a:prstDash val="solid"/>
            <a:miter lim="8000"/>
            <a:headEnd len="sm" w="sm" type="none"/>
            <a:tailEnd len="sm" w="sm" type="none"/>
          </a:ln>
        </p:spPr>
        <p:txBody>
          <a:bodyPr anchorCtr="0" anchor="ctr" bIns="34275" lIns="68575" spcFirstLastPara="1" rIns="68575" wrap="square" tIns="34275">
            <a:noAutofit/>
          </a:bodyPr>
          <a:lstStyle/>
          <a:p>
            <a:pPr indent="0" lvl="0" marL="0" marR="0" rtl="0" algn="ctr">
              <a:spcBef>
                <a:spcPts val="0"/>
              </a:spcBef>
              <a:spcAft>
                <a:spcPts val="0"/>
              </a:spcAft>
              <a:buNone/>
            </a:pPr>
            <a:r>
              <a:rPr b="0" i="0" lang="en-GB" sz="2700" u="none" cap="none" strike="noStrike">
                <a:solidFill>
                  <a:schemeClr val="lt1"/>
                </a:solidFill>
                <a:latin typeface="Arial"/>
                <a:ea typeface="Arial"/>
                <a:cs typeface="Arial"/>
                <a:sym typeface="Arial"/>
              </a:rPr>
              <a:t>COMMUNITY SITE</a:t>
            </a:r>
            <a:endParaRPr sz="1100">
              <a:solidFill>
                <a:schemeClr val="lt1"/>
              </a:solidFill>
            </a:endParaRPr>
          </a:p>
        </p:txBody>
      </p:sp>
      <p:sp>
        <p:nvSpPr>
          <p:cNvPr id="353" name="Google Shape;353;p64"/>
          <p:cNvSpPr txBox="1"/>
          <p:nvPr/>
        </p:nvSpPr>
        <p:spPr>
          <a:xfrm>
            <a:off x="453327" y="3277893"/>
            <a:ext cx="2683365" cy="1938992"/>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0" i="0" lang="en-GB" sz="1400" u="none" cap="none" strike="noStrike">
                <a:solidFill>
                  <a:schemeClr val="dk1"/>
                </a:solidFill>
                <a:latin typeface="Arial"/>
                <a:ea typeface="Arial"/>
                <a:cs typeface="Arial"/>
                <a:sym typeface="Arial"/>
              </a:rPr>
              <a:t>Allows Riverdale Nursing home to share up to date information across the team. </a:t>
            </a:r>
            <a:endParaRPr sz="1100"/>
          </a:p>
          <a:p>
            <a:pPr indent="0" lvl="0" marL="0" marR="0" rtl="0" algn="l">
              <a:spcBef>
                <a:spcPts val="0"/>
              </a:spcBef>
              <a:spcAft>
                <a:spcPts val="0"/>
              </a:spcAft>
              <a:buNone/>
            </a:pPr>
            <a:r>
              <a:rPr lang="en-GB" sz="1400">
                <a:solidFill>
                  <a:schemeClr val="dk1"/>
                </a:solidFill>
                <a:latin typeface="Arial"/>
                <a:ea typeface="Arial"/>
                <a:cs typeface="Arial"/>
                <a:sym typeface="Arial"/>
              </a:rPr>
              <a:t> </a:t>
            </a:r>
            <a:endParaRPr sz="1100"/>
          </a:p>
          <a:p>
            <a:pPr indent="0" lvl="0" marL="0" marR="0" rtl="0" algn="l">
              <a:spcBef>
                <a:spcPts val="0"/>
              </a:spcBef>
              <a:spcAft>
                <a:spcPts val="0"/>
              </a:spcAft>
              <a:buNone/>
            </a:pPr>
            <a:r>
              <a:rPr lang="en-GB" sz="1400">
                <a:solidFill>
                  <a:schemeClr val="dk1"/>
                </a:solidFill>
                <a:latin typeface="Arial"/>
                <a:ea typeface="Arial"/>
                <a:cs typeface="Arial"/>
                <a:sym typeface="Arial"/>
              </a:rPr>
              <a:t>The Teams digital interactions are secure and encrypted with additional privacy features available if required.</a:t>
            </a:r>
            <a:endParaRPr sz="1100"/>
          </a:p>
          <a:p>
            <a:pPr indent="0" lvl="0" marL="0" marR="0" rtl="0" algn="l">
              <a:spcBef>
                <a:spcPts val="0"/>
              </a:spcBef>
              <a:spcAft>
                <a:spcPts val="0"/>
              </a:spcAft>
              <a:buNone/>
            </a:pPr>
            <a:r>
              <a:t/>
            </a:r>
            <a:endParaRPr sz="1400">
              <a:solidFill>
                <a:schemeClr val="dk1"/>
              </a:solidFill>
              <a:latin typeface="Arial"/>
              <a:ea typeface="Arial"/>
              <a:cs typeface="Arial"/>
              <a:sym typeface="Arial"/>
            </a:endParaRPr>
          </a:p>
        </p:txBody>
      </p:sp>
      <p:sp>
        <p:nvSpPr>
          <p:cNvPr id="354" name="Google Shape;354;p64"/>
          <p:cNvSpPr txBox="1"/>
          <p:nvPr/>
        </p:nvSpPr>
        <p:spPr>
          <a:xfrm>
            <a:off x="6007310" y="3429000"/>
            <a:ext cx="2154835" cy="1731243"/>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This is a one way communication and information platform.</a:t>
            </a:r>
            <a:endParaRPr sz="1100"/>
          </a:p>
          <a:p>
            <a:pPr indent="0" lvl="0" marL="0" marR="0" rtl="0" algn="l">
              <a:spcBef>
                <a:spcPts val="0"/>
              </a:spcBef>
              <a:spcAft>
                <a:spcPts val="0"/>
              </a:spcAft>
              <a:buNone/>
            </a:pPr>
            <a:r>
              <a:t/>
            </a:r>
            <a:endParaRPr sz="1400">
              <a:solidFill>
                <a:schemeClr val="dk1"/>
              </a:solidFill>
              <a:latin typeface="Arial"/>
              <a:ea typeface="Arial"/>
              <a:cs typeface="Arial"/>
              <a:sym typeface="Arial"/>
            </a:endParaRPr>
          </a:p>
          <a:p>
            <a:pPr indent="0" lvl="0" marL="0" marR="0" rtl="0" algn="l">
              <a:spcBef>
                <a:spcPts val="0"/>
              </a:spcBef>
              <a:spcAft>
                <a:spcPts val="0"/>
              </a:spcAft>
              <a:buNone/>
            </a:pPr>
            <a:r>
              <a:rPr lang="en-GB" sz="1400">
                <a:solidFill>
                  <a:schemeClr val="dk1"/>
                </a:solidFill>
                <a:latin typeface="Arial"/>
                <a:ea typeface="Arial"/>
                <a:cs typeface="Arial"/>
                <a:sym typeface="Arial"/>
              </a:rPr>
              <a:t>Used to share company news, events announcements and articles. </a:t>
            </a:r>
            <a:endParaRPr sz="11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8" name="Shape 358"/>
        <p:cNvGrpSpPr/>
        <p:nvPr/>
      </p:nvGrpSpPr>
      <p:grpSpPr>
        <a:xfrm>
          <a:off x="0" y="0"/>
          <a:ext cx="0" cy="0"/>
          <a:chOff x="0" y="0"/>
          <a:chExt cx="0" cy="0"/>
        </a:xfrm>
      </p:grpSpPr>
      <p:sp>
        <p:nvSpPr>
          <p:cNvPr id="359" name="Google Shape;359;p65"/>
          <p:cNvSpPr txBox="1"/>
          <p:nvPr/>
        </p:nvSpPr>
        <p:spPr>
          <a:xfrm>
            <a:off x="1441351" y="906650"/>
            <a:ext cx="7073100" cy="3771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2000">
                <a:solidFill>
                  <a:schemeClr val="dk1"/>
                </a:solidFill>
                <a:latin typeface="Times New Roman"/>
                <a:ea typeface="Times New Roman"/>
                <a:cs typeface="Times New Roman"/>
                <a:sym typeface="Times New Roman"/>
              </a:rPr>
              <a:t>STEPS TO ENSURE SECURE USAGE OF SHAREPOINT TOOL</a:t>
            </a:r>
            <a:endParaRPr sz="2000">
              <a:latin typeface="Times New Roman"/>
              <a:ea typeface="Times New Roman"/>
              <a:cs typeface="Times New Roman"/>
              <a:sym typeface="Times New Roman"/>
            </a:endParaRPr>
          </a:p>
        </p:txBody>
      </p:sp>
      <p:sp>
        <p:nvSpPr>
          <p:cNvPr id="360" name="Google Shape;360;p65"/>
          <p:cNvSpPr txBox="1"/>
          <p:nvPr/>
        </p:nvSpPr>
        <p:spPr>
          <a:xfrm>
            <a:off x="1441350" y="1929550"/>
            <a:ext cx="7352100" cy="2430300"/>
          </a:xfrm>
          <a:prstGeom prst="rect">
            <a:avLst/>
          </a:prstGeom>
          <a:noFill/>
          <a:ln>
            <a:noFill/>
          </a:ln>
        </p:spPr>
        <p:txBody>
          <a:bodyPr anchorCtr="0" anchor="t" bIns="34275" lIns="68575" spcFirstLastPara="1" rIns="68575" wrap="square" tIns="34275">
            <a:spAutoFit/>
          </a:bodyPr>
          <a:lstStyle/>
          <a:p>
            <a:pPr indent="-279400" lvl="0" marL="254000" marR="0" rtl="0" algn="l">
              <a:lnSpc>
                <a:spcPct val="107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Never distribute link unless the data is already entirely public.</a:t>
            </a:r>
            <a:endParaRPr sz="2000">
              <a:latin typeface="Times New Roman"/>
              <a:ea typeface="Times New Roman"/>
              <a:cs typeface="Times New Roman"/>
              <a:sym typeface="Times New Roman"/>
            </a:endParaRPr>
          </a:p>
          <a:p>
            <a:pPr indent="0" lvl="0" marL="0" marR="0" rtl="0" algn="l">
              <a:lnSpc>
                <a:spcPct val="107000"/>
              </a:lnSpc>
              <a:spcBef>
                <a:spcPts val="600"/>
              </a:spcBef>
              <a:spcAft>
                <a:spcPts val="0"/>
              </a:spcAft>
              <a:buClr>
                <a:schemeClr val="dk1"/>
              </a:buClr>
              <a:buSzPts val="1500"/>
              <a:buFont typeface="Arial"/>
              <a:buNone/>
            </a:pPr>
            <a:r>
              <a:rPr lang="en-GB" sz="2000">
                <a:solidFill>
                  <a:schemeClr val="dk1"/>
                </a:solidFill>
                <a:latin typeface="Times New Roman"/>
                <a:ea typeface="Times New Roman"/>
                <a:cs typeface="Times New Roman"/>
                <a:sym typeface="Times New Roman"/>
              </a:rPr>
              <a:t> </a:t>
            </a:r>
            <a:endParaRPr sz="2000">
              <a:latin typeface="Times New Roman"/>
              <a:ea typeface="Times New Roman"/>
              <a:cs typeface="Times New Roman"/>
              <a:sym typeface="Times New Roman"/>
            </a:endParaRPr>
          </a:p>
          <a:p>
            <a:pPr indent="-279400" lvl="0" marL="254000" marR="0" rtl="0" algn="l">
              <a:lnSpc>
                <a:spcPct val="107000"/>
              </a:lnSpc>
              <a:spcBef>
                <a:spcPts val="60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Have a “People you choose” perimeter to validate external users </a:t>
            </a:r>
            <a:endParaRPr sz="2000">
              <a:latin typeface="Times New Roman"/>
              <a:ea typeface="Times New Roman"/>
              <a:cs typeface="Times New Roman"/>
              <a:sym typeface="Times New Roman"/>
            </a:endParaRPr>
          </a:p>
          <a:p>
            <a:pPr indent="0" lvl="0" marL="342900" marR="0" rtl="0" algn="l">
              <a:lnSpc>
                <a:spcPct val="107000"/>
              </a:lnSpc>
              <a:spcBef>
                <a:spcPts val="0"/>
              </a:spcBef>
              <a:spcAft>
                <a:spcPts val="0"/>
              </a:spcAft>
              <a:buClr>
                <a:schemeClr val="dk1"/>
              </a:buClr>
              <a:buSzPts val="1500"/>
              <a:buFont typeface="Arial"/>
              <a:buNone/>
            </a:pPr>
            <a:r>
              <a:rPr lang="en-GB" sz="2000">
                <a:solidFill>
                  <a:schemeClr val="dk1"/>
                </a:solidFill>
                <a:latin typeface="Times New Roman"/>
                <a:ea typeface="Times New Roman"/>
                <a:cs typeface="Times New Roman"/>
                <a:sym typeface="Times New Roman"/>
              </a:rPr>
              <a:t>Via an Email Passcode or account login.</a:t>
            </a:r>
            <a:endParaRPr sz="2000">
              <a:latin typeface="Times New Roman"/>
              <a:ea typeface="Times New Roman"/>
              <a:cs typeface="Times New Roman"/>
              <a:sym typeface="Times New Roman"/>
            </a:endParaRPr>
          </a:p>
          <a:p>
            <a:pPr indent="0" lvl="0" marL="342900" marR="0" rtl="0" algn="l">
              <a:lnSpc>
                <a:spcPct val="107000"/>
              </a:lnSpc>
              <a:spcBef>
                <a:spcPts val="0"/>
              </a:spcBef>
              <a:spcAft>
                <a:spcPts val="0"/>
              </a:spcAft>
              <a:buClr>
                <a:schemeClr val="dk1"/>
              </a:buClr>
              <a:buSzPts val="1500"/>
              <a:buFont typeface="Arial"/>
              <a:buNone/>
            </a:pPr>
            <a:r>
              <a:rPr lang="en-GB" sz="2000">
                <a:solidFill>
                  <a:schemeClr val="dk1"/>
                </a:solidFill>
                <a:latin typeface="Times New Roman"/>
                <a:ea typeface="Times New Roman"/>
                <a:cs typeface="Times New Roman"/>
                <a:sym typeface="Times New Roman"/>
              </a:rPr>
              <a:t> </a:t>
            </a:r>
            <a:endParaRPr sz="2000">
              <a:latin typeface="Times New Roman"/>
              <a:ea typeface="Times New Roman"/>
              <a:cs typeface="Times New Roman"/>
              <a:sym typeface="Times New Roman"/>
            </a:endParaRPr>
          </a:p>
          <a:p>
            <a:pPr indent="-279400" lvl="0" marL="254000" marR="0" rtl="0" algn="l">
              <a:lnSpc>
                <a:spcPct val="107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To ensure limited rights, apply a “View only Permission”</a:t>
            </a:r>
            <a:endParaRPr sz="2000">
              <a:latin typeface="Times New Roman"/>
              <a:ea typeface="Times New Roman"/>
              <a:cs typeface="Times New Roman"/>
              <a:sym typeface="Times New Roman"/>
            </a:endParaRPr>
          </a:p>
          <a:p>
            <a:pPr indent="0" lvl="0" marL="342900" marR="0" rtl="0" algn="l">
              <a:lnSpc>
                <a:spcPct val="107000"/>
              </a:lnSpc>
              <a:spcBef>
                <a:spcPts val="0"/>
              </a:spcBef>
              <a:spcAft>
                <a:spcPts val="0"/>
              </a:spcAft>
              <a:buClr>
                <a:schemeClr val="dk1"/>
              </a:buClr>
              <a:buSzPts val="1500"/>
              <a:buFont typeface="Arial"/>
              <a:buNone/>
            </a:pPr>
            <a:r>
              <a:rPr lang="en-GB" sz="1500">
                <a:solidFill>
                  <a:schemeClr val="dk1"/>
                </a:solidFill>
                <a:latin typeface="Arial"/>
                <a:ea typeface="Arial"/>
                <a:cs typeface="Arial"/>
                <a:sym typeface="Arial"/>
              </a:rPr>
              <a:t> </a:t>
            </a:r>
            <a:endParaRPr sz="110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64" name="Shape 364"/>
        <p:cNvGrpSpPr/>
        <p:nvPr/>
      </p:nvGrpSpPr>
      <p:grpSpPr>
        <a:xfrm>
          <a:off x="0" y="0"/>
          <a:ext cx="0" cy="0"/>
          <a:chOff x="0" y="0"/>
          <a:chExt cx="0" cy="0"/>
        </a:xfrm>
      </p:grpSpPr>
      <p:sp>
        <p:nvSpPr>
          <p:cNvPr id="365" name="Google Shape;365;p66"/>
          <p:cNvSpPr txBox="1"/>
          <p:nvPr>
            <p:ph type="ctrTitle"/>
          </p:nvPr>
        </p:nvSpPr>
        <p:spPr>
          <a:xfrm>
            <a:off x="1680300" y="1470850"/>
            <a:ext cx="5783400" cy="1037700"/>
          </a:xfrm>
          <a:prstGeom prst="rect">
            <a:avLst/>
          </a:prstGeom>
        </p:spPr>
        <p:txBody>
          <a:bodyPr anchorCtr="0" anchor="b" bIns="91425" lIns="91425" spcFirstLastPara="1" rIns="91425" wrap="square" tIns="91425">
            <a:noAutofit/>
          </a:bodyPr>
          <a:lstStyle/>
          <a:p>
            <a:pPr indent="0" lvl="0" marL="0" rtl="0" algn="ctr">
              <a:lnSpc>
                <a:spcPct val="115000"/>
              </a:lnSpc>
              <a:spcBef>
                <a:spcPts val="0"/>
              </a:spcBef>
              <a:spcAft>
                <a:spcPts val="0"/>
              </a:spcAft>
              <a:buNone/>
            </a:pPr>
            <a:r>
              <a:rPr b="1" lang="en-GB" sz="2300">
                <a:latin typeface="Times New Roman"/>
                <a:ea typeface="Times New Roman"/>
                <a:cs typeface="Times New Roman"/>
                <a:sym typeface="Times New Roman"/>
              </a:rPr>
              <a:t>WRITING</a:t>
            </a:r>
            <a:endParaRPr b="1" sz="2300">
              <a:latin typeface="Times New Roman"/>
              <a:ea typeface="Times New Roman"/>
              <a:cs typeface="Times New Roman"/>
              <a:sym typeface="Times New Roman"/>
            </a:endParaRPr>
          </a:p>
          <a:p>
            <a:pPr indent="0" lvl="0" marL="0" rtl="0" algn="ctr">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ctr">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ctr">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l">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ctr">
              <a:lnSpc>
                <a:spcPct val="115000"/>
              </a:lnSpc>
              <a:spcBef>
                <a:spcPts val="0"/>
              </a:spcBef>
              <a:spcAft>
                <a:spcPts val="0"/>
              </a:spcAft>
              <a:buNone/>
            </a:pPr>
            <a:r>
              <a:rPr b="1" lang="en-GB" sz="2300">
                <a:solidFill>
                  <a:srgbClr val="3E3E3E"/>
                </a:solidFill>
                <a:latin typeface="Times New Roman"/>
                <a:ea typeface="Times New Roman"/>
                <a:cs typeface="Times New Roman"/>
                <a:sym typeface="Times New Roman"/>
              </a:rPr>
              <a:t>WRITING CARE - RELATED DOCUMENT/ CARE DOCUMENTATION</a:t>
            </a:r>
            <a:endParaRPr sz="5100"/>
          </a:p>
        </p:txBody>
      </p:sp>
      <p:sp>
        <p:nvSpPr>
          <p:cNvPr id="366" name="Google Shape;366;p66"/>
          <p:cNvSpPr txBox="1"/>
          <p:nvPr>
            <p:ph idx="1" type="subTitle"/>
          </p:nvPr>
        </p:nvSpPr>
        <p:spPr>
          <a:xfrm>
            <a:off x="1680300" y="3049450"/>
            <a:ext cx="5783400" cy="1216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t>Tatiana Villarejo</a:t>
            </a:r>
            <a:endParaRPr/>
          </a:p>
          <a:p>
            <a:pPr indent="0" lvl="0" marL="0" rtl="0" algn="ctr">
              <a:spcBef>
                <a:spcPts val="0"/>
              </a:spcBef>
              <a:spcAft>
                <a:spcPts val="0"/>
              </a:spcAft>
              <a:buNone/>
            </a:pPr>
            <a:r>
              <a:rPr lang="en-GB"/>
              <a:t>2542113</a:t>
            </a:r>
            <a:endParaRPr/>
          </a:p>
          <a:p>
            <a:pPr indent="0" lvl="0" marL="0" rtl="0" algn="ctr">
              <a:spcBef>
                <a:spcPts val="0"/>
              </a:spcBef>
              <a:spcAft>
                <a:spcPts val="0"/>
              </a:spcAft>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70" name="Shape 370"/>
        <p:cNvGrpSpPr/>
        <p:nvPr/>
      </p:nvGrpSpPr>
      <p:grpSpPr>
        <a:xfrm>
          <a:off x="0" y="0"/>
          <a:ext cx="0" cy="0"/>
          <a:chOff x="0" y="0"/>
          <a:chExt cx="0" cy="0"/>
        </a:xfrm>
      </p:grpSpPr>
      <p:sp>
        <p:nvSpPr>
          <p:cNvPr id="371" name="Google Shape;371;p67"/>
          <p:cNvSpPr txBox="1"/>
          <p:nvPr>
            <p:ph type="title"/>
          </p:nvPr>
        </p:nvSpPr>
        <p:spPr>
          <a:xfrm>
            <a:off x="265500" y="1818600"/>
            <a:ext cx="4045200" cy="1506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rgbClr val="1A1A1A"/>
                </a:solidFill>
              </a:rPr>
              <a:t>workplace tasks </a:t>
            </a:r>
            <a:endParaRPr>
              <a:solidFill>
                <a:srgbClr val="1A1A1A"/>
              </a:solidFill>
            </a:endParaRPr>
          </a:p>
        </p:txBody>
      </p:sp>
      <p:sp>
        <p:nvSpPr>
          <p:cNvPr id="372" name="Google Shape;372;p67"/>
          <p:cNvSpPr txBox="1"/>
          <p:nvPr>
            <p:ph idx="2" type="body"/>
          </p:nvPr>
        </p:nvSpPr>
        <p:spPr>
          <a:xfrm>
            <a:off x="4827000" y="1343025"/>
            <a:ext cx="3837000" cy="25629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Riverdale nursing home , the task of </a:t>
            </a:r>
            <a:r>
              <a:rPr b="1" lang="en-GB" sz="1200">
                <a:latin typeface="Times New Roman"/>
                <a:ea typeface="Times New Roman"/>
                <a:cs typeface="Times New Roman"/>
                <a:sym typeface="Times New Roman"/>
              </a:rPr>
              <a:t>writing care-related documents</a:t>
            </a:r>
            <a:r>
              <a:rPr lang="en-GB" sz="1200">
                <a:latin typeface="Times New Roman"/>
                <a:ea typeface="Times New Roman"/>
                <a:cs typeface="Times New Roman"/>
                <a:sym typeface="Times New Roman"/>
              </a:rPr>
              <a:t> or </a:t>
            </a:r>
            <a:r>
              <a:rPr b="1" lang="en-GB" sz="1200">
                <a:latin typeface="Times New Roman"/>
                <a:ea typeface="Times New Roman"/>
                <a:cs typeface="Times New Roman"/>
                <a:sym typeface="Times New Roman"/>
              </a:rPr>
              <a:t>care documentation</a:t>
            </a:r>
            <a:r>
              <a:rPr lang="en-GB" sz="1200">
                <a:latin typeface="Times New Roman"/>
                <a:ea typeface="Times New Roman"/>
                <a:cs typeface="Times New Roman"/>
                <a:sym typeface="Times New Roman"/>
              </a:rPr>
              <a:t> refers to recording in writing all information related to the care of residents. It is an essential part of the role because it ensures that the entire care team is aware of each resident's condition and helps provide safe, consistent, and continuous care.</a:t>
            </a:r>
            <a:endParaRPr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a practical case, this task may involve: </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daily observations</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care provided</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incidents or accidents</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administration of medication</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Reporting significant changes</a:t>
            </a:r>
            <a:endParaRPr b="1"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t/>
            </a:r>
            <a:endParaRPr sz="1200">
              <a:latin typeface="Times New Roman"/>
              <a:ea typeface="Times New Roman"/>
              <a:cs typeface="Times New Roman"/>
              <a:sym typeface="Times New Roman"/>
            </a:endParaRPr>
          </a:p>
          <a:p>
            <a:pPr indent="0" lvl="0" marL="0" rtl="0" algn="l">
              <a:spcBef>
                <a:spcPts val="1200"/>
              </a:spcBef>
              <a:spcAft>
                <a:spcPts val="1600"/>
              </a:spcAft>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76" name="Shape 376"/>
        <p:cNvGrpSpPr/>
        <p:nvPr/>
      </p:nvGrpSpPr>
      <p:grpSpPr>
        <a:xfrm>
          <a:off x="0" y="0"/>
          <a:ext cx="0" cy="0"/>
          <a:chOff x="0" y="0"/>
          <a:chExt cx="0" cy="0"/>
        </a:xfrm>
      </p:grpSpPr>
      <p:sp>
        <p:nvSpPr>
          <p:cNvPr id="377" name="Google Shape;377;p68"/>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p>
            <a:pPr indent="0" lvl="0" marL="457200" rtl="0" algn="l">
              <a:lnSpc>
                <a:spcPct val="115000"/>
              </a:lnSpc>
              <a:spcBef>
                <a:spcPts val="1200"/>
              </a:spcBef>
              <a:spcAft>
                <a:spcPts val="0"/>
              </a:spcAft>
              <a:buNone/>
            </a:pPr>
            <a:r>
              <a:rPr lang="en-GB" sz="1200">
                <a:latin typeface="Times New Roman"/>
                <a:ea typeface="Times New Roman"/>
                <a:cs typeface="Times New Roman"/>
                <a:sym typeface="Times New Roman"/>
              </a:rPr>
              <a:t>Is a widely used word processing program developed by Microsoft. It allows users to create, edit, format, and share documents such as letters, CVs, reports, and academic assignments. It is available for computers, tablets, and mobile phones, as well as in an online version. </a:t>
            </a:r>
            <a:endParaRPr sz="1400">
              <a:latin typeface="Times New Roman"/>
              <a:ea typeface="Times New Roman"/>
              <a:cs typeface="Times New Roman"/>
              <a:sym typeface="Times New Roman"/>
            </a:endParaRPr>
          </a:p>
          <a:p>
            <a:pPr indent="0" lvl="0" marL="0" rtl="0" algn="l">
              <a:spcBef>
                <a:spcPts val="1200"/>
              </a:spcBef>
              <a:spcAft>
                <a:spcPts val="1600"/>
              </a:spcAft>
              <a:buClr>
                <a:schemeClr val="dk2"/>
              </a:buClr>
              <a:buSzPts val="1100"/>
              <a:buNone/>
            </a:pPr>
            <a:r>
              <a:t/>
            </a:r>
            <a:endParaRPr/>
          </a:p>
        </p:txBody>
      </p:sp>
      <p:sp>
        <p:nvSpPr>
          <p:cNvPr id="378" name="Google Shape;378;p68"/>
          <p:cNvSpPr txBox="1"/>
          <p:nvPr>
            <p:ph type="title"/>
          </p:nvPr>
        </p:nvSpPr>
        <p:spPr>
          <a:xfrm>
            <a:off x="277350" y="976850"/>
            <a:ext cx="4045200" cy="1318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1A1A1A"/>
                </a:solidFill>
              </a:rPr>
              <a:t>Tool selected</a:t>
            </a:r>
            <a:endParaRPr>
              <a:solidFill>
                <a:srgbClr val="1A1A1A"/>
              </a:solidFill>
            </a:endParaRPr>
          </a:p>
        </p:txBody>
      </p:sp>
      <p:pic>
        <p:nvPicPr>
          <p:cNvPr id="379" name="Google Shape;379;p68"/>
          <p:cNvPicPr preferRelativeResize="0"/>
          <p:nvPr/>
        </p:nvPicPr>
        <p:blipFill>
          <a:blip r:embed="rId3">
            <a:alphaModFix/>
          </a:blip>
          <a:stretch>
            <a:fillRect/>
          </a:stretch>
        </p:blipFill>
        <p:spPr>
          <a:xfrm>
            <a:off x="1273176" y="2258950"/>
            <a:ext cx="1866876" cy="1921324"/>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83" name="Shape 383"/>
        <p:cNvGrpSpPr/>
        <p:nvPr/>
      </p:nvGrpSpPr>
      <p:grpSpPr>
        <a:xfrm>
          <a:off x="0" y="0"/>
          <a:ext cx="0" cy="0"/>
          <a:chOff x="0" y="0"/>
          <a:chExt cx="0" cy="0"/>
        </a:xfrm>
      </p:grpSpPr>
      <p:sp>
        <p:nvSpPr>
          <p:cNvPr id="384" name="Google Shape;384;p69"/>
          <p:cNvSpPr txBox="1"/>
          <p:nvPr>
            <p:ph type="title"/>
          </p:nvPr>
        </p:nvSpPr>
        <p:spPr>
          <a:xfrm>
            <a:off x="487175"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solidFill>
                  <a:srgbClr val="1A1A1A"/>
                </a:solidFill>
              </a:rPr>
              <a:t>Why this tool is suitable for the task?</a:t>
            </a:r>
            <a:endParaRPr>
              <a:solidFill>
                <a:srgbClr val="1A1A1A"/>
              </a:solidFill>
            </a:endParaRPr>
          </a:p>
        </p:txBody>
      </p:sp>
      <p:sp>
        <p:nvSpPr>
          <p:cNvPr id="385" name="Google Shape;385;p69"/>
          <p:cNvSpPr txBox="1"/>
          <p:nvPr>
            <p:ph idx="1" type="body"/>
          </p:nvPr>
        </p:nvSpPr>
        <p:spPr>
          <a:xfrm>
            <a:off x="387900" y="1489825"/>
            <a:ext cx="65124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1A1A1A"/>
                </a:solidFill>
              </a:rPr>
              <a:t>Based on the needs identified for the care home, Microsoft Word is the most suitable option for writing care-related documents and care documentation. Its features allow essential information about residents to be recorded and stored digitally, making it easily accessible to members of staff.</a:t>
            </a:r>
            <a:endParaRPr>
              <a:solidFill>
                <a:srgbClr val="1A1A1A"/>
              </a:solidFill>
            </a:endParaRPr>
          </a:p>
          <a:p>
            <a:pPr indent="0" lvl="0" marL="0" rtl="0" algn="l">
              <a:spcBef>
                <a:spcPts val="1600"/>
              </a:spcBef>
              <a:spcAft>
                <a:spcPts val="1600"/>
              </a:spcAft>
              <a:buNone/>
            </a:pPr>
            <a:r>
              <a:rPr lang="en-GB">
                <a:solidFill>
                  <a:srgbClr val="1A1A1A"/>
                </a:solidFill>
              </a:rPr>
              <a:t>This improves the efficiency of storing and sharing important information about each resident, helping to ensure personalised, appropriate, and consistent care.</a:t>
            </a:r>
            <a:endParaRPr>
              <a:solidFill>
                <a:srgbClr val="1A1A1A"/>
              </a:solidFill>
            </a:endParaRPr>
          </a:p>
        </p:txBody>
      </p:sp>
      <p:pic>
        <p:nvPicPr>
          <p:cNvPr id="386" name="Google Shape;386;p69"/>
          <p:cNvPicPr preferRelativeResize="0"/>
          <p:nvPr/>
        </p:nvPicPr>
        <p:blipFill>
          <a:blip r:embed="rId3">
            <a:alphaModFix/>
          </a:blip>
          <a:stretch>
            <a:fillRect/>
          </a:stretch>
        </p:blipFill>
        <p:spPr>
          <a:xfrm>
            <a:off x="6838875" y="3305575"/>
            <a:ext cx="2076525" cy="160932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90" name="Shape 390"/>
        <p:cNvGrpSpPr/>
        <p:nvPr/>
      </p:nvGrpSpPr>
      <p:grpSpPr>
        <a:xfrm>
          <a:off x="0" y="0"/>
          <a:ext cx="0" cy="0"/>
          <a:chOff x="0" y="0"/>
          <a:chExt cx="0" cy="0"/>
        </a:xfrm>
      </p:grpSpPr>
      <p:sp>
        <p:nvSpPr>
          <p:cNvPr id="391" name="Google Shape;391;p70"/>
          <p:cNvSpPr txBox="1"/>
          <p:nvPr>
            <p:ph idx="2" type="body"/>
          </p:nvPr>
        </p:nvSpPr>
        <p:spPr>
          <a:xfrm>
            <a:off x="4887175" y="1592375"/>
            <a:ext cx="3837000" cy="2100900"/>
          </a:xfrm>
          <a:prstGeom prst="rect">
            <a:avLst/>
          </a:prstGeom>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i="1" lang="en-GB" sz="1200">
                <a:latin typeface="Times New Roman"/>
                <a:ea typeface="Times New Roman"/>
                <a:cs typeface="Times New Roman"/>
                <a:sym typeface="Times New Roman"/>
              </a:rPr>
              <a:t>“ One of the biggest benefits of the digital revolution has been the ability to store and access data. Healthcare professionals can now retrieve patient data from anywhere. “( The Impact of Digital Technology on Healthcare - 20 Feb 2020 )</a:t>
            </a:r>
            <a:endParaRPr i="1" sz="1200">
              <a:latin typeface="Times New Roman"/>
              <a:ea typeface="Times New Roman"/>
              <a:cs typeface="Times New Roman"/>
              <a:sym typeface="Times New Roman"/>
            </a:endParaRPr>
          </a:p>
          <a:p>
            <a:pPr indent="0" lvl="0" marL="0" rtl="0" algn="l">
              <a:lnSpc>
                <a:spcPct val="115000"/>
              </a:lnSpc>
              <a:spcBef>
                <a:spcPts val="0"/>
              </a:spcBef>
              <a:spcAft>
                <a:spcPts val="0"/>
              </a:spcAft>
              <a:buNone/>
            </a:pPr>
            <a:r>
              <a:t/>
            </a:r>
            <a:endParaRPr sz="1200">
              <a:latin typeface="Times New Roman"/>
              <a:ea typeface="Times New Roman"/>
              <a:cs typeface="Times New Roman"/>
              <a:sym typeface="Times New Roman"/>
            </a:endParaRPr>
          </a:p>
          <a:p>
            <a:pPr indent="0" lvl="0" marL="0" rtl="0" algn="l">
              <a:lnSpc>
                <a:spcPct val="115000"/>
              </a:lnSpc>
              <a:spcBef>
                <a:spcPts val="0"/>
              </a:spcBef>
              <a:spcAft>
                <a:spcPts val="0"/>
              </a:spcAft>
              <a:buNone/>
            </a:pPr>
            <a:r>
              <a:rPr lang="en-GB" sz="1200">
                <a:latin typeface="Times New Roman"/>
                <a:ea typeface="Times New Roman"/>
                <a:cs typeface="Times New Roman"/>
                <a:sym typeface="Times New Roman"/>
              </a:rPr>
              <a:t>Microsoft Word improves efficiency and communication in a care home by making it easier to create, edit, and organise documents such as care records, reports, and staff notices. This helps staff share information clearly and accurately, reduces administrative errors, and saves time, allowing them to focus more on providing high-quality care for residents. </a:t>
            </a:r>
            <a:endParaRPr sz="1200">
              <a:latin typeface="Times New Roman"/>
              <a:ea typeface="Times New Roman"/>
              <a:cs typeface="Times New Roman"/>
              <a:sym typeface="Times New Roman"/>
            </a:endParaRPr>
          </a:p>
          <a:p>
            <a:pPr indent="0" lvl="0" marL="0" rtl="0" algn="l">
              <a:lnSpc>
                <a:spcPct val="115000"/>
              </a:lnSpc>
              <a:spcBef>
                <a:spcPts val="0"/>
              </a:spcBef>
              <a:spcAft>
                <a:spcPts val="0"/>
              </a:spcAft>
              <a:buNone/>
            </a:pPr>
            <a:r>
              <a:t/>
            </a:r>
            <a:endParaRPr i="1" sz="1200">
              <a:solidFill>
                <a:srgbClr val="3E3E3E"/>
              </a:solidFill>
              <a:highlight>
                <a:srgbClr val="FFFFFF"/>
              </a:highlight>
              <a:latin typeface="Times New Roman"/>
              <a:ea typeface="Times New Roman"/>
              <a:cs typeface="Times New Roman"/>
              <a:sym typeface="Times New Roman"/>
            </a:endParaRPr>
          </a:p>
        </p:txBody>
      </p:sp>
      <p:sp>
        <p:nvSpPr>
          <p:cNvPr id="392" name="Google Shape;392;p70"/>
          <p:cNvSpPr txBox="1"/>
          <p:nvPr>
            <p:ph type="title"/>
          </p:nvPr>
        </p:nvSpPr>
        <p:spPr>
          <a:xfrm>
            <a:off x="265500" y="1818600"/>
            <a:ext cx="4045200" cy="15063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1A1A1A"/>
                </a:solidFill>
              </a:rPr>
              <a:t>How it improves efficiency or communication</a:t>
            </a:r>
            <a:endParaRPr>
              <a:solidFill>
                <a:srgbClr val="1A1A1A"/>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96" name="Shape 396"/>
        <p:cNvGrpSpPr/>
        <p:nvPr/>
      </p:nvGrpSpPr>
      <p:grpSpPr>
        <a:xfrm>
          <a:off x="0" y="0"/>
          <a:ext cx="0" cy="0"/>
          <a:chOff x="0" y="0"/>
          <a:chExt cx="0" cy="0"/>
        </a:xfrm>
      </p:grpSpPr>
      <p:sp>
        <p:nvSpPr>
          <p:cNvPr id="397" name="Google Shape;397;p71"/>
          <p:cNvSpPr txBox="1"/>
          <p:nvPr>
            <p:ph type="title"/>
          </p:nvPr>
        </p:nvSpPr>
        <p:spPr>
          <a:xfrm>
            <a:off x="490250" y="526350"/>
            <a:ext cx="75903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rgbClr val="1A1A1A"/>
                </a:solidFill>
              </a:rPr>
              <a:t>Advantages and limitations of Microsoft Word</a:t>
            </a:r>
            <a:r>
              <a:rPr lang="en-GB"/>
              <a:t>.</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401" name="Shape 401"/>
        <p:cNvGrpSpPr/>
        <p:nvPr/>
      </p:nvGrpSpPr>
      <p:grpSpPr>
        <a:xfrm>
          <a:off x="0" y="0"/>
          <a:ext cx="0" cy="0"/>
          <a:chOff x="0" y="0"/>
          <a:chExt cx="0" cy="0"/>
        </a:xfrm>
      </p:grpSpPr>
      <p:sp>
        <p:nvSpPr>
          <p:cNvPr id="402" name="Google Shape;402;p72"/>
          <p:cNvSpPr txBox="1"/>
          <p:nvPr>
            <p:ph idx="4294967295" type="body"/>
          </p:nvPr>
        </p:nvSpPr>
        <p:spPr>
          <a:xfrm>
            <a:off x="311700" y="632651"/>
            <a:ext cx="3853200" cy="524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400">
                <a:highlight>
                  <a:schemeClr val="lt1"/>
                </a:highlight>
              </a:rPr>
              <a:t>Advantages</a:t>
            </a:r>
            <a:endParaRPr sz="2400">
              <a:highlight>
                <a:schemeClr val="lt1"/>
              </a:highlight>
            </a:endParaRPr>
          </a:p>
          <a:p>
            <a:pPr indent="0" lvl="0" marL="0" rtl="0" algn="l">
              <a:spcBef>
                <a:spcPts val="1600"/>
              </a:spcBef>
              <a:spcAft>
                <a:spcPts val="1600"/>
              </a:spcAft>
              <a:buNone/>
            </a:pPr>
            <a:r>
              <a:t/>
            </a:r>
            <a:endParaRPr sz="2400">
              <a:solidFill>
                <a:schemeClr val="accent5"/>
              </a:solidFill>
            </a:endParaRPr>
          </a:p>
        </p:txBody>
      </p:sp>
      <p:cxnSp>
        <p:nvCxnSpPr>
          <p:cNvPr id="403" name="Google Shape;403;p72"/>
          <p:cNvCxnSpPr/>
          <p:nvPr/>
        </p:nvCxnSpPr>
        <p:spPr>
          <a:xfrm>
            <a:off x="402600" y="1249308"/>
            <a:ext cx="1960200" cy="12600"/>
          </a:xfrm>
          <a:prstGeom prst="straightConnector1">
            <a:avLst/>
          </a:prstGeom>
          <a:noFill/>
          <a:ln cap="flat" cmpd="sng" w="9525">
            <a:solidFill>
              <a:schemeClr val="lt2"/>
            </a:solidFill>
            <a:prstDash val="solid"/>
            <a:round/>
            <a:headEnd len="sm" w="sm" type="none"/>
            <a:tailEnd len="sm" w="sm" type="none"/>
          </a:ln>
        </p:spPr>
      </p:cxnSp>
      <p:sp>
        <p:nvSpPr>
          <p:cNvPr id="404" name="Google Shape;404;p72"/>
          <p:cNvSpPr txBox="1"/>
          <p:nvPr>
            <p:ph idx="4294967295" type="body"/>
          </p:nvPr>
        </p:nvSpPr>
        <p:spPr>
          <a:xfrm>
            <a:off x="271525" y="1354155"/>
            <a:ext cx="3853200" cy="2753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t>Microsoft Word is useful in a nursing home because it al</a:t>
            </a:r>
            <a:r>
              <a:rPr lang="en-GB" sz="1200">
                <a:solidFill>
                  <a:srgbClr val="1A1A1A"/>
                </a:solidFill>
              </a:rPr>
              <a:t>lows staff to create, edit, format, and organise care-related documents in a clear and professional way. It can be used to record residents’ daily observations, care provided, incidents, medication information, and any important changes that need to be reported to the care team (Microsoft, n.d.).</a:t>
            </a:r>
            <a:endParaRPr sz="1200">
              <a:solidFill>
                <a:srgbClr val="1A1A1A"/>
              </a:solidFill>
            </a:endParaRPr>
          </a:p>
          <a:p>
            <a:pPr indent="0" lvl="0" marL="0" rtl="0" algn="l">
              <a:spcBef>
                <a:spcPts val="1600"/>
              </a:spcBef>
              <a:spcAft>
                <a:spcPts val="0"/>
              </a:spcAft>
              <a:buNone/>
            </a:pPr>
            <a:r>
              <a:rPr lang="en-GB" sz="1200">
                <a:solidFill>
                  <a:srgbClr val="1A1A1A"/>
                </a:solidFill>
              </a:rPr>
              <a:t>It also allows documents to be saved digitally, which can make information easier to store, access, and share with authorised members of staff. This supports better communication and helps provide safe, consistent, and continuous care. According to NHSX (2021), health and care records should be managed properly to support safe and effective c</a:t>
            </a:r>
            <a:r>
              <a:rPr lang="en-GB" sz="1200"/>
              <a:t>are.</a:t>
            </a:r>
            <a:endParaRPr sz="1200"/>
          </a:p>
          <a:p>
            <a:pPr indent="0" lvl="0" marL="0" rtl="0" algn="l">
              <a:spcBef>
                <a:spcPts val="1600"/>
              </a:spcBef>
              <a:spcAft>
                <a:spcPts val="1600"/>
              </a:spcAft>
              <a:buNone/>
            </a:pPr>
            <a:r>
              <a:t/>
            </a:r>
            <a:endParaRPr sz="1400"/>
          </a:p>
        </p:txBody>
      </p:sp>
      <p:sp>
        <p:nvSpPr>
          <p:cNvPr id="405" name="Google Shape;405;p72"/>
          <p:cNvSpPr txBox="1"/>
          <p:nvPr>
            <p:ph idx="4294967295" type="body"/>
          </p:nvPr>
        </p:nvSpPr>
        <p:spPr>
          <a:xfrm>
            <a:off x="4905750" y="724894"/>
            <a:ext cx="3853200" cy="524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sz="2400">
                <a:highlight>
                  <a:schemeClr val="lt1"/>
                </a:highlight>
              </a:rPr>
              <a:t>Disadvantages</a:t>
            </a:r>
            <a:endParaRPr sz="2400">
              <a:highlight>
                <a:schemeClr val="lt1"/>
              </a:highlight>
            </a:endParaRPr>
          </a:p>
        </p:txBody>
      </p:sp>
      <p:cxnSp>
        <p:nvCxnSpPr>
          <p:cNvPr id="406" name="Google Shape;406;p72"/>
          <p:cNvCxnSpPr/>
          <p:nvPr/>
        </p:nvCxnSpPr>
        <p:spPr>
          <a:xfrm>
            <a:off x="5020750" y="1261908"/>
            <a:ext cx="1537200" cy="7800"/>
          </a:xfrm>
          <a:prstGeom prst="straightConnector1">
            <a:avLst/>
          </a:prstGeom>
          <a:noFill/>
          <a:ln cap="flat" cmpd="sng" w="9525">
            <a:solidFill>
              <a:schemeClr val="lt2"/>
            </a:solidFill>
            <a:prstDash val="solid"/>
            <a:round/>
            <a:headEnd len="sm" w="sm" type="none"/>
            <a:tailEnd len="sm" w="sm" type="none"/>
          </a:ln>
        </p:spPr>
      </p:cxnSp>
      <p:sp>
        <p:nvSpPr>
          <p:cNvPr id="407" name="Google Shape;407;p72"/>
          <p:cNvSpPr txBox="1"/>
          <p:nvPr>
            <p:ph idx="4294967295" type="body"/>
          </p:nvPr>
        </p:nvSpPr>
        <p:spPr>
          <a:xfrm>
            <a:off x="4873600" y="1426080"/>
            <a:ext cx="3853200" cy="2753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t>One disadvantage is that Microsoft Word is not sp</a:t>
            </a:r>
            <a:r>
              <a:rPr lang="en-GB" sz="1200">
                <a:solidFill>
                  <a:srgbClr val="1A1A1A"/>
                </a:solidFill>
              </a:rPr>
              <a:t>ecifically designed for healthcare or nursing home documentation. It does not automatically include specialist features such as care alerts, medication tracking, electronic care plans, or automatic reminders.</a:t>
            </a:r>
            <a:endParaRPr sz="1200">
              <a:solidFill>
                <a:srgbClr val="1A1A1A"/>
              </a:solidFill>
            </a:endParaRPr>
          </a:p>
          <a:p>
            <a:pPr indent="0" lvl="0" marL="0" rtl="0" algn="l">
              <a:spcBef>
                <a:spcPts val="1600"/>
              </a:spcBef>
              <a:spcAft>
                <a:spcPts val="0"/>
              </a:spcAft>
              <a:buNone/>
            </a:pPr>
            <a:r>
              <a:rPr lang="en-GB" sz="1200">
                <a:solidFill>
                  <a:srgbClr val="1A1A1A"/>
                </a:solidFill>
              </a:rPr>
              <a:t>Another disadvantage is the risk of confidentiality and record-keeping problems. Care documents may contain sensitive information about residents, so if they are saved in the wrong place, shared with the wrong person, or edited without control, residents’ privacy and safety could be at risk</a:t>
            </a:r>
            <a:r>
              <a:rPr lang="en-GB" sz="1400">
                <a:solidFill>
                  <a:srgbClr val="1A1A1A"/>
                </a:solidFill>
              </a:rPr>
              <a:t>.</a:t>
            </a:r>
            <a:endParaRPr sz="1400">
              <a:solidFill>
                <a:srgbClr val="1A1A1A"/>
              </a:solidFill>
            </a:endParaRPr>
          </a:p>
          <a:p>
            <a:pPr indent="0" lvl="0" marL="0" rtl="0" algn="l">
              <a:spcBef>
                <a:spcPts val="1600"/>
              </a:spcBef>
              <a:spcAft>
                <a:spcPts val="0"/>
              </a:spcAft>
              <a:buNone/>
            </a:pPr>
            <a:r>
              <a:t/>
            </a:r>
            <a:endParaRPr sz="1400">
              <a:solidFill>
                <a:srgbClr val="1A1A1A"/>
              </a:solidFill>
            </a:endParaRPr>
          </a:p>
          <a:p>
            <a:pPr indent="0" lvl="0" marL="0" rtl="0" algn="l">
              <a:spcBef>
                <a:spcPts val="1600"/>
              </a:spcBef>
              <a:spcAft>
                <a:spcPts val="1600"/>
              </a:spcAft>
              <a:buNone/>
            </a:pPr>
            <a:r>
              <a:t/>
            </a:r>
            <a:endParaRPr sz="1400">
              <a:solidFill>
                <a:srgbClr val="1A1A1A"/>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411" name="Shape 411"/>
        <p:cNvGrpSpPr/>
        <p:nvPr/>
      </p:nvGrpSpPr>
      <p:grpSpPr>
        <a:xfrm>
          <a:off x="0" y="0"/>
          <a:ext cx="0" cy="0"/>
          <a:chOff x="0" y="0"/>
          <a:chExt cx="0" cy="0"/>
        </a:xfrm>
      </p:grpSpPr>
      <p:sp>
        <p:nvSpPr>
          <p:cNvPr id="412" name="Google Shape;412;p73"/>
          <p:cNvSpPr txBox="1"/>
          <p:nvPr>
            <p:ph type="title"/>
          </p:nvPr>
        </p:nvSpPr>
        <p:spPr>
          <a:xfrm>
            <a:off x="265500" y="1818600"/>
            <a:ext cx="4045200" cy="1506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lt1"/>
                </a:solidFill>
              </a:rPr>
              <a:t>workplace tasks</a:t>
            </a:r>
            <a:r>
              <a:rPr lang="en-GB"/>
              <a:t> </a:t>
            </a:r>
            <a:endParaRPr/>
          </a:p>
        </p:txBody>
      </p:sp>
      <p:sp>
        <p:nvSpPr>
          <p:cNvPr id="413" name="Google Shape;413;p73"/>
          <p:cNvSpPr txBox="1"/>
          <p:nvPr>
            <p:ph idx="2" type="body"/>
          </p:nvPr>
        </p:nvSpPr>
        <p:spPr>
          <a:xfrm>
            <a:off x="4827000" y="1343025"/>
            <a:ext cx="3837000" cy="25629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Riverdale nursing home , the task of </a:t>
            </a:r>
            <a:r>
              <a:rPr b="1" lang="en-GB" sz="1200">
                <a:latin typeface="Times New Roman"/>
                <a:ea typeface="Times New Roman"/>
                <a:cs typeface="Times New Roman"/>
                <a:sym typeface="Times New Roman"/>
              </a:rPr>
              <a:t>writing care-related documents</a:t>
            </a:r>
            <a:r>
              <a:rPr lang="en-GB" sz="1200">
                <a:latin typeface="Times New Roman"/>
                <a:ea typeface="Times New Roman"/>
                <a:cs typeface="Times New Roman"/>
                <a:sym typeface="Times New Roman"/>
              </a:rPr>
              <a:t> or </a:t>
            </a:r>
            <a:r>
              <a:rPr b="1" lang="en-GB" sz="1200">
                <a:latin typeface="Times New Roman"/>
                <a:ea typeface="Times New Roman"/>
                <a:cs typeface="Times New Roman"/>
                <a:sym typeface="Times New Roman"/>
              </a:rPr>
              <a:t>care documentation</a:t>
            </a:r>
            <a:r>
              <a:rPr lang="en-GB" sz="1200">
                <a:latin typeface="Times New Roman"/>
                <a:ea typeface="Times New Roman"/>
                <a:cs typeface="Times New Roman"/>
                <a:sym typeface="Times New Roman"/>
              </a:rPr>
              <a:t> refers to recording in writing all information related to the care of residents. It is an essential part of the role because it ensures that the entire care team is aware of each resident's condition and helps provide safe, consistent, and continuous care.</a:t>
            </a:r>
            <a:endParaRPr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a practical case, this task may involve: </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daily observations</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care provided</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incidents or accidents</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administration of medication</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Reporting significant changes</a:t>
            </a:r>
            <a:endParaRPr b="1"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t/>
            </a:r>
            <a:endParaRPr sz="1200">
              <a:latin typeface="Times New Roman"/>
              <a:ea typeface="Times New Roman"/>
              <a:cs typeface="Times New Roman"/>
              <a:sym typeface="Times New Roman"/>
            </a:endParaRPr>
          </a:p>
          <a:p>
            <a:pPr indent="0" lvl="0" marL="0" rtl="0" algn="l">
              <a:spcBef>
                <a:spcPts val="1200"/>
              </a:spcBef>
              <a:spcAft>
                <a:spcPts val="160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17" name="Shape 417"/>
        <p:cNvGrpSpPr/>
        <p:nvPr/>
      </p:nvGrpSpPr>
      <p:grpSpPr>
        <a:xfrm>
          <a:off x="0" y="0"/>
          <a:ext cx="0" cy="0"/>
          <a:chOff x="0" y="0"/>
          <a:chExt cx="0" cy="0"/>
        </a:xfrm>
      </p:grpSpPr>
      <p:sp>
        <p:nvSpPr>
          <p:cNvPr id="418" name="Google Shape;418;p74"/>
          <p:cNvSpPr/>
          <p:nvPr/>
        </p:nvSpPr>
        <p:spPr>
          <a:xfrm>
            <a:off x="0" y="0"/>
            <a:ext cx="9141714" cy="5143500"/>
          </a:xfrm>
          <a:prstGeom prst="rect">
            <a:avLst/>
          </a:prstGeom>
          <a:solidFill>
            <a:schemeClr val="lt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id="419" name="Google Shape;419;p74"/>
          <p:cNvPicPr preferRelativeResize="0"/>
          <p:nvPr/>
        </p:nvPicPr>
        <p:blipFill rotWithShape="1">
          <a:blip r:embed="rId3">
            <a:alphaModFix/>
          </a:blip>
          <a:srcRect b="7334" l="0" r="-2" t="7334"/>
          <a:stretch/>
        </p:blipFill>
        <p:spPr>
          <a:xfrm>
            <a:off x="-3" y="-3"/>
            <a:ext cx="5650980" cy="5143488"/>
          </a:xfrm>
          <a:custGeom>
            <a:rect b="b" l="l" r="r" t="t"/>
            <a:pathLst>
              <a:path extrusionOk="0" h="6857984" w="7534640">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a:noFill/>
          <a:ln>
            <a:noFill/>
          </a:ln>
        </p:spPr>
      </p:pic>
      <p:sp>
        <p:nvSpPr>
          <p:cNvPr id="420" name="Google Shape;420;p74"/>
          <p:cNvSpPr txBox="1"/>
          <p:nvPr>
            <p:ph type="ctrTitle"/>
          </p:nvPr>
        </p:nvSpPr>
        <p:spPr>
          <a:xfrm>
            <a:off x="4329850" y="2907950"/>
            <a:ext cx="4620300" cy="1009200"/>
          </a:xfrm>
          <a:prstGeom prst="rect">
            <a:avLst/>
          </a:prstGeom>
          <a:noFill/>
          <a:ln>
            <a:noFill/>
          </a:ln>
        </p:spPr>
        <p:txBody>
          <a:bodyPr anchorCtr="0" anchor="b" bIns="34275" lIns="68575" spcFirstLastPara="1" rIns="68575" wrap="square" tIns="34275">
            <a:normAutofit fontScale="90000"/>
          </a:bodyPr>
          <a:lstStyle/>
          <a:p>
            <a:pPr indent="0" lvl="0" marL="0" rtl="0" algn="l">
              <a:lnSpc>
                <a:spcPct val="90000"/>
              </a:lnSpc>
              <a:spcBef>
                <a:spcPts val="0"/>
              </a:spcBef>
              <a:spcAft>
                <a:spcPts val="0"/>
              </a:spcAft>
              <a:buClr>
                <a:schemeClr val="dk1"/>
              </a:buClr>
              <a:buSzPct val="100000"/>
              <a:buFont typeface="Play"/>
              <a:buNone/>
            </a:pPr>
            <a:r>
              <a:rPr lang="en-GB" sz="3300"/>
              <a:t> Staff Scheduling Rota by </a:t>
            </a:r>
            <a:endParaRPr sz="3300"/>
          </a:p>
          <a:p>
            <a:pPr indent="0" lvl="0" marL="0" rtl="0" algn="l">
              <a:lnSpc>
                <a:spcPct val="90000"/>
              </a:lnSpc>
              <a:spcBef>
                <a:spcPts val="0"/>
              </a:spcBef>
              <a:spcAft>
                <a:spcPts val="0"/>
              </a:spcAft>
              <a:buClr>
                <a:schemeClr val="dk1"/>
              </a:buClr>
              <a:buSzPct val="150000"/>
              <a:buFont typeface="Play"/>
              <a:buNone/>
            </a:pPr>
            <a:r>
              <a:rPr lang="en-GB" sz="2200">
                <a:latin typeface="Arial"/>
                <a:ea typeface="Arial"/>
                <a:cs typeface="Arial"/>
                <a:sym typeface="Arial"/>
              </a:rPr>
              <a:t>Carolina Pena </a:t>
            </a:r>
            <a:r>
              <a:rPr lang="en-GB" sz="2306">
                <a:latin typeface="Arial"/>
                <a:ea typeface="Arial"/>
                <a:cs typeface="Arial"/>
                <a:sym typeface="Arial"/>
              </a:rPr>
              <a:t>Herrmandez </a:t>
            </a:r>
            <a:r>
              <a:rPr lang="en-GB" sz="2200">
                <a:latin typeface="Arial"/>
                <a:ea typeface="Arial"/>
                <a:cs typeface="Arial"/>
                <a:sym typeface="Arial"/>
              </a:rPr>
              <a:t>2541580 </a:t>
            </a:r>
            <a:endParaRPr sz="2200"/>
          </a:p>
        </p:txBody>
      </p:sp>
      <p:pic>
        <p:nvPicPr>
          <p:cNvPr id="421" name="Google Shape;421;p74"/>
          <p:cNvPicPr preferRelativeResize="0"/>
          <p:nvPr/>
        </p:nvPicPr>
        <p:blipFill rotWithShape="1">
          <a:blip r:embed="rId4">
            <a:alphaModFix/>
          </a:blip>
          <a:srcRect b="14568" l="0" r="-1" t="0"/>
          <a:stretch/>
        </p:blipFill>
        <p:spPr>
          <a:xfrm>
            <a:off x="5740156" y="5"/>
            <a:ext cx="3403847" cy="2907935"/>
          </a:xfrm>
          <a:custGeom>
            <a:rect b="b" l="l" r="r" t="t"/>
            <a:pathLst>
              <a:path extrusionOk="0" h="3877247" w="4538463">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5" name="Shape 425"/>
        <p:cNvGrpSpPr/>
        <p:nvPr/>
      </p:nvGrpSpPr>
      <p:grpSpPr>
        <a:xfrm>
          <a:off x="0" y="0"/>
          <a:ext cx="0" cy="0"/>
          <a:chOff x="0" y="0"/>
          <a:chExt cx="0" cy="0"/>
        </a:xfrm>
      </p:grpSpPr>
      <p:sp>
        <p:nvSpPr>
          <p:cNvPr id="426" name="Google Shape;426;p75"/>
          <p:cNvSpPr txBox="1"/>
          <p:nvPr>
            <p:ph idx="1" type="body"/>
          </p:nvPr>
        </p:nvSpPr>
        <p:spPr>
          <a:xfrm>
            <a:off x="887513" y="1431726"/>
            <a:ext cx="7015200" cy="994200"/>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2100"/>
              <a:buNone/>
            </a:pPr>
            <a:r>
              <a:rPr lang="en-GB" sz="2000"/>
              <a:t>Is how the planning and organizing of employees’ work shifts is done to ensure the smooth running of business activities.</a:t>
            </a:r>
            <a:endParaRPr sz="2000"/>
          </a:p>
        </p:txBody>
      </p:sp>
      <p:sp>
        <p:nvSpPr>
          <p:cNvPr id="427" name="Google Shape;427;p7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lay"/>
              <a:buNone/>
            </a:pPr>
            <a:r>
              <a:rPr lang="en-GB" sz="2000"/>
              <a:t>What Is Staff Scheduling?</a:t>
            </a:r>
            <a:endParaRPr sz="2000"/>
          </a:p>
        </p:txBody>
      </p:sp>
      <p:pic>
        <p:nvPicPr>
          <p:cNvPr id="428" name="Google Shape;428;p75"/>
          <p:cNvPicPr preferRelativeResize="0"/>
          <p:nvPr/>
        </p:nvPicPr>
        <p:blipFill rotWithShape="1">
          <a:blip r:embed="rId3">
            <a:alphaModFix/>
          </a:blip>
          <a:srcRect b="0" l="0" r="0" t="0"/>
          <a:stretch/>
        </p:blipFill>
        <p:spPr>
          <a:xfrm>
            <a:off x="3661172" y="2589608"/>
            <a:ext cx="1607344" cy="1607344"/>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2" name="Shape 432"/>
        <p:cNvGrpSpPr/>
        <p:nvPr/>
      </p:nvGrpSpPr>
      <p:grpSpPr>
        <a:xfrm>
          <a:off x="0" y="0"/>
          <a:ext cx="0" cy="0"/>
          <a:chOff x="0" y="0"/>
          <a:chExt cx="0" cy="0"/>
        </a:xfrm>
      </p:grpSpPr>
      <p:sp>
        <p:nvSpPr>
          <p:cNvPr id="433" name="Google Shape;433;p76"/>
          <p:cNvSpPr txBox="1"/>
          <p:nvPr>
            <p:ph type="title"/>
          </p:nvPr>
        </p:nvSpPr>
        <p:spPr>
          <a:xfrm>
            <a:off x="628650" y="278927"/>
            <a:ext cx="7886700" cy="994200"/>
          </a:xfrm>
          <a:prstGeom prst="rect">
            <a:avLst/>
          </a:prstGeom>
          <a:noFill/>
          <a:ln>
            <a:noFill/>
          </a:ln>
        </p:spPr>
        <p:txBody>
          <a:bodyPr anchorCtr="0" anchor="ctr" bIns="34275" lIns="68575" spcFirstLastPara="1" rIns="68575" wrap="square" tIns="34275">
            <a:normAutofit/>
          </a:bodyPr>
          <a:lstStyle/>
          <a:p>
            <a:pPr indent="0" lvl="0" marL="0" rtl="0" algn="ctr">
              <a:lnSpc>
                <a:spcPct val="90000"/>
              </a:lnSpc>
              <a:spcBef>
                <a:spcPts val="0"/>
              </a:spcBef>
              <a:spcAft>
                <a:spcPts val="0"/>
              </a:spcAft>
              <a:buClr>
                <a:schemeClr val="dk1"/>
              </a:buClr>
              <a:buSzPts val="3300"/>
              <a:buFont typeface="Play"/>
              <a:buNone/>
            </a:pPr>
            <a:r>
              <a:rPr lang="en-GB" sz="2000"/>
              <a:t>Select Microsoft 365 Tool</a:t>
            </a:r>
            <a:endParaRPr sz="2000"/>
          </a:p>
        </p:txBody>
      </p:sp>
      <p:sp>
        <p:nvSpPr>
          <p:cNvPr id="434" name="Google Shape;434;p76"/>
          <p:cNvSpPr txBox="1"/>
          <p:nvPr>
            <p:ph idx="1" type="body"/>
          </p:nvPr>
        </p:nvSpPr>
        <p:spPr>
          <a:xfrm>
            <a:off x="834765" y="1944974"/>
            <a:ext cx="4078262" cy="1826926"/>
          </a:xfrm>
          <a:prstGeom prst="rect">
            <a:avLst/>
          </a:prstGeom>
          <a:noFill/>
          <a:ln>
            <a:noFill/>
          </a:ln>
        </p:spPr>
        <p:txBody>
          <a:bodyPr anchorCtr="0" anchor="t" bIns="34275" lIns="68575" spcFirstLastPara="1" rIns="68575" wrap="square" tIns="34275">
            <a:noAutofit/>
          </a:bodyPr>
          <a:lstStyle/>
          <a:p>
            <a:pPr indent="-231299" lvl="0" marL="177800" rtl="0" algn="l">
              <a:lnSpc>
                <a:spcPct val="90000"/>
              </a:lnSpc>
              <a:spcBef>
                <a:spcPts val="0"/>
              </a:spcBef>
              <a:spcAft>
                <a:spcPts val="0"/>
              </a:spcAft>
              <a:buClr>
                <a:schemeClr val="dk1"/>
              </a:buClr>
              <a:buSzPts val="2843"/>
              <a:buChar char="•"/>
            </a:pPr>
            <a:r>
              <a:rPr lang="en-GB" sz="1918"/>
              <a:t>Create staff rotas</a:t>
            </a:r>
            <a:endParaRPr sz="1918"/>
          </a:p>
          <a:p>
            <a:pPr indent="-231299" lvl="0" marL="177800" rtl="0" algn="l">
              <a:lnSpc>
                <a:spcPct val="90000"/>
              </a:lnSpc>
              <a:spcBef>
                <a:spcPts val="800"/>
              </a:spcBef>
              <a:spcAft>
                <a:spcPts val="0"/>
              </a:spcAft>
              <a:buClr>
                <a:schemeClr val="dk1"/>
              </a:buClr>
              <a:buSzPts val="2843"/>
              <a:buChar char="•"/>
            </a:pPr>
            <a:r>
              <a:rPr lang="en-GB" sz="1918"/>
              <a:t>Record working hours</a:t>
            </a:r>
            <a:endParaRPr sz="1918"/>
          </a:p>
          <a:p>
            <a:pPr indent="-231299" lvl="0" marL="177800" rtl="0" algn="l">
              <a:lnSpc>
                <a:spcPct val="90000"/>
              </a:lnSpc>
              <a:spcBef>
                <a:spcPts val="800"/>
              </a:spcBef>
              <a:spcAft>
                <a:spcPts val="0"/>
              </a:spcAft>
              <a:buClr>
                <a:schemeClr val="dk1"/>
              </a:buClr>
              <a:buSzPts val="2843"/>
              <a:buChar char="•"/>
            </a:pPr>
            <a:r>
              <a:rPr lang="en-GB" sz="1918"/>
              <a:t>Track annual leave and absences</a:t>
            </a:r>
            <a:endParaRPr sz="1918"/>
          </a:p>
          <a:p>
            <a:pPr indent="-231299" lvl="0" marL="177800" rtl="0" algn="l">
              <a:lnSpc>
                <a:spcPct val="90000"/>
              </a:lnSpc>
              <a:spcBef>
                <a:spcPts val="800"/>
              </a:spcBef>
              <a:spcAft>
                <a:spcPts val="0"/>
              </a:spcAft>
              <a:buClr>
                <a:schemeClr val="dk1"/>
              </a:buClr>
              <a:buSzPts val="2843"/>
              <a:buChar char="•"/>
            </a:pPr>
            <a:r>
              <a:rPr lang="en-GB" sz="1918"/>
              <a:t>Monitor shifts coverage  </a:t>
            </a:r>
            <a:endParaRPr sz="1918"/>
          </a:p>
          <a:p>
            <a:pPr indent="-231299" lvl="0" marL="177800" rtl="0" algn="l">
              <a:lnSpc>
                <a:spcPct val="90000"/>
              </a:lnSpc>
              <a:spcBef>
                <a:spcPts val="800"/>
              </a:spcBef>
              <a:spcAft>
                <a:spcPts val="0"/>
              </a:spcAft>
              <a:buClr>
                <a:schemeClr val="dk1"/>
              </a:buClr>
              <a:buSzPts val="2843"/>
              <a:buChar char="•"/>
            </a:pPr>
            <a:r>
              <a:rPr lang="en-GB" sz="1918"/>
              <a:t>(microsoft2025)</a:t>
            </a:r>
            <a:endParaRPr sz="1918"/>
          </a:p>
        </p:txBody>
      </p:sp>
      <p:pic>
        <p:nvPicPr>
          <p:cNvPr id="435" name="Google Shape;435;p76"/>
          <p:cNvPicPr preferRelativeResize="0"/>
          <p:nvPr/>
        </p:nvPicPr>
        <p:blipFill rotWithShape="1">
          <a:blip r:embed="rId3">
            <a:alphaModFix/>
          </a:blip>
          <a:srcRect b="0" l="0" r="0" t="0"/>
          <a:stretch/>
        </p:blipFill>
        <p:spPr>
          <a:xfrm>
            <a:off x="4913027" y="1944974"/>
            <a:ext cx="3247868" cy="1826926"/>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39" name="Shape 439"/>
        <p:cNvGrpSpPr/>
        <p:nvPr/>
      </p:nvGrpSpPr>
      <p:grpSpPr>
        <a:xfrm>
          <a:off x="0" y="0"/>
          <a:ext cx="0" cy="0"/>
          <a:chOff x="0" y="0"/>
          <a:chExt cx="0" cy="0"/>
        </a:xfrm>
      </p:grpSpPr>
      <p:sp>
        <p:nvSpPr>
          <p:cNvPr id="440" name="Google Shape;440;p77"/>
          <p:cNvSpPr txBox="1"/>
          <p:nvPr>
            <p:ph type="title"/>
          </p:nvPr>
        </p:nvSpPr>
        <p:spPr>
          <a:xfrm>
            <a:off x="657525" y="552126"/>
            <a:ext cx="3585900" cy="558000"/>
          </a:xfrm>
          <a:prstGeom prst="rect">
            <a:avLst/>
          </a:prstGeom>
          <a:noFill/>
          <a:ln>
            <a:noFill/>
          </a:ln>
        </p:spPr>
        <p:txBody>
          <a:bodyPr anchorCtr="0" anchor="b" bIns="34275" lIns="68575" spcFirstLastPara="1" rIns="68575" wrap="square" tIns="34275">
            <a:normAutofit/>
          </a:bodyPr>
          <a:lstStyle/>
          <a:p>
            <a:pPr indent="0" lvl="0" marL="0" rtl="0" algn="l">
              <a:lnSpc>
                <a:spcPct val="90000"/>
              </a:lnSpc>
              <a:spcBef>
                <a:spcPts val="0"/>
              </a:spcBef>
              <a:spcAft>
                <a:spcPts val="0"/>
              </a:spcAft>
              <a:buClr>
                <a:schemeClr val="dk1"/>
              </a:buClr>
              <a:buSzPts val="2400"/>
              <a:buFont typeface="Play"/>
              <a:buNone/>
            </a:pPr>
            <a:r>
              <a:rPr lang="en-GB" sz="2400"/>
              <a:t>Why excel is suitable?</a:t>
            </a:r>
            <a:endParaRPr sz="1100"/>
          </a:p>
        </p:txBody>
      </p:sp>
      <p:sp>
        <p:nvSpPr>
          <p:cNvPr id="441" name="Google Shape;441;p77"/>
          <p:cNvSpPr txBox="1"/>
          <p:nvPr>
            <p:ph idx="1" type="body"/>
          </p:nvPr>
        </p:nvSpPr>
        <p:spPr>
          <a:xfrm>
            <a:off x="185200" y="1338198"/>
            <a:ext cx="4179600" cy="2788200"/>
          </a:xfrm>
          <a:prstGeom prst="rect">
            <a:avLst/>
          </a:prstGeom>
          <a:noFill/>
          <a:ln>
            <a:noFill/>
          </a:ln>
        </p:spPr>
        <p:txBody>
          <a:bodyPr anchorCtr="0" anchor="t" bIns="34275" lIns="68575" spcFirstLastPara="1" rIns="68575" wrap="square" tIns="34275">
            <a:noAutofit/>
          </a:bodyPr>
          <a:lstStyle/>
          <a:p>
            <a:pPr indent="-203200" lvl="0" marL="177800" rtl="0" algn="l">
              <a:lnSpc>
                <a:spcPct val="90000"/>
              </a:lnSpc>
              <a:spcBef>
                <a:spcPts val="0"/>
              </a:spcBef>
              <a:spcAft>
                <a:spcPts val="0"/>
              </a:spcAft>
              <a:buClr>
                <a:schemeClr val="dk1"/>
              </a:buClr>
              <a:buSzPts val="2000"/>
              <a:buChar char="•"/>
            </a:pPr>
            <a:r>
              <a:rPr lang="en-GB" sz="2000"/>
              <a:t>Organize spreadsheets</a:t>
            </a:r>
            <a:endParaRPr sz="2000"/>
          </a:p>
          <a:p>
            <a:pPr indent="-203200" lvl="0" marL="177800" rtl="0" algn="l">
              <a:lnSpc>
                <a:spcPct val="90000"/>
              </a:lnSpc>
              <a:spcBef>
                <a:spcPts val="800"/>
              </a:spcBef>
              <a:spcAft>
                <a:spcPts val="0"/>
              </a:spcAft>
              <a:buClr>
                <a:schemeClr val="dk1"/>
              </a:buClr>
              <a:buSzPts val="2000"/>
              <a:buChar char="•"/>
            </a:pPr>
            <a:r>
              <a:rPr lang="en-GB" sz="2000"/>
              <a:t> Create pivot tables and paragraphs </a:t>
            </a:r>
            <a:endParaRPr sz="2000"/>
          </a:p>
          <a:p>
            <a:pPr indent="-203200" lvl="0" marL="177800" rtl="0" algn="l">
              <a:lnSpc>
                <a:spcPct val="90000"/>
              </a:lnSpc>
              <a:spcBef>
                <a:spcPts val="800"/>
              </a:spcBef>
              <a:spcAft>
                <a:spcPts val="0"/>
              </a:spcAft>
              <a:buClr>
                <a:schemeClr val="dk1"/>
              </a:buClr>
              <a:buSzPts val="2000"/>
              <a:buChar char="•"/>
            </a:pPr>
            <a:r>
              <a:rPr lang="en-GB" sz="2000"/>
              <a:t>Calculate data in a spreadsheet</a:t>
            </a:r>
            <a:endParaRPr sz="2000"/>
          </a:p>
          <a:p>
            <a:pPr indent="-203200" lvl="0" marL="177800" rtl="0" algn="l">
              <a:lnSpc>
                <a:spcPct val="90000"/>
              </a:lnSpc>
              <a:spcBef>
                <a:spcPts val="800"/>
              </a:spcBef>
              <a:spcAft>
                <a:spcPts val="0"/>
              </a:spcAft>
              <a:buClr>
                <a:schemeClr val="dk1"/>
              </a:buClr>
              <a:buSzPts val="2000"/>
              <a:buChar char="•"/>
            </a:pPr>
            <a:r>
              <a:rPr lang="en-GB" sz="2000"/>
              <a:t>Visualize complex data sets</a:t>
            </a:r>
            <a:endParaRPr sz="2000"/>
          </a:p>
          <a:p>
            <a:pPr indent="-76200" lvl="0" marL="177800" rtl="0" algn="l">
              <a:lnSpc>
                <a:spcPct val="90000"/>
              </a:lnSpc>
              <a:spcBef>
                <a:spcPts val="800"/>
              </a:spcBef>
              <a:spcAft>
                <a:spcPts val="0"/>
              </a:spcAft>
              <a:buClr>
                <a:schemeClr val="dk1"/>
              </a:buClr>
              <a:buSzPts val="1500"/>
              <a:buNone/>
            </a:pPr>
            <a:r>
              <a:t/>
            </a:r>
            <a:endParaRPr sz="2000"/>
          </a:p>
          <a:p>
            <a:pPr indent="0" lvl="0" marL="0" rtl="0" algn="l">
              <a:lnSpc>
                <a:spcPct val="90000"/>
              </a:lnSpc>
              <a:spcBef>
                <a:spcPts val="800"/>
              </a:spcBef>
              <a:spcAft>
                <a:spcPts val="0"/>
              </a:spcAft>
              <a:buClr>
                <a:schemeClr val="dk1"/>
              </a:buClr>
              <a:buSzPts val="1500"/>
              <a:buNone/>
            </a:pPr>
            <a:r>
              <a:rPr lang="en-GB" sz="2000"/>
              <a:t>Coursera Staff (May 29, 2026)</a:t>
            </a:r>
            <a:endParaRPr sz="2000"/>
          </a:p>
        </p:txBody>
      </p:sp>
      <p:pic>
        <p:nvPicPr>
          <p:cNvPr id="442" name="Google Shape;442;p77"/>
          <p:cNvPicPr preferRelativeResize="0"/>
          <p:nvPr/>
        </p:nvPicPr>
        <p:blipFill rotWithShape="1">
          <a:blip r:embed="rId3">
            <a:alphaModFix/>
          </a:blip>
          <a:srcRect b="0" l="0" r="0" t="0"/>
          <a:stretch/>
        </p:blipFill>
        <p:spPr>
          <a:xfrm>
            <a:off x="4572001" y="843157"/>
            <a:ext cx="3989297" cy="3400874"/>
          </a:xfrm>
          <a:prstGeom prst="rect">
            <a:avLst/>
          </a:prstGeom>
          <a:noFill/>
          <a:ln>
            <a:noFill/>
          </a:ln>
        </p:spPr>
      </p:pic>
      <p:grpSp>
        <p:nvGrpSpPr>
          <p:cNvPr id="443" name="Google Shape;443;p77"/>
          <p:cNvGrpSpPr/>
          <p:nvPr/>
        </p:nvGrpSpPr>
        <p:grpSpPr>
          <a:xfrm>
            <a:off x="-3768" y="5053289"/>
            <a:ext cx="9155400" cy="92522"/>
            <a:chOff x="-5025" y="6737718"/>
            <a:chExt cx="12207200" cy="123363"/>
          </a:xfrm>
        </p:grpSpPr>
        <p:sp>
          <p:nvSpPr>
            <p:cNvPr id="444" name="Google Shape;444;p77"/>
            <p:cNvSpPr/>
            <p:nvPr/>
          </p:nvSpPr>
          <p:spPr>
            <a:xfrm flipH="1" rot="5400000">
              <a:off x="6036894" y="695800"/>
              <a:ext cx="123362" cy="12207199"/>
            </a:xfrm>
            <a:prstGeom prst="rect">
              <a:avLst/>
            </a:prstGeom>
            <a:gradFill>
              <a:gsLst>
                <a:gs pos="0">
                  <a:schemeClr val="accent5"/>
                </a:gs>
                <a:gs pos="100000">
                  <a:schemeClr val="accent2"/>
                </a:gs>
              </a:gsLst>
              <a:lin ang="1800000" scaled="0"/>
            </a:gra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45" name="Google Shape;445;p77"/>
            <p:cNvSpPr/>
            <p:nvPr/>
          </p:nvSpPr>
          <p:spPr>
            <a:xfrm rot="-5400000">
              <a:off x="9176406" y="3835311"/>
              <a:ext cx="123362" cy="5928176"/>
            </a:xfrm>
            <a:prstGeom prst="rect">
              <a:avLst/>
            </a:prstGeom>
            <a:gradFill>
              <a:gsLst>
                <a:gs pos="0">
                  <a:srgbClr val="A02B93">
                    <a:alpha val="0"/>
                  </a:srgbClr>
                </a:gs>
                <a:gs pos="19000">
                  <a:srgbClr val="A02B93">
                    <a:alpha val="0"/>
                  </a:srgbClr>
                </a:gs>
                <a:gs pos="100000">
                  <a:srgbClr val="D86CCC"/>
                </a:gs>
              </a:gsLst>
              <a:lin ang="600000" scaled="0"/>
            </a:gra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9" name="Shape 449"/>
        <p:cNvGrpSpPr/>
        <p:nvPr/>
      </p:nvGrpSpPr>
      <p:grpSpPr>
        <a:xfrm>
          <a:off x="0" y="0"/>
          <a:ext cx="0" cy="0"/>
          <a:chOff x="0" y="0"/>
          <a:chExt cx="0" cy="0"/>
        </a:xfrm>
      </p:grpSpPr>
      <p:graphicFrame>
        <p:nvGraphicFramePr>
          <p:cNvPr id="450" name="Google Shape;450;p78"/>
          <p:cNvGraphicFramePr/>
          <p:nvPr/>
        </p:nvGraphicFramePr>
        <p:xfrm>
          <a:off x="524050" y="1072767"/>
          <a:ext cx="3000000" cy="3000000"/>
        </p:xfrm>
        <a:graphic>
          <a:graphicData uri="http://schemas.openxmlformats.org/drawingml/2006/table">
            <a:tbl>
              <a:tblPr bandRow="1" firstRow="1">
                <a:noFill/>
                <a:tableStyleId>{ADADA290-DA67-4ECB-B866-0D39969C4DAD}</a:tableStyleId>
              </a:tblPr>
              <a:tblGrid>
                <a:gridCol w="3774425"/>
                <a:gridCol w="3173175"/>
              </a:tblGrid>
              <a:tr h="576050">
                <a:tc>
                  <a:txBody>
                    <a:bodyPr/>
                    <a:lstStyle/>
                    <a:p>
                      <a:pPr indent="0" lvl="0" marL="0" marR="0" rtl="0" algn="l">
                        <a:spcBef>
                          <a:spcPts val="0"/>
                        </a:spcBef>
                        <a:spcAft>
                          <a:spcPts val="0"/>
                        </a:spcAft>
                        <a:buNone/>
                      </a:pPr>
                      <a:r>
                        <a:rPr lang="en-GB" sz="1400" u="none" cap="none" strike="noStrike"/>
                        <a:t>Advantages</a:t>
                      </a:r>
                      <a:endParaRPr sz="1100"/>
                    </a:p>
                  </a:txBody>
                  <a:tcPr marT="34300" marB="34300" marR="68600" marL="68600"/>
                </a:tc>
                <a:tc>
                  <a:txBody>
                    <a:bodyPr/>
                    <a:lstStyle/>
                    <a:p>
                      <a:pPr indent="0" lvl="0" marL="0" marR="0" rtl="0" algn="l">
                        <a:spcBef>
                          <a:spcPts val="0"/>
                        </a:spcBef>
                        <a:spcAft>
                          <a:spcPts val="0"/>
                        </a:spcAft>
                        <a:buNone/>
                      </a:pPr>
                      <a:r>
                        <a:rPr lang="en-GB" sz="1400"/>
                        <a:t>Disadvatages</a:t>
                      </a:r>
                      <a:endParaRPr sz="1400"/>
                    </a:p>
                  </a:txBody>
                  <a:tcPr marT="34300" marB="34300" marR="68600" marL="68600"/>
                </a:tc>
              </a:tr>
              <a:tr h="678175">
                <a:tc>
                  <a:txBody>
                    <a:bodyPr/>
                    <a:lstStyle/>
                    <a:p>
                      <a:pPr indent="0" lvl="0" marL="0" marR="0" rtl="0" algn="l">
                        <a:spcBef>
                          <a:spcPts val="0"/>
                        </a:spcBef>
                        <a:spcAft>
                          <a:spcPts val="0"/>
                        </a:spcAft>
                        <a:buNone/>
                      </a:pPr>
                      <a:r>
                        <a:rPr lang="en-GB" sz="2000"/>
                        <a:t>Simple, easy to learn and get started</a:t>
                      </a:r>
                      <a:endParaRPr sz="2000"/>
                    </a:p>
                  </a:txBody>
                  <a:tcPr marT="34300" marB="34300" marR="68600" marL="68600"/>
                </a:tc>
                <a:tc>
                  <a:txBody>
                    <a:bodyPr/>
                    <a:lstStyle/>
                    <a:p>
                      <a:pPr indent="0" lvl="0" marL="0" marR="0" rtl="0" algn="l">
                        <a:spcBef>
                          <a:spcPts val="0"/>
                        </a:spcBef>
                        <a:spcAft>
                          <a:spcPts val="0"/>
                        </a:spcAft>
                        <a:buNone/>
                      </a:pPr>
                      <a:r>
                        <a:rPr lang="en-GB" sz="2000"/>
                        <a:t>Difficult to reproduce the analysis process</a:t>
                      </a:r>
                      <a:endParaRPr sz="2000"/>
                    </a:p>
                  </a:txBody>
                  <a:tcPr marT="34300" marB="34300" marR="68600" marL="68600"/>
                </a:tc>
              </a:tr>
              <a:tr h="982975">
                <a:tc>
                  <a:txBody>
                    <a:bodyPr/>
                    <a:lstStyle/>
                    <a:p>
                      <a:pPr indent="0" lvl="0" marL="0" marR="0" rtl="0" algn="l">
                        <a:spcBef>
                          <a:spcPts val="0"/>
                        </a:spcBef>
                        <a:spcAft>
                          <a:spcPts val="0"/>
                        </a:spcAft>
                        <a:buNone/>
                      </a:pPr>
                      <a:r>
                        <a:rPr lang="en-GB" sz="2000"/>
                        <a:t>High interactivity, allowing for obtaining calculation results in real time</a:t>
                      </a:r>
                      <a:endParaRPr sz="2000"/>
                    </a:p>
                  </a:txBody>
                  <a:tcPr marT="34300" marB="34300" marR="68600" marL="68600"/>
                </a:tc>
                <a:tc>
                  <a:txBody>
                    <a:bodyPr/>
                    <a:lstStyle/>
                    <a:p>
                      <a:pPr indent="0" lvl="0" marL="0" marR="0" rtl="0" algn="l">
                        <a:spcBef>
                          <a:spcPts val="0"/>
                        </a:spcBef>
                        <a:spcAft>
                          <a:spcPts val="0"/>
                        </a:spcAft>
                        <a:buNone/>
                      </a:pPr>
                      <a:r>
                        <a:rPr lang="en-GB" sz="2000"/>
                        <a:t>Cumbersome to solve complex problems</a:t>
                      </a:r>
                      <a:endParaRPr sz="2000"/>
                    </a:p>
                  </a:txBody>
                  <a:tcPr marT="34300" marB="34300" marR="68600" marL="68600"/>
                </a:tc>
              </a:tr>
              <a:tr h="678175">
                <a:tc>
                  <a:txBody>
                    <a:bodyPr/>
                    <a:lstStyle/>
                    <a:p>
                      <a:pPr indent="0" lvl="0" marL="0" marR="0" rtl="0" algn="l">
                        <a:spcBef>
                          <a:spcPts val="0"/>
                        </a:spcBef>
                        <a:spcAft>
                          <a:spcPts val="0"/>
                        </a:spcAft>
                        <a:buNone/>
                      </a:pPr>
                      <a:r>
                        <a:rPr lang="en-GB" sz="2000"/>
                        <a:t>High interactivity, particularly user-friendly for Excel users</a:t>
                      </a:r>
                      <a:endParaRPr sz="2000"/>
                    </a:p>
                  </a:txBody>
                  <a:tcPr marT="34300" marB="34300" marR="68600" marL="68600"/>
                </a:tc>
                <a:tc>
                  <a:txBody>
                    <a:bodyPr/>
                    <a:lstStyle/>
                    <a:p>
                      <a:pPr indent="0" lvl="0" marL="0" marR="0" rtl="0" algn="l">
                        <a:spcBef>
                          <a:spcPts val="0"/>
                        </a:spcBef>
                        <a:spcAft>
                          <a:spcPts val="0"/>
                        </a:spcAft>
                        <a:buNone/>
                      </a:pPr>
                      <a:r>
                        <a:rPr lang="en-GB" sz="2000"/>
                        <a:t>Frustrated when facing big data</a:t>
                      </a:r>
                      <a:endParaRPr sz="2000"/>
                    </a:p>
                  </a:txBody>
                  <a:tcPr marT="34300" marB="34300" marR="68600" marL="68600"/>
                </a:tc>
              </a:tr>
              <a:tr h="982975">
                <a:tc>
                  <a:txBody>
                    <a:bodyPr/>
                    <a:lstStyle/>
                    <a:p>
                      <a:pPr indent="0" lvl="0" marL="0" marR="0" rtl="0" algn="l">
                        <a:spcBef>
                          <a:spcPts val="0"/>
                        </a:spcBef>
                        <a:spcAft>
                          <a:spcPts val="0"/>
                        </a:spcAft>
                        <a:buNone/>
                      </a:pPr>
                      <a:r>
                        <a:rPr lang="en-GB" sz="2000"/>
                        <a:t>Enabling the recording of the analysis process and allowing its reproduction at any time</a:t>
                      </a:r>
                      <a:endParaRPr sz="2000"/>
                    </a:p>
                  </a:txBody>
                  <a:tcPr marT="34300" marB="34300" marR="68600" marL="68600"/>
                </a:tc>
                <a:tc>
                  <a:txBody>
                    <a:bodyPr/>
                    <a:lstStyle/>
                    <a:p>
                      <a:pPr indent="0" lvl="0" marL="0" marR="0" rtl="0" algn="l">
                        <a:spcBef>
                          <a:spcPts val="0"/>
                        </a:spcBef>
                        <a:spcAft>
                          <a:spcPts val="0"/>
                        </a:spcAft>
                        <a:buNone/>
                      </a:pPr>
                      <a:r>
                        <a:rPr lang="en-GB" sz="2000"/>
                        <a:t>(Dec 22, 2025)</a:t>
                      </a:r>
                      <a:endParaRPr sz="2000"/>
                    </a:p>
                  </a:txBody>
                  <a:tcPr marT="34300" marB="34300" marR="68600" marL="68600"/>
                </a:tc>
              </a:tr>
            </a:tbl>
          </a:graphicData>
        </a:graphic>
      </p:graphicFrame>
      <p:sp>
        <p:nvSpPr>
          <p:cNvPr id="451" name="Google Shape;451;p78"/>
          <p:cNvSpPr txBox="1"/>
          <p:nvPr/>
        </p:nvSpPr>
        <p:spPr>
          <a:xfrm>
            <a:off x="0" y="308025"/>
            <a:ext cx="81831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solidFill>
                  <a:schemeClr val="dk1"/>
                </a:solidFill>
              </a:rPr>
              <a:t>                              </a:t>
            </a:r>
            <a:r>
              <a:rPr lang="en-GB" sz="2000">
                <a:solidFill>
                  <a:schemeClr val="dk1"/>
                </a:solidFill>
              </a:rPr>
              <a:t>Advantages and disadvantage </a:t>
            </a:r>
            <a:endParaRPr sz="200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graphicFrame>
        <p:nvGraphicFramePr>
          <p:cNvPr id="456" name="Google Shape;456;p79"/>
          <p:cNvGraphicFramePr/>
          <p:nvPr/>
        </p:nvGraphicFramePr>
        <p:xfrm>
          <a:off x="628649" y="353536"/>
          <a:ext cx="3000000" cy="3000000"/>
        </p:xfrm>
        <a:graphic>
          <a:graphicData uri="http://schemas.openxmlformats.org/drawingml/2006/table">
            <a:tbl>
              <a:tblPr bandRow="1" firstRow="1">
                <a:noFill/>
                <a:tableStyleId>{39C57721-226F-4BCD-8071-3A4BBE9E1137}</a:tableStyleId>
              </a:tblPr>
              <a:tblGrid>
                <a:gridCol w="3900000"/>
                <a:gridCol w="3900000"/>
              </a:tblGrid>
              <a:tr h="449000">
                <a:tc>
                  <a:txBody>
                    <a:bodyPr/>
                    <a:lstStyle/>
                    <a:p>
                      <a:pPr indent="0" lvl="0" marL="0" marR="0" rtl="0" algn="ctr">
                        <a:spcBef>
                          <a:spcPts val="0"/>
                        </a:spcBef>
                        <a:spcAft>
                          <a:spcPts val="0"/>
                        </a:spcAft>
                        <a:buNone/>
                      </a:pPr>
                      <a:r>
                        <a:rPr lang="en-GB" sz="2700">
                          <a:latin typeface="Arial"/>
                          <a:ea typeface="Arial"/>
                          <a:cs typeface="Arial"/>
                          <a:sym typeface="Arial"/>
                        </a:rPr>
                        <a:t>Recommendation</a:t>
                      </a:r>
                      <a:endParaRPr sz="1100"/>
                    </a:p>
                  </a:txBody>
                  <a:tcPr marT="34300" marB="34300" marR="68600" marL="68600"/>
                </a:tc>
                <a:tc>
                  <a:txBody>
                    <a:bodyPr/>
                    <a:lstStyle/>
                    <a:p>
                      <a:pPr indent="0" lvl="0" marL="0" marR="0" rtl="0" algn="ctr">
                        <a:spcBef>
                          <a:spcPts val="0"/>
                        </a:spcBef>
                        <a:spcAft>
                          <a:spcPts val="0"/>
                        </a:spcAft>
                        <a:buNone/>
                      </a:pPr>
                      <a:r>
                        <a:rPr lang="en-GB" sz="2700">
                          <a:latin typeface="Arial"/>
                          <a:ea typeface="Arial"/>
                          <a:cs typeface="Arial"/>
                          <a:sym typeface="Arial"/>
                        </a:rPr>
                        <a:t>Conclusion</a:t>
                      </a:r>
                      <a:endParaRPr sz="1100"/>
                    </a:p>
                  </a:txBody>
                  <a:tcPr marT="34300" marB="34300" marR="68600" marL="68600"/>
                </a:tc>
              </a:tr>
              <a:tr h="2059650">
                <a:tc>
                  <a:txBody>
                    <a:bodyPr/>
                    <a:lstStyle/>
                    <a:p>
                      <a:pPr indent="0" lvl="0" marL="0" marR="0" rtl="0" algn="l">
                        <a:spcBef>
                          <a:spcPts val="0"/>
                        </a:spcBef>
                        <a:spcAft>
                          <a:spcPts val="0"/>
                        </a:spcAft>
                        <a:buNone/>
                      </a:pPr>
                      <a:r>
                        <a:t/>
                      </a:r>
                      <a:endParaRPr sz="2000"/>
                    </a:p>
                    <a:p>
                      <a:pPr indent="0" lvl="0" marL="0" marR="0" rtl="0" algn="l">
                        <a:spcBef>
                          <a:spcPts val="0"/>
                        </a:spcBef>
                        <a:spcAft>
                          <a:spcPts val="0"/>
                        </a:spcAft>
                        <a:buNone/>
                      </a:pPr>
                      <a:r>
                        <a:rPr lang="en-GB" sz="2000"/>
                        <a:t>Microsoft excel is the most suitable Microsoft 365 tool for staff scheduling at Riversdale Nursing Home.</a:t>
                      </a:r>
                      <a:endParaRPr sz="2000"/>
                    </a:p>
                  </a:txBody>
                  <a:tcPr marT="34300" marB="34300" marR="68600" marL="68600"/>
                </a:tc>
                <a:tc>
                  <a:txBody>
                    <a:bodyPr/>
                    <a:lstStyle/>
                    <a:p>
                      <a:pPr indent="0" lvl="0" marL="0" marR="0" rtl="0" algn="l">
                        <a:spcBef>
                          <a:spcPts val="0"/>
                        </a:spcBef>
                        <a:spcAft>
                          <a:spcPts val="0"/>
                        </a:spcAft>
                        <a:buNone/>
                      </a:pPr>
                      <a:r>
                        <a:t/>
                      </a:r>
                      <a:endParaRPr sz="2000"/>
                    </a:p>
                    <a:p>
                      <a:pPr indent="0" lvl="0" marL="0" marR="0" rtl="0" algn="l">
                        <a:spcBef>
                          <a:spcPts val="0"/>
                        </a:spcBef>
                        <a:spcAft>
                          <a:spcPts val="0"/>
                        </a:spcAft>
                        <a:buNone/>
                      </a:pPr>
                      <a:r>
                        <a:rPr lang="en-GB" sz="2000"/>
                        <a:t>Using excel for staff scheduling will improve efficiency, support workforce planning and contribute to better communication across the nursing home.</a:t>
                      </a:r>
                      <a:endParaRPr sz="2000"/>
                    </a:p>
                  </a:txBody>
                  <a:tcPr marT="34300" marB="34300" marR="68600" marL="68600"/>
                </a:tc>
              </a:tr>
              <a:tr h="1774575">
                <a:tc>
                  <a:txBody>
                    <a:bodyPr/>
                    <a:lstStyle/>
                    <a:p>
                      <a:pPr indent="0" lvl="0" marL="0" marR="0" rtl="0" algn="l">
                        <a:spcBef>
                          <a:spcPts val="0"/>
                        </a:spcBef>
                        <a:spcAft>
                          <a:spcPts val="0"/>
                        </a:spcAft>
                        <a:buNone/>
                      </a:pPr>
                      <a:r>
                        <a:t/>
                      </a:r>
                      <a:endParaRPr sz="2000"/>
                    </a:p>
                    <a:p>
                      <a:pPr indent="0" lvl="0" marL="0" marR="0" rtl="0" algn="l">
                        <a:spcBef>
                          <a:spcPts val="0"/>
                        </a:spcBef>
                        <a:spcAft>
                          <a:spcPts val="0"/>
                        </a:spcAft>
                        <a:buNone/>
                      </a:pPr>
                      <a:r>
                        <a:rPr lang="en-GB" sz="2000"/>
                        <a:t>It helps managers organize shifts efficiently, reduce errors and ensure that sufficient staff are available to provide safe and effective care for residents.</a:t>
                      </a:r>
                      <a:endParaRPr sz="2000"/>
                    </a:p>
                  </a:txBody>
                  <a:tcPr marT="34300" marB="34300" marR="68600" marL="68600"/>
                </a:tc>
                <a:tc>
                  <a:txBody>
                    <a:bodyPr/>
                    <a:lstStyle/>
                    <a:p>
                      <a:pPr indent="0" lvl="0" marL="0" marR="0" rtl="0" algn="l">
                        <a:spcBef>
                          <a:spcPts val="0"/>
                        </a:spcBef>
                        <a:spcAft>
                          <a:spcPts val="0"/>
                        </a:spcAft>
                        <a:buNone/>
                      </a:pPr>
                      <a:r>
                        <a:t/>
                      </a:r>
                      <a:endParaRPr sz="2000"/>
                    </a:p>
                  </a:txBody>
                  <a:tcPr marT="34300" marB="34300" marR="68600" marL="68600"/>
                </a:tc>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0" name="Shape 460"/>
        <p:cNvGrpSpPr/>
        <p:nvPr/>
      </p:nvGrpSpPr>
      <p:grpSpPr>
        <a:xfrm>
          <a:off x="0" y="0"/>
          <a:ext cx="0" cy="0"/>
          <a:chOff x="0" y="0"/>
          <a:chExt cx="0" cy="0"/>
        </a:xfrm>
      </p:grpSpPr>
      <p:pic>
        <p:nvPicPr>
          <p:cNvPr id="461" name="Google Shape;461;p80"/>
          <p:cNvPicPr preferRelativeResize="0"/>
          <p:nvPr/>
        </p:nvPicPr>
        <p:blipFill>
          <a:blip r:embed="rId3">
            <a:alphaModFix/>
          </a:blip>
          <a:stretch>
            <a:fillRect/>
          </a:stretch>
        </p:blipFill>
        <p:spPr>
          <a:xfrm>
            <a:off x="91700" y="185975"/>
            <a:ext cx="8960599" cy="1447150"/>
          </a:xfrm>
          <a:prstGeom prst="rect">
            <a:avLst/>
          </a:prstGeom>
          <a:noFill/>
          <a:ln>
            <a:noFill/>
          </a:ln>
        </p:spPr>
      </p:pic>
      <p:sp>
        <p:nvSpPr>
          <p:cNvPr id="462" name="Google Shape;462;p80"/>
          <p:cNvSpPr txBox="1"/>
          <p:nvPr/>
        </p:nvSpPr>
        <p:spPr>
          <a:xfrm>
            <a:off x="0" y="1737750"/>
            <a:ext cx="8653800" cy="3312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2900">
                <a:solidFill>
                  <a:srgbClr val="1A1A1A"/>
                </a:solidFill>
                <a:highlight>
                  <a:schemeClr val="lt1"/>
                </a:highlight>
                <a:latin typeface="Calibri"/>
                <a:ea typeface="Calibri"/>
                <a:cs typeface="Calibri"/>
                <a:sym typeface="Calibri"/>
              </a:rPr>
              <a:t>D</a:t>
            </a:r>
            <a:r>
              <a:rPr lang="en-GB" sz="2700">
                <a:solidFill>
                  <a:srgbClr val="1A1A1A"/>
                </a:solidFill>
                <a:highlight>
                  <a:schemeClr val="lt1"/>
                </a:highlight>
                <a:latin typeface="Calibri"/>
                <a:ea typeface="Calibri"/>
                <a:cs typeface="Calibri"/>
                <a:sym typeface="Calibri"/>
              </a:rPr>
              <a:t>igital Skills and Research Methods</a:t>
            </a:r>
            <a:r>
              <a:rPr lang="en-GB" sz="2700">
                <a:solidFill>
                  <a:schemeClr val="dk1"/>
                </a:solidFill>
                <a:highlight>
                  <a:schemeClr val="lt1"/>
                </a:highlight>
                <a:latin typeface="Calibri"/>
                <a:ea typeface="Calibri"/>
                <a:cs typeface="Calibri"/>
                <a:sym typeface="Calibri"/>
              </a:rPr>
              <a:t>​</a:t>
            </a:r>
            <a:endParaRPr sz="2700">
              <a:solidFill>
                <a:schemeClr val="dk1"/>
              </a:solidFill>
              <a:highlight>
                <a:schemeClr val="lt1"/>
              </a:highlight>
              <a:latin typeface="Calibri"/>
              <a:ea typeface="Calibri"/>
              <a:cs typeface="Calibri"/>
              <a:sym typeface="Calibri"/>
            </a:endParaRPr>
          </a:p>
          <a:p>
            <a:pPr indent="0" lvl="0" marL="0" rtl="0" algn="l">
              <a:lnSpc>
                <a:spcPct val="115000"/>
              </a:lnSpc>
              <a:spcBef>
                <a:spcPts val="0"/>
              </a:spcBef>
              <a:spcAft>
                <a:spcPts val="0"/>
              </a:spcAft>
              <a:buNone/>
            </a:pPr>
            <a:r>
              <a:rPr lang="en-GB" sz="2700">
                <a:solidFill>
                  <a:srgbClr val="1A1A1A"/>
                </a:solidFill>
                <a:highlight>
                  <a:schemeClr val="lt1"/>
                </a:highlight>
                <a:latin typeface="Calibri"/>
                <a:ea typeface="Calibri"/>
                <a:cs typeface="Calibri"/>
                <a:sym typeface="Calibri"/>
              </a:rPr>
              <a:t>LCHS4007</a:t>
            </a:r>
            <a:r>
              <a:rPr lang="en-GB" sz="2700">
                <a:solidFill>
                  <a:schemeClr val="dk1"/>
                </a:solidFill>
                <a:highlight>
                  <a:schemeClr val="lt1"/>
                </a:highlight>
                <a:latin typeface="Calibri"/>
                <a:ea typeface="Calibri"/>
                <a:cs typeface="Calibri"/>
                <a:sym typeface="Calibri"/>
              </a:rPr>
              <a:t>​</a:t>
            </a:r>
            <a:r>
              <a:rPr lang="en-GB" sz="700">
                <a:solidFill>
                  <a:schemeClr val="dk1"/>
                </a:solidFill>
                <a:highlight>
                  <a:schemeClr val="lt1"/>
                </a:highlight>
                <a:latin typeface="Times New Roman"/>
                <a:ea typeface="Times New Roman"/>
                <a:cs typeface="Times New Roman"/>
                <a:sym typeface="Times New Roman"/>
              </a:rPr>
              <a:t>​</a:t>
            </a:r>
            <a:endParaRPr sz="700">
              <a:solidFill>
                <a:schemeClr val="dk1"/>
              </a:solidFill>
              <a:highlight>
                <a:schemeClr val="lt1"/>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Lecturer : Kwame Assa-Agyei (Module Leader)​</a:t>
            </a:r>
            <a:endParaRPr sz="2000">
              <a:solidFill>
                <a:schemeClr val="dk1"/>
              </a:solidFill>
              <a:highlight>
                <a:schemeClr val="lt1"/>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Professor:  DR Redhwan Alamri​</a:t>
            </a:r>
            <a:endParaRPr sz="2000">
              <a:solidFill>
                <a:schemeClr val="dk1"/>
              </a:solidFill>
              <a:highlight>
                <a:schemeClr val="lt1"/>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Case Study: Riverdale nursing home​</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Presented by Veronica Marta Martin (student ID 2542920)​</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​Workplace Task: STAFF TRAINING</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 ​</a:t>
            </a:r>
            <a:endParaRPr sz="2000">
              <a:solidFill>
                <a:schemeClr val="dk1"/>
              </a:solidFill>
              <a:highlight>
                <a:srgbClr val="F5F5F5"/>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a:t>
            </a:r>
            <a:endParaRPr sz="2000">
              <a:solidFill>
                <a:schemeClr val="dk1"/>
              </a:solidFill>
              <a:highlight>
                <a:srgbClr val="F5F5F5"/>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 Workplace Task: STAFF TRAINING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Clr>
                <a:schemeClr val="dk1"/>
              </a:buClr>
              <a:buSzPts val="1100"/>
              <a:buFont typeface="Arial"/>
              <a:buNone/>
            </a:pPr>
            <a:r>
              <a:t/>
            </a:r>
            <a:endParaRPr sz="1900">
              <a:solidFill>
                <a:schemeClr val="dk1"/>
              </a:solidFill>
              <a:highlight>
                <a:srgbClr val="F5F5F5"/>
              </a:highlight>
              <a:latin typeface="Times New Roman"/>
              <a:ea typeface="Times New Roman"/>
              <a:cs typeface="Times New Roman"/>
              <a:sym typeface="Times New Roman"/>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6" name="Shape 466"/>
        <p:cNvGrpSpPr/>
        <p:nvPr/>
      </p:nvGrpSpPr>
      <p:grpSpPr>
        <a:xfrm>
          <a:off x="0" y="0"/>
          <a:ext cx="0" cy="0"/>
          <a:chOff x="0" y="0"/>
          <a:chExt cx="0" cy="0"/>
        </a:xfrm>
      </p:grpSpPr>
      <p:sp>
        <p:nvSpPr>
          <p:cNvPr id="467" name="Google Shape;467;p81"/>
          <p:cNvSpPr txBox="1"/>
          <p:nvPr/>
        </p:nvSpPr>
        <p:spPr>
          <a:xfrm>
            <a:off x="0" y="0"/>
            <a:ext cx="5567700" cy="1169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3200">
              <a:solidFill>
                <a:schemeClr val="dk1"/>
              </a:solidFill>
              <a:highlight>
                <a:srgbClr val="F5F5F5"/>
              </a:highlight>
            </a:endParaRPr>
          </a:p>
          <a:p>
            <a:pPr indent="0" lvl="0" marL="0" rtl="0" algn="l">
              <a:spcBef>
                <a:spcPts val="0"/>
              </a:spcBef>
              <a:spcAft>
                <a:spcPts val="0"/>
              </a:spcAft>
              <a:buNone/>
            </a:pPr>
            <a:r>
              <a:rPr lang="en-GB" sz="3200">
                <a:solidFill>
                  <a:schemeClr val="dk1"/>
                </a:solidFill>
                <a:highlight>
                  <a:schemeClr val="lt1"/>
                </a:highlight>
              </a:rPr>
              <a:t>Why do we do staff training :​</a:t>
            </a:r>
            <a:r>
              <a:rPr lang="en-GB" sz="1100">
                <a:solidFill>
                  <a:schemeClr val="dk1"/>
                </a:solidFill>
                <a:highlight>
                  <a:schemeClr val="lt1"/>
                </a:highlight>
              </a:rPr>
              <a:t> </a:t>
            </a:r>
            <a:endParaRPr>
              <a:highlight>
                <a:schemeClr val="lt1"/>
              </a:highlight>
            </a:endParaRPr>
          </a:p>
        </p:txBody>
      </p:sp>
      <p:sp>
        <p:nvSpPr>
          <p:cNvPr id="468" name="Google Shape;468;p81"/>
          <p:cNvSpPr txBox="1"/>
          <p:nvPr/>
        </p:nvSpPr>
        <p:spPr>
          <a:xfrm>
            <a:off x="0" y="1685450"/>
            <a:ext cx="5689800" cy="2555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200">
                <a:solidFill>
                  <a:schemeClr val="dk1"/>
                </a:solidFill>
                <a:highlight>
                  <a:schemeClr val="lt1"/>
                </a:highlight>
              </a:rPr>
              <a:t>Training is a mandatory program, for staff member to train and develop skills and to provide safe place to work, It is a legal requirement designed to protect both vulnerable residents and workers. Training is a ongoing development and need regular updates.​</a:t>
            </a:r>
            <a:r>
              <a:rPr lang="en-GB" sz="1100">
                <a:solidFill>
                  <a:schemeClr val="dk1"/>
                </a:solidFill>
                <a:highlight>
                  <a:schemeClr val="lt1"/>
                </a:highlight>
              </a:rPr>
              <a:t> [11]</a:t>
            </a:r>
            <a:endParaRPr>
              <a:highlight>
                <a:schemeClr val="lt1"/>
              </a:highlight>
            </a:endParaRPr>
          </a:p>
        </p:txBody>
      </p:sp>
      <p:pic>
        <p:nvPicPr>
          <p:cNvPr id="469" name="Google Shape;469;p81"/>
          <p:cNvPicPr preferRelativeResize="0"/>
          <p:nvPr/>
        </p:nvPicPr>
        <p:blipFill>
          <a:blip r:embed="rId3">
            <a:alphaModFix/>
          </a:blip>
          <a:stretch>
            <a:fillRect/>
          </a:stretch>
        </p:blipFill>
        <p:spPr>
          <a:xfrm>
            <a:off x="5567700" y="435900"/>
            <a:ext cx="3469750" cy="4271725"/>
          </a:xfrm>
          <a:prstGeom prst="rect">
            <a:avLst/>
          </a:prstGeom>
          <a:noFill/>
          <a:ln>
            <a:noFill/>
          </a:ln>
        </p:spPr>
      </p:pic>
      <p:sp>
        <p:nvSpPr>
          <p:cNvPr id="470" name="Google Shape;470;p81"/>
          <p:cNvSpPr txBox="1"/>
          <p:nvPr/>
        </p:nvSpPr>
        <p:spPr>
          <a:xfrm>
            <a:off x="6721320" y="556645"/>
            <a:ext cx="2457900" cy="249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4" name="Shape 474"/>
        <p:cNvGrpSpPr/>
        <p:nvPr/>
      </p:nvGrpSpPr>
      <p:grpSpPr>
        <a:xfrm>
          <a:off x="0" y="0"/>
          <a:ext cx="0" cy="0"/>
          <a:chOff x="0" y="0"/>
          <a:chExt cx="0" cy="0"/>
        </a:xfrm>
      </p:grpSpPr>
      <p:sp>
        <p:nvSpPr>
          <p:cNvPr id="475" name="Google Shape;475;p82"/>
          <p:cNvSpPr txBox="1"/>
          <p:nvPr/>
        </p:nvSpPr>
        <p:spPr>
          <a:xfrm>
            <a:off x="0" y="0"/>
            <a:ext cx="3000000" cy="985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400">
              <a:solidFill>
                <a:schemeClr val="dk1"/>
              </a:solidFill>
              <a:highlight>
                <a:srgbClr val="F5F5F5"/>
              </a:highlight>
            </a:endParaRPr>
          </a:p>
          <a:p>
            <a:pPr indent="0" lvl="0" marL="0" rtl="0" algn="l">
              <a:spcBef>
                <a:spcPts val="0"/>
              </a:spcBef>
              <a:spcAft>
                <a:spcPts val="0"/>
              </a:spcAft>
              <a:buNone/>
            </a:pPr>
            <a:r>
              <a:rPr lang="en-GB" sz="2800">
                <a:solidFill>
                  <a:schemeClr val="dk1"/>
                </a:solidFill>
                <a:highlight>
                  <a:schemeClr val="lt1"/>
                </a:highlight>
                <a:latin typeface="Times New Roman"/>
                <a:ea typeface="Times New Roman"/>
                <a:cs typeface="Times New Roman"/>
                <a:sym typeface="Times New Roman"/>
              </a:rPr>
              <a:t>Goal of training:​</a:t>
            </a:r>
            <a:r>
              <a:rPr lang="en-GB" sz="2000">
                <a:solidFill>
                  <a:schemeClr val="dk1"/>
                </a:solidFill>
                <a:highlight>
                  <a:schemeClr val="lt1"/>
                </a:highlight>
                <a:latin typeface="Times New Roman"/>
                <a:ea typeface="Times New Roman"/>
                <a:cs typeface="Times New Roman"/>
                <a:sym typeface="Times New Roman"/>
              </a:rPr>
              <a:t> </a:t>
            </a:r>
            <a:endParaRPr sz="2000">
              <a:highlight>
                <a:schemeClr val="lt1"/>
              </a:highlight>
              <a:latin typeface="Times New Roman"/>
              <a:ea typeface="Times New Roman"/>
              <a:cs typeface="Times New Roman"/>
              <a:sym typeface="Times New Roman"/>
            </a:endParaRPr>
          </a:p>
        </p:txBody>
      </p:sp>
      <p:sp>
        <p:nvSpPr>
          <p:cNvPr id="476" name="Google Shape;476;p82"/>
          <p:cNvSpPr txBox="1"/>
          <p:nvPr/>
        </p:nvSpPr>
        <p:spPr>
          <a:xfrm>
            <a:off x="0" y="1650575"/>
            <a:ext cx="9682500" cy="2158800"/>
          </a:xfrm>
          <a:prstGeom prst="rect">
            <a:avLst/>
          </a:prstGeom>
          <a:noFill/>
          <a:ln>
            <a:noFill/>
          </a:ln>
        </p:spPr>
        <p:txBody>
          <a:bodyPr anchorCtr="0" anchor="t" bIns="91425" lIns="91425" spcFirstLastPara="1" rIns="91425" wrap="square" tIns="91425">
            <a:spAutoFit/>
          </a:bodyPr>
          <a:lstStyle/>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The goal is to set a good standard for all staff  members working for the nursing home.​</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To ameliorate training in between the management and staff members.​</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Keep real time training and updates.​</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Delegation of tasks in between management and staff members.​</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Handover at end of shifts for the next Shift .​</a:t>
            </a:r>
            <a:endParaRPr sz="1900">
              <a:solidFill>
                <a:schemeClr val="dk1"/>
              </a:solidFill>
              <a:highlight>
                <a:schemeClr val="lt1"/>
              </a:highlight>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0" name="Shape 480"/>
        <p:cNvGrpSpPr/>
        <p:nvPr/>
      </p:nvGrpSpPr>
      <p:grpSpPr>
        <a:xfrm>
          <a:off x="0" y="0"/>
          <a:ext cx="0" cy="0"/>
          <a:chOff x="0" y="0"/>
          <a:chExt cx="0" cy="0"/>
        </a:xfrm>
      </p:grpSpPr>
      <p:sp>
        <p:nvSpPr>
          <p:cNvPr id="481" name="Google Shape;481;p83"/>
          <p:cNvSpPr txBox="1"/>
          <p:nvPr/>
        </p:nvSpPr>
        <p:spPr>
          <a:xfrm>
            <a:off x="0" y="0"/>
            <a:ext cx="3000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Training topic:​ </a:t>
            </a:r>
            <a:endParaRPr sz="2000">
              <a:highlight>
                <a:schemeClr val="lt1"/>
              </a:highlight>
              <a:latin typeface="Times New Roman"/>
              <a:ea typeface="Times New Roman"/>
              <a:cs typeface="Times New Roman"/>
              <a:sym typeface="Times New Roman"/>
            </a:endParaRPr>
          </a:p>
        </p:txBody>
      </p:sp>
      <p:sp>
        <p:nvSpPr>
          <p:cNvPr id="482" name="Google Shape;482;p83"/>
          <p:cNvSpPr txBox="1"/>
          <p:nvPr/>
        </p:nvSpPr>
        <p:spPr>
          <a:xfrm>
            <a:off x="0" y="492600"/>
            <a:ext cx="9144000" cy="3935700"/>
          </a:xfrm>
          <a:prstGeom prst="rect">
            <a:avLst/>
          </a:prstGeom>
          <a:noFill/>
          <a:ln>
            <a:noFill/>
          </a:ln>
        </p:spPr>
        <p:txBody>
          <a:bodyPr anchorCtr="0" anchor="t" bIns="91425" lIns="91425" spcFirstLastPara="1" rIns="91425" wrap="square" tIns="91425">
            <a:spAutoFit/>
          </a:bodyPr>
          <a:lstStyle/>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Food hygiene: Mandatory if staff are involved in the handling or preparation of food. </a:t>
            </a:r>
            <a:r>
              <a:rPr lang="en-GB" sz="1100">
                <a:solidFill>
                  <a:schemeClr val="dk1"/>
                </a:solidFill>
                <a:highlight>
                  <a:schemeClr val="lt2"/>
                </a:highlight>
              </a:rPr>
              <a:t>(GOV.UK, 2025)</a:t>
            </a:r>
            <a:r>
              <a:rPr lang="en-GB" sz="1000">
                <a:solidFill>
                  <a:schemeClr val="dk1"/>
                </a:solidFill>
                <a:highlight>
                  <a:schemeClr val="lt2"/>
                </a:highlight>
              </a:rPr>
              <a:t>​[12-13]</a:t>
            </a:r>
            <a:endParaRPr sz="10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Health and safety: Fire safety, risk assessments, safety practices to protect both staff and residents. </a:t>
            </a:r>
            <a:r>
              <a:rPr lang="en-GB" sz="1100">
                <a:solidFill>
                  <a:schemeClr val="dk1"/>
                </a:solidFill>
                <a:highlight>
                  <a:schemeClr val="lt2"/>
                </a:highlight>
              </a:rPr>
              <a:t>(GOV.UK, 1974)​[14]</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Manual handling (Assisting and Moving): Safe patient lifting techniques to prevent muscular injuries to both staff and residents. </a:t>
            </a:r>
            <a:r>
              <a:rPr lang="en-GB" sz="1100">
                <a:solidFill>
                  <a:schemeClr val="dk1"/>
                </a:solidFill>
                <a:highlight>
                  <a:schemeClr val="lt2"/>
                </a:highlight>
              </a:rPr>
              <a:t>(GOV.UK,1992.)​</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First Aid and Basic Life Support: Immediate responses to medical emergencies, </a:t>
            </a:r>
            <a:r>
              <a:rPr lang="en-GB" sz="1100">
                <a:solidFill>
                  <a:schemeClr val="dk1"/>
                </a:solidFill>
                <a:highlight>
                  <a:schemeClr val="lt2"/>
                </a:highlight>
              </a:rPr>
              <a:t>(@StJohnAmbulance, 2024)​</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Fire safety: Includes fire prevention, evacuation procedures, and how to use fire-fighting equipment </a:t>
            </a:r>
            <a:r>
              <a:rPr lang="en-GB" sz="1100">
                <a:solidFill>
                  <a:schemeClr val="dk1"/>
                </a:solidFill>
                <a:highlight>
                  <a:schemeClr val="lt2"/>
                </a:highlight>
              </a:rPr>
              <a:t>(UK Government, 2021)</a:t>
            </a:r>
            <a:r>
              <a:rPr lang="en-GB" sz="1600">
                <a:solidFill>
                  <a:schemeClr val="dk1"/>
                </a:solidFill>
                <a:highlight>
                  <a:schemeClr val="lt1"/>
                </a:highlight>
              </a:rPr>
              <a:t>​</a:t>
            </a:r>
            <a:r>
              <a:rPr lang="en-GB" sz="1100">
                <a:solidFill>
                  <a:schemeClr val="dk1"/>
                </a:solidFill>
                <a:highlight>
                  <a:schemeClr val="lt1"/>
                </a:highlight>
              </a:rPr>
              <a:t>[16]</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Infection Prevention and Control (IPC): Covers proper hand hygiene, PPE use, and waste management. </a:t>
            </a:r>
            <a:r>
              <a:rPr lang="en-GB" sz="1100">
                <a:solidFill>
                  <a:schemeClr val="dk1"/>
                </a:solidFill>
                <a:highlight>
                  <a:schemeClr val="lt2"/>
                </a:highlight>
              </a:rPr>
              <a:t>(Department of Health and Social Care 2024)</a:t>
            </a:r>
            <a:r>
              <a:rPr lang="en-GB" sz="1600">
                <a:solidFill>
                  <a:schemeClr val="dk1"/>
                </a:solidFill>
                <a:highlight>
                  <a:schemeClr val="lt1"/>
                </a:highlight>
              </a:rPr>
              <a:t>.</a:t>
            </a:r>
            <a:r>
              <a:rPr lang="en-GB" sz="1100">
                <a:solidFill>
                  <a:schemeClr val="dk1"/>
                </a:solidFill>
                <a:highlight>
                  <a:schemeClr val="lt1"/>
                </a:highlight>
              </a:rPr>
              <a:t>[15]​</a:t>
            </a:r>
            <a:endParaRPr sz="1100">
              <a:solidFill>
                <a:schemeClr val="dk1"/>
              </a:solidFill>
              <a:highlight>
                <a:schemeClr val="lt1"/>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Eating and drinking safety: Supporting people with communication, chewing and swallowing difficulties </a:t>
            </a:r>
            <a:r>
              <a:rPr lang="en-GB" sz="1100">
                <a:solidFill>
                  <a:schemeClr val="dk1"/>
                </a:solidFill>
                <a:highlight>
                  <a:schemeClr val="lt2"/>
                </a:highlight>
              </a:rPr>
              <a:t>(Alzheimer’s Society 1984)​</a:t>
            </a:r>
            <a:endParaRPr sz="1100">
              <a:solidFill>
                <a:schemeClr val="dk1"/>
              </a:solidFill>
              <a:highlight>
                <a:schemeClr val="lt2"/>
              </a:highlight>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6" name="Shape 486"/>
        <p:cNvGrpSpPr/>
        <p:nvPr/>
      </p:nvGrpSpPr>
      <p:grpSpPr>
        <a:xfrm>
          <a:off x="0" y="0"/>
          <a:ext cx="0" cy="0"/>
          <a:chOff x="0" y="0"/>
          <a:chExt cx="0" cy="0"/>
        </a:xfrm>
      </p:grpSpPr>
      <p:sp>
        <p:nvSpPr>
          <p:cNvPr id="487" name="Google Shape;487;p84"/>
          <p:cNvSpPr txBox="1"/>
          <p:nvPr/>
        </p:nvSpPr>
        <p:spPr>
          <a:xfrm>
            <a:off x="0" y="0"/>
            <a:ext cx="8454900" cy="1046700"/>
          </a:xfrm>
          <a:prstGeom prst="rect">
            <a:avLst/>
          </a:prstGeom>
          <a:noFill/>
          <a:ln>
            <a:noFill/>
          </a:ln>
        </p:spPr>
        <p:txBody>
          <a:bodyPr anchorCtr="0" anchor="t" bIns="91425" lIns="91425" spcFirstLastPara="1" rIns="91425" wrap="square" tIns="91425">
            <a:spAutoFit/>
          </a:bodyPr>
          <a:lstStyle/>
          <a:p>
            <a:pPr indent="-114300" lvl="0" marL="0" rtl="0" algn="l">
              <a:lnSpc>
                <a:spcPct val="56250"/>
              </a:lnSpc>
              <a:spcBef>
                <a:spcPts val="0"/>
              </a:spcBef>
              <a:spcAft>
                <a:spcPts val="0"/>
              </a:spcAft>
              <a:buNone/>
            </a:pPr>
            <a:r>
              <a:rPr lang="en-GB" sz="2800">
                <a:solidFill>
                  <a:schemeClr val="dk1"/>
                </a:solidFill>
                <a:highlight>
                  <a:srgbClr val="F5F5F5"/>
                </a:highlight>
              </a:rPr>
              <a:t>​</a:t>
            </a:r>
            <a:endParaRPr sz="2800">
              <a:solidFill>
                <a:schemeClr val="dk1"/>
              </a:solidFill>
              <a:highlight>
                <a:srgbClr val="F5F5F5"/>
              </a:highlight>
            </a:endParaRPr>
          </a:p>
          <a:p>
            <a:pPr indent="0" lvl="0" marL="0" rtl="0" algn="l">
              <a:spcBef>
                <a:spcPts val="0"/>
              </a:spcBef>
              <a:spcAft>
                <a:spcPts val="0"/>
              </a:spcAft>
              <a:buNone/>
            </a:pPr>
            <a:r>
              <a:rPr lang="en-GB" sz="2800">
                <a:solidFill>
                  <a:schemeClr val="dk1"/>
                </a:solidFill>
                <a:highlight>
                  <a:schemeClr val="lt1"/>
                </a:highlight>
              </a:rPr>
              <a:t>Chosen tools for this Assessment are:</a:t>
            </a:r>
            <a:r>
              <a:rPr lang="en-GB" sz="1100">
                <a:solidFill>
                  <a:schemeClr val="dk1"/>
                </a:solidFill>
                <a:highlight>
                  <a:schemeClr val="lt1"/>
                </a:highlight>
              </a:rPr>
              <a:t> </a:t>
            </a:r>
            <a:endParaRPr>
              <a:highlight>
                <a:schemeClr val="lt1"/>
              </a:highlight>
            </a:endParaRPr>
          </a:p>
        </p:txBody>
      </p:sp>
      <p:sp>
        <p:nvSpPr>
          <p:cNvPr id="488" name="Google Shape;488;p84"/>
          <p:cNvSpPr txBox="1"/>
          <p:nvPr/>
        </p:nvSpPr>
        <p:spPr>
          <a:xfrm>
            <a:off x="0" y="1046700"/>
            <a:ext cx="8898000" cy="26166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0"/>
              </a:spcBef>
              <a:spcAft>
                <a:spcPts val="0"/>
              </a:spcAft>
              <a:buNone/>
            </a:pPr>
            <a:r>
              <a:t/>
            </a:r>
            <a:endParaRPr sz="2000">
              <a:solidFill>
                <a:schemeClr val="dk1"/>
              </a:solidFill>
              <a:highlight>
                <a:srgbClr val="F5F5F5"/>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Microsoft Teams: video meeting to hold meetings/ improve teamwork / reduce missed messages ​</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Outlook: send emails to invite on training, meeting links, reminder​</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OneDrive: to staff to access files, save all training lessons​</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Word: write all training session, keep training record, keep attendance​</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PowerPoint : training presentation</a:t>
            </a:r>
            <a:r>
              <a:rPr lang="en-GB" sz="2000">
                <a:solidFill>
                  <a:schemeClr val="dk1"/>
                </a:solidFill>
                <a:highlight>
                  <a:srgbClr val="F5F5F5"/>
                </a:highlight>
                <a:latin typeface="Times New Roman"/>
                <a:ea typeface="Times New Roman"/>
                <a:cs typeface="Times New Roman"/>
                <a:sym typeface="Times New Roman"/>
              </a:rPr>
              <a:t>​</a:t>
            </a:r>
            <a:endParaRPr sz="2000">
              <a:solidFill>
                <a:schemeClr val="dk1"/>
              </a:solidFill>
              <a:highlight>
                <a:srgbClr val="F5F5F5"/>
              </a:highlight>
              <a:latin typeface="Times New Roman"/>
              <a:ea typeface="Times New Roman"/>
              <a:cs typeface="Times New Roman"/>
              <a:sym typeface="Times New Roman"/>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2" name="Shape 492"/>
        <p:cNvGrpSpPr/>
        <p:nvPr/>
      </p:nvGrpSpPr>
      <p:grpSpPr>
        <a:xfrm>
          <a:off x="0" y="0"/>
          <a:ext cx="0" cy="0"/>
          <a:chOff x="0" y="0"/>
          <a:chExt cx="0" cy="0"/>
        </a:xfrm>
      </p:grpSpPr>
      <p:sp>
        <p:nvSpPr>
          <p:cNvPr id="493" name="Google Shape;493;p85"/>
          <p:cNvSpPr txBox="1"/>
          <p:nvPr/>
        </p:nvSpPr>
        <p:spPr>
          <a:xfrm>
            <a:off x="88200" y="0"/>
            <a:ext cx="89841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500">
                <a:solidFill>
                  <a:schemeClr val="dk1"/>
                </a:solidFill>
                <a:highlight>
                  <a:schemeClr val="lt1"/>
                </a:highlight>
                <a:latin typeface="Times New Roman"/>
                <a:ea typeface="Times New Roman"/>
                <a:cs typeface="Times New Roman"/>
                <a:sym typeface="Times New Roman"/>
              </a:rPr>
              <a:t>Advantages and Limitations of Microsoft 365:</a:t>
            </a:r>
            <a:r>
              <a:rPr lang="en-GB" sz="4400">
                <a:solidFill>
                  <a:schemeClr val="dk1"/>
                </a:solidFill>
                <a:highlight>
                  <a:schemeClr val="lt1"/>
                </a:highlight>
                <a:latin typeface="Times New Roman"/>
                <a:ea typeface="Times New Roman"/>
                <a:cs typeface="Times New Roman"/>
                <a:sym typeface="Times New Roman"/>
              </a:rPr>
              <a:t>​</a:t>
            </a:r>
            <a:r>
              <a:rPr lang="en-GB" sz="1100">
                <a:solidFill>
                  <a:schemeClr val="dk1"/>
                </a:solidFill>
                <a:highlight>
                  <a:schemeClr val="lt1"/>
                </a:highlight>
                <a:latin typeface="Times New Roman"/>
                <a:ea typeface="Times New Roman"/>
                <a:cs typeface="Times New Roman"/>
                <a:sym typeface="Times New Roman"/>
              </a:rPr>
              <a:t> </a:t>
            </a:r>
            <a:endParaRPr>
              <a:highlight>
                <a:schemeClr val="lt1"/>
              </a:highlight>
              <a:latin typeface="Times New Roman"/>
              <a:ea typeface="Times New Roman"/>
              <a:cs typeface="Times New Roman"/>
              <a:sym typeface="Times New Roman"/>
            </a:endParaRPr>
          </a:p>
        </p:txBody>
      </p:sp>
      <p:sp>
        <p:nvSpPr>
          <p:cNvPr id="494" name="Google Shape;494;p85"/>
          <p:cNvSpPr txBox="1"/>
          <p:nvPr/>
        </p:nvSpPr>
        <p:spPr>
          <a:xfrm>
            <a:off x="0" y="999525"/>
            <a:ext cx="9266400" cy="367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t/>
            </a:r>
            <a:endParaRPr sz="2000">
              <a:solidFill>
                <a:schemeClr val="dk1"/>
              </a:solidFill>
              <a:highlight>
                <a:srgbClr val="F5F5F5"/>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Advantages of Microsoft 365:​</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Meeting online to help member of staff that can’t attend in person to the meeting.​</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Be in contact in between management team and members of staff​</a:t>
            </a:r>
            <a:endParaRPr sz="2000">
              <a:solidFill>
                <a:schemeClr val="dk1"/>
              </a:solidFill>
              <a:highlight>
                <a:schemeClr val="lt1"/>
              </a:highlight>
            </a:endParaRPr>
          </a:p>
          <a:p>
            <a:pPr indent="0" lvl="0" marL="0" rtl="0" algn="l">
              <a:lnSpc>
                <a:spcPct val="115000"/>
              </a:lnSpc>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Limitations of Microsoft 365:​</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Without internet access no work or content will be able to be done.​</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Not enough training not knowledge or training for staff.​</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Upgrade phone or newer software​</a:t>
            </a:r>
            <a:endParaRPr sz="2000">
              <a:solidFill>
                <a:schemeClr val="dk1"/>
              </a:solidFill>
              <a:highlight>
                <a:schemeClr val="lt1"/>
              </a:highlight>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8" name="Shape 498"/>
        <p:cNvGrpSpPr/>
        <p:nvPr/>
      </p:nvGrpSpPr>
      <p:grpSpPr>
        <a:xfrm>
          <a:off x="0" y="0"/>
          <a:ext cx="0" cy="0"/>
          <a:chOff x="0" y="0"/>
          <a:chExt cx="0" cy="0"/>
        </a:xfrm>
      </p:grpSpPr>
      <p:sp>
        <p:nvSpPr>
          <p:cNvPr id="499" name="Google Shape;499;p86"/>
          <p:cNvSpPr txBox="1"/>
          <p:nvPr/>
        </p:nvSpPr>
        <p:spPr>
          <a:xfrm>
            <a:off x="0" y="122050"/>
            <a:ext cx="66204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800">
              <a:solidFill>
                <a:schemeClr val="dk1"/>
              </a:solidFill>
              <a:highlight>
                <a:schemeClr val="lt1"/>
              </a:highlight>
              <a:latin typeface="Times New Roman"/>
              <a:ea typeface="Times New Roman"/>
              <a:cs typeface="Times New Roman"/>
              <a:sym typeface="Times New Roman"/>
            </a:endParaRPr>
          </a:p>
        </p:txBody>
      </p:sp>
      <p:sp>
        <p:nvSpPr>
          <p:cNvPr id="500" name="Google Shape;500;p86"/>
          <p:cNvSpPr txBox="1"/>
          <p:nvPr/>
        </p:nvSpPr>
        <p:spPr>
          <a:xfrm>
            <a:off x="543575" y="582250"/>
            <a:ext cx="8164200" cy="4137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000">
                <a:solidFill>
                  <a:schemeClr val="dk1"/>
                </a:solidFill>
                <a:highlight>
                  <a:schemeClr val="lt1"/>
                </a:highlight>
                <a:latin typeface="Times New Roman"/>
                <a:ea typeface="Times New Roman"/>
                <a:cs typeface="Times New Roman"/>
                <a:sym typeface="Times New Roman"/>
              </a:rPr>
              <a:t>References:​</a:t>
            </a:r>
            <a:r>
              <a:rPr lang="en-GB" sz="2800">
                <a:solidFill>
                  <a:schemeClr val="dk1"/>
                </a:solidFill>
                <a:highlight>
                  <a:schemeClr val="lt1"/>
                </a:highlight>
                <a:latin typeface="Times New Roman"/>
                <a:ea typeface="Times New Roman"/>
                <a:cs typeface="Times New Roman"/>
                <a:sym typeface="Times New Roman"/>
              </a:rPr>
              <a:t> </a:t>
            </a:r>
            <a:endParaRPr sz="1500">
              <a:solidFill>
                <a:schemeClr val="dk1"/>
              </a:solidFill>
            </a:endParaRPr>
          </a:p>
          <a:p>
            <a:pPr indent="0" lvl="0" marL="457200" rtl="0" algn="just">
              <a:lnSpc>
                <a:spcPct val="115000"/>
              </a:lnSpc>
              <a:spcBef>
                <a:spcPts val="0"/>
              </a:spcBef>
              <a:spcAft>
                <a:spcPts val="0"/>
              </a:spcAft>
              <a:buNone/>
            </a:pPr>
            <a:r>
              <a:rPr lang="en-GB" sz="900">
                <a:solidFill>
                  <a:schemeClr val="lt1"/>
                </a:solidFill>
                <a:latin typeface="Roboto"/>
                <a:ea typeface="Roboto"/>
                <a:cs typeface="Roboto"/>
                <a:sym typeface="Roboto"/>
              </a:rPr>
              <a:t>Microsoft. (n.d.). Create a document in Word. Available at: Microsoft Support website.</a:t>
            </a:r>
            <a:endParaRPr sz="900">
              <a:solidFill>
                <a:schemeClr val="lt1"/>
              </a:solidFill>
              <a:latin typeface="Roboto"/>
              <a:ea typeface="Roboto"/>
              <a:cs typeface="Roboto"/>
              <a:sym typeface="Roboto"/>
            </a:endParaRPr>
          </a:p>
          <a:p>
            <a:pPr indent="-317500" lvl="0" marL="457200" rtl="0" algn="just">
              <a:lnSpc>
                <a:spcPct val="150000"/>
              </a:lnSpc>
              <a:spcBef>
                <a:spcPts val="160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Data and clinical record sharing. ( version 1.3 02 Feb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Chole Dervin, Injio (Posted 9/12/25)</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https://youtu.be/Ue5jixtuJNg?is=YOVKL6rSC6WRHcUe</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https://tufts.edu/guides/microsoft-sharepoint-online-collaboration-platform/types-sharepoint-sites-communication-and</a:t>
            </a:r>
            <a:endParaRPr sz="1100">
              <a:solidFill>
                <a:schemeClr val="dk1"/>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URL: https://support.microsoft.com/en-us/office/create-a-document-in-word-aafc163a-3a06-45a9-b451-cb7250dcbaa1</a:t>
            </a:r>
            <a:endParaRPr sz="1100">
              <a:solidFill>
                <a:schemeClr val="dk1"/>
              </a:solidFill>
              <a:latin typeface="Times New Roman"/>
              <a:ea typeface="Times New Roman"/>
              <a:cs typeface="Times New Roman"/>
              <a:sym typeface="Times New Roman"/>
            </a:endParaRPr>
          </a:p>
          <a:p>
            <a:pPr indent="-298450" lvl="0" marL="457200" rtl="0" algn="l">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NHSX. (2021). Records Management Code of Practice for Health and Social Care 2021. Available at: NHS England Transformation Directorate website.</a:t>
            </a:r>
            <a:endParaRPr sz="1100">
              <a:solidFill>
                <a:schemeClr val="dk1"/>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URL: https://transform.england.nhs.uk/media/documents/NHSX_Records_Management_CoP_V7.pdf</a:t>
            </a:r>
            <a:endParaRPr sz="1100">
              <a:solidFill>
                <a:schemeClr val="dk1"/>
              </a:solidFill>
              <a:latin typeface="Times New Roman"/>
              <a:ea typeface="Times New Roman"/>
              <a:cs typeface="Times New Roman"/>
              <a:sym typeface="Times New Roman"/>
            </a:endParaRPr>
          </a:p>
          <a:p>
            <a:pPr indent="-317500" lvl="0" marL="457200" rtl="0" algn="just">
              <a:lnSpc>
                <a:spcPct val="150000"/>
              </a:lnSpc>
              <a:spcBef>
                <a:spcPts val="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Coursera Staff (May 29, 2026) What Is Excel? Formulas, Functions, and More https://www.coursera.org/articles/what-is-excel</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Medium(Dec 22, 2025)Excel’s Advantages and Disadvantages in Data Analysis https://medium.com/@Scudata/excels-advantages-and-disadvantages-in-data-analysis-79f95f8b0134</a:t>
            </a:r>
            <a:endParaRPr sz="11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t/>
            </a:r>
            <a:endParaRPr sz="1100">
              <a:solidFill>
                <a:schemeClr val="dk1"/>
              </a:solidFill>
              <a:latin typeface="Times New Roman"/>
              <a:ea typeface="Times New Roman"/>
              <a:cs typeface="Times New Roman"/>
              <a:sym typeface="Times New Roman"/>
            </a:endParaRPr>
          </a:p>
          <a:p>
            <a:pPr indent="0" lvl="0" marL="457200" rtl="0" algn="just">
              <a:lnSpc>
                <a:spcPct val="115000"/>
              </a:lnSpc>
              <a:spcBef>
                <a:spcPts val="800"/>
              </a:spcBef>
              <a:spcAft>
                <a:spcPts val="1600"/>
              </a:spcAft>
              <a:buNone/>
            </a:pPr>
            <a:r>
              <a:rPr lang="en-GB" sz="900">
                <a:solidFill>
                  <a:schemeClr val="lt1"/>
                </a:solidFill>
                <a:latin typeface="Roboto"/>
                <a:ea typeface="Roboto"/>
                <a:cs typeface="Roboto"/>
                <a:sym typeface="Roboto"/>
              </a:rPr>
              <a:t>URL: https://transform.england.nhs.uk/media/documents/NHSX_Records_Management_CoP_V7</a:t>
            </a:r>
            <a:endParaRPr sz="1500">
              <a:solidFill>
                <a:schemeClr val="dk1"/>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4" name="Shape 504"/>
        <p:cNvGrpSpPr/>
        <p:nvPr/>
      </p:nvGrpSpPr>
      <p:grpSpPr>
        <a:xfrm>
          <a:off x="0" y="0"/>
          <a:ext cx="0" cy="0"/>
          <a:chOff x="0" y="0"/>
          <a:chExt cx="0" cy="0"/>
        </a:xfrm>
      </p:grpSpPr>
      <p:sp>
        <p:nvSpPr>
          <p:cNvPr id="505" name="Google Shape;505;p87"/>
          <p:cNvSpPr txBox="1"/>
          <p:nvPr/>
        </p:nvSpPr>
        <p:spPr>
          <a:xfrm>
            <a:off x="0" y="0"/>
            <a:ext cx="8067000" cy="400200"/>
          </a:xfrm>
          <a:prstGeom prst="rect">
            <a:avLst/>
          </a:prstGeom>
          <a:noFill/>
          <a:ln>
            <a:noFill/>
          </a:ln>
        </p:spPr>
        <p:txBody>
          <a:bodyPr anchorCtr="0" anchor="t" bIns="91425" lIns="91425" spcFirstLastPara="1" rIns="91425" wrap="square" tIns="91425">
            <a:spAutoFit/>
          </a:bodyPr>
          <a:lstStyle/>
          <a:p>
            <a:pPr indent="-269875" lvl="0" marL="571500" rtl="0" algn="l">
              <a:lnSpc>
                <a:spcPct val="115000"/>
              </a:lnSpc>
              <a:spcBef>
                <a:spcPts val="0"/>
              </a:spcBef>
              <a:spcAft>
                <a:spcPts val="0"/>
              </a:spcAft>
              <a:buClr>
                <a:schemeClr val="dk1"/>
              </a:buClr>
              <a:buSzPts val="650"/>
              <a:buFont typeface="Arial"/>
              <a:buChar char="●"/>
            </a:pPr>
            <a:r>
              <a:t/>
            </a:r>
            <a:endParaRPr>
              <a:highlight>
                <a:schemeClr val="lt1"/>
              </a:highlight>
            </a:endParaRPr>
          </a:p>
        </p:txBody>
      </p:sp>
      <p:sp>
        <p:nvSpPr>
          <p:cNvPr id="506" name="Google Shape;506;p87"/>
          <p:cNvSpPr txBox="1"/>
          <p:nvPr/>
        </p:nvSpPr>
        <p:spPr>
          <a:xfrm>
            <a:off x="63150" y="135350"/>
            <a:ext cx="8563500" cy="697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References:</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Globy (2026) https://gogloby.com/glossary/staff-scheduling/</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Albert, A. (2026). Care skills: What training is mandatory in care homes? [online] carehome.co.uk. Available at: https://www.carehome.co.uk/advice/care-skills-what-training-is-mandatory-in-care-homes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Logistation.Gov:https://www.legislation.gov.uk/ukpga/1990/16/contents(Accessed: 07/07/26).​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GOV.UK (2025). Food Safety Act 1990. [online] Legislation.gov.uk. Available at: https://www.legislation.gov.uk/ukpga/1990/16/contents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GOV.UK (1974). Health and Safety at Work etc. Act 1974. [online] legislation.gov.uk. Available at: https://www.legislation.gov.uk/ukpga/1974/37/contents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Department of Health and Social Care (2024). Infection prevention and control: resource for adult social care. [online] GOV.UK. Available at: https://www.gov.uk/government/publications/infection-prevention-and-control-in-adult-social-care-settings/infection-prevention-and-control-resource-for-adult-social-care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GOV.UK (2012). Fire safety in the workplace. [online] GOV.UK. Available at: https://www.gov.uk/workplace-fire-safety-your-responsibilities/fire-safety-and-evacuation-plans [Accessed 07 July 2026].​</a:t>
            </a:r>
            <a:endParaRPr sz="1100">
              <a:solidFill>
                <a:schemeClr val="dk1"/>
              </a:solidFill>
              <a:latin typeface="Times New Roman"/>
              <a:ea typeface="Times New Roman"/>
              <a:cs typeface="Times New Roman"/>
              <a:sym typeface="Times New Roman"/>
            </a:endParaRPr>
          </a:p>
          <a:p>
            <a:pPr indent="-228600" lvl="0" marL="406400" rtl="0" algn="just">
              <a:lnSpc>
                <a:spcPct val="150000"/>
              </a:lnSpc>
              <a:spcBef>
                <a:spcPts val="800"/>
              </a:spcBef>
              <a:spcAft>
                <a:spcPts val="0"/>
              </a:spcAft>
              <a:buNone/>
            </a:pPr>
            <a:r>
              <a:t/>
            </a:r>
            <a:endParaRPr sz="1100">
              <a:solidFill>
                <a:schemeClr val="dk1"/>
              </a:solidFill>
              <a:latin typeface="Times New Roman"/>
              <a:ea typeface="Times New Roman"/>
              <a:cs typeface="Times New Roman"/>
              <a:sym typeface="Times New Roman"/>
            </a:endParaRPr>
          </a:p>
          <a:p>
            <a:pPr indent="0" lvl="0" marL="0" rtl="0" algn="l">
              <a:spcBef>
                <a:spcPts val="80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8BC34A"/>
      </a:hlink>
      <a:folHlink>
        <a:srgbClr val="8BC3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