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3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70" r:id="rId10"/>
    <p:sldId id="268" r:id="rId11"/>
    <p:sldId id="271" r:id="rId12"/>
    <p:sldId id="27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77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014FFE4-BEAD-4B63-9607-A20AD6B4B4F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76860A9-6725-4405-867D-1C490ADB1915}">
      <dgm:prSet/>
      <dgm:spPr/>
      <dgm:t>
        <a:bodyPr/>
        <a:lstStyle/>
        <a:p>
          <a:r>
            <a:rPr lang="en-GB" b="1"/>
            <a:t>University Of Wales Trinity Saint David</a:t>
          </a:r>
          <a:endParaRPr lang="en-US"/>
        </a:p>
      </dgm:t>
    </dgm:pt>
    <dgm:pt modelId="{DB5DB7FB-7543-471E-A8DC-CE3C6BCCBAD3}" type="parTrans" cxnId="{A8865FED-55E6-4EE7-873A-71FB5818CD71}">
      <dgm:prSet/>
      <dgm:spPr/>
      <dgm:t>
        <a:bodyPr/>
        <a:lstStyle/>
        <a:p>
          <a:endParaRPr lang="en-US"/>
        </a:p>
      </dgm:t>
    </dgm:pt>
    <dgm:pt modelId="{FCE93C5B-F542-4D5C-9B0D-C0FC85808915}" type="sibTrans" cxnId="{A8865FED-55E6-4EE7-873A-71FB5818CD71}">
      <dgm:prSet/>
      <dgm:spPr/>
      <dgm:t>
        <a:bodyPr/>
        <a:lstStyle/>
        <a:p>
          <a:endParaRPr lang="en-US"/>
        </a:p>
      </dgm:t>
    </dgm:pt>
    <dgm:pt modelId="{3029760C-0E04-42C3-9A59-DBD27ECA5701}">
      <dgm:prSet/>
      <dgm:spPr/>
      <dgm:t>
        <a:bodyPr/>
        <a:lstStyle/>
        <a:p>
          <a:r>
            <a:rPr lang="en-GB"/>
            <a:t>Interim Viva</a:t>
          </a:r>
          <a:endParaRPr lang="en-US"/>
        </a:p>
      </dgm:t>
    </dgm:pt>
    <dgm:pt modelId="{976B19A8-8F3F-4AA2-AE87-6300C253014E}" type="parTrans" cxnId="{AB4DB07F-11F7-4A2E-A1FA-CE31C67FD553}">
      <dgm:prSet/>
      <dgm:spPr/>
      <dgm:t>
        <a:bodyPr/>
        <a:lstStyle/>
        <a:p>
          <a:endParaRPr lang="en-US"/>
        </a:p>
      </dgm:t>
    </dgm:pt>
    <dgm:pt modelId="{16FEC067-258A-4144-B1A9-BEED72D2C96D}" type="sibTrans" cxnId="{AB4DB07F-11F7-4A2E-A1FA-CE31C67FD553}">
      <dgm:prSet/>
      <dgm:spPr/>
      <dgm:t>
        <a:bodyPr/>
        <a:lstStyle/>
        <a:p>
          <a:endParaRPr lang="en-US"/>
        </a:p>
      </dgm:t>
    </dgm:pt>
    <dgm:pt modelId="{35F30E1D-2E1F-48E7-A863-E752DC65A6FE}">
      <dgm:prSet/>
      <dgm:spPr/>
      <dgm:t>
        <a:bodyPr/>
        <a:lstStyle/>
        <a:p>
          <a:r>
            <a:rPr lang="en-GB"/>
            <a:t>Subject: </a:t>
          </a:r>
          <a:r>
            <a:rPr lang="en-GB" b="1"/>
            <a:t>The House System Report</a:t>
          </a:r>
          <a:endParaRPr lang="en-US"/>
        </a:p>
      </dgm:t>
    </dgm:pt>
    <dgm:pt modelId="{87A803EF-6A50-4145-8B47-33F3F88D6973}" type="parTrans" cxnId="{185D0A10-E78D-4598-B434-C36A6542445F}">
      <dgm:prSet/>
      <dgm:spPr/>
      <dgm:t>
        <a:bodyPr/>
        <a:lstStyle/>
        <a:p>
          <a:endParaRPr lang="en-US"/>
        </a:p>
      </dgm:t>
    </dgm:pt>
    <dgm:pt modelId="{0196CF9E-229A-4B92-91C3-5A8F3C3C6153}" type="sibTrans" cxnId="{185D0A10-E78D-4598-B434-C36A6542445F}">
      <dgm:prSet/>
      <dgm:spPr/>
      <dgm:t>
        <a:bodyPr/>
        <a:lstStyle/>
        <a:p>
          <a:endParaRPr lang="en-US"/>
        </a:p>
      </dgm:t>
    </dgm:pt>
    <dgm:pt modelId="{BCE1CE6F-9D5C-48F1-B4B4-864471ACB13E}">
      <dgm:prSet/>
      <dgm:spPr/>
      <dgm:t>
        <a:bodyPr/>
        <a:lstStyle/>
        <a:p>
          <a:r>
            <a:rPr lang="en-GB"/>
            <a:t>by </a:t>
          </a:r>
          <a:endParaRPr lang="en-US"/>
        </a:p>
      </dgm:t>
    </dgm:pt>
    <dgm:pt modelId="{8FE27366-9E2A-4B88-9C3E-653A42888490}" type="parTrans" cxnId="{8D1CF518-23F8-4CAD-8F62-A9C02B1CF7CF}">
      <dgm:prSet/>
      <dgm:spPr/>
      <dgm:t>
        <a:bodyPr/>
        <a:lstStyle/>
        <a:p>
          <a:endParaRPr lang="en-US"/>
        </a:p>
      </dgm:t>
    </dgm:pt>
    <dgm:pt modelId="{1762AE8A-92BE-45FD-A53D-DEF9672F7937}" type="sibTrans" cxnId="{8D1CF518-23F8-4CAD-8F62-A9C02B1CF7CF}">
      <dgm:prSet/>
      <dgm:spPr/>
      <dgm:t>
        <a:bodyPr/>
        <a:lstStyle/>
        <a:p>
          <a:endParaRPr lang="en-US"/>
        </a:p>
      </dgm:t>
    </dgm:pt>
    <dgm:pt modelId="{4C4AD0F9-1A43-43FC-84F0-2ED1C9470003}">
      <dgm:prSet/>
      <dgm:spPr/>
      <dgm:t>
        <a:bodyPr/>
        <a:lstStyle/>
        <a:p>
          <a:r>
            <a:rPr lang="en-GB" b="1"/>
            <a:t>Paulin Bijou Banza (2213374)</a:t>
          </a:r>
          <a:endParaRPr lang="en-US"/>
        </a:p>
      </dgm:t>
    </dgm:pt>
    <dgm:pt modelId="{F2AF9E31-528F-4435-B1FB-3DDC8B530FE0}" type="parTrans" cxnId="{CC95AF9E-EEF9-4E66-8EEC-0C51E889AB8D}">
      <dgm:prSet/>
      <dgm:spPr/>
      <dgm:t>
        <a:bodyPr/>
        <a:lstStyle/>
        <a:p>
          <a:endParaRPr lang="en-US"/>
        </a:p>
      </dgm:t>
    </dgm:pt>
    <dgm:pt modelId="{C0D5BBA3-DF6D-47F0-B6CF-E01BBAF36DC2}" type="sibTrans" cxnId="{CC95AF9E-EEF9-4E66-8EEC-0C51E889AB8D}">
      <dgm:prSet/>
      <dgm:spPr/>
      <dgm:t>
        <a:bodyPr/>
        <a:lstStyle/>
        <a:p>
          <a:endParaRPr lang="en-US"/>
        </a:p>
      </dgm:t>
    </dgm:pt>
    <dgm:pt modelId="{37010894-284C-47AF-961B-1C6A7AFC7E70}" type="pres">
      <dgm:prSet presAssocID="{C014FFE4-BEAD-4B63-9607-A20AD6B4B4F6}" presName="vert0" presStyleCnt="0">
        <dgm:presLayoutVars>
          <dgm:dir/>
          <dgm:animOne val="branch"/>
          <dgm:animLvl val="lvl"/>
        </dgm:presLayoutVars>
      </dgm:prSet>
      <dgm:spPr/>
    </dgm:pt>
    <dgm:pt modelId="{B8683F63-5CC1-49AA-A4A6-ECE152BC96AF}" type="pres">
      <dgm:prSet presAssocID="{976860A9-6725-4405-867D-1C490ADB1915}" presName="thickLine" presStyleLbl="alignNode1" presStyleIdx="0" presStyleCnt="5"/>
      <dgm:spPr/>
    </dgm:pt>
    <dgm:pt modelId="{F1D8942C-2A15-4474-A7B6-7466CFBE8BA6}" type="pres">
      <dgm:prSet presAssocID="{976860A9-6725-4405-867D-1C490ADB1915}" presName="horz1" presStyleCnt="0"/>
      <dgm:spPr/>
    </dgm:pt>
    <dgm:pt modelId="{742392DC-7D59-427C-9407-EEE1B92E4B62}" type="pres">
      <dgm:prSet presAssocID="{976860A9-6725-4405-867D-1C490ADB1915}" presName="tx1" presStyleLbl="revTx" presStyleIdx="0" presStyleCnt="5"/>
      <dgm:spPr/>
    </dgm:pt>
    <dgm:pt modelId="{2EB93638-DE0A-42DB-ACBD-099175EE395C}" type="pres">
      <dgm:prSet presAssocID="{976860A9-6725-4405-867D-1C490ADB1915}" presName="vert1" presStyleCnt="0"/>
      <dgm:spPr/>
    </dgm:pt>
    <dgm:pt modelId="{5CCF914B-1C47-4A3C-BB72-98801B07C0F8}" type="pres">
      <dgm:prSet presAssocID="{3029760C-0E04-42C3-9A59-DBD27ECA5701}" presName="thickLine" presStyleLbl="alignNode1" presStyleIdx="1" presStyleCnt="5"/>
      <dgm:spPr/>
    </dgm:pt>
    <dgm:pt modelId="{63CFD52F-94AA-4061-8959-C47D16C6A733}" type="pres">
      <dgm:prSet presAssocID="{3029760C-0E04-42C3-9A59-DBD27ECA5701}" presName="horz1" presStyleCnt="0"/>
      <dgm:spPr/>
    </dgm:pt>
    <dgm:pt modelId="{5C872920-DA02-4405-8F69-66906715BCBE}" type="pres">
      <dgm:prSet presAssocID="{3029760C-0E04-42C3-9A59-DBD27ECA5701}" presName="tx1" presStyleLbl="revTx" presStyleIdx="1" presStyleCnt="5"/>
      <dgm:spPr/>
    </dgm:pt>
    <dgm:pt modelId="{972533EE-BC11-4937-A752-944D8F5F5988}" type="pres">
      <dgm:prSet presAssocID="{3029760C-0E04-42C3-9A59-DBD27ECA5701}" presName="vert1" presStyleCnt="0"/>
      <dgm:spPr/>
    </dgm:pt>
    <dgm:pt modelId="{6FBF0D95-8811-474F-A42D-9C75BC22CFCB}" type="pres">
      <dgm:prSet presAssocID="{35F30E1D-2E1F-48E7-A863-E752DC65A6FE}" presName="thickLine" presStyleLbl="alignNode1" presStyleIdx="2" presStyleCnt="5"/>
      <dgm:spPr/>
    </dgm:pt>
    <dgm:pt modelId="{3A9F5A04-B0EA-4E9A-A3C2-ECE660CD8A7B}" type="pres">
      <dgm:prSet presAssocID="{35F30E1D-2E1F-48E7-A863-E752DC65A6FE}" presName="horz1" presStyleCnt="0"/>
      <dgm:spPr/>
    </dgm:pt>
    <dgm:pt modelId="{E4102EF1-A998-4512-B2E2-5680A611B2EF}" type="pres">
      <dgm:prSet presAssocID="{35F30E1D-2E1F-48E7-A863-E752DC65A6FE}" presName="tx1" presStyleLbl="revTx" presStyleIdx="2" presStyleCnt="5"/>
      <dgm:spPr/>
    </dgm:pt>
    <dgm:pt modelId="{F003DB93-9717-49C2-9CE2-8409DC7BC11C}" type="pres">
      <dgm:prSet presAssocID="{35F30E1D-2E1F-48E7-A863-E752DC65A6FE}" presName="vert1" presStyleCnt="0"/>
      <dgm:spPr/>
    </dgm:pt>
    <dgm:pt modelId="{AD647FA0-9756-4EAC-993A-E123BEE75708}" type="pres">
      <dgm:prSet presAssocID="{BCE1CE6F-9D5C-48F1-B4B4-864471ACB13E}" presName="thickLine" presStyleLbl="alignNode1" presStyleIdx="3" presStyleCnt="5"/>
      <dgm:spPr/>
    </dgm:pt>
    <dgm:pt modelId="{1BE8DD1E-F4CE-455E-9A2A-BDF24C61FABC}" type="pres">
      <dgm:prSet presAssocID="{BCE1CE6F-9D5C-48F1-B4B4-864471ACB13E}" presName="horz1" presStyleCnt="0"/>
      <dgm:spPr/>
    </dgm:pt>
    <dgm:pt modelId="{D85879C0-9421-4FA4-AF44-4FAEF3173F49}" type="pres">
      <dgm:prSet presAssocID="{BCE1CE6F-9D5C-48F1-B4B4-864471ACB13E}" presName="tx1" presStyleLbl="revTx" presStyleIdx="3" presStyleCnt="5"/>
      <dgm:spPr/>
    </dgm:pt>
    <dgm:pt modelId="{A702735B-C512-48CD-9191-91639A1A0352}" type="pres">
      <dgm:prSet presAssocID="{BCE1CE6F-9D5C-48F1-B4B4-864471ACB13E}" presName="vert1" presStyleCnt="0"/>
      <dgm:spPr/>
    </dgm:pt>
    <dgm:pt modelId="{18FA94C5-7002-42CC-A585-D848873B2935}" type="pres">
      <dgm:prSet presAssocID="{4C4AD0F9-1A43-43FC-84F0-2ED1C9470003}" presName="thickLine" presStyleLbl="alignNode1" presStyleIdx="4" presStyleCnt="5"/>
      <dgm:spPr/>
    </dgm:pt>
    <dgm:pt modelId="{3D97AA77-F40E-42ED-84D1-7781390E915A}" type="pres">
      <dgm:prSet presAssocID="{4C4AD0F9-1A43-43FC-84F0-2ED1C9470003}" presName="horz1" presStyleCnt="0"/>
      <dgm:spPr/>
    </dgm:pt>
    <dgm:pt modelId="{CD3F5C54-6BE7-4782-A36F-5EDD4BA932E8}" type="pres">
      <dgm:prSet presAssocID="{4C4AD0F9-1A43-43FC-84F0-2ED1C9470003}" presName="tx1" presStyleLbl="revTx" presStyleIdx="4" presStyleCnt="5"/>
      <dgm:spPr/>
    </dgm:pt>
    <dgm:pt modelId="{6238532D-8D85-4F27-AC8F-6703DB9ABB91}" type="pres">
      <dgm:prSet presAssocID="{4C4AD0F9-1A43-43FC-84F0-2ED1C9470003}" presName="vert1" presStyleCnt="0"/>
      <dgm:spPr/>
    </dgm:pt>
  </dgm:ptLst>
  <dgm:cxnLst>
    <dgm:cxn modelId="{185D0A10-E78D-4598-B434-C36A6542445F}" srcId="{C014FFE4-BEAD-4B63-9607-A20AD6B4B4F6}" destId="{35F30E1D-2E1F-48E7-A863-E752DC65A6FE}" srcOrd="2" destOrd="0" parTransId="{87A803EF-6A50-4145-8B47-33F3F88D6973}" sibTransId="{0196CF9E-229A-4B92-91C3-5A8F3C3C6153}"/>
    <dgm:cxn modelId="{A56E5E14-F23D-4BB1-8798-E12C4AAF5E26}" type="presOf" srcId="{35F30E1D-2E1F-48E7-A863-E752DC65A6FE}" destId="{E4102EF1-A998-4512-B2E2-5680A611B2EF}" srcOrd="0" destOrd="0" presId="urn:microsoft.com/office/officeart/2008/layout/LinedList"/>
    <dgm:cxn modelId="{8D1CF518-23F8-4CAD-8F62-A9C02B1CF7CF}" srcId="{C014FFE4-BEAD-4B63-9607-A20AD6B4B4F6}" destId="{BCE1CE6F-9D5C-48F1-B4B4-864471ACB13E}" srcOrd="3" destOrd="0" parTransId="{8FE27366-9E2A-4B88-9C3E-653A42888490}" sibTransId="{1762AE8A-92BE-45FD-A53D-DEF9672F7937}"/>
    <dgm:cxn modelId="{997C9A7A-89A0-492F-89CF-76DE87AB1368}" type="presOf" srcId="{BCE1CE6F-9D5C-48F1-B4B4-864471ACB13E}" destId="{D85879C0-9421-4FA4-AF44-4FAEF3173F49}" srcOrd="0" destOrd="0" presId="urn:microsoft.com/office/officeart/2008/layout/LinedList"/>
    <dgm:cxn modelId="{AB4DB07F-11F7-4A2E-A1FA-CE31C67FD553}" srcId="{C014FFE4-BEAD-4B63-9607-A20AD6B4B4F6}" destId="{3029760C-0E04-42C3-9A59-DBD27ECA5701}" srcOrd="1" destOrd="0" parTransId="{976B19A8-8F3F-4AA2-AE87-6300C253014E}" sibTransId="{16FEC067-258A-4144-B1A9-BEED72D2C96D}"/>
    <dgm:cxn modelId="{657C6B92-A3D1-4FFA-9BBF-5342C6FB91E9}" type="presOf" srcId="{976860A9-6725-4405-867D-1C490ADB1915}" destId="{742392DC-7D59-427C-9407-EEE1B92E4B62}" srcOrd="0" destOrd="0" presId="urn:microsoft.com/office/officeart/2008/layout/LinedList"/>
    <dgm:cxn modelId="{CC95AF9E-EEF9-4E66-8EEC-0C51E889AB8D}" srcId="{C014FFE4-BEAD-4B63-9607-A20AD6B4B4F6}" destId="{4C4AD0F9-1A43-43FC-84F0-2ED1C9470003}" srcOrd="4" destOrd="0" parTransId="{F2AF9E31-528F-4435-B1FB-3DDC8B530FE0}" sibTransId="{C0D5BBA3-DF6D-47F0-B6CF-E01BBAF36DC2}"/>
    <dgm:cxn modelId="{D16D31B2-1E15-4BB6-A6BF-F622FB6FEAA1}" type="presOf" srcId="{4C4AD0F9-1A43-43FC-84F0-2ED1C9470003}" destId="{CD3F5C54-6BE7-4782-A36F-5EDD4BA932E8}" srcOrd="0" destOrd="0" presId="urn:microsoft.com/office/officeart/2008/layout/LinedList"/>
    <dgm:cxn modelId="{20BB2BC1-DB96-43E0-9680-1843D0362576}" type="presOf" srcId="{C014FFE4-BEAD-4B63-9607-A20AD6B4B4F6}" destId="{37010894-284C-47AF-961B-1C6A7AFC7E70}" srcOrd="0" destOrd="0" presId="urn:microsoft.com/office/officeart/2008/layout/LinedList"/>
    <dgm:cxn modelId="{32A9C4D2-05A1-47BC-873B-006D5C8C20C2}" type="presOf" srcId="{3029760C-0E04-42C3-9A59-DBD27ECA5701}" destId="{5C872920-DA02-4405-8F69-66906715BCBE}" srcOrd="0" destOrd="0" presId="urn:microsoft.com/office/officeart/2008/layout/LinedList"/>
    <dgm:cxn modelId="{A8865FED-55E6-4EE7-873A-71FB5818CD71}" srcId="{C014FFE4-BEAD-4B63-9607-A20AD6B4B4F6}" destId="{976860A9-6725-4405-867D-1C490ADB1915}" srcOrd="0" destOrd="0" parTransId="{DB5DB7FB-7543-471E-A8DC-CE3C6BCCBAD3}" sibTransId="{FCE93C5B-F542-4D5C-9B0D-C0FC85808915}"/>
    <dgm:cxn modelId="{AD9EED65-6289-4320-A0A7-CEA06FA14827}" type="presParOf" srcId="{37010894-284C-47AF-961B-1C6A7AFC7E70}" destId="{B8683F63-5CC1-49AA-A4A6-ECE152BC96AF}" srcOrd="0" destOrd="0" presId="urn:microsoft.com/office/officeart/2008/layout/LinedList"/>
    <dgm:cxn modelId="{2B70447A-00E5-4550-A851-3D5F8FD0D520}" type="presParOf" srcId="{37010894-284C-47AF-961B-1C6A7AFC7E70}" destId="{F1D8942C-2A15-4474-A7B6-7466CFBE8BA6}" srcOrd="1" destOrd="0" presId="urn:microsoft.com/office/officeart/2008/layout/LinedList"/>
    <dgm:cxn modelId="{5422CBDF-9343-4D21-A110-05E2C4CC41D0}" type="presParOf" srcId="{F1D8942C-2A15-4474-A7B6-7466CFBE8BA6}" destId="{742392DC-7D59-427C-9407-EEE1B92E4B62}" srcOrd="0" destOrd="0" presId="urn:microsoft.com/office/officeart/2008/layout/LinedList"/>
    <dgm:cxn modelId="{271C2008-9236-48E5-87FF-47D5EC6503E3}" type="presParOf" srcId="{F1D8942C-2A15-4474-A7B6-7466CFBE8BA6}" destId="{2EB93638-DE0A-42DB-ACBD-099175EE395C}" srcOrd="1" destOrd="0" presId="urn:microsoft.com/office/officeart/2008/layout/LinedList"/>
    <dgm:cxn modelId="{4F481B87-6296-4199-A4E8-7CFB6A44B3D3}" type="presParOf" srcId="{37010894-284C-47AF-961B-1C6A7AFC7E70}" destId="{5CCF914B-1C47-4A3C-BB72-98801B07C0F8}" srcOrd="2" destOrd="0" presId="urn:microsoft.com/office/officeart/2008/layout/LinedList"/>
    <dgm:cxn modelId="{CF9604D6-2D24-4836-B444-D2736AF5E64A}" type="presParOf" srcId="{37010894-284C-47AF-961B-1C6A7AFC7E70}" destId="{63CFD52F-94AA-4061-8959-C47D16C6A733}" srcOrd="3" destOrd="0" presId="urn:microsoft.com/office/officeart/2008/layout/LinedList"/>
    <dgm:cxn modelId="{1C44D8E4-BE03-483C-8F1A-EE7DF0F7FF61}" type="presParOf" srcId="{63CFD52F-94AA-4061-8959-C47D16C6A733}" destId="{5C872920-DA02-4405-8F69-66906715BCBE}" srcOrd="0" destOrd="0" presId="urn:microsoft.com/office/officeart/2008/layout/LinedList"/>
    <dgm:cxn modelId="{CB903EBA-4B46-4441-9C24-113BC8B5F0A9}" type="presParOf" srcId="{63CFD52F-94AA-4061-8959-C47D16C6A733}" destId="{972533EE-BC11-4937-A752-944D8F5F5988}" srcOrd="1" destOrd="0" presId="urn:microsoft.com/office/officeart/2008/layout/LinedList"/>
    <dgm:cxn modelId="{B9D1A215-84F0-4C69-BD80-D344A8BC8605}" type="presParOf" srcId="{37010894-284C-47AF-961B-1C6A7AFC7E70}" destId="{6FBF0D95-8811-474F-A42D-9C75BC22CFCB}" srcOrd="4" destOrd="0" presId="urn:microsoft.com/office/officeart/2008/layout/LinedList"/>
    <dgm:cxn modelId="{3AA2131E-324F-4CA4-B6D9-56BFBFC65FE8}" type="presParOf" srcId="{37010894-284C-47AF-961B-1C6A7AFC7E70}" destId="{3A9F5A04-B0EA-4E9A-A3C2-ECE660CD8A7B}" srcOrd="5" destOrd="0" presId="urn:microsoft.com/office/officeart/2008/layout/LinedList"/>
    <dgm:cxn modelId="{544094E9-22FC-4672-9C9E-EF38EBB94A00}" type="presParOf" srcId="{3A9F5A04-B0EA-4E9A-A3C2-ECE660CD8A7B}" destId="{E4102EF1-A998-4512-B2E2-5680A611B2EF}" srcOrd="0" destOrd="0" presId="urn:microsoft.com/office/officeart/2008/layout/LinedList"/>
    <dgm:cxn modelId="{E8B984B6-246B-4176-87E4-7979E6805D8E}" type="presParOf" srcId="{3A9F5A04-B0EA-4E9A-A3C2-ECE660CD8A7B}" destId="{F003DB93-9717-49C2-9CE2-8409DC7BC11C}" srcOrd="1" destOrd="0" presId="urn:microsoft.com/office/officeart/2008/layout/LinedList"/>
    <dgm:cxn modelId="{AE2E0477-60AC-471A-8C5C-7B3A9EF19EBD}" type="presParOf" srcId="{37010894-284C-47AF-961B-1C6A7AFC7E70}" destId="{AD647FA0-9756-4EAC-993A-E123BEE75708}" srcOrd="6" destOrd="0" presId="urn:microsoft.com/office/officeart/2008/layout/LinedList"/>
    <dgm:cxn modelId="{366D8921-06CA-4A41-980C-B8E4E8D7A2C3}" type="presParOf" srcId="{37010894-284C-47AF-961B-1C6A7AFC7E70}" destId="{1BE8DD1E-F4CE-455E-9A2A-BDF24C61FABC}" srcOrd="7" destOrd="0" presId="urn:microsoft.com/office/officeart/2008/layout/LinedList"/>
    <dgm:cxn modelId="{9D870AA8-6978-4C32-A7F1-FA7D414D9976}" type="presParOf" srcId="{1BE8DD1E-F4CE-455E-9A2A-BDF24C61FABC}" destId="{D85879C0-9421-4FA4-AF44-4FAEF3173F49}" srcOrd="0" destOrd="0" presId="urn:microsoft.com/office/officeart/2008/layout/LinedList"/>
    <dgm:cxn modelId="{2308ADA7-F4C6-440D-96A5-03D0537D31B4}" type="presParOf" srcId="{1BE8DD1E-F4CE-455E-9A2A-BDF24C61FABC}" destId="{A702735B-C512-48CD-9191-91639A1A0352}" srcOrd="1" destOrd="0" presId="urn:microsoft.com/office/officeart/2008/layout/LinedList"/>
    <dgm:cxn modelId="{A8004200-EC36-45D0-9382-21142F50E0D3}" type="presParOf" srcId="{37010894-284C-47AF-961B-1C6A7AFC7E70}" destId="{18FA94C5-7002-42CC-A585-D848873B2935}" srcOrd="8" destOrd="0" presId="urn:microsoft.com/office/officeart/2008/layout/LinedList"/>
    <dgm:cxn modelId="{505B1510-0ADB-43D4-859D-AA5D68501848}" type="presParOf" srcId="{37010894-284C-47AF-961B-1C6A7AFC7E70}" destId="{3D97AA77-F40E-42ED-84D1-7781390E915A}" srcOrd="9" destOrd="0" presId="urn:microsoft.com/office/officeart/2008/layout/LinedList"/>
    <dgm:cxn modelId="{29E95324-84A2-470F-9B3A-6FEF8E9C2996}" type="presParOf" srcId="{3D97AA77-F40E-42ED-84D1-7781390E915A}" destId="{CD3F5C54-6BE7-4782-A36F-5EDD4BA932E8}" srcOrd="0" destOrd="0" presId="urn:microsoft.com/office/officeart/2008/layout/LinedList"/>
    <dgm:cxn modelId="{3E74AEB4-1224-4AA8-B8C6-55721254B8BA}" type="presParOf" srcId="{3D97AA77-F40E-42ED-84D1-7781390E915A}" destId="{6238532D-8D85-4F27-AC8F-6703DB9ABB9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683F63-5CC1-49AA-A4A6-ECE152BC96AF}">
      <dsp:nvSpPr>
        <dsp:cNvPr id="0" name=""/>
        <dsp:cNvSpPr/>
      </dsp:nvSpPr>
      <dsp:spPr>
        <a:xfrm>
          <a:off x="0" y="492"/>
          <a:ext cx="500461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2392DC-7D59-427C-9407-EEE1B92E4B62}">
      <dsp:nvSpPr>
        <dsp:cNvPr id="0" name=""/>
        <dsp:cNvSpPr/>
      </dsp:nvSpPr>
      <dsp:spPr>
        <a:xfrm>
          <a:off x="0" y="492"/>
          <a:ext cx="5004619" cy="806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University Of Wales Trinity Saint David</a:t>
          </a:r>
          <a:endParaRPr lang="en-US" sz="2200" kern="1200"/>
        </a:p>
      </dsp:txBody>
      <dsp:txXfrm>
        <a:off x="0" y="492"/>
        <a:ext cx="5004619" cy="806177"/>
      </dsp:txXfrm>
    </dsp:sp>
    <dsp:sp modelId="{5CCF914B-1C47-4A3C-BB72-98801B07C0F8}">
      <dsp:nvSpPr>
        <dsp:cNvPr id="0" name=""/>
        <dsp:cNvSpPr/>
      </dsp:nvSpPr>
      <dsp:spPr>
        <a:xfrm>
          <a:off x="0" y="806669"/>
          <a:ext cx="500461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872920-DA02-4405-8F69-66906715BCBE}">
      <dsp:nvSpPr>
        <dsp:cNvPr id="0" name=""/>
        <dsp:cNvSpPr/>
      </dsp:nvSpPr>
      <dsp:spPr>
        <a:xfrm>
          <a:off x="0" y="806669"/>
          <a:ext cx="5004619" cy="806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Interim Viva</a:t>
          </a:r>
          <a:endParaRPr lang="en-US" sz="2200" kern="1200"/>
        </a:p>
      </dsp:txBody>
      <dsp:txXfrm>
        <a:off x="0" y="806669"/>
        <a:ext cx="5004619" cy="806177"/>
      </dsp:txXfrm>
    </dsp:sp>
    <dsp:sp modelId="{6FBF0D95-8811-474F-A42D-9C75BC22CFCB}">
      <dsp:nvSpPr>
        <dsp:cNvPr id="0" name=""/>
        <dsp:cNvSpPr/>
      </dsp:nvSpPr>
      <dsp:spPr>
        <a:xfrm>
          <a:off x="0" y="1612847"/>
          <a:ext cx="500461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102EF1-A998-4512-B2E2-5680A611B2EF}">
      <dsp:nvSpPr>
        <dsp:cNvPr id="0" name=""/>
        <dsp:cNvSpPr/>
      </dsp:nvSpPr>
      <dsp:spPr>
        <a:xfrm>
          <a:off x="0" y="1612847"/>
          <a:ext cx="5004619" cy="806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Subject: </a:t>
          </a:r>
          <a:r>
            <a:rPr lang="en-GB" sz="2200" b="1" kern="1200"/>
            <a:t>The House System Report</a:t>
          </a:r>
          <a:endParaRPr lang="en-US" sz="2200" kern="1200"/>
        </a:p>
      </dsp:txBody>
      <dsp:txXfrm>
        <a:off x="0" y="1612847"/>
        <a:ext cx="5004619" cy="806177"/>
      </dsp:txXfrm>
    </dsp:sp>
    <dsp:sp modelId="{AD647FA0-9756-4EAC-993A-E123BEE75708}">
      <dsp:nvSpPr>
        <dsp:cNvPr id="0" name=""/>
        <dsp:cNvSpPr/>
      </dsp:nvSpPr>
      <dsp:spPr>
        <a:xfrm>
          <a:off x="0" y="2419025"/>
          <a:ext cx="500461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5879C0-9421-4FA4-AF44-4FAEF3173F49}">
      <dsp:nvSpPr>
        <dsp:cNvPr id="0" name=""/>
        <dsp:cNvSpPr/>
      </dsp:nvSpPr>
      <dsp:spPr>
        <a:xfrm>
          <a:off x="0" y="2419025"/>
          <a:ext cx="5004619" cy="806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by </a:t>
          </a:r>
          <a:endParaRPr lang="en-US" sz="2200" kern="1200"/>
        </a:p>
      </dsp:txBody>
      <dsp:txXfrm>
        <a:off x="0" y="2419025"/>
        <a:ext cx="5004619" cy="806177"/>
      </dsp:txXfrm>
    </dsp:sp>
    <dsp:sp modelId="{18FA94C5-7002-42CC-A585-D848873B2935}">
      <dsp:nvSpPr>
        <dsp:cNvPr id="0" name=""/>
        <dsp:cNvSpPr/>
      </dsp:nvSpPr>
      <dsp:spPr>
        <a:xfrm>
          <a:off x="0" y="3225203"/>
          <a:ext cx="500461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3F5C54-6BE7-4782-A36F-5EDD4BA932E8}">
      <dsp:nvSpPr>
        <dsp:cNvPr id="0" name=""/>
        <dsp:cNvSpPr/>
      </dsp:nvSpPr>
      <dsp:spPr>
        <a:xfrm>
          <a:off x="0" y="3225203"/>
          <a:ext cx="5004619" cy="806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Paulin Bijou Banza (2213374)</a:t>
          </a:r>
          <a:endParaRPr lang="en-US" sz="2200" kern="1200"/>
        </a:p>
      </dsp:txBody>
      <dsp:txXfrm>
        <a:off x="0" y="3225203"/>
        <a:ext cx="5004619" cy="8061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A0B193-5A79-4937-A2DF-7B2C2220D976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96A612-BC02-44E3-B2B9-2998B96347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754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105D9-0CF3-D774-70C5-0328F3579B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426FEF-05E8-2542-3551-479BA6B647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24F68B-0443-62C2-73DD-FA79DD2C40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02F19-1C14-4FDB-8115-F26AD52DC161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FC9DC0-BAC1-077F-0F02-7630CADC48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0D9F4-E78C-B3C1-9F5D-28A74E0726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B4207-553D-4E2A-B371-7376BEED2A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015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B1B58-0FBA-0437-485B-82C8A0E2F0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3FFA1-6ABE-D1C3-6031-B37DD90B5B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61F331-7CFB-CC81-C281-F5394856B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02F19-1C14-4FDB-8115-F26AD52DC161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57721-22DD-EBF5-E520-8D6A3CBFC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73C5D7-4A56-BDE7-23BA-493C3130D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B4207-553D-4E2A-B371-7376BEED2A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875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07214-2D69-7CDA-7312-65147BD8A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DEA16D-D167-8A13-D1EB-EDB86487A1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780CB8-033B-2C1D-D79E-5BACD1F875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02F19-1C14-4FDB-8115-F26AD52DC161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C01612-6109-A255-8F1D-077643C57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E320C8-F1E0-2088-42BE-31C5CC9D6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B4207-553D-4E2A-B371-7376BEED2A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404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D9091-A23B-091E-12F7-BED6287113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375B1B-7744-322C-236F-98666CA81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EDAD34-D32F-0BC1-6369-15A9B0C7C4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5D6F95-C46B-9247-9272-54130934F2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02F19-1C14-4FDB-8115-F26AD52DC161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FB302A-7EDE-6E42-BBC3-E878975DF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8F1AD4-F781-38C4-5825-89033B07CD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B4207-553D-4E2A-B371-7376BEED2A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7607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0F482-8599-DB0D-B2E2-116EF2C089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CFD56F-9AA5-317B-89A6-155DE9E90B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C2A660-14CB-102C-2197-D795D8188E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4C9F91-1761-BE07-BE28-7062A4F44A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0595F4-8191-72F5-8814-26B1D1EBB1D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65BB38-361B-2BFC-0B7D-6F9CDCB0E2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02F19-1C14-4FDB-8115-F26AD52DC161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87C6F29-B707-4464-B079-5833396EC2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128FAA-246A-8D77-C988-028A7D9C09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B4207-553D-4E2A-B371-7376BEED2A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79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DF5B0-4D67-2B1F-7939-E9DE7724A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D9C604-0BF0-446C-5E3F-5F2A694BEF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02F19-1C14-4FDB-8115-F26AD52DC161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7172F6-0A7C-D374-B8A5-0DC0E7D486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74240D-36D8-6569-9EA3-CCAB6BDD24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B4207-553D-4E2A-B371-7376BEED2A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801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F54E152-E9DB-68C3-86F6-BD49B4B568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02F19-1C14-4FDB-8115-F26AD52DC161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F91DF4-3C88-6855-3E58-813FB616B1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02C9CB-09C8-3C20-B73B-542656C8F4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B4207-553D-4E2A-B371-7376BEED2A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5818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D66B5-9BD2-58D7-1E03-60C721017A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AC1F53-66D9-2ED4-75F4-488643AEC0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239B9A-1DA2-7992-5976-72FA74166B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EC1861-FC3E-423F-FE0C-FC035E55B0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02F19-1C14-4FDB-8115-F26AD52DC161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7EA420-AC84-134F-D4AA-4E1450B8B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F07D64-69CA-B87B-8688-45BD9A0892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B4207-553D-4E2A-B371-7376BEED2A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242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556B8-98D9-BA58-2914-31FF79A7D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5CA553C-5D61-48C3-7B3C-8D23B76049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13A499-09D3-7D24-4D87-34DF76D0DC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ADEE26-A2ED-0E73-46F0-BA1D762A94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02F19-1C14-4FDB-8115-F26AD52DC161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3BEA0F-C577-1946-F397-EFBD0DB1E9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EC0D2-1506-7C64-56AE-9AA949DBE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B4207-553D-4E2A-B371-7376BEED2A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4644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3B752-8023-5059-21FA-BC7489BEB2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E29C8C-80CF-3D18-D65D-98AAD6195E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D1F74E-15DD-3860-C0F2-23C077C1EE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02F19-1C14-4FDB-8115-F26AD52DC161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DC3B8F-5457-250E-B5FE-D55ECAD5C5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B10AA0-40FF-82CF-4B15-65F6FECC2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B4207-553D-4E2A-B371-7376BEED2A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788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DA4FD27-3A6D-DA5F-2080-8B08EFDF1D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482A4A-0A3F-3174-DAC7-D71F32D22E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AE6CA8-6B56-219B-7915-7FF3A119C1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02F19-1C14-4FDB-8115-F26AD52DC161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165781-8108-072B-CA5B-B3C14F0B5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06B77D-AB03-6111-872C-8BD7A9C377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B4207-553D-4E2A-B371-7376BEED2A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6700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2B693B8-01E3-408B-F732-42A794A0A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A80C82-DC60-5889-BCE0-196932B5E5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236028-B8B3-1749-088C-A7A03C22C2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8F02F19-1C14-4FDB-8115-F26AD52DC161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B928A6-49CA-1C5E-E923-08D8B911D4C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6A3152-A258-BB58-4AFB-35A777659C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74B4207-553D-4E2A-B371-7376BEED2A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3141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ADF945-C4ED-2108-C754-924C4E21F0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C073EAC-48FE-04F8-0FE9-AFC846A2AD5E}"/>
              </a:ext>
            </a:extLst>
          </p:cNvPr>
          <p:cNvSpPr/>
          <p:nvPr/>
        </p:nvSpPr>
        <p:spPr>
          <a:xfrm>
            <a:off x="-3764" y="0"/>
            <a:ext cx="6302477" cy="6858000"/>
          </a:xfrm>
          <a:prstGeom prst="rect">
            <a:avLst/>
          </a:prstGeom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 descr="A logo for a house&#10;&#10;AI-generated content may be incorrect.">
            <a:extLst>
              <a:ext uri="{FF2B5EF4-FFF2-40B4-BE49-F238E27FC236}">
                <a16:creationId xmlns:a16="http://schemas.microsoft.com/office/drawing/2014/main" id="{6319DB78-7345-6E0E-A91E-8DC538D6A6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-3"/>
          <a:stretch>
            <a:fillRect/>
          </a:stretch>
        </p:blipFill>
        <p:spPr>
          <a:xfrm>
            <a:off x="0" y="557905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2290" name="Picture 2" descr="UWTSD Lapel Badge - The Shop">
            <a:extLst>
              <a:ext uri="{FF2B5EF4-FFF2-40B4-BE49-F238E27FC236}">
                <a16:creationId xmlns:a16="http://schemas.microsoft.com/office/drawing/2014/main" id="{D34AFB3F-89CC-A498-6B9A-B9A85D3F3C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1341" y="5147341"/>
            <a:ext cx="1710659" cy="1710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6D5C604B-B24B-5409-2DE9-DE2D120E21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553217" y="4828286"/>
            <a:ext cx="2743200" cy="365125"/>
          </a:xfrm>
        </p:spPr>
        <p:txBody>
          <a:bodyPr/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27/10/2025</a:t>
            </a:r>
          </a:p>
        </p:txBody>
      </p:sp>
      <p:graphicFrame>
        <p:nvGraphicFramePr>
          <p:cNvPr id="12292" name="TextBox 3">
            <a:extLst>
              <a:ext uri="{FF2B5EF4-FFF2-40B4-BE49-F238E27FC236}">
                <a16:creationId xmlns:a16="http://schemas.microsoft.com/office/drawing/2014/main" id="{9EF74EB3-3D3F-9B71-3A36-2219370EE8DF}"/>
              </a:ext>
            </a:extLst>
          </p:cNvPr>
          <p:cNvGraphicFramePr/>
          <p:nvPr/>
        </p:nvGraphicFramePr>
        <p:xfrm>
          <a:off x="6597445" y="796413"/>
          <a:ext cx="5004619" cy="40318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1465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9F4AE41-B450-DA1B-B87E-52F0B75A9B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ight Triangle 8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5B513ABD-0FE8-4AE2-F456-CF4A79EA7AAF}"/>
              </a:ext>
            </a:extLst>
          </p:cNvPr>
          <p:cNvSpPr txBox="1"/>
          <p:nvPr/>
        </p:nvSpPr>
        <p:spPr>
          <a:xfrm>
            <a:off x="5255260" y="1648870"/>
            <a:ext cx="4702848" cy="35602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Agenda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Introduction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- Motivation</a:t>
            </a:r>
          </a:p>
          <a:p>
            <a:pPr lvl="0"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-  Aim &amp; Objectives</a:t>
            </a:r>
          </a:p>
          <a:p>
            <a:pPr lvl="0"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- Gantt Chart</a:t>
            </a: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Literature review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Methodology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-  Tools used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Design overview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-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System architecture</a:t>
            </a:r>
          </a:p>
          <a:p>
            <a:pPr lvl="0"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- Ui design mockups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References</a:t>
            </a: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41161633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84BC2B-11F9-F464-1E9E-56B1F9B27C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BDF4EE5-9E41-375C-19A9-B59CC113B86B}"/>
              </a:ext>
            </a:extLst>
          </p:cNvPr>
          <p:cNvSpPr txBox="1"/>
          <p:nvPr/>
        </p:nvSpPr>
        <p:spPr>
          <a:xfrm>
            <a:off x="973394" y="1160206"/>
            <a:ext cx="5397909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House Report System is a web-based application designed to streamline and digitize property inspection reporting</a:t>
            </a: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285750" indent="-285750">
              <a:buFontTx/>
              <a:buChar char="-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Create new inspection reports for individual properties</a:t>
            </a:r>
          </a:p>
          <a:p>
            <a:pPr marL="285750" indent="-285750">
              <a:buFontTx/>
              <a:buChar char="-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Attach images and notes related to maintenance or safety issues</a:t>
            </a:r>
          </a:p>
          <a:p>
            <a:pPr marL="285750" indent="-285750">
              <a:buFontTx/>
              <a:buChar char="-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Store inspection data securely</a:t>
            </a:r>
          </a:p>
          <a:p>
            <a:pPr marL="285750" indent="-285750">
              <a:buFontTx/>
              <a:buChar char="-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View, filter, and retrieve past reports</a:t>
            </a:r>
          </a:p>
          <a:p>
            <a:pPr marL="285750" indent="-285750">
              <a:buFontTx/>
              <a:buChar char="-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Generate summaries or mock reports in real time</a:t>
            </a: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D4287DB-18E2-8455-3088-69DCE6E52D6D}"/>
              </a:ext>
            </a:extLst>
          </p:cNvPr>
          <p:cNvSpPr txBox="1"/>
          <p:nvPr/>
        </p:nvSpPr>
        <p:spPr>
          <a:xfrm>
            <a:off x="7148052" y="1160206"/>
            <a:ext cx="4640825" cy="38933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Motivation</a:t>
            </a:r>
          </a:p>
          <a:p>
            <a:endParaRPr lang="en-GB" dirty="0"/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chose this project because it aligns closely with my </a:t>
            </a: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academic background and career interests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</a:t>
            </a: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software development and system design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It provides a hands-on opportunity to apply and strengthen my technical skills in:</a:t>
            </a:r>
          </a:p>
          <a:p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Front-end development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using HTML, CSS (Tailwind), and JavaScript,</a:t>
            </a:r>
          </a:p>
          <a:p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User Interface (UI) and User Experience (UX)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design,</a:t>
            </a:r>
          </a:p>
          <a:p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handling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through browser-based storage, and</a:t>
            </a:r>
          </a:p>
          <a:p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Software life cycle management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through structured planning, implementation, and testing</a:t>
            </a: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8659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5A06FE2-93E3-BA3E-0EEF-897E047ECB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A7293F-71EF-D8B9-1DC0-9F3EB0027F01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 and Objectives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goal of the project is to create a responsive, user-friendly, and fully functional web application that allows property inspectors, homeowners, and administrators to efficiently generate, manage, and track house inspection reports.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Develop and implement a responsive web interface that adapts seamlessly across desktop and mobile devices, ensuring accessibility and usability for all users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To develop core functionality for property inspection management, including the ability to create, view, edit, and delete reports efficiently.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integrate Local Storage functionality to allow data persistence directly in the browser, enabling the system to work offline without a dedicated backend.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implement a role-based login system (simulated), providing secure access to inspectors and administrators.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create a dashboard interface that summarizes inspection activity, such as the number of total, pending, and completed reports.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1" dirty="0"/>
          </a:p>
        </p:txBody>
      </p:sp>
    </p:spTree>
    <p:extLst>
      <p:ext uri="{BB962C8B-B14F-4D97-AF65-F5344CB8AC3E}">
        <p14:creationId xmlns:p14="http://schemas.microsoft.com/office/powerpoint/2010/main" val="37063989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65CBC37-86CB-3267-9CD2-FDA485F580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E9578C-F831-945E-CB2F-62BC4E69A130}"/>
              </a:ext>
            </a:extLst>
          </p:cNvPr>
          <p:cNvSpPr txBox="1"/>
          <p:nvPr/>
        </p:nvSpPr>
        <p:spPr>
          <a:xfrm>
            <a:off x="838200" y="184805"/>
            <a:ext cx="10515600" cy="15058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Gantt Chart</a:t>
            </a:r>
          </a:p>
        </p:txBody>
      </p:sp>
      <p:pic>
        <p:nvPicPr>
          <p:cNvPr id="4" name="Picture 3" descr="A close-up of a calendar&#10;&#10;AI-generated content may be incorrect.">
            <a:extLst>
              <a:ext uri="{FF2B5EF4-FFF2-40B4-BE49-F238E27FC236}">
                <a16:creationId xmlns:a16="http://schemas.microsoft.com/office/drawing/2014/main" id="{532580ED-ED4F-7722-565B-EB9FB3B2E8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5883" y="1845426"/>
            <a:ext cx="10057180" cy="445030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940812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FD37E6A-64A6-BAD2-BA7E-A088F9D82C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95199994-21AE-49A2-BA0D-12E295989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71B3C2-D14E-52FF-B710-396B01D6BD0B}"/>
              </a:ext>
            </a:extLst>
          </p:cNvPr>
          <p:cNvSpPr txBox="1"/>
          <p:nvPr/>
        </p:nvSpPr>
        <p:spPr>
          <a:xfrm>
            <a:off x="1297858" y="245806"/>
            <a:ext cx="4646028" cy="8648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Literature Review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b="1" kern="1200" dirty="0">
              <a:solidFill>
                <a:schemeClr val="tx1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kern="1200" dirty="0">
                <a:solidFill>
                  <a:schemeClr val="tx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Research on Several Similar Systems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5" name="Arc 34">
            <a:extLst>
              <a:ext uri="{FF2B5EF4-FFF2-40B4-BE49-F238E27FC236}">
                <a16:creationId xmlns:a16="http://schemas.microsoft.com/office/drawing/2014/main" id="{A2C34835-4F79-4934-B151-D68E79764C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269068">
            <a:off x="8717845" y="3339275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361472C-CB7A-9F2F-05BA-C30BEC125980}"/>
              </a:ext>
            </a:extLst>
          </p:cNvPr>
          <p:cNvSpPr txBox="1"/>
          <p:nvPr/>
        </p:nvSpPr>
        <p:spPr>
          <a:xfrm>
            <a:off x="6779402" y="1270054"/>
            <a:ext cx="4771178" cy="438890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1" dirty="0">
                <a:effectLst/>
              </a:rPr>
              <a:t>            Decision Making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b="1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After comparing available technologies, the House Report System uses:</a:t>
            </a:r>
          </a:p>
          <a:p>
            <a:pPr>
              <a:lnSpc>
                <a:spcPct val="90000"/>
              </a:lnSpc>
              <a:spcAft>
                <a:spcPts val="1000"/>
              </a:spcAft>
            </a:pPr>
            <a:r>
              <a:rPr lang="en-US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• Tailwind CSS – for modern, responsive, and lightweight interface design</a:t>
            </a:r>
          </a:p>
          <a:p>
            <a:pPr>
              <a:lnSpc>
                <a:spcPct val="90000"/>
              </a:lnSpc>
              <a:spcAft>
                <a:spcPts val="1000"/>
              </a:spcAft>
            </a:pPr>
            <a:r>
              <a:rPr lang="en-US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• Vanilla JavaScript + LocalStorage – to ensure functionality without a backend server</a:t>
            </a:r>
          </a:p>
          <a:p>
            <a:pPr>
              <a:lnSpc>
                <a:spcPct val="90000"/>
              </a:lnSpc>
              <a:spcAft>
                <a:spcPts val="1000"/>
              </a:spcAft>
            </a:pPr>
            <a:r>
              <a:rPr lang="en-US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• HTML5 – to ensure maximum browser compatibility</a:t>
            </a:r>
          </a:p>
          <a:p>
            <a:pPr>
              <a:lnSpc>
                <a:spcPct val="90000"/>
              </a:lnSpc>
              <a:spcAft>
                <a:spcPts val="1000"/>
              </a:spcAft>
            </a:pPr>
            <a:r>
              <a:rPr lang="en-US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• Optional backend scalability (Flask/PHP + SQL) for future upgrades</a:t>
            </a:r>
          </a:p>
          <a:p>
            <a:pPr indent="-228600">
              <a:lnSpc>
                <a:spcPct val="9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These technologies were chosen because they are easy to learn, cost-effective, and enable offline, instant user interaction.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4E59C27-BA2C-BF39-803B-5B0DF08A2E5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1196161"/>
              </p:ext>
            </p:extLst>
          </p:nvPr>
        </p:nvGraphicFramePr>
        <p:xfrm>
          <a:off x="838199" y="1110633"/>
          <a:ext cx="5440196" cy="4707751"/>
        </p:xfrm>
        <a:graphic>
          <a:graphicData uri="http://schemas.openxmlformats.org/drawingml/2006/table">
            <a:tbl>
              <a:tblPr firstRow="1" firstCol="1" bandRow="1">
                <a:noFill/>
                <a:tableStyleId>{5C22544A-7EE6-4342-B048-85BDC9FD1C3A}</a:tableStyleId>
              </a:tblPr>
              <a:tblGrid>
                <a:gridCol w="984005">
                  <a:extLst>
                    <a:ext uri="{9D8B030D-6E8A-4147-A177-3AD203B41FA5}">
                      <a16:colId xmlns:a16="http://schemas.microsoft.com/office/drawing/2014/main" val="3577138682"/>
                    </a:ext>
                  </a:extLst>
                </a:gridCol>
                <a:gridCol w="2502789">
                  <a:extLst>
                    <a:ext uri="{9D8B030D-6E8A-4147-A177-3AD203B41FA5}">
                      <a16:colId xmlns:a16="http://schemas.microsoft.com/office/drawing/2014/main" val="3101272056"/>
                    </a:ext>
                  </a:extLst>
                </a:gridCol>
                <a:gridCol w="1953402">
                  <a:extLst>
                    <a:ext uri="{9D8B030D-6E8A-4147-A177-3AD203B41FA5}">
                      <a16:colId xmlns:a16="http://schemas.microsoft.com/office/drawing/2014/main" val="2721123152"/>
                    </a:ext>
                  </a:extLst>
                </a:gridCol>
              </a:tblGrid>
              <a:tr h="5020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 b="1" cap="all" spc="6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System Name</a:t>
                      </a:r>
                      <a:endParaRPr lang="en-GB" sz="900" b="1" cap="all" spc="6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91706" marR="68779" marT="70891" marB="70891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 b="1" cap="all" spc="6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Features</a:t>
                      </a:r>
                      <a:endParaRPr lang="en-GB" sz="900" b="1" cap="all" spc="6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91706" marR="68779" marT="70891" marB="70891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 b="1" cap="all" spc="6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Disadvantages</a:t>
                      </a:r>
                      <a:endParaRPr lang="en-GB" sz="900" b="1" cap="all" spc="6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91706" marR="68779" marT="70891" marB="70891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23545109"/>
                  </a:ext>
                </a:extLst>
              </a:tr>
              <a:tr h="10514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 b="1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HomeGauge [1]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91706" marR="68779" marT="45853" marB="70891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3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🏠 Property inspection reports</a:t>
                      </a:r>
                      <a:br>
                        <a:rPr lang="en-US" sz="13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r>
                        <a:rPr lang="en-US" sz="13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📷 Image and video attachments</a:t>
                      </a:r>
                      <a:br>
                        <a:rPr lang="en-US" sz="13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r>
                        <a:rPr lang="en-US" sz="13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📑 Cloud data synchronization</a:t>
                      </a:r>
                      <a:endParaRPr lang="en-GB" sz="13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91706" marR="68779" marT="45853" marB="7089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3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💰 Subscription-based model</a:t>
                      </a:r>
                      <a:br>
                        <a:rPr lang="en-US" sz="13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r>
                        <a:rPr lang="en-US" sz="13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🌐 Requires constant internet connection</a:t>
                      </a:r>
                      <a:endParaRPr lang="en-GB" sz="13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91706" marR="68779" marT="45853" marB="7089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34877037"/>
                  </a:ext>
                </a:extLst>
              </a:tr>
              <a:tr h="10514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 b="1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Spectora [2]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91706" marR="68779" marT="45853" marB="7089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3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💻 Web &amp; mobile access</a:t>
                      </a:r>
                      <a:br>
                        <a:rPr lang="en-US" sz="13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r>
                        <a:rPr lang="en-US" sz="13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📊 Automated report generation</a:t>
                      </a:r>
                      <a:br>
                        <a:rPr lang="en-US" sz="13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r>
                        <a:rPr lang="en-US" sz="13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📬 Email client integration</a:t>
                      </a:r>
                      <a:endParaRPr lang="en-GB" sz="13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91706" marR="68779" marT="45853" marB="7089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3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⚙️ High customization complexity</a:t>
                      </a:r>
                      <a:br>
                        <a:rPr lang="en-US" sz="13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r>
                        <a:rPr lang="en-US" sz="13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💸 Costly premium features</a:t>
                      </a:r>
                      <a:endParaRPr lang="en-GB" sz="13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91706" marR="68779" marT="45853" marB="7089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0835112"/>
                  </a:ext>
                </a:extLst>
              </a:tr>
              <a:tr h="10514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 b="1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Happy Inspector [3]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91706" marR="68779" marT="45853" marB="70891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3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📱 Mobile-friendly</a:t>
                      </a:r>
                      <a:br>
                        <a:rPr lang="en-US" sz="13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r>
                        <a:rPr lang="en-US" sz="13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🗂️ Custom templates</a:t>
                      </a:r>
                      <a:br>
                        <a:rPr lang="en-US" sz="13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r>
                        <a:rPr lang="en-US" sz="13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🧾 PDF report exports</a:t>
                      </a:r>
                      <a:endParaRPr lang="en-GB" sz="13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91706" marR="68779" marT="45853" marB="7089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3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🔒 Limited offline capability</a:t>
                      </a:r>
                      <a:br>
                        <a:rPr lang="en-US" sz="13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r>
                        <a:rPr lang="en-US" sz="13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📡 Performance issues on low network</a:t>
                      </a:r>
                      <a:endParaRPr lang="en-GB" sz="13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91706" marR="68779" marT="45853" marB="7089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7740116"/>
                  </a:ext>
                </a:extLst>
              </a:tr>
              <a:tr h="10514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 b="1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Tap Inspect [4]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91706" marR="68779" marT="45853" marB="7089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3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📲 Quick field reporting</a:t>
                      </a:r>
                      <a:br>
                        <a:rPr lang="en-US" sz="13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r>
                        <a:rPr lang="en-US" sz="13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📋 Sync across devices</a:t>
                      </a:r>
                      <a:br>
                        <a:rPr lang="en-US" sz="13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r>
                        <a:rPr lang="en-US" sz="13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🔔 Notification system</a:t>
                      </a:r>
                      <a:endParaRPr lang="en-GB" sz="13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91706" marR="68779" marT="45853" marB="7089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300" cap="none" spc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📶 Internet-dependent storage</a:t>
                      </a:r>
                      <a:br>
                        <a:rPr lang="en-US" sz="1300" cap="none" spc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r>
                        <a:rPr lang="en-US" sz="1300" cap="none" spc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💾 No free local data storage</a:t>
                      </a:r>
                      <a:endParaRPr lang="en-GB" sz="1300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91706" marR="68779" marT="45853" marB="7089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46531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38049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4DA43D6-61FC-A1A0-02A5-FC1D306A04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ubes connected with a red line">
            <a:extLst>
              <a:ext uri="{FF2B5EF4-FFF2-40B4-BE49-F238E27FC236}">
                <a16:creationId xmlns:a16="http://schemas.microsoft.com/office/drawing/2014/main" id="{6CDA4CA4-4A7B-2EE0-0E6E-4CA550B128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343" r="13912" b="-1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EF3737C-3178-B2D6-FD4C-DD0793CB1969}"/>
              </a:ext>
            </a:extLst>
          </p:cNvPr>
          <p:cNvSpPr txBox="1"/>
          <p:nvPr/>
        </p:nvSpPr>
        <p:spPr>
          <a:xfrm>
            <a:off x="5410196" y="405685"/>
            <a:ext cx="6667923" cy="15593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Methodology and Tools Used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dirty="0"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7886AB2-9D22-1E4D-2764-75F5033C74A8}"/>
              </a:ext>
            </a:extLst>
          </p:cNvPr>
          <p:cNvSpPr txBox="1"/>
          <p:nvPr/>
        </p:nvSpPr>
        <p:spPr>
          <a:xfrm>
            <a:off x="6115317" y="2743200"/>
            <a:ext cx="5247340" cy="34968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main stages included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lvl="0"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Requirement Analysis – Understanding the problem domain, defining user roles, and listing functional and non-functional requirements.</a:t>
            </a:r>
          </a:p>
          <a:p>
            <a:pPr lvl="0"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System Design – Creating the interface wireframes, database plan (LocalStorage schema), and user flow diagrams.</a:t>
            </a: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Implementation – Building the actual system using HTML, Tailwind CSS, and JavaScript to provide a responsive and interactive user interface.</a:t>
            </a: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Testing – Conducting functional and usability testing to ensure correct report creation, storage, and retrieval.</a:t>
            </a: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Deployment &amp; Maintenance – Hosting the web application locally and ensuring that it works offline through browser-based storage.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3639260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A0A3906-58A8-4AD4-DFFD-29855427D4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D99DFDDE-D7F8-EBA4-AA46-A39E2E5FFE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8881" y="417576"/>
            <a:ext cx="10909640" cy="124939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6600" b="1" i="0" u="none" strike="noStrike" kern="1200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Tools and Technologies Used</a:t>
            </a:r>
          </a:p>
          <a:p>
            <a:pPr marL="0" marR="0" lvl="0" indent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66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  <a:ea typeface="+mj-ea"/>
              <a:cs typeface="+mj-cs"/>
            </a:endParaRPr>
          </a:p>
        </p:txBody>
      </p:sp>
      <p:sp>
        <p:nvSpPr>
          <p:cNvPr id="33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73757B9-6364-D20E-B302-7006CB57F5B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8821348"/>
              </p:ext>
            </p:extLst>
          </p:nvPr>
        </p:nvGraphicFramePr>
        <p:xfrm>
          <a:off x="476477" y="2633472"/>
          <a:ext cx="11235999" cy="3586354"/>
        </p:xfrm>
        <a:graphic>
          <a:graphicData uri="http://schemas.openxmlformats.org/drawingml/2006/table">
            <a:tbl>
              <a:tblPr/>
              <a:tblGrid>
                <a:gridCol w="3702376">
                  <a:extLst>
                    <a:ext uri="{9D8B030D-6E8A-4147-A177-3AD203B41FA5}">
                      <a16:colId xmlns:a16="http://schemas.microsoft.com/office/drawing/2014/main" val="491751531"/>
                    </a:ext>
                  </a:extLst>
                </a:gridCol>
                <a:gridCol w="3702376">
                  <a:extLst>
                    <a:ext uri="{9D8B030D-6E8A-4147-A177-3AD203B41FA5}">
                      <a16:colId xmlns:a16="http://schemas.microsoft.com/office/drawing/2014/main" val="2587645425"/>
                    </a:ext>
                  </a:extLst>
                </a:gridCol>
                <a:gridCol w="3831247">
                  <a:extLst>
                    <a:ext uri="{9D8B030D-6E8A-4147-A177-3AD203B41FA5}">
                      <a16:colId xmlns:a16="http://schemas.microsoft.com/office/drawing/2014/main" val="1611668376"/>
                    </a:ext>
                  </a:extLst>
                </a:gridCol>
              </a:tblGrid>
              <a:tr h="357596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1" i="0" u="none" strike="noStrike" dirty="0">
                          <a:solidFill>
                            <a:schemeClr val="tx2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Tool / Technology</a:t>
                      </a:r>
                      <a:endParaRPr lang="en-GB" sz="1600" b="0" i="0" u="none" strike="noStrike" dirty="0">
                        <a:solidFill>
                          <a:schemeClr val="tx2">
                            <a:lumMod val="75000"/>
                            <a:lumOff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9454" marR="79454" marT="39727" marB="3972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1" i="0" u="none" strike="noStrike" dirty="0">
                          <a:solidFill>
                            <a:schemeClr val="tx2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Purpose / Function</a:t>
                      </a:r>
                      <a:endParaRPr lang="en-GB" sz="1600" b="0" i="0" u="none" strike="noStrike" dirty="0">
                        <a:solidFill>
                          <a:schemeClr val="tx2">
                            <a:lumMod val="75000"/>
                            <a:lumOff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9454" marR="79454" marT="39727" marB="3972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1" i="0" u="none" strike="noStrike" dirty="0">
                          <a:solidFill>
                            <a:schemeClr val="tx2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Reason for Selection</a:t>
                      </a:r>
                      <a:endParaRPr lang="en-GB" sz="1600" b="0" i="0" u="none" strike="noStrike" dirty="0">
                        <a:solidFill>
                          <a:schemeClr val="tx2">
                            <a:lumMod val="75000"/>
                            <a:lumOff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9454" marR="79454" marT="39727" marB="3972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01885531"/>
                  </a:ext>
                </a:extLst>
              </a:tr>
              <a:tr h="357596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1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HTML5</a:t>
                      </a:r>
                      <a:endParaRPr lang="en-GB" sz="1600" b="0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9454" marR="79454" marT="39727" marB="3972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Structure of web pages</a:t>
                      </a:r>
                    </a:p>
                  </a:txBody>
                  <a:tcPr marL="79454" marR="79454" marT="39727" marB="3972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US" sz="1600" b="0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Universal web standard, simple and reliable</a:t>
                      </a:r>
                    </a:p>
                  </a:txBody>
                  <a:tcPr marL="79454" marR="79454" marT="39727" marB="3972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09984428"/>
                  </a:ext>
                </a:extLst>
              </a:tr>
              <a:tr h="599458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1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TailwindCSS</a:t>
                      </a:r>
                      <a:endParaRPr lang="en-GB" sz="1600" b="0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9454" marR="79454" marT="39727" marB="3972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Styling and layout</a:t>
                      </a:r>
                    </a:p>
                  </a:txBody>
                  <a:tcPr marL="79454" marR="79454" marT="39727" marB="3972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US" sz="1600" b="0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Provides modern, responsive, and customizable UI</a:t>
                      </a:r>
                    </a:p>
                  </a:txBody>
                  <a:tcPr marL="79454" marR="79454" marT="39727" marB="3972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76115002"/>
                  </a:ext>
                </a:extLst>
              </a:tr>
              <a:tr h="599458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1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JavaScript (Client-side)</a:t>
                      </a:r>
                      <a:endParaRPr lang="en-GB" sz="1600" b="0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9454" marR="79454" marT="39727" marB="3972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US" sz="1600" b="0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Core application logic and interactivity</a:t>
                      </a:r>
                    </a:p>
                  </a:txBody>
                  <a:tcPr marL="79454" marR="79454" marT="39727" marB="3972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US" sz="1600" b="0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Enables dynamic data handling directly in the browser</a:t>
                      </a:r>
                    </a:p>
                  </a:txBody>
                  <a:tcPr marL="79454" marR="79454" marT="39727" marB="3972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00846182"/>
                  </a:ext>
                </a:extLst>
              </a:tr>
              <a:tr h="599458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1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LocalStorage</a:t>
                      </a:r>
                      <a:endParaRPr lang="en-GB" sz="1600" b="0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9454" marR="79454" marT="39727" marB="3972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US" sz="1600" b="0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Data persistence in the browser</a:t>
                      </a:r>
                    </a:p>
                  </a:txBody>
                  <a:tcPr marL="79454" marR="79454" marT="39727" marB="3972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US" sz="1600" b="0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Allows offline functionality without a backend</a:t>
                      </a:r>
                    </a:p>
                  </a:txBody>
                  <a:tcPr marL="79454" marR="79454" marT="39727" marB="3972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02277773"/>
                  </a:ext>
                </a:extLst>
              </a:tr>
              <a:tr h="357596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1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Visual Studio Code</a:t>
                      </a:r>
                      <a:endParaRPr lang="en-GB" sz="1600" b="0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9454" marR="79454" marT="39727" marB="3972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Development environment</a:t>
                      </a:r>
                    </a:p>
                  </a:txBody>
                  <a:tcPr marL="79454" marR="79454" marT="39727" marB="3972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US" sz="1600" b="0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Lightweight and supports live server testing</a:t>
                      </a:r>
                    </a:p>
                  </a:txBody>
                  <a:tcPr marL="79454" marR="79454" marT="39727" marB="3972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48906187"/>
                  </a:ext>
                </a:extLst>
              </a:tr>
              <a:tr h="357596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1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GitHub / Netlify</a:t>
                      </a:r>
                      <a:endParaRPr lang="en-GB" sz="1600" b="0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9454" marR="79454" marT="39727" marB="3972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Version control and deployment</a:t>
                      </a:r>
                    </a:p>
                  </a:txBody>
                  <a:tcPr marL="79454" marR="79454" marT="39727" marB="3972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US" sz="1600" b="0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Free hosting and easy collaboration</a:t>
                      </a:r>
                    </a:p>
                  </a:txBody>
                  <a:tcPr marL="79454" marR="79454" marT="39727" marB="3972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30281458"/>
                  </a:ext>
                </a:extLst>
              </a:tr>
              <a:tr h="357596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1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Draw.io / Figma</a:t>
                      </a:r>
                      <a:endParaRPr lang="en-GB" sz="1600" b="0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9454" marR="79454" marT="39727" marB="3972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UI design and wireframing</a:t>
                      </a:r>
                    </a:p>
                  </a:txBody>
                  <a:tcPr marL="79454" marR="79454" marT="39727" marB="3972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US" sz="1600" b="0" i="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For interface mockups and design planning</a:t>
                      </a:r>
                    </a:p>
                  </a:txBody>
                  <a:tcPr marL="79454" marR="79454" marT="39727" marB="3972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462290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43376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BE78B5-1BB8-6EF1-5CD6-C1A866C928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85ADE2F-4316-F58F-28D4-FF1A39C9D3E1}"/>
              </a:ext>
            </a:extLst>
          </p:cNvPr>
          <p:cNvSpPr txBox="1"/>
          <p:nvPr/>
        </p:nvSpPr>
        <p:spPr>
          <a:xfrm>
            <a:off x="454348" y="801365"/>
            <a:ext cx="4353116" cy="377043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solidFill>
                  <a:srgbClr val="59595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System Architecture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>
              <a:solidFill>
                <a:srgbClr val="595959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rgbClr val="59595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architecture of the House Report System is designed as a </a:t>
            </a:r>
            <a:r>
              <a:rPr lang="en-US" sz="2000" b="1" dirty="0">
                <a:solidFill>
                  <a:srgbClr val="59595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client-side web application</a:t>
            </a:r>
            <a:r>
              <a:rPr lang="en-US" sz="2000" dirty="0">
                <a:solidFill>
                  <a:srgbClr val="59595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ensuring users can access, create, and store inspection reports directly through their browsers without needing a backend server.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D58F5F2D-54D4-7089-331F-2926E256C1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2117195"/>
            <a:ext cx="184731" cy="569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7" name="Picture 6" descr="A diagram of a browser application&#10;&#10;AI-generated content may be incorrect.">
            <a:extLst>
              <a:ext uri="{FF2B5EF4-FFF2-40B4-BE49-F238E27FC236}">
                <a16:creationId xmlns:a16="http://schemas.microsoft.com/office/drawing/2014/main" id="{03155B7B-FC32-2A5F-53D5-706DD3FED9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10" y="3333126"/>
            <a:ext cx="5563993" cy="298330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08DD604-40BB-AD33-D294-0F1B5D983172}"/>
              </a:ext>
            </a:extLst>
          </p:cNvPr>
          <p:cNvSpPr txBox="1"/>
          <p:nvPr/>
        </p:nvSpPr>
        <p:spPr>
          <a:xfrm>
            <a:off x="5849356" y="776820"/>
            <a:ext cx="5504444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Components (visual layout):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👤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User (Inspector / Admin / Homeowner)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⬇️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📱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Application Frontend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HTML5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Tailwind CSS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JavaScript</a:t>
            </a:r>
          </a:p>
          <a:p>
            <a:pPr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⬇️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⚙️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Backend Service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Python (Flask / Fast API)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PHP (Laravel)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Handles logic, authentication, and API requests</a:t>
            </a:r>
          </a:p>
          <a:p>
            <a:pPr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⬇️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🗄️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Database Server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MySQL / PostgreSQL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Stores reports, users, and property data</a:t>
            </a:r>
          </a:p>
          <a:p>
            <a:pPr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⬅️➡️</a:t>
            </a:r>
            <a:br>
              <a:rPr lang="en-GB" dirty="0"/>
            </a:br>
            <a:r>
              <a:rPr lang="en-GB" dirty="0"/>
              <a:t>🔐</a:t>
            </a:r>
          </a:p>
        </p:txBody>
      </p:sp>
    </p:spTree>
    <p:extLst>
      <p:ext uri="{BB962C8B-B14F-4D97-AF65-F5344CB8AC3E}">
        <p14:creationId xmlns:p14="http://schemas.microsoft.com/office/powerpoint/2010/main" val="2184704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28FC784-728D-7099-275E-07C0A5233A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login form&#10;&#10;AI-generated content may be incorrect.">
            <a:extLst>
              <a:ext uri="{FF2B5EF4-FFF2-40B4-BE49-F238E27FC236}">
                <a16:creationId xmlns:a16="http://schemas.microsoft.com/office/drawing/2014/main" id="{3B77053F-9FD4-D61B-6A20-B83B2B6651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020" y="299509"/>
            <a:ext cx="4177870" cy="625898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E8F69F0-63D0-3902-B713-8FDD00D4F146}"/>
              </a:ext>
            </a:extLst>
          </p:cNvPr>
          <p:cNvSpPr txBox="1"/>
          <p:nvPr/>
        </p:nvSpPr>
        <p:spPr>
          <a:xfrm>
            <a:off x="6392583" y="2645922"/>
            <a:ext cx="4434721" cy="37104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alpha val="80000"/>
                  </a:schemeClr>
                </a:solidFill>
              </a:rPr>
              <a:t>    Ui design mockups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69744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568A607-A93D-AE26-3CEE-79A4AFBB0F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FC3FA87-CD12-0EFD-1EB5-DBC7396E7254}"/>
              </a:ext>
            </a:extLst>
          </p:cNvPr>
          <p:cNvSpPr txBox="1"/>
          <p:nvPr/>
        </p:nvSpPr>
        <p:spPr>
          <a:xfrm>
            <a:off x="1285240" y="1050595"/>
            <a:ext cx="8074815" cy="16184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kern="1200" dirty="0">
                <a:solidFill>
                  <a:srgbClr val="0070C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DA421710-1903-CC76-31FC-6C0D6C010D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85240" y="2969469"/>
            <a:ext cx="8074815" cy="280039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kumimoji="0" lang="en-US" altLang="en-US" sz="1500" b="1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House Report System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modernizes property inspection and reporting through an interactive web-based platform.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Combines </a:t>
            </a:r>
            <a:r>
              <a:rPr kumimoji="0" lang="en-US" altLang="en-US" sz="1500" b="1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HTML, CSS, JavaScript, Python, and SQL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to automate report creation and data management.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Provides a </a:t>
            </a:r>
            <a:r>
              <a:rPr kumimoji="0" lang="en-US" altLang="en-US" sz="1500" b="1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user-friendly interface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for inspectors, homeowners, and administrators.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Reduces </a:t>
            </a:r>
            <a:r>
              <a:rPr kumimoji="0" lang="en-US" altLang="en-US" sz="1500" b="1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manual effort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and improves </a:t>
            </a:r>
            <a:r>
              <a:rPr kumimoji="0" lang="en-US" altLang="en-US" sz="1500" b="1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accuracy, accessibility, and efficiency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Current progress includes system architecture and UI design prototypes.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Future work: focus on </a:t>
            </a:r>
            <a:r>
              <a:rPr kumimoji="0" lang="en-US" altLang="en-US" sz="1500" b="1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data security, scalability, and cloud integration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Overall, the project supports the </a:t>
            </a:r>
            <a:r>
              <a:rPr kumimoji="0" lang="en-US" altLang="en-US" sz="1500" b="1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digital transformation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of property management and real estate processes.</a:t>
            </a:r>
          </a:p>
        </p:txBody>
      </p:sp>
    </p:spTree>
    <p:extLst>
      <p:ext uri="{BB962C8B-B14F-4D97-AF65-F5344CB8AC3E}">
        <p14:creationId xmlns:p14="http://schemas.microsoft.com/office/powerpoint/2010/main" val="42244030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06BC2CE-7E2B-5EC2-0BCF-724DD73929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DA718D0-4865-4629-8134-44F68D41D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5167ED7-6315-43AB-B1B6-C326D5FD8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F4D8839-FB03-487D-ACC8-8BFEDD4FE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0EF75023-9A3B-42FC-B704-61A8F7BEF4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922919"/>
            <a:ext cx="11111729" cy="54612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4A4554A-84CD-778E-F6A4-53D3FD8F2B1A}"/>
              </a:ext>
            </a:extLst>
          </p:cNvPr>
          <p:cNvSpPr txBox="1"/>
          <p:nvPr/>
        </p:nvSpPr>
        <p:spPr>
          <a:xfrm>
            <a:off x="1282963" y="1238080"/>
            <a:ext cx="9849751" cy="134967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AEABCC-D70F-D95E-D91C-AFC4BEC6EAC2}"/>
              </a:ext>
            </a:extLst>
          </p:cNvPr>
          <p:cNvSpPr txBox="1"/>
          <p:nvPr/>
        </p:nvSpPr>
        <p:spPr>
          <a:xfrm>
            <a:off x="1289304" y="2902913"/>
            <a:ext cx="9849751" cy="3032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[1]. S. M. Ramkumar and I. A. Edinbarough, “Web based automated inspection and quality management,” in </a:t>
            </a:r>
            <a:r>
              <a:rPr lang="en-US" sz="1600" i="1"/>
              <a:t>Springer eBooks</a:t>
            </a:r>
            <a:r>
              <a:rPr lang="en-US" sz="1600"/>
              <a:t>, 2009, pp. 313–332. doi: 10.1007/978-90-481-2505-0_14.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[2]. J. Landgren, “The Notebook of a System Architect : Understanding the Software Development Life Cycle,” </a:t>
            </a:r>
            <a:r>
              <a:rPr lang="en-US" sz="1600" i="1"/>
              <a:t>Theseus</a:t>
            </a:r>
            <a:r>
              <a:rPr lang="en-US" sz="1600"/>
              <a:t>, 2024. https://www.theseus.fi/handle/10024/850207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[3]. “Developing A User-Friendly Interface from Robotic Applications Development,” </a:t>
            </a:r>
            <a:r>
              <a:rPr lang="en-US" sz="1600" i="1"/>
              <a:t>IEEE Conference Publication | IEEE Xplore</a:t>
            </a:r>
            <a:r>
              <a:rPr lang="en-US" sz="1600"/>
              <a:t>, Sep. 01, 2022. https://ieeexplore.ieee.org/abstract/document/9905084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[4]. B. Ghosh and S. Karmakar, “Development and application of a digitalized Construction Quality Document Management System for advanced construction using building information modeling,” Journal of Construction Engineering and Management, vol. 151, no. 6, Mar. 2025, doi: 10.1061/jcemd4.coeng-15696.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[5]. Å. A. F. F. N. O. T. Datavetenskap, “From wireframes to Interfaces: Developing a Practical framework for UI/UX design,” </a:t>
            </a:r>
            <a:r>
              <a:rPr lang="en-US" sz="1600" i="1"/>
              <a:t>Doria</a:t>
            </a:r>
            <a:r>
              <a:rPr lang="en-US" sz="1600"/>
              <a:t>, 2025. https://www.doria.fi/handle/10024/192677</a:t>
            </a:r>
          </a:p>
        </p:txBody>
      </p:sp>
    </p:spTree>
    <p:extLst>
      <p:ext uri="{BB962C8B-B14F-4D97-AF65-F5344CB8AC3E}">
        <p14:creationId xmlns:p14="http://schemas.microsoft.com/office/powerpoint/2010/main" val="3402284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2584</TotalTime>
  <Words>1212</Words>
  <Application>Microsoft Office PowerPoint</Application>
  <PresentationFormat>Widescreen</PresentationFormat>
  <Paragraphs>139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paulin banza</dc:creator>
  <cp:lastModifiedBy>paulin banza</cp:lastModifiedBy>
  <cp:revision>1</cp:revision>
  <dcterms:created xsi:type="dcterms:W3CDTF">2025-10-21T19:56:58Z</dcterms:created>
  <dcterms:modified xsi:type="dcterms:W3CDTF">2025-10-23T15:01:04Z</dcterms:modified>
</cp:coreProperties>
</file>