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4"/>
  </p:sldMasterIdLst>
  <p:notesMasterIdLst>
    <p:notesMasterId r:id="rId23"/>
  </p:notesMasterIdLst>
  <p:sldIdLst>
    <p:sldId id="257"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016E5D-C5CB-4E28-A01F-9460AE54B237}" type="doc">
      <dgm:prSet loTypeId="urn:microsoft.com/office/officeart/2018/5/layout/IconCircle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9EF789D1-C9EA-40EA-A353-A67AE32A1C4A}">
      <dgm:prSet/>
      <dgm:spPr/>
      <dgm:t>
        <a:bodyPr/>
        <a:lstStyle/>
        <a:p>
          <a:pPr>
            <a:lnSpc>
              <a:spcPct val="100000"/>
            </a:lnSpc>
            <a:defRPr cap="all"/>
          </a:pPr>
          <a:r>
            <a:rPr lang="en-GB"/>
            <a:t>Servers</a:t>
          </a:r>
          <a:endParaRPr lang="en-US"/>
        </a:p>
      </dgm:t>
    </dgm:pt>
    <dgm:pt modelId="{0A148B2F-E4A0-4E46-925A-D9A7835CFB77}" type="parTrans" cxnId="{F391F6AD-FF8C-43DF-A086-B64D427D9746}">
      <dgm:prSet/>
      <dgm:spPr/>
      <dgm:t>
        <a:bodyPr/>
        <a:lstStyle/>
        <a:p>
          <a:endParaRPr lang="en-US"/>
        </a:p>
      </dgm:t>
    </dgm:pt>
    <dgm:pt modelId="{375CE4F3-5656-4292-9794-BB21901FCD42}" type="sibTrans" cxnId="{F391F6AD-FF8C-43DF-A086-B64D427D9746}">
      <dgm:prSet/>
      <dgm:spPr/>
      <dgm:t>
        <a:bodyPr/>
        <a:lstStyle/>
        <a:p>
          <a:endParaRPr lang="en-US"/>
        </a:p>
      </dgm:t>
    </dgm:pt>
    <dgm:pt modelId="{9787CBD9-8BFE-45B7-81C1-F40DA44CC9B4}">
      <dgm:prSet/>
      <dgm:spPr/>
      <dgm:t>
        <a:bodyPr/>
        <a:lstStyle/>
        <a:p>
          <a:pPr>
            <a:lnSpc>
              <a:spcPct val="100000"/>
            </a:lnSpc>
            <a:defRPr cap="all"/>
          </a:pPr>
          <a:r>
            <a:rPr lang="en-GB"/>
            <a:t>Web development</a:t>
          </a:r>
          <a:endParaRPr lang="en-US"/>
        </a:p>
      </dgm:t>
    </dgm:pt>
    <dgm:pt modelId="{344A0488-3B9A-4885-857B-87A84CB0B5DE}" type="parTrans" cxnId="{75EE682E-C0CF-4918-BCEC-495C7BAEE761}">
      <dgm:prSet/>
      <dgm:spPr/>
      <dgm:t>
        <a:bodyPr/>
        <a:lstStyle/>
        <a:p>
          <a:endParaRPr lang="en-US"/>
        </a:p>
      </dgm:t>
    </dgm:pt>
    <dgm:pt modelId="{598C5931-5272-4EA4-8404-7901703C36D9}" type="sibTrans" cxnId="{75EE682E-C0CF-4918-BCEC-495C7BAEE761}">
      <dgm:prSet/>
      <dgm:spPr/>
      <dgm:t>
        <a:bodyPr/>
        <a:lstStyle/>
        <a:p>
          <a:endParaRPr lang="en-US"/>
        </a:p>
      </dgm:t>
    </dgm:pt>
    <dgm:pt modelId="{4971BD31-9B25-44BC-9CF9-B899FF3CEBDC}">
      <dgm:prSet/>
      <dgm:spPr/>
      <dgm:t>
        <a:bodyPr/>
        <a:lstStyle/>
        <a:p>
          <a:pPr>
            <a:lnSpc>
              <a:spcPct val="100000"/>
            </a:lnSpc>
            <a:defRPr cap="all"/>
          </a:pPr>
          <a:r>
            <a:rPr lang="en-GB"/>
            <a:t>App  development</a:t>
          </a:r>
          <a:endParaRPr lang="en-US"/>
        </a:p>
      </dgm:t>
    </dgm:pt>
    <dgm:pt modelId="{8AED0EEE-80F9-422C-AEEB-20662A6ED4C2}" type="parTrans" cxnId="{EFF29139-A1D5-423F-8913-ABFF10D6EB82}">
      <dgm:prSet/>
      <dgm:spPr/>
      <dgm:t>
        <a:bodyPr/>
        <a:lstStyle/>
        <a:p>
          <a:endParaRPr lang="en-US"/>
        </a:p>
      </dgm:t>
    </dgm:pt>
    <dgm:pt modelId="{66867BFE-57A8-42F2-BFA0-10F95A2B52FE}" type="sibTrans" cxnId="{EFF29139-A1D5-423F-8913-ABFF10D6EB82}">
      <dgm:prSet/>
      <dgm:spPr/>
      <dgm:t>
        <a:bodyPr/>
        <a:lstStyle/>
        <a:p>
          <a:endParaRPr lang="en-US"/>
        </a:p>
      </dgm:t>
    </dgm:pt>
    <dgm:pt modelId="{D3ED3928-32D6-4D05-A02F-E2591E346D74}">
      <dgm:prSet/>
      <dgm:spPr/>
      <dgm:t>
        <a:bodyPr/>
        <a:lstStyle/>
        <a:p>
          <a:pPr>
            <a:lnSpc>
              <a:spcPct val="100000"/>
            </a:lnSpc>
            <a:defRPr cap="all"/>
          </a:pPr>
          <a:r>
            <a:rPr lang="en-GB"/>
            <a:t>How it will be produced</a:t>
          </a:r>
          <a:endParaRPr lang="en-US"/>
        </a:p>
      </dgm:t>
    </dgm:pt>
    <dgm:pt modelId="{2978811B-291D-4E0E-983B-8A5403698444}" type="parTrans" cxnId="{1784FC1F-D3A9-491A-80A1-40F2D8393CD1}">
      <dgm:prSet/>
      <dgm:spPr/>
      <dgm:t>
        <a:bodyPr/>
        <a:lstStyle/>
        <a:p>
          <a:endParaRPr lang="en-US"/>
        </a:p>
      </dgm:t>
    </dgm:pt>
    <dgm:pt modelId="{9916613D-92E7-4DCE-904F-60DF8A88F624}" type="sibTrans" cxnId="{1784FC1F-D3A9-491A-80A1-40F2D8393CD1}">
      <dgm:prSet/>
      <dgm:spPr/>
      <dgm:t>
        <a:bodyPr/>
        <a:lstStyle/>
        <a:p>
          <a:endParaRPr lang="en-US"/>
        </a:p>
      </dgm:t>
    </dgm:pt>
    <dgm:pt modelId="{0D66A34E-72FB-409E-80E0-25E7469F90BE}" type="pres">
      <dgm:prSet presAssocID="{F2016E5D-C5CB-4E28-A01F-9460AE54B237}" presName="root" presStyleCnt="0">
        <dgm:presLayoutVars>
          <dgm:dir/>
          <dgm:resizeHandles val="exact"/>
        </dgm:presLayoutVars>
      </dgm:prSet>
      <dgm:spPr/>
    </dgm:pt>
    <dgm:pt modelId="{80B93F8C-6A73-4953-9EB8-A26BC825C4E0}" type="pres">
      <dgm:prSet presAssocID="{9EF789D1-C9EA-40EA-A353-A67AE32A1C4A}" presName="compNode" presStyleCnt="0"/>
      <dgm:spPr/>
    </dgm:pt>
    <dgm:pt modelId="{F07867B4-1A6B-4434-85A1-03D58C0D4065}" type="pres">
      <dgm:prSet presAssocID="{9EF789D1-C9EA-40EA-A353-A67AE32A1C4A}" presName="iconBgRect" presStyleLbl="bgShp" presStyleIdx="0" presStyleCnt="4"/>
      <dgm:spPr/>
    </dgm:pt>
    <dgm:pt modelId="{C999D041-BD29-4B25-8559-EFCDE6152AD3}" type="pres">
      <dgm:prSet presAssocID="{9EF789D1-C9EA-40EA-A353-A67AE32A1C4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erver"/>
        </a:ext>
      </dgm:extLst>
    </dgm:pt>
    <dgm:pt modelId="{764A550C-21BD-4BB5-AAB9-41435D1D1567}" type="pres">
      <dgm:prSet presAssocID="{9EF789D1-C9EA-40EA-A353-A67AE32A1C4A}" presName="spaceRect" presStyleCnt="0"/>
      <dgm:spPr/>
    </dgm:pt>
    <dgm:pt modelId="{71686347-AFD2-40E2-9459-25648BFC0EEA}" type="pres">
      <dgm:prSet presAssocID="{9EF789D1-C9EA-40EA-A353-A67AE32A1C4A}" presName="textRect" presStyleLbl="revTx" presStyleIdx="0" presStyleCnt="4">
        <dgm:presLayoutVars>
          <dgm:chMax val="1"/>
          <dgm:chPref val="1"/>
        </dgm:presLayoutVars>
      </dgm:prSet>
      <dgm:spPr/>
    </dgm:pt>
    <dgm:pt modelId="{31ABD833-4C2F-4056-866F-B44934602792}" type="pres">
      <dgm:prSet presAssocID="{375CE4F3-5656-4292-9794-BB21901FCD42}" presName="sibTrans" presStyleCnt="0"/>
      <dgm:spPr/>
    </dgm:pt>
    <dgm:pt modelId="{8A9DA3DC-0511-4E35-B6B9-ADAEF91DCC45}" type="pres">
      <dgm:prSet presAssocID="{9787CBD9-8BFE-45B7-81C1-F40DA44CC9B4}" presName="compNode" presStyleCnt="0"/>
      <dgm:spPr/>
    </dgm:pt>
    <dgm:pt modelId="{CADCF991-DFD2-4148-9E12-6DCBCCA63072}" type="pres">
      <dgm:prSet presAssocID="{9787CBD9-8BFE-45B7-81C1-F40DA44CC9B4}" presName="iconBgRect" presStyleLbl="bgShp" presStyleIdx="1" presStyleCnt="4"/>
      <dgm:spPr/>
    </dgm:pt>
    <dgm:pt modelId="{C9C95B20-74D0-4762-953B-D35B83CD8D56}" type="pres">
      <dgm:prSet presAssocID="{9787CBD9-8BFE-45B7-81C1-F40DA44CC9B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itor"/>
        </a:ext>
      </dgm:extLst>
    </dgm:pt>
    <dgm:pt modelId="{989B4E4B-204F-4031-BF88-9457ED8D5C28}" type="pres">
      <dgm:prSet presAssocID="{9787CBD9-8BFE-45B7-81C1-F40DA44CC9B4}" presName="spaceRect" presStyleCnt="0"/>
      <dgm:spPr/>
    </dgm:pt>
    <dgm:pt modelId="{EE478A7A-DF41-41CD-B3B7-7CC69ADE98E2}" type="pres">
      <dgm:prSet presAssocID="{9787CBD9-8BFE-45B7-81C1-F40DA44CC9B4}" presName="textRect" presStyleLbl="revTx" presStyleIdx="1" presStyleCnt="4">
        <dgm:presLayoutVars>
          <dgm:chMax val="1"/>
          <dgm:chPref val="1"/>
        </dgm:presLayoutVars>
      </dgm:prSet>
      <dgm:spPr/>
    </dgm:pt>
    <dgm:pt modelId="{2BB5AB0D-5CB5-4D01-AB94-862A0993B179}" type="pres">
      <dgm:prSet presAssocID="{598C5931-5272-4EA4-8404-7901703C36D9}" presName="sibTrans" presStyleCnt="0"/>
      <dgm:spPr/>
    </dgm:pt>
    <dgm:pt modelId="{C144207B-6FC4-401F-AECB-66F0190527E6}" type="pres">
      <dgm:prSet presAssocID="{4971BD31-9B25-44BC-9CF9-B899FF3CEBDC}" presName="compNode" presStyleCnt="0"/>
      <dgm:spPr/>
    </dgm:pt>
    <dgm:pt modelId="{817F1B7D-F0A9-4213-AA45-C52910FF95A0}" type="pres">
      <dgm:prSet presAssocID="{4971BD31-9B25-44BC-9CF9-B899FF3CEBDC}" presName="iconBgRect" presStyleLbl="bgShp" presStyleIdx="2" presStyleCnt="4"/>
      <dgm:spPr/>
    </dgm:pt>
    <dgm:pt modelId="{F8446EA5-D12D-4AE5-A46E-1C985C9F0CE6}" type="pres">
      <dgm:prSet presAssocID="{4971BD31-9B25-44BC-9CF9-B899FF3CEBD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mart Phone"/>
        </a:ext>
      </dgm:extLst>
    </dgm:pt>
    <dgm:pt modelId="{1E489F45-C4CA-4164-8274-580AF951246A}" type="pres">
      <dgm:prSet presAssocID="{4971BD31-9B25-44BC-9CF9-B899FF3CEBDC}" presName="spaceRect" presStyleCnt="0"/>
      <dgm:spPr/>
    </dgm:pt>
    <dgm:pt modelId="{8F40D5E3-E5ED-406C-BEDF-FF6CC3562DB0}" type="pres">
      <dgm:prSet presAssocID="{4971BD31-9B25-44BC-9CF9-B899FF3CEBDC}" presName="textRect" presStyleLbl="revTx" presStyleIdx="2" presStyleCnt="4">
        <dgm:presLayoutVars>
          <dgm:chMax val="1"/>
          <dgm:chPref val="1"/>
        </dgm:presLayoutVars>
      </dgm:prSet>
      <dgm:spPr/>
    </dgm:pt>
    <dgm:pt modelId="{CFFD5AEF-3967-44B5-A8FA-25C4D6E596FB}" type="pres">
      <dgm:prSet presAssocID="{66867BFE-57A8-42F2-BFA0-10F95A2B52FE}" presName="sibTrans" presStyleCnt="0"/>
      <dgm:spPr/>
    </dgm:pt>
    <dgm:pt modelId="{8F5AE5C0-D726-4D87-83BC-4FBA53F29FEF}" type="pres">
      <dgm:prSet presAssocID="{D3ED3928-32D6-4D05-A02F-E2591E346D74}" presName="compNode" presStyleCnt="0"/>
      <dgm:spPr/>
    </dgm:pt>
    <dgm:pt modelId="{3053E187-D61F-49F5-98D1-DD51C913CC1B}" type="pres">
      <dgm:prSet presAssocID="{D3ED3928-32D6-4D05-A02F-E2591E346D74}" presName="iconBgRect" presStyleLbl="bgShp" presStyleIdx="3" presStyleCnt="4"/>
      <dgm:spPr/>
    </dgm:pt>
    <dgm:pt modelId="{D2E1B601-A635-4F60-A2AD-33EC7BEEFFAE}" type="pres">
      <dgm:prSet presAssocID="{D3ED3928-32D6-4D05-A02F-E2591E346D7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Irritant"/>
        </a:ext>
      </dgm:extLst>
    </dgm:pt>
    <dgm:pt modelId="{194B05F5-669C-4D4B-9A6A-14E17FBE3378}" type="pres">
      <dgm:prSet presAssocID="{D3ED3928-32D6-4D05-A02F-E2591E346D74}" presName="spaceRect" presStyleCnt="0"/>
      <dgm:spPr/>
    </dgm:pt>
    <dgm:pt modelId="{68403688-AC60-4030-8638-E1227665FC0F}" type="pres">
      <dgm:prSet presAssocID="{D3ED3928-32D6-4D05-A02F-E2591E346D74}" presName="textRect" presStyleLbl="revTx" presStyleIdx="3" presStyleCnt="4">
        <dgm:presLayoutVars>
          <dgm:chMax val="1"/>
          <dgm:chPref val="1"/>
        </dgm:presLayoutVars>
      </dgm:prSet>
      <dgm:spPr/>
    </dgm:pt>
  </dgm:ptLst>
  <dgm:cxnLst>
    <dgm:cxn modelId="{A9542511-4A86-433C-82BD-1F6C4E0B8844}" type="presOf" srcId="{F2016E5D-C5CB-4E28-A01F-9460AE54B237}" destId="{0D66A34E-72FB-409E-80E0-25E7469F90BE}" srcOrd="0" destOrd="0" presId="urn:microsoft.com/office/officeart/2018/5/layout/IconCircleLabelList"/>
    <dgm:cxn modelId="{1784FC1F-D3A9-491A-80A1-40F2D8393CD1}" srcId="{F2016E5D-C5CB-4E28-A01F-9460AE54B237}" destId="{D3ED3928-32D6-4D05-A02F-E2591E346D74}" srcOrd="3" destOrd="0" parTransId="{2978811B-291D-4E0E-983B-8A5403698444}" sibTransId="{9916613D-92E7-4DCE-904F-60DF8A88F624}"/>
    <dgm:cxn modelId="{75EE682E-C0CF-4918-BCEC-495C7BAEE761}" srcId="{F2016E5D-C5CB-4E28-A01F-9460AE54B237}" destId="{9787CBD9-8BFE-45B7-81C1-F40DA44CC9B4}" srcOrd="1" destOrd="0" parTransId="{344A0488-3B9A-4885-857B-87A84CB0B5DE}" sibTransId="{598C5931-5272-4EA4-8404-7901703C36D9}"/>
    <dgm:cxn modelId="{EFF29139-A1D5-423F-8913-ABFF10D6EB82}" srcId="{F2016E5D-C5CB-4E28-A01F-9460AE54B237}" destId="{4971BD31-9B25-44BC-9CF9-B899FF3CEBDC}" srcOrd="2" destOrd="0" parTransId="{8AED0EEE-80F9-422C-AEEB-20662A6ED4C2}" sibTransId="{66867BFE-57A8-42F2-BFA0-10F95A2B52FE}"/>
    <dgm:cxn modelId="{F63BAE70-957F-40D4-8341-C103F7050E77}" type="presOf" srcId="{4971BD31-9B25-44BC-9CF9-B899FF3CEBDC}" destId="{8F40D5E3-E5ED-406C-BEDF-FF6CC3562DB0}" srcOrd="0" destOrd="0" presId="urn:microsoft.com/office/officeart/2018/5/layout/IconCircleLabelList"/>
    <dgm:cxn modelId="{D28C26AC-FEF1-48FA-B17F-FFB87FE2018C}" type="presOf" srcId="{9787CBD9-8BFE-45B7-81C1-F40DA44CC9B4}" destId="{EE478A7A-DF41-41CD-B3B7-7CC69ADE98E2}" srcOrd="0" destOrd="0" presId="urn:microsoft.com/office/officeart/2018/5/layout/IconCircleLabelList"/>
    <dgm:cxn modelId="{F391F6AD-FF8C-43DF-A086-B64D427D9746}" srcId="{F2016E5D-C5CB-4E28-A01F-9460AE54B237}" destId="{9EF789D1-C9EA-40EA-A353-A67AE32A1C4A}" srcOrd="0" destOrd="0" parTransId="{0A148B2F-E4A0-4E46-925A-D9A7835CFB77}" sibTransId="{375CE4F3-5656-4292-9794-BB21901FCD42}"/>
    <dgm:cxn modelId="{1721D9BA-7463-47B0-A0C3-79298DEC0825}" type="presOf" srcId="{9EF789D1-C9EA-40EA-A353-A67AE32A1C4A}" destId="{71686347-AFD2-40E2-9459-25648BFC0EEA}" srcOrd="0" destOrd="0" presId="urn:microsoft.com/office/officeart/2018/5/layout/IconCircleLabelList"/>
    <dgm:cxn modelId="{156690DE-C12F-4D37-8319-33B2B7AD7D76}" type="presOf" srcId="{D3ED3928-32D6-4D05-A02F-E2591E346D74}" destId="{68403688-AC60-4030-8638-E1227665FC0F}" srcOrd="0" destOrd="0" presId="urn:microsoft.com/office/officeart/2018/5/layout/IconCircleLabelList"/>
    <dgm:cxn modelId="{2378EEA0-982F-4F83-8352-FB72AECA4FAA}" type="presParOf" srcId="{0D66A34E-72FB-409E-80E0-25E7469F90BE}" destId="{80B93F8C-6A73-4953-9EB8-A26BC825C4E0}" srcOrd="0" destOrd="0" presId="urn:microsoft.com/office/officeart/2018/5/layout/IconCircleLabelList"/>
    <dgm:cxn modelId="{50DC8E6B-FB0A-437A-9ADD-ED480425B2E2}" type="presParOf" srcId="{80B93F8C-6A73-4953-9EB8-A26BC825C4E0}" destId="{F07867B4-1A6B-4434-85A1-03D58C0D4065}" srcOrd="0" destOrd="0" presId="urn:microsoft.com/office/officeart/2018/5/layout/IconCircleLabelList"/>
    <dgm:cxn modelId="{C42498AA-DFD4-4BEB-8003-02002419F695}" type="presParOf" srcId="{80B93F8C-6A73-4953-9EB8-A26BC825C4E0}" destId="{C999D041-BD29-4B25-8559-EFCDE6152AD3}" srcOrd="1" destOrd="0" presId="urn:microsoft.com/office/officeart/2018/5/layout/IconCircleLabelList"/>
    <dgm:cxn modelId="{85B9A335-62C1-4D5D-B2E0-1C158911A16C}" type="presParOf" srcId="{80B93F8C-6A73-4953-9EB8-A26BC825C4E0}" destId="{764A550C-21BD-4BB5-AAB9-41435D1D1567}" srcOrd="2" destOrd="0" presId="urn:microsoft.com/office/officeart/2018/5/layout/IconCircleLabelList"/>
    <dgm:cxn modelId="{51A8B5AB-64E4-4991-B6CF-BDB2BB65478A}" type="presParOf" srcId="{80B93F8C-6A73-4953-9EB8-A26BC825C4E0}" destId="{71686347-AFD2-40E2-9459-25648BFC0EEA}" srcOrd="3" destOrd="0" presId="urn:microsoft.com/office/officeart/2018/5/layout/IconCircleLabelList"/>
    <dgm:cxn modelId="{0DD6E59B-A6A3-4251-85C3-698DF22A9E86}" type="presParOf" srcId="{0D66A34E-72FB-409E-80E0-25E7469F90BE}" destId="{31ABD833-4C2F-4056-866F-B44934602792}" srcOrd="1" destOrd="0" presId="urn:microsoft.com/office/officeart/2018/5/layout/IconCircleLabelList"/>
    <dgm:cxn modelId="{9F793A34-76BF-4DB9-9BE3-8780EF89EF8F}" type="presParOf" srcId="{0D66A34E-72FB-409E-80E0-25E7469F90BE}" destId="{8A9DA3DC-0511-4E35-B6B9-ADAEF91DCC45}" srcOrd="2" destOrd="0" presId="urn:microsoft.com/office/officeart/2018/5/layout/IconCircleLabelList"/>
    <dgm:cxn modelId="{7B18C5AE-12CC-4C08-908D-D6E3986F60D2}" type="presParOf" srcId="{8A9DA3DC-0511-4E35-B6B9-ADAEF91DCC45}" destId="{CADCF991-DFD2-4148-9E12-6DCBCCA63072}" srcOrd="0" destOrd="0" presId="urn:microsoft.com/office/officeart/2018/5/layout/IconCircleLabelList"/>
    <dgm:cxn modelId="{370A3A7D-D079-4307-8769-1B2B66B53323}" type="presParOf" srcId="{8A9DA3DC-0511-4E35-B6B9-ADAEF91DCC45}" destId="{C9C95B20-74D0-4762-953B-D35B83CD8D56}" srcOrd="1" destOrd="0" presId="urn:microsoft.com/office/officeart/2018/5/layout/IconCircleLabelList"/>
    <dgm:cxn modelId="{F33C77E7-1B1A-4BE9-B0CA-688BA0BE468B}" type="presParOf" srcId="{8A9DA3DC-0511-4E35-B6B9-ADAEF91DCC45}" destId="{989B4E4B-204F-4031-BF88-9457ED8D5C28}" srcOrd="2" destOrd="0" presId="urn:microsoft.com/office/officeart/2018/5/layout/IconCircleLabelList"/>
    <dgm:cxn modelId="{78188389-0396-4AFA-A286-7BDB39E42FD6}" type="presParOf" srcId="{8A9DA3DC-0511-4E35-B6B9-ADAEF91DCC45}" destId="{EE478A7A-DF41-41CD-B3B7-7CC69ADE98E2}" srcOrd="3" destOrd="0" presId="urn:microsoft.com/office/officeart/2018/5/layout/IconCircleLabelList"/>
    <dgm:cxn modelId="{47488B8E-54D2-40A3-A6D6-5FECD7801A6F}" type="presParOf" srcId="{0D66A34E-72FB-409E-80E0-25E7469F90BE}" destId="{2BB5AB0D-5CB5-4D01-AB94-862A0993B179}" srcOrd="3" destOrd="0" presId="urn:microsoft.com/office/officeart/2018/5/layout/IconCircleLabelList"/>
    <dgm:cxn modelId="{87B89BD9-0586-44A8-BA38-14BF97B51167}" type="presParOf" srcId="{0D66A34E-72FB-409E-80E0-25E7469F90BE}" destId="{C144207B-6FC4-401F-AECB-66F0190527E6}" srcOrd="4" destOrd="0" presId="urn:microsoft.com/office/officeart/2018/5/layout/IconCircleLabelList"/>
    <dgm:cxn modelId="{F7CCE854-BE61-49C0-A5AA-7EA4F537E664}" type="presParOf" srcId="{C144207B-6FC4-401F-AECB-66F0190527E6}" destId="{817F1B7D-F0A9-4213-AA45-C52910FF95A0}" srcOrd="0" destOrd="0" presId="urn:microsoft.com/office/officeart/2018/5/layout/IconCircleLabelList"/>
    <dgm:cxn modelId="{72D6E9F2-E7EB-4AA6-813E-5EFD2E1710EB}" type="presParOf" srcId="{C144207B-6FC4-401F-AECB-66F0190527E6}" destId="{F8446EA5-D12D-4AE5-A46E-1C985C9F0CE6}" srcOrd="1" destOrd="0" presId="urn:microsoft.com/office/officeart/2018/5/layout/IconCircleLabelList"/>
    <dgm:cxn modelId="{F409032C-C767-40AF-9ED9-4367E39995F5}" type="presParOf" srcId="{C144207B-6FC4-401F-AECB-66F0190527E6}" destId="{1E489F45-C4CA-4164-8274-580AF951246A}" srcOrd="2" destOrd="0" presId="urn:microsoft.com/office/officeart/2018/5/layout/IconCircleLabelList"/>
    <dgm:cxn modelId="{4D55CA7D-138D-4483-822D-8794EEB8F83D}" type="presParOf" srcId="{C144207B-6FC4-401F-AECB-66F0190527E6}" destId="{8F40D5E3-E5ED-406C-BEDF-FF6CC3562DB0}" srcOrd="3" destOrd="0" presId="urn:microsoft.com/office/officeart/2018/5/layout/IconCircleLabelList"/>
    <dgm:cxn modelId="{B7CD6C8C-100D-4272-9014-954BFBA06838}" type="presParOf" srcId="{0D66A34E-72FB-409E-80E0-25E7469F90BE}" destId="{CFFD5AEF-3967-44B5-A8FA-25C4D6E596FB}" srcOrd="5" destOrd="0" presId="urn:microsoft.com/office/officeart/2018/5/layout/IconCircleLabelList"/>
    <dgm:cxn modelId="{02AF5C7B-D7DB-499B-869B-D62D33A27FBF}" type="presParOf" srcId="{0D66A34E-72FB-409E-80E0-25E7469F90BE}" destId="{8F5AE5C0-D726-4D87-83BC-4FBA53F29FEF}" srcOrd="6" destOrd="0" presId="urn:microsoft.com/office/officeart/2018/5/layout/IconCircleLabelList"/>
    <dgm:cxn modelId="{890279F2-2222-4F80-8F56-1792B63D5E71}" type="presParOf" srcId="{8F5AE5C0-D726-4D87-83BC-4FBA53F29FEF}" destId="{3053E187-D61F-49F5-98D1-DD51C913CC1B}" srcOrd="0" destOrd="0" presId="urn:microsoft.com/office/officeart/2018/5/layout/IconCircleLabelList"/>
    <dgm:cxn modelId="{D71913EF-5788-45CA-935F-D176570C7DB6}" type="presParOf" srcId="{8F5AE5C0-D726-4D87-83BC-4FBA53F29FEF}" destId="{D2E1B601-A635-4F60-A2AD-33EC7BEEFFAE}" srcOrd="1" destOrd="0" presId="urn:microsoft.com/office/officeart/2018/5/layout/IconCircleLabelList"/>
    <dgm:cxn modelId="{2E2AB6E4-2EAF-4D91-A853-D82DD090FAD7}" type="presParOf" srcId="{8F5AE5C0-D726-4D87-83BC-4FBA53F29FEF}" destId="{194B05F5-669C-4D4B-9A6A-14E17FBE3378}" srcOrd="2" destOrd="0" presId="urn:microsoft.com/office/officeart/2018/5/layout/IconCircleLabelList"/>
    <dgm:cxn modelId="{3C3F0544-3E53-49D0-AB7B-519FD0AD1522}" type="presParOf" srcId="{8F5AE5C0-D726-4D87-83BC-4FBA53F29FEF}" destId="{68403688-AC60-4030-8638-E1227665FC0F}"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7867B4-1A6B-4434-85A1-03D58C0D4065}">
      <dsp:nvSpPr>
        <dsp:cNvPr id="0" name=""/>
        <dsp:cNvSpPr/>
      </dsp:nvSpPr>
      <dsp:spPr>
        <a:xfrm>
          <a:off x="1124440" y="12702"/>
          <a:ext cx="1457412" cy="145741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99D041-BD29-4B25-8559-EFCDE6152AD3}">
      <dsp:nvSpPr>
        <dsp:cNvPr id="0" name=""/>
        <dsp:cNvSpPr/>
      </dsp:nvSpPr>
      <dsp:spPr>
        <a:xfrm>
          <a:off x="1435036" y="323298"/>
          <a:ext cx="836220" cy="8362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686347-AFD2-40E2-9459-25648BFC0EEA}">
      <dsp:nvSpPr>
        <dsp:cNvPr id="0" name=""/>
        <dsp:cNvSpPr/>
      </dsp:nvSpPr>
      <dsp:spPr>
        <a:xfrm>
          <a:off x="658546" y="1924062"/>
          <a:ext cx="23892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GB" sz="2200" kern="1200"/>
            <a:t>Servers</a:t>
          </a:r>
          <a:endParaRPr lang="en-US" sz="2200" kern="1200"/>
        </a:p>
      </dsp:txBody>
      <dsp:txXfrm>
        <a:off x="658546" y="1924062"/>
        <a:ext cx="2389200" cy="720000"/>
      </dsp:txXfrm>
    </dsp:sp>
    <dsp:sp modelId="{CADCF991-DFD2-4148-9E12-6DCBCCA63072}">
      <dsp:nvSpPr>
        <dsp:cNvPr id="0" name=""/>
        <dsp:cNvSpPr/>
      </dsp:nvSpPr>
      <dsp:spPr>
        <a:xfrm>
          <a:off x="3931751" y="12702"/>
          <a:ext cx="1457412" cy="145741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C95B20-74D0-4762-953B-D35B83CD8D56}">
      <dsp:nvSpPr>
        <dsp:cNvPr id="0" name=""/>
        <dsp:cNvSpPr/>
      </dsp:nvSpPr>
      <dsp:spPr>
        <a:xfrm>
          <a:off x="4242347" y="323298"/>
          <a:ext cx="836220" cy="8362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E478A7A-DF41-41CD-B3B7-7CC69ADE98E2}">
      <dsp:nvSpPr>
        <dsp:cNvPr id="0" name=""/>
        <dsp:cNvSpPr/>
      </dsp:nvSpPr>
      <dsp:spPr>
        <a:xfrm>
          <a:off x="3465857" y="1924062"/>
          <a:ext cx="23892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GB" sz="2200" kern="1200"/>
            <a:t>Web development</a:t>
          </a:r>
          <a:endParaRPr lang="en-US" sz="2200" kern="1200"/>
        </a:p>
      </dsp:txBody>
      <dsp:txXfrm>
        <a:off x="3465857" y="1924062"/>
        <a:ext cx="2389200" cy="720000"/>
      </dsp:txXfrm>
    </dsp:sp>
    <dsp:sp modelId="{817F1B7D-F0A9-4213-AA45-C52910FF95A0}">
      <dsp:nvSpPr>
        <dsp:cNvPr id="0" name=""/>
        <dsp:cNvSpPr/>
      </dsp:nvSpPr>
      <dsp:spPr>
        <a:xfrm>
          <a:off x="1124440" y="3241363"/>
          <a:ext cx="1457412" cy="145741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446EA5-D12D-4AE5-A46E-1C985C9F0CE6}">
      <dsp:nvSpPr>
        <dsp:cNvPr id="0" name=""/>
        <dsp:cNvSpPr/>
      </dsp:nvSpPr>
      <dsp:spPr>
        <a:xfrm>
          <a:off x="1435036" y="3551959"/>
          <a:ext cx="836220" cy="8362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F40D5E3-E5ED-406C-BEDF-FF6CC3562DB0}">
      <dsp:nvSpPr>
        <dsp:cNvPr id="0" name=""/>
        <dsp:cNvSpPr/>
      </dsp:nvSpPr>
      <dsp:spPr>
        <a:xfrm>
          <a:off x="658546" y="5152723"/>
          <a:ext cx="23892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GB" sz="2200" kern="1200"/>
            <a:t>App  development</a:t>
          </a:r>
          <a:endParaRPr lang="en-US" sz="2200" kern="1200"/>
        </a:p>
      </dsp:txBody>
      <dsp:txXfrm>
        <a:off x="658546" y="5152723"/>
        <a:ext cx="2389200" cy="720000"/>
      </dsp:txXfrm>
    </dsp:sp>
    <dsp:sp modelId="{3053E187-D61F-49F5-98D1-DD51C913CC1B}">
      <dsp:nvSpPr>
        <dsp:cNvPr id="0" name=""/>
        <dsp:cNvSpPr/>
      </dsp:nvSpPr>
      <dsp:spPr>
        <a:xfrm>
          <a:off x="3931751" y="3241363"/>
          <a:ext cx="1457412" cy="145741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E1B601-A635-4F60-A2AD-33EC7BEEFFAE}">
      <dsp:nvSpPr>
        <dsp:cNvPr id="0" name=""/>
        <dsp:cNvSpPr/>
      </dsp:nvSpPr>
      <dsp:spPr>
        <a:xfrm>
          <a:off x="4242347" y="3551959"/>
          <a:ext cx="836220" cy="8362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403688-AC60-4030-8638-E1227665FC0F}">
      <dsp:nvSpPr>
        <dsp:cNvPr id="0" name=""/>
        <dsp:cNvSpPr/>
      </dsp:nvSpPr>
      <dsp:spPr>
        <a:xfrm>
          <a:off x="3465857" y="5152723"/>
          <a:ext cx="23892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GB" sz="2200" kern="1200"/>
            <a:t>How it will be produced</a:t>
          </a:r>
          <a:endParaRPr lang="en-US" sz="2200" kern="1200"/>
        </a:p>
      </dsp:txBody>
      <dsp:txXfrm>
        <a:off x="3465857" y="5152723"/>
        <a:ext cx="238920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C20BB3-3CCB-4FE5-991B-82F6BCB48AF3}" type="datetimeFigureOut">
              <a:rPr lang="en-US" smtClean="0"/>
              <a:t>12/4/2019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746DE6-3336-457D-A091-FA20AC1C536E}" type="slidenum">
              <a:rPr lang="en-US" smtClean="0"/>
              <a:t>‹#›</a:t>
            </a:fld>
            <a:endParaRPr lang="en-US"/>
          </a:p>
        </p:txBody>
      </p:sp>
    </p:spTree>
    <p:extLst>
      <p:ext uri="{BB962C8B-B14F-4D97-AF65-F5344CB8AC3E}">
        <p14:creationId xmlns:p14="http://schemas.microsoft.com/office/powerpoint/2010/main" val="179853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559284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352711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641242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776414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12/4/2019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4247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12/4/2019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77488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12/4/2019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8367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769102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224701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484993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293877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12/4/2019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129824754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comparakeet.com/best-app-makers/buildfire-review/" TargetMode="External"/><Relationship Id="rId3" Type="http://schemas.openxmlformats.org/officeDocument/2006/relationships/hyperlink" Target="https://www.wix.com/" TargetMode="External"/><Relationship Id="rId7" Type="http://schemas.openxmlformats.org/officeDocument/2006/relationships/hyperlink" Target="https://buildfire.com/" TargetMode="External"/><Relationship Id="rId2" Type="http://schemas.openxmlformats.org/officeDocument/2006/relationships/hyperlink" Target="https://notepad-plus-plus.org/" TargetMode="External"/><Relationship Id="rId1" Type="http://schemas.openxmlformats.org/officeDocument/2006/relationships/slideLayout" Target="../slideLayouts/slideLayout2.xml"/><Relationship Id="rId6" Type="http://schemas.openxmlformats.org/officeDocument/2006/relationships/hyperlink" Target="https://www.trustradius.com/products/visual-studio-ide/reviews" TargetMode="External"/><Relationship Id="rId5" Type="http://schemas.openxmlformats.org/officeDocument/2006/relationships/hyperlink" Target="https://unity.com/" TargetMode="External"/><Relationship Id="rId4" Type="http://schemas.openxmlformats.org/officeDocument/2006/relationships/hyperlink" Target="https://www.alvareztg.com/pros-and-cons-of-having-a-server-hosted-off-sit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7" name="Rectangle 2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4">
            <a:extLst>
              <a:ext uri="{FF2B5EF4-FFF2-40B4-BE49-F238E27FC236}">
                <a16:creationId xmlns:a16="http://schemas.microsoft.com/office/drawing/2014/main" id="{0D4AF255-D911-4A5A-ADCD-47D91EECDA16}"/>
              </a:ext>
            </a:extLst>
          </p:cNvPr>
          <p:cNvPicPr>
            <a:picLocks noChangeAspect="1"/>
          </p:cNvPicPr>
          <p:nvPr/>
        </p:nvPicPr>
        <p:blipFill rotWithShape="1">
          <a:blip r:embed="rId2">
            <a:alphaModFix amt="50000"/>
          </a:blip>
          <a:srcRect t="7865" b="7865"/>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US">
                <a:solidFill>
                  <a:srgbClr val="FFFFFF"/>
                </a:solidFill>
              </a:rPr>
              <a:t>Digital Banking Eceipt </a:t>
            </a:r>
          </a:p>
        </p:txBody>
      </p:sp>
      <p:sp>
        <p:nvSpPr>
          <p:cNvPr id="3" name="Content Placeholder 2"/>
          <p:cNvSpPr>
            <a:spLocks noGrp="1"/>
          </p:cNvSpPr>
          <p:nvPr>
            <p:ph type="subTitle" idx="1"/>
          </p:nvPr>
        </p:nvSpPr>
        <p:spPr>
          <a:xfrm>
            <a:off x="1524000" y="4159404"/>
            <a:ext cx="9144000" cy="1098395"/>
          </a:xfrm>
        </p:spPr>
        <p:txBody>
          <a:bodyPr>
            <a:normAutofit/>
          </a:bodyPr>
          <a:lstStyle/>
          <a:p>
            <a:r>
              <a:rPr lang="en-GB">
                <a:solidFill>
                  <a:srgbClr val="FFFFFF"/>
                </a:solidFill>
                <a:ea typeface="+mn-lt"/>
                <a:cs typeface="+mn-lt"/>
              </a:rPr>
              <a:t>Go Paperless, Go Digital</a:t>
            </a:r>
            <a:endParaRPr lang="en-US">
              <a:solidFill>
                <a:srgbClr val="FFFFFF"/>
              </a:solidFill>
            </a:endParaRPr>
          </a:p>
          <a:p>
            <a:endParaRPr lang="en-GB">
              <a:solidFill>
                <a:srgbClr val="FFFFFF"/>
              </a:solidFill>
              <a:cs typeface="Calibri"/>
            </a:endParaRPr>
          </a:p>
        </p:txBody>
      </p:sp>
    </p:spTree>
    <p:extLst>
      <p:ext uri="{BB962C8B-B14F-4D97-AF65-F5344CB8AC3E}">
        <p14:creationId xmlns:p14="http://schemas.microsoft.com/office/powerpoint/2010/main" val="370770187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0CE50-8405-4E05-8117-FE0B28F75477}"/>
              </a:ext>
            </a:extLst>
          </p:cNvPr>
          <p:cNvSpPr>
            <a:spLocks noGrp="1"/>
          </p:cNvSpPr>
          <p:nvPr>
            <p:ph type="ctrTitle"/>
          </p:nvPr>
        </p:nvSpPr>
        <p:spPr/>
        <p:txBody>
          <a:bodyPr>
            <a:normAutofit fontScale="90000"/>
          </a:bodyPr>
          <a:lstStyle/>
          <a:p>
            <a:pPr algn="l"/>
            <a:br>
              <a:rPr lang="en-GB">
                <a:ea typeface="+mj-lt"/>
                <a:cs typeface="+mj-lt"/>
              </a:rPr>
            </a:br>
            <a:br>
              <a:rPr lang="en-GB">
                <a:ea typeface="+mj-lt"/>
                <a:cs typeface="+mj-lt"/>
              </a:rPr>
            </a:br>
            <a:r>
              <a:rPr lang="en-GB">
                <a:ea typeface="+mj-lt"/>
                <a:cs typeface="+mj-lt"/>
              </a:rPr>
              <a:t>Connor Osborne</a:t>
            </a:r>
            <a:endParaRPr lang="en-US"/>
          </a:p>
          <a:p>
            <a:pPr algn="l"/>
            <a:r>
              <a:rPr lang="en-GB">
                <a:ea typeface="+mj-lt"/>
                <a:cs typeface="+mj-lt"/>
              </a:rPr>
              <a:t>1800742</a:t>
            </a:r>
            <a:br>
              <a:rPr lang="en-US"/>
            </a:br>
            <a:endParaRPr lang="en-US">
              <a:cs typeface="Calibri Light"/>
            </a:endParaRPr>
          </a:p>
        </p:txBody>
      </p:sp>
      <p:sp>
        <p:nvSpPr>
          <p:cNvPr id="3" name="Subtitle 2">
            <a:extLst>
              <a:ext uri="{FF2B5EF4-FFF2-40B4-BE49-F238E27FC236}">
                <a16:creationId xmlns:a16="http://schemas.microsoft.com/office/drawing/2014/main" id="{002B12D6-1A24-4135-866E-EC942836779E}"/>
              </a:ext>
            </a:extLst>
          </p:cNvPr>
          <p:cNvSpPr>
            <a:spLocks noGrp="1"/>
          </p:cNvSpPr>
          <p:nvPr>
            <p:ph type="subTitle" idx="1"/>
          </p:nvPr>
        </p:nvSpPr>
        <p:spPr/>
        <p:txBody>
          <a:bodyPr vert="horz" lIns="91440" tIns="45720" rIns="91440" bIns="45720" rtlCol="0" anchor="t">
            <a:normAutofit/>
          </a:bodyPr>
          <a:lstStyle/>
          <a:p>
            <a:r>
              <a:rPr lang="en-GB">
                <a:cs typeface="Calibri"/>
              </a:rPr>
              <a:t>Planning and production</a:t>
            </a:r>
          </a:p>
          <a:p>
            <a:r>
              <a:rPr lang="en-GB"/>
              <a:t>Web development</a:t>
            </a:r>
          </a:p>
        </p:txBody>
      </p:sp>
      <p:sp>
        <p:nvSpPr>
          <p:cNvPr id="4" name="TextBox 3">
            <a:extLst>
              <a:ext uri="{FF2B5EF4-FFF2-40B4-BE49-F238E27FC236}">
                <a16:creationId xmlns:a16="http://schemas.microsoft.com/office/drawing/2014/main" id="{C4267696-4CA6-424D-A45B-AF1ECC9D8915}"/>
              </a:ext>
            </a:extLst>
          </p:cNvPr>
          <p:cNvSpPr txBox="1"/>
          <p:nvPr/>
        </p:nvSpPr>
        <p:spPr>
          <a:xfrm>
            <a:off x="8131834" y="5428891"/>
            <a:ext cx="2743200" cy="9694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300">
                <a:solidFill>
                  <a:srgbClr val="000000"/>
                </a:solidFill>
                <a:latin typeface="Calibri"/>
                <a:cs typeface="Calibri"/>
              </a:rPr>
              <a:t>Computer</a:t>
            </a:r>
            <a:r>
              <a:rPr lang="en-US" sz="1300">
                <a:ea typeface="+mn-lt"/>
                <a:cs typeface="+mn-lt"/>
              </a:rPr>
              <a:t> networking and cyber security</a:t>
            </a:r>
            <a:br>
              <a:rPr lang="en-US" sz="1300">
                <a:ea typeface="+mn-lt"/>
                <a:cs typeface="+mn-lt"/>
              </a:rPr>
            </a:br>
            <a:r>
              <a:rPr lang="en-US" sz="1300">
                <a:solidFill>
                  <a:srgbClr val="FFFFFF"/>
                </a:solidFill>
                <a:latin typeface="Lato"/>
              </a:rPr>
              <a:t> networking and cyber security</a:t>
            </a:r>
          </a:p>
          <a:p>
            <a:endParaRPr lang="en-US"/>
          </a:p>
        </p:txBody>
      </p:sp>
      <p:pic>
        <p:nvPicPr>
          <p:cNvPr id="7" name="Picture 6" descr="A picture containing light, traffic, outdoor, street&#10;&#10;Description generated with very high confidence">
            <a:extLst>
              <a:ext uri="{FF2B5EF4-FFF2-40B4-BE49-F238E27FC236}">
                <a16:creationId xmlns:a16="http://schemas.microsoft.com/office/drawing/2014/main" id="{58352250-F5C3-4B3E-AC80-1A3682A09AF2}"/>
              </a:ext>
            </a:extLst>
          </p:cNvPr>
          <p:cNvPicPr>
            <a:picLocks noChangeAspect="1"/>
          </p:cNvPicPr>
          <p:nvPr/>
        </p:nvPicPr>
        <p:blipFill rotWithShape="1">
          <a:blip r:embed="rId2"/>
          <a:srcRect l="6271" r="-1" b="-1"/>
          <a:stretch/>
        </p:blipFill>
        <p:spPr>
          <a:xfrm>
            <a:off x="6492113" y="10"/>
            <a:ext cx="5699887" cy="4059234"/>
          </a:xfrm>
          <a:custGeom>
            <a:avLst/>
            <a:gdLst>
              <a:gd name="connsiteX0" fmla="*/ 0 w 5699887"/>
              <a:gd name="connsiteY0" fmla="*/ 0 h 4059244"/>
              <a:gd name="connsiteX1" fmla="*/ 5699887 w 5699887"/>
              <a:gd name="connsiteY1" fmla="*/ 0 h 4059244"/>
              <a:gd name="connsiteX2" fmla="*/ 5699887 w 5699887"/>
              <a:gd name="connsiteY2" fmla="*/ 3944096 h 4059244"/>
              <a:gd name="connsiteX3" fmla="*/ 5525775 w 5699887"/>
              <a:gd name="connsiteY3" fmla="*/ 3980429 h 4059244"/>
              <a:gd name="connsiteX4" fmla="*/ 4663256 w 5699887"/>
              <a:gd name="connsiteY4" fmla="*/ 4059244 h 4059244"/>
              <a:gd name="connsiteX5" fmla="*/ 8566 w 5699887"/>
              <a:gd name="connsiteY5" fmla="*/ 67422 h 405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99887" h="4059244">
                <a:moveTo>
                  <a:pt x="0" y="0"/>
                </a:moveTo>
                <a:lnTo>
                  <a:pt x="5699887" y="0"/>
                </a:lnTo>
                <a:lnTo>
                  <a:pt x="5699887" y="3944096"/>
                </a:lnTo>
                <a:lnTo>
                  <a:pt x="5525775" y="3980429"/>
                </a:lnTo>
                <a:cubicBezTo>
                  <a:pt x="5246154" y="4032190"/>
                  <a:pt x="4957865" y="4059244"/>
                  <a:pt x="4663256" y="4059244"/>
                </a:cubicBezTo>
                <a:cubicBezTo>
                  <a:pt x="2306390" y="4059244"/>
                  <a:pt x="353936" y="2327747"/>
                  <a:pt x="8566" y="67422"/>
                </a:cubicBezTo>
                <a:close/>
              </a:path>
            </a:pathLst>
          </a:custGeom>
        </p:spPr>
      </p:pic>
    </p:spTree>
    <p:extLst>
      <p:ext uri="{BB962C8B-B14F-4D97-AF65-F5344CB8AC3E}">
        <p14:creationId xmlns:p14="http://schemas.microsoft.com/office/powerpoint/2010/main" val="2474040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719BA06-886F-4A99-985A-2F475987E30E}"/>
              </a:ext>
            </a:extLst>
          </p:cNvPr>
          <p:cNvSpPr>
            <a:spLocks noGrp="1"/>
          </p:cNvSpPr>
          <p:nvPr>
            <p:ph type="title"/>
          </p:nvPr>
        </p:nvSpPr>
        <p:spPr>
          <a:xfrm>
            <a:off x="863029" y="1012004"/>
            <a:ext cx="3416158" cy="4795408"/>
          </a:xfrm>
        </p:spPr>
        <p:txBody>
          <a:bodyPr>
            <a:normAutofit/>
          </a:bodyPr>
          <a:lstStyle/>
          <a:p>
            <a:r>
              <a:rPr lang="en-GB">
                <a:solidFill>
                  <a:srgbClr val="FFFFFF"/>
                </a:solidFill>
                <a:ea typeface="+mj-lt"/>
                <a:cs typeface="+mj-lt"/>
              </a:rPr>
              <a:t>Table of content</a:t>
            </a:r>
            <a:br>
              <a:rPr lang="en-GB">
                <a:solidFill>
                  <a:srgbClr val="FFFFFF"/>
                </a:solidFill>
                <a:ea typeface="+mj-lt"/>
                <a:cs typeface="+mj-lt"/>
              </a:rPr>
            </a:br>
            <a:endParaRPr lang="en-GB">
              <a:solidFill>
                <a:srgbClr val="FFFFFF"/>
              </a:solidFill>
              <a:ea typeface="+mj-lt"/>
              <a:cs typeface="+mj-lt"/>
            </a:endParaRPr>
          </a:p>
        </p:txBody>
      </p:sp>
      <p:graphicFrame>
        <p:nvGraphicFramePr>
          <p:cNvPr id="5" name="Content Placeholder 2">
            <a:extLst>
              <a:ext uri="{FF2B5EF4-FFF2-40B4-BE49-F238E27FC236}">
                <a16:creationId xmlns:a16="http://schemas.microsoft.com/office/drawing/2014/main" id="{0E001EE6-A294-49B1-A485-DBD460373E8A}"/>
              </a:ext>
            </a:extLst>
          </p:cNvPr>
          <p:cNvGraphicFramePr>
            <a:graphicFrameLocks noGrp="1"/>
          </p:cNvGraphicFramePr>
          <p:nvPr>
            <p:ph idx="1"/>
            <p:extLst>
              <p:ext uri="{D42A27DB-BD31-4B8C-83A1-F6EECF244321}">
                <p14:modId xmlns:p14="http://schemas.microsoft.com/office/powerpoint/2010/main" val="943190346"/>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6851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4F9F79B-A093-478E-96B5-EE02BC93A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EA13F29-BE6D-4B07-A727-FB8E0BFE6E5A}"/>
              </a:ext>
            </a:extLst>
          </p:cNvPr>
          <p:cNvSpPr>
            <a:spLocks noGrp="1"/>
          </p:cNvSpPr>
          <p:nvPr>
            <p:ph type="title"/>
          </p:nvPr>
        </p:nvSpPr>
        <p:spPr>
          <a:xfrm>
            <a:off x="640079" y="4526280"/>
            <a:ext cx="7410681" cy="1737360"/>
          </a:xfrm>
        </p:spPr>
        <p:txBody>
          <a:bodyPr>
            <a:normAutofit/>
          </a:bodyPr>
          <a:lstStyle/>
          <a:p>
            <a:r>
              <a:rPr lang="en-GB" sz="4800">
                <a:ea typeface="+mj-lt"/>
                <a:cs typeface="+mj-lt"/>
              </a:rPr>
              <a:t>Introduction</a:t>
            </a:r>
            <a:br>
              <a:rPr lang="en-GB" sz="4800">
                <a:ea typeface="+mj-lt"/>
                <a:cs typeface="+mj-lt"/>
              </a:rPr>
            </a:br>
            <a:endParaRPr lang="en-GB" sz="4800">
              <a:ea typeface="+mj-lt"/>
              <a:cs typeface="+mj-lt"/>
            </a:endParaRPr>
          </a:p>
        </p:txBody>
      </p:sp>
      <p:sp>
        <p:nvSpPr>
          <p:cNvPr id="3" name="Content Placeholder 2">
            <a:extLst>
              <a:ext uri="{FF2B5EF4-FFF2-40B4-BE49-F238E27FC236}">
                <a16:creationId xmlns:a16="http://schemas.microsoft.com/office/drawing/2014/main" id="{4FE35AAB-170E-44AB-BA92-41C16045A577}"/>
              </a:ext>
            </a:extLst>
          </p:cNvPr>
          <p:cNvSpPr>
            <a:spLocks noGrp="1"/>
          </p:cNvSpPr>
          <p:nvPr>
            <p:ph idx="1"/>
          </p:nvPr>
        </p:nvSpPr>
        <p:spPr>
          <a:xfrm>
            <a:off x="640080" y="595293"/>
            <a:ext cx="5676637" cy="3463951"/>
          </a:xfrm>
        </p:spPr>
        <p:txBody>
          <a:bodyPr vert="horz" lIns="91440" tIns="45720" rIns="91440" bIns="45720" rtlCol="0" anchor="ctr">
            <a:normAutofit/>
          </a:bodyPr>
          <a:lstStyle/>
          <a:p>
            <a:pPr marL="0" indent="0">
              <a:buNone/>
            </a:pPr>
            <a:r>
              <a:rPr lang="en-GB" sz="1800">
                <a:ea typeface="+mn-lt"/>
                <a:cs typeface="+mn-lt"/>
              </a:rPr>
              <a:t>Hi my name is Connor Osborne and I will be talking about everything that is needed for our app e-receipt. In this section I will be comparing different development tools and servers and why we would pick them for our product</a:t>
            </a:r>
            <a:br>
              <a:rPr lang="en-GB" sz="1800">
                <a:ea typeface="+mn-lt"/>
                <a:cs typeface="+mn-lt"/>
              </a:rPr>
            </a:br>
            <a:endParaRPr lang="en-GB" sz="1800">
              <a:ea typeface="+mn-lt"/>
              <a:cs typeface="+mn-lt"/>
            </a:endParaRPr>
          </a:p>
        </p:txBody>
      </p:sp>
      <p:sp>
        <p:nvSpPr>
          <p:cNvPr id="10" name="Freeform: Shape 9">
            <a:extLst>
              <a:ext uri="{FF2B5EF4-FFF2-40B4-BE49-F238E27FC236}">
                <a16:creationId xmlns:a16="http://schemas.microsoft.com/office/drawing/2014/main" id="{11394CD8-BD30-4B74-86F4-51FDF33834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2113" y="0"/>
            <a:ext cx="5699887" cy="4059244"/>
          </a:xfrm>
          <a:custGeom>
            <a:avLst/>
            <a:gdLst>
              <a:gd name="connsiteX0" fmla="*/ 0 w 5699887"/>
              <a:gd name="connsiteY0" fmla="*/ 0 h 4059244"/>
              <a:gd name="connsiteX1" fmla="*/ 5699887 w 5699887"/>
              <a:gd name="connsiteY1" fmla="*/ 0 h 4059244"/>
              <a:gd name="connsiteX2" fmla="*/ 5699887 w 5699887"/>
              <a:gd name="connsiteY2" fmla="*/ 3944096 h 4059244"/>
              <a:gd name="connsiteX3" fmla="*/ 5525775 w 5699887"/>
              <a:gd name="connsiteY3" fmla="*/ 3980429 h 4059244"/>
              <a:gd name="connsiteX4" fmla="*/ 4663256 w 5699887"/>
              <a:gd name="connsiteY4" fmla="*/ 4059244 h 4059244"/>
              <a:gd name="connsiteX5" fmla="*/ 8566 w 5699887"/>
              <a:gd name="connsiteY5" fmla="*/ 67422 h 405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99887" h="4059244">
                <a:moveTo>
                  <a:pt x="0" y="0"/>
                </a:moveTo>
                <a:lnTo>
                  <a:pt x="5699887" y="0"/>
                </a:lnTo>
                <a:lnTo>
                  <a:pt x="5699887" y="3944096"/>
                </a:lnTo>
                <a:lnTo>
                  <a:pt x="5525775" y="3980429"/>
                </a:lnTo>
                <a:cubicBezTo>
                  <a:pt x="5246154" y="4032190"/>
                  <a:pt x="4957865" y="4059244"/>
                  <a:pt x="4663256" y="4059244"/>
                </a:cubicBezTo>
                <a:cubicBezTo>
                  <a:pt x="2306390" y="4059244"/>
                  <a:pt x="353936" y="2327747"/>
                  <a:pt x="8566" y="67422"/>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2" name="Straight Connector 11">
            <a:extLst>
              <a:ext uri="{FF2B5EF4-FFF2-40B4-BE49-F238E27FC236}">
                <a16:creationId xmlns:a16="http://schemas.microsoft.com/office/drawing/2014/main" id="{D4C22394-EBC2-4FAF-A555-6C02D589E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1508760" y="3431556"/>
            <a:ext cx="0" cy="1737360"/>
          </a:xfrm>
          <a:prstGeom prst="line">
            <a:avLst/>
          </a:prstGeom>
          <a:ln w="19050" cap="sq">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F7194F93-1F71-4A70-9DF1-28F1837711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32897" y="5004581"/>
            <a:ext cx="962395" cy="96239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9BBC0C84-DC2A-43AE-9576-0A44295E8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63725" y="4865965"/>
            <a:ext cx="293695" cy="2936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62615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48A740BC-A0AA-45E0-B899-2AE9C6FE1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3121" y="-2"/>
            <a:ext cx="6278879" cy="6858002"/>
          </a:xfrm>
          <a:custGeom>
            <a:avLst/>
            <a:gdLst>
              <a:gd name="connsiteX0" fmla="*/ 45572 w 6278879"/>
              <a:gd name="connsiteY0" fmla="*/ 0 h 6858002"/>
              <a:gd name="connsiteX1" fmla="*/ 6278879 w 6278879"/>
              <a:gd name="connsiteY1" fmla="*/ 0 h 6858002"/>
              <a:gd name="connsiteX2" fmla="*/ 6278879 w 6278879"/>
              <a:gd name="connsiteY2" fmla="*/ 6858002 h 6858002"/>
              <a:gd name="connsiteX3" fmla="*/ 3292308 w 6278879"/>
              <a:gd name="connsiteY3" fmla="*/ 6858002 h 6858002"/>
              <a:gd name="connsiteX4" fmla="*/ 3181526 w 6278879"/>
              <a:gd name="connsiteY4" fmla="*/ 6786982 h 6858002"/>
              <a:gd name="connsiteX5" fmla="*/ 0 w 6278879"/>
              <a:gd name="connsiteY5" fmla="*/ 803254 h 6858002"/>
              <a:gd name="connsiteX6" fmla="*/ 37255 w 6278879"/>
              <a:gd name="connsiteY6" fmla="*/ 65447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78879" h="6858002">
                <a:moveTo>
                  <a:pt x="45572" y="0"/>
                </a:moveTo>
                <a:lnTo>
                  <a:pt x="6278879" y="0"/>
                </a:lnTo>
                <a:lnTo>
                  <a:pt x="6278879" y="6858002"/>
                </a:lnTo>
                <a:lnTo>
                  <a:pt x="3292308" y="6858002"/>
                </a:lnTo>
                <a:lnTo>
                  <a:pt x="3181526" y="6786982"/>
                </a:lnTo>
                <a:cubicBezTo>
                  <a:pt x="1262021" y="5490191"/>
                  <a:pt x="0" y="3294103"/>
                  <a:pt x="0" y="803254"/>
                </a:cubicBezTo>
                <a:cubicBezTo>
                  <a:pt x="0" y="554169"/>
                  <a:pt x="12620" y="308032"/>
                  <a:pt x="37255" y="65447"/>
                </a:cubicBez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A55FD56-5EB6-4C71-BA28-3186FC7A3666}"/>
              </a:ext>
            </a:extLst>
          </p:cNvPr>
          <p:cNvSpPr>
            <a:spLocks noGrp="1"/>
          </p:cNvSpPr>
          <p:nvPr>
            <p:ph type="title"/>
          </p:nvPr>
        </p:nvSpPr>
        <p:spPr>
          <a:xfrm>
            <a:off x="655320" y="365125"/>
            <a:ext cx="9013052" cy="1623312"/>
          </a:xfrm>
        </p:spPr>
        <p:txBody>
          <a:bodyPr anchor="b">
            <a:normAutofit/>
          </a:bodyPr>
          <a:lstStyle/>
          <a:p>
            <a:r>
              <a:rPr lang="en-GB" sz="4000">
                <a:ea typeface="+mj-lt"/>
                <a:cs typeface="+mj-lt"/>
              </a:rPr>
              <a:t>Web development</a:t>
            </a:r>
            <a:br>
              <a:rPr lang="en-GB" sz="4000">
                <a:ea typeface="+mj-lt"/>
                <a:cs typeface="+mj-lt"/>
              </a:rPr>
            </a:br>
            <a:endParaRPr lang="en-GB" sz="4000">
              <a:ea typeface="+mj-lt"/>
              <a:cs typeface="+mj-lt"/>
            </a:endParaRPr>
          </a:p>
        </p:txBody>
      </p:sp>
      <p:cxnSp>
        <p:nvCxnSpPr>
          <p:cNvPr id="10" name="Straight Arrow Connector 9">
            <a:extLst>
              <a:ext uri="{FF2B5EF4-FFF2-40B4-BE49-F238E27FC236}">
                <a16:creationId xmlns:a16="http://schemas.microsoft.com/office/drawing/2014/main" id="{B874EF51-C858-4BB9-97C3-D17755787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3661" y="2316480"/>
            <a:ext cx="82296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FA18427-0F1E-4C96-B6FE-2B88D47B1B2A}"/>
              </a:ext>
            </a:extLst>
          </p:cNvPr>
          <p:cNvSpPr>
            <a:spLocks noGrp="1"/>
          </p:cNvSpPr>
          <p:nvPr>
            <p:ph idx="1"/>
          </p:nvPr>
        </p:nvSpPr>
        <p:spPr>
          <a:xfrm>
            <a:off x="1012508" y="2644524"/>
            <a:ext cx="9013052" cy="3327251"/>
          </a:xfrm>
        </p:spPr>
        <p:txBody>
          <a:bodyPr vert="horz" lIns="91440" tIns="45720" rIns="91440" bIns="45720" rtlCol="0" anchor="t">
            <a:normAutofit/>
          </a:bodyPr>
          <a:lstStyle/>
          <a:p>
            <a:pPr marL="0" indent="0">
              <a:buNone/>
            </a:pPr>
            <a:r>
              <a:rPr lang="en-GB" sz="2000">
                <a:ea typeface="+mn-lt"/>
                <a:cs typeface="+mn-lt"/>
              </a:rPr>
              <a:t>The first Part of the project I will  be talking about is why we need a website. A website is needed for people to get information and later in the also To check their banking on it. In this section I will be comparing notepad ++ and </a:t>
            </a:r>
            <a:r>
              <a:rPr lang="en-GB" sz="2000" err="1">
                <a:ea typeface="+mn-lt"/>
                <a:cs typeface="+mn-lt"/>
              </a:rPr>
              <a:t>wix</a:t>
            </a:r>
            <a:r>
              <a:rPr lang="en-GB" sz="2000">
                <a:ea typeface="+mn-lt"/>
                <a:cs typeface="+mn-lt"/>
              </a:rPr>
              <a:t>.</a:t>
            </a:r>
            <a:br>
              <a:rPr lang="en-GB" sz="2000">
                <a:ea typeface="+mn-lt"/>
                <a:cs typeface="+mn-lt"/>
              </a:rPr>
            </a:br>
            <a:endParaRPr lang="en-GB" sz="2000">
              <a:ea typeface="+mn-lt"/>
              <a:cs typeface="+mn-lt"/>
            </a:endParaRPr>
          </a:p>
        </p:txBody>
      </p:sp>
    </p:spTree>
    <p:extLst>
      <p:ext uri="{BB962C8B-B14F-4D97-AF65-F5344CB8AC3E}">
        <p14:creationId xmlns:p14="http://schemas.microsoft.com/office/powerpoint/2010/main" val="3731475061"/>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70A8BF7-31B6-48D8-B72F-6CF8AA72815D}"/>
              </a:ext>
            </a:extLst>
          </p:cNvPr>
          <p:cNvSpPr>
            <a:spLocks noGrp="1"/>
          </p:cNvSpPr>
          <p:nvPr>
            <p:ph type="title"/>
          </p:nvPr>
        </p:nvSpPr>
        <p:spPr>
          <a:xfrm>
            <a:off x="804672" y="1412489"/>
            <a:ext cx="2871095" cy="2156621"/>
          </a:xfrm>
        </p:spPr>
        <p:txBody>
          <a:bodyPr anchor="t">
            <a:normAutofit/>
          </a:bodyPr>
          <a:lstStyle/>
          <a:p>
            <a:r>
              <a:rPr lang="en-GB" sz="3600">
                <a:solidFill>
                  <a:srgbClr val="FFFFFF"/>
                </a:solidFill>
                <a:ea typeface="+mj-lt"/>
                <a:cs typeface="+mj-lt"/>
              </a:rPr>
              <a:t>Notepad++(1)</a:t>
            </a:r>
            <a:br>
              <a:rPr lang="en-GB" sz="3600">
                <a:ea typeface="+mj-lt"/>
                <a:cs typeface="+mj-lt"/>
              </a:rPr>
            </a:br>
            <a:endParaRPr lang="en-GB" sz="3600">
              <a:solidFill>
                <a:srgbClr val="FFFFFF"/>
              </a:solidFill>
              <a:ea typeface="+mj-lt"/>
              <a:cs typeface="+mj-lt"/>
            </a:endParaRPr>
          </a:p>
        </p:txBody>
      </p:sp>
      <p:sp>
        <p:nvSpPr>
          <p:cNvPr id="3" name="Content Placeholder 2">
            <a:extLst>
              <a:ext uri="{FF2B5EF4-FFF2-40B4-BE49-F238E27FC236}">
                <a16:creationId xmlns:a16="http://schemas.microsoft.com/office/drawing/2014/main" id="{039D0AA5-4E43-4038-BE32-D2A971BF010F}"/>
              </a:ext>
            </a:extLst>
          </p:cNvPr>
          <p:cNvSpPr>
            <a:spLocks noGrp="1"/>
          </p:cNvSpPr>
          <p:nvPr>
            <p:ph sz="half" idx="1"/>
          </p:nvPr>
        </p:nvSpPr>
        <p:spPr>
          <a:xfrm>
            <a:off x="5198993" y="1412489"/>
            <a:ext cx="2926080" cy="4363844"/>
          </a:xfrm>
        </p:spPr>
        <p:txBody>
          <a:bodyPr vert="horz" lIns="91440" tIns="45720" rIns="91440" bIns="45720" rtlCol="0">
            <a:normAutofit/>
          </a:bodyPr>
          <a:lstStyle/>
          <a:p>
            <a:pPr marL="0" indent="0">
              <a:buNone/>
            </a:pPr>
            <a:r>
              <a:rPr lang="en-GB" sz="2000" u="sng">
                <a:ea typeface="+mn-lt"/>
                <a:cs typeface="+mn-lt"/>
              </a:rPr>
              <a:t>Advantages</a:t>
            </a:r>
            <a:endParaRPr lang="en-GB" sz="2000">
              <a:cs typeface="Calibri" panose="020F0502020204030204"/>
            </a:endParaRPr>
          </a:p>
          <a:p>
            <a:r>
              <a:rPr lang="en-GB" sz="2000">
                <a:ea typeface="+mn-lt"/>
                <a:cs typeface="+mn-lt"/>
              </a:rPr>
              <a:t>Made from hand</a:t>
            </a:r>
            <a:endParaRPr lang="en-GB" sz="2000"/>
          </a:p>
          <a:p>
            <a:r>
              <a:rPr lang="en-GB" sz="2000">
                <a:ea typeface="+mn-lt"/>
                <a:cs typeface="+mn-lt"/>
              </a:rPr>
              <a:t>Easy to expand</a:t>
            </a:r>
            <a:endParaRPr lang="en-GB" sz="2000"/>
          </a:p>
          <a:p>
            <a:r>
              <a:rPr lang="en-GB" sz="2000">
                <a:ea typeface="+mn-lt"/>
                <a:cs typeface="+mn-lt"/>
              </a:rPr>
              <a:t>Extensive colour pallet</a:t>
            </a:r>
            <a:endParaRPr lang="en-GB" sz="2000"/>
          </a:p>
          <a:p>
            <a:r>
              <a:rPr lang="en-GB" sz="2000">
                <a:ea typeface="+mn-lt"/>
                <a:cs typeface="+mn-lt"/>
              </a:rPr>
              <a:t>Design for certain browser and phones</a:t>
            </a:r>
            <a:endParaRPr lang="en-GB" sz="2000"/>
          </a:p>
          <a:p>
            <a:r>
              <a:rPr lang="en-GB" sz="2000">
                <a:ea typeface="+mn-lt"/>
                <a:cs typeface="+mn-lt"/>
              </a:rPr>
              <a:t>Main design can be reused on all pages</a:t>
            </a:r>
            <a:endParaRPr lang="en-GB" sz="2000"/>
          </a:p>
          <a:p>
            <a:pPr marL="0" indent="0">
              <a:buNone/>
            </a:pPr>
            <a:br>
              <a:rPr lang="en-US" sz="2000"/>
            </a:br>
            <a:endParaRPr lang="en-US" sz="2000">
              <a:cs typeface="Calibri" panose="020F0502020204030204"/>
            </a:endParaRPr>
          </a:p>
        </p:txBody>
      </p:sp>
      <p:sp>
        <p:nvSpPr>
          <p:cNvPr id="4" name="Content Placeholder 3">
            <a:extLst>
              <a:ext uri="{FF2B5EF4-FFF2-40B4-BE49-F238E27FC236}">
                <a16:creationId xmlns:a16="http://schemas.microsoft.com/office/drawing/2014/main" id="{AAA1DC8E-8A30-40AE-904A-7B4535B7D86B}"/>
              </a:ext>
            </a:extLst>
          </p:cNvPr>
          <p:cNvSpPr>
            <a:spLocks noGrp="1"/>
          </p:cNvSpPr>
          <p:nvPr>
            <p:ph sz="half" idx="2"/>
          </p:nvPr>
        </p:nvSpPr>
        <p:spPr>
          <a:xfrm>
            <a:off x="8451604" y="1412489"/>
            <a:ext cx="2926080" cy="4363844"/>
          </a:xfrm>
        </p:spPr>
        <p:txBody>
          <a:bodyPr vert="horz" lIns="91440" tIns="45720" rIns="91440" bIns="45720" rtlCol="0">
            <a:normAutofit/>
          </a:bodyPr>
          <a:lstStyle/>
          <a:p>
            <a:pPr marL="0" indent="0">
              <a:buNone/>
            </a:pPr>
            <a:r>
              <a:rPr lang="en-GB" sz="2000" u="sng">
                <a:ea typeface="+mn-lt"/>
                <a:cs typeface="+mn-lt"/>
              </a:rPr>
              <a:t>Disadvantages</a:t>
            </a:r>
            <a:endParaRPr lang="en-GB" sz="2000">
              <a:cs typeface="Calibri" panose="020F0502020204030204"/>
            </a:endParaRPr>
          </a:p>
          <a:p>
            <a:r>
              <a:rPr lang="en-GB" sz="2000">
                <a:ea typeface="+mn-lt"/>
                <a:cs typeface="+mn-lt"/>
              </a:rPr>
              <a:t>Made from scratch</a:t>
            </a:r>
            <a:endParaRPr lang="en-GB" sz="2000"/>
          </a:p>
          <a:p>
            <a:r>
              <a:rPr lang="en-GB" sz="2000">
                <a:ea typeface="+mn-lt"/>
                <a:cs typeface="+mn-lt"/>
              </a:rPr>
              <a:t>Can be ugly from picking bland colours</a:t>
            </a:r>
            <a:endParaRPr lang="en-GB" sz="2000"/>
          </a:p>
          <a:p>
            <a:r>
              <a:rPr lang="en-GB" sz="2000">
                <a:ea typeface="+mn-lt"/>
                <a:cs typeface="+mn-lt"/>
              </a:rPr>
              <a:t>Time consuming</a:t>
            </a:r>
            <a:endParaRPr lang="en-GB" sz="2000"/>
          </a:p>
          <a:p>
            <a:r>
              <a:rPr lang="en-GB" sz="2000">
                <a:ea typeface="+mn-lt"/>
                <a:cs typeface="+mn-lt"/>
              </a:rPr>
              <a:t>Some difficulties making certain bits</a:t>
            </a:r>
            <a:endParaRPr lang="en-GB" sz="2000"/>
          </a:p>
          <a:p>
            <a:br>
              <a:rPr lang="en-US" sz="2000"/>
            </a:br>
            <a:endParaRPr lang="en-US" sz="2000"/>
          </a:p>
        </p:txBody>
      </p:sp>
    </p:spTree>
    <p:extLst>
      <p:ext uri="{BB962C8B-B14F-4D97-AF65-F5344CB8AC3E}">
        <p14:creationId xmlns:p14="http://schemas.microsoft.com/office/powerpoint/2010/main" val="23793329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F879AB6-2942-4740-A5B2-CEF9DF670C54}"/>
              </a:ext>
            </a:extLst>
          </p:cNvPr>
          <p:cNvSpPr>
            <a:spLocks noGrp="1"/>
          </p:cNvSpPr>
          <p:nvPr>
            <p:ph type="title"/>
          </p:nvPr>
        </p:nvSpPr>
        <p:spPr>
          <a:xfrm>
            <a:off x="804672" y="1412489"/>
            <a:ext cx="2871095" cy="2156621"/>
          </a:xfrm>
        </p:spPr>
        <p:txBody>
          <a:bodyPr anchor="t">
            <a:normAutofit/>
          </a:bodyPr>
          <a:lstStyle/>
          <a:p>
            <a:r>
              <a:rPr lang="en-GB" sz="3600">
                <a:solidFill>
                  <a:srgbClr val="FFFFFF"/>
                </a:solidFill>
                <a:ea typeface="+mj-lt"/>
                <a:cs typeface="+mj-lt"/>
              </a:rPr>
              <a:t>WIX(2)</a:t>
            </a:r>
            <a:br>
              <a:rPr lang="en-US" sz="3600"/>
            </a:br>
            <a:endParaRPr lang="en-US" sz="3600">
              <a:solidFill>
                <a:srgbClr val="FFFFFF"/>
              </a:solidFill>
              <a:cs typeface="Calibri Light" panose="020F0302020204030204"/>
            </a:endParaRPr>
          </a:p>
        </p:txBody>
      </p:sp>
      <p:sp>
        <p:nvSpPr>
          <p:cNvPr id="3" name="Content Placeholder 2">
            <a:extLst>
              <a:ext uri="{FF2B5EF4-FFF2-40B4-BE49-F238E27FC236}">
                <a16:creationId xmlns:a16="http://schemas.microsoft.com/office/drawing/2014/main" id="{BFA01E34-D8ED-44DE-B342-AE6F592ABCB6}"/>
              </a:ext>
            </a:extLst>
          </p:cNvPr>
          <p:cNvSpPr>
            <a:spLocks noGrp="1"/>
          </p:cNvSpPr>
          <p:nvPr>
            <p:ph sz="half" idx="1"/>
          </p:nvPr>
        </p:nvSpPr>
        <p:spPr>
          <a:xfrm>
            <a:off x="5198993" y="1412489"/>
            <a:ext cx="2926080" cy="4363844"/>
          </a:xfrm>
        </p:spPr>
        <p:txBody>
          <a:bodyPr vert="horz" lIns="91440" tIns="45720" rIns="91440" bIns="45720" rtlCol="0" anchor="t">
            <a:normAutofit/>
          </a:bodyPr>
          <a:lstStyle/>
          <a:p>
            <a:pPr marL="0" indent="0">
              <a:buNone/>
            </a:pPr>
            <a:r>
              <a:rPr lang="en-GB" sz="2000" u="sng">
                <a:ea typeface="+mn-lt"/>
                <a:cs typeface="+mn-lt"/>
              </a:rPr>
              <a:t>Advantages</a:t>
            </a:r>
            <a:endParaRPr lang="en-GB" sz="2000">
              <a:cs typeface="Calibri" panose="020F0502020204030204"/>
            </a:endParaRPr>
          </a:p>
          <a:p>
            <a:r>
              <a:rPr lang="en-GB" sz="2000">
                <a:ea typeface="+mn-lt"/>
                <a:cs typeface="+mn-lt"/>
              </a:rPr>
              <a:t>Easy to make</a:t>
            </a:r>
            <a:endParaRPr lang="en-GB" sz="2000"/>
          </a:p>
          <a:p>
            <a:r>
              <a:rPr lang="en-GB" sz="2000">
                <a:ea typeface="+mn-lt"/>
                <a:cs typeface="+mn-lt"/>
              </a:rPr>
              <a:t>Can be made quickly</a:t>
            </a:r>
            <a:endParaRPr lang="en-GB" sz="2000"/>
          </a:p>
          <a:p>
            <a:r>
              <a:rPr lang="en-GB" sz="2000">
                <a:ea typeface="+mn-lt"/>
                <a:cs typeface="+mn-lt"/>
              </a:rPr>
              <a:t>Good colour coordination</a:t>
            </a:r>
            <a:br>
              <a:rPr lang="en-US" sz="2000"/>
            </a:br>
            <a:endParaRPr lang="en-US" sz="2000">
              <a:cs typeface="Calibri" panose="020F0502020204030204"/>
            </a:endParaRPr>
          </a:p>
        </p:txBody>
      </p:sp>
      <p:sp>
        <p:nvSpPr>
          <p:cNvPr id="4" name="Content Placeholder 3">
            <a:extLst>
              <a:ext uri="{FF2B5EF4-FFF2-40B4-BE49-F238E27FC236}">
                <a16:creationId xmlns:a16="http://schemas.microsoft.com/office/drawing/2014/main" id="{BC4CEB7A-B999-486D-BA36-D1CFE0E4D04E}"/>
              </a:ext>
            </a:extLst>
          </p:cNvPr>
          <p:cNvSpPr>
            <a:spLocks noGrp="1"/>
          </p:cNvSpPr>
          <p:nvPr>
            <p:ph sz="half" idx="2"/>
          </p:nvPr>
        </p:nvSpPr>
        <p:spPr>
          <a:xfrm>
            <a:off x="8451604" y="1412489"/>
            <a:ext cx="2926080" cy="4363844"/>
          </a:xfrm>
        </p:spPr>
        <p:txBody>
          <a:bodyPr vert="horz" lIns="91440" tIns="45720" rIns="91440" bIns="45720" rtlCol="0" anchor="t">
            <a:normAutofit/>
          </a:bodyPr>
          <a:lstStyle/>
          <a:p>
            <a:pPr marL="0" indent="0">
              <a:buNone/>
            </a:pPr>
            <a:r>
              <a:rPr lang="en-GB" sz="2000" u="sng">
                <a:ea typeface="+mn-lt"/>
                <a:cs typeface="+mn-lt"/>
              </a:rPr>
              <a:t>Disadvantages </a:t>
            </a:r>
            <a:endParaRPr lang="en-GB" sz="2000">
              <a:cs typeface="Calibri" panose="020F0502020204030204"/>
            </a:endParaRPr>
          </a:p>
          <a:p>
            <a:r>
              <a:rPr lang="en-GB" sz="2000">
                <a:ea typeface="+mn-lt"/>
                <a:cs typeface="+mn-lt"/>
              </a:rPr>
              <a:t>Difficult to add more advanced features</a:t>
            </a:r>
            <a:endParaRPr lang="en-GB" sz="2000"/>
          </a:p>
          <a:p>
            <a:r>
              <a:rPr lang="en-GB" sz="2000">
                <a:ea typeface="+mn-lt"/>
                <a:cs typeface="+mn-lt"/>
              </a:rPr>
              <a:t>More of a blog making website</a:t>
            </a:r>
            <a:endParaRPr lang="en-GB" sz="2000"/>
          </a:p>
          <a:p>
            <a:r>
              <a:rPr lang="en-GB" sz="2000">
                <a:ea typeface="+mn-lt"/>
                <a:cs typeface="+mn-lt"/>
              </a:rPr>
              <a:t>Gets difficult to add more features down the line.</a:t>
            </a:r>
            <a:br>
              <a:rPr lang="en-US" sz="2000"/>
            </a:br>
            <a:endParaRPr lang="en-US" sz="2000"/>
          </a:p>
        </p:txBody>
      </p:sp>
    </p:spTree>
    <p:extLst>
      <p:ext uri="{BB962C8B-B14F-4D97-AF65-F5344CB8AC3E}">
        <p14:creationId xmlns:p14="http://schemas.microsoft.com/office/powerpoint/2010/main" val="3145777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48A740BC-A0AA-45E0-B899-2AE9C6FE1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3121" y="-2"/>
            <a:ext cx="6278879" cy="6858002"/>
          </a:xfrm>
          <a:custGeom>
            <a:avLst/>
            <a:gdLst>
              <a:gd name="connsiteX0" fmla="*/ 45572 w 6278879"/>
              <a:gd name="connsiteY0" fmla="*/ 0 h 6858002"/>
              <a:gd name="connsiteX1" fmla="*/ 6278879 w 6278879"/>
              <a:gd name="connsiteY1" fmla="*/ 0 h 6858002"/>
              <a:gd name="connsiteX2" fmla="*/ 6278879 w 6278879"/>
              <a:gd name="connsiteY2" fmla="*/ 6858002 h 6858002"/>
              <a:gd name="connsiteX3" fmla="*/ 3292308 w 6278879"/>
              <a:gd name="connsiteY3" fmla="*/ 6858002 h 6858002"/>
              <a:gd name="connsiteX4" fmla="*/ 3181526 w 6278879"/>
              <a:gd name="connsiteY4" fmla="*/ 6786982 h 6858002"/>
              <a:gd name="connsiteX5" fmla="*/ 0 w 6278879"/>
              <a:gd name="connsiteY5" fmla="*/ 803254 h 6858002"/>
              <a:gd name="connsiteX6" fmla="*/ 37255 w 6278879"/>
              <a:gd name="connsiteY6" fmla="*/ 65447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78879" h="6858002">
                <a:moveTo>
                  <a:pt x="45572" y="0"/>
                </a:moveTo>
                <a:lnTo>
                  <a:pt x="6278879" y="0"/>
                </a:lnTo>
                <a:lnTo>
                  <a:pt x="6278879" y="6858002"/>
                </a:lnTo>
                <a:lnTo>
                  <a:pt x="3292308" y="6858002"/>
                </a:lnTo>
                <a:lnTo>
                  <a:pt x="3181526" y="6786982"/>
                </a:lnTo>
                <a:cubicBezTo>
                  <a:pt x="1262021" y="5490191"/>
                  <a:pt x="0" y="3294103"/>
                  <a:pt x="0" y="803254"/>
                </a:cubicBezTo>
                <a:cubicBezTo>
                  <a:pt x="0" y="554169"/>
                  <a:pt x="12620" y="308032"/>
                  <a:pt x="37255" y="65447"/>
                </a:cubicBez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BE2BF27-CE41-4626-BA16-4B6B7E27005B}"/>
              </a:ext>
            </a:extLst>
          </p:cNvPr>
          <p:cNvSpPr>
            <a:spLocks noGrp="1"/>
          </p:cNvSpPr>
          <p:nvPr>
            <p:ph type="title"/>
          </p:nvPr>
        </p:nvSpPr>
        <p:spPr>
          <a:xfrm>
            <a:off x="655320" y="365125"/>
            <a:ext cx="9013052" cy="1623312"/>
          </a:xfrm>
        </p:spPr>
        <p:txBody>
          <a:bodyPr anchor="b">
            <a:normAutofit/>
          </a:bodyPr>
          <a:lstStyle/>
          <a:p>
            <a:r>
              <a:rPr lang="en-GB" sz="4000">
                <a:ea typeface="+mj-lt"/>
                <a:cs typeface="+mj-lt"/>
              </a:rPr>
              <a:t>Website development of choice</a:t>
            </a:r>
            <a:br>
              <a:rPr lang="en-GB" sz="4000">
                <a:ea typeface="+mj-lt"/>
                <a:cs typeface="+mj-lt"/>
              </a:rPr>
            </a:br>
            <a:endParaRPr lang="en-GB" sz="4000">
              <a:ea typeface="+mj-lt"/>
              <a:cs typeface="+mj-lt"/>
            </a:endParaRPr>
          </a:p>
        </p:txBody>
      </p:sp>
      <p:cxnSp>
        <p:nvCxnSpPr>
          <p:cNvPr id="21" name="Straight Arrow Connector 20">
            <a:extLst>
              <a:ext uri="{FF2B5EF4-FFF2-40B4-BE49-F238E27FC236}">
                <a16:creationId xmlns:a16="http://schemas.microsoft.com/office/drawing/2014/main" id="{B874EF51-C858-4BB9-97C3-D17755787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3661" y="2316480"/>
            <a:ext cx="82296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D37E741-8B64-462D-B3BD-58E8A10645C0}"/>
              </a:ext>
            </a:extLst>
          </p:cNvPr>
          <p:cNvSpPr>
            <a:spLocks noGrp="1"/>
          </p:cNvSpPr>
          <p:nvPr>
            <p:ph idx="1"/>
          </p:nvPr>
        </p:nvSpPr>
        <p:spPr>
          <a:xfrm>
            <a:off x="655320" y="2644518"/>
            <a:ext cx="9013052" cy="3327251"/>
          </a:xfrm>
        </p:spPr>
        <p:txBody>
          <a:bodyPr vert="horz" lIns="91440" tIns="45720" rIns="91440" bIns="45720" rtlCol="0">
            <a:normAutofit/>
          </a:bodyPr>
          <a:lstStyle/>
          <a:p>
            <a:pPr marL="0" indent="0">
              <a:buNone/>
            </a:pPr>
            <a:r>
              <a:rPr lang="en-GB" sz="2000">
                <a:ea typeface="+mn-lt"/>
                <a:cs typeface="+mn-lt"/>
              </a:rPr>
              <a:t>We have decided on notepad ++ as it allows for the website to be expanded for integrated the app into the website down the line. This will allow us to build a simple website and add more features down the line such as connecting a database to the website so people can view their receipts online on  their computer</a:t>
            </a:r>
            <a:br>
              <a:rPr lang="en-GB" sz="2000">
                <a:ea typeface="+mn-lt"/>
                <a:cs typeface="+mn-lt"/>
              </a:rPr>
            </a:br>
            <a:endParaRPr lang="en-GB" sz="2000">
              <a:ea typeface="+mn-lt"/>
              <a:cs typeface="+mn-lt"/>
            </a:endParaRPr>
          </a:p>
        </p:txBody>
      </p:sp>
    </p:spTree>
    <p:extLst>
      <p:ext uri="{BB962C8B-B14F-4D97-AF65-F5344CB8AC3E}">
        <p14:creationId xmlns:p14="http://schemas.microsoft.com/office/powerpoint/2010/main" val="991881293"/>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5" name="Freeform: Shape 7">
            <a:extLst>
              <a:ext uri="{FF2B5EF4-FFF2-40B4-BE49-F238E27FC236}">
                <a16:creationId xmlns:a16="http://schemas.microsoft.com/office/drawing/2014/main" id="{48A740BC-A0AA-45E0-B899-2AE9C6FE1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3121" y="-2"/>
            <a:ext cx="6278879" cy="6858002"/>
          </a:xfrm>
          <a:custGeom>
            <a:avLst/>
            <a:gdLst>
              <a:gd name="connsiteX0" fmla="*/ 45572 w 6278879"/>
              <a:gd name="connsiteY0" fmla="*/ 0 h 6858002"/>
              <a:gd name="connsiteX1" fmla="*/ 6278879 w 6278879"/>
              <a:gd name="connsiteY1" fmla="*/ 0 h 6858002"/>
              <a:gd name="connsiteX2" fmla="*/ 6278879 w 6278879"/>
              <a:gd name="connsiteY2" fmla="*/ 6858002 h 6858002"/>
              <a:gd name="connsiteX3" fmla="*/ 3292308 w 6278879"/>
              <a:gd name="connsiteY3" fmla="*/ 6858002 h 6858002"/>
              <a:gd name="connsiteX4" fmla="*/ 3181526 w 6278879"/>
              <a:gd name="connsiteY4" fmla="*/ 6786982 h 6858002"/>
              <a:gd name="connsiteX5" fmla="*/ 0 w 6278879"/>
              <a:gd name="connsiteY5" fmla="*/ 803254 h 6858002"/>
              <a:gd name="connsiteX6" fmla="*/ 37255 w 6278879"/>
              <a:gd name="connsiteY6" fmla="*/ 65447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78879" h="6858002">
                <a:moveTo>
                  <a:pt x="45572" y="0"/>
                </a:moveTo>
                <a:lnTo>
                  <a:pt x="6278879" y="0"/>
                </a:lnTo>
                <a:lnTo>
                  <a:pt x="6278879" y="6858002"/>
                </a:lnTo>
                <a:lnTo>
                  <a:pt x="3292308" y="6858002"/>
                </a:lnTo>
                <a:lnTo>
                  <a:pt x="3181526" y="6786982"/>
                </a:lnTo>
                <a:cubicBezTo>
                  <a:pt x="1262021" y="5490191"/>
                  <a:pt x="0" y="3294103"/>
                  <a:pt x="0" y="803254"/>
                </a:cubicBezTo>
                <a:cubicBezTo>
                  <a:pt x="0" y="554169"/>
                  <a:pt x="12620" y="308032"/>
                  <a:pt x="37255" y="65447"/>
                </a:cubicBez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1EE4453-EC86-4E54-AF77-B1D22029EF88}"/>
              </a:ext>
            </a:extLst>
          </p:cNvPr>
          <p:cNvSpPr>
            <a:spLocks noGrp="1"/>
          </p:cNvSpPr>
          <p:nvPr>
            <p:ph type="title"/>
          </p:nvPr>
        </p:nvSpPr>
        <p:spPr>
          <a:xfrm>
            <a:off x="655320" y="365125"/>
            <a:ext cx="9013052" cy="1623312"/>
          </a:xfrm>
        </p:spPr>
        <p:txBody>
          <a:bodyPr anchor="b">
            <a:normAutofit/>
          </a:bodyPr>
          <a:lstStyle/>
          <a:p>
            <a:r>
              <a:rPr lang="en-GB" sz="4000">
                <a:ea typeface="+mj-lt"/>
                <a:cs typeface="+mj-lt"/>
              </a:rPr>
              <a:t>Servers</a:t>
            </a:r>
            <a:br>
              <a:rPr lang="en-GB" sz="4000">
                <a:ea typeface="+mj-lt"/>
                <a:cs typeface="+mj-lt"/>
              </a:rPr>
            </a:br>
            <a:endParaRPr lang="en-GB" sz="4000">
              <a:ea typeface="+mj-lt"/>
              <a:cs typeface="+mj-lt"/>
            </a:endParaRPr>
          </a:p>
        </p:txBody>
      </p:sp>
      <p:cxnSp>
        <p:nvCxnSpPr>
          <p:cNvPr id="6" name="Straight Arrow Connector 9">
            <a:extLst>
              <a:ext uri="{FF2B5EF4-FFF2-40B4-BE49-F238E27FC236}">
                <a16:creationId xmlns:a16="http://schemas.microsoft.com/office/drawing/2014/main" id="{B874EF51-C858-4BB9-97C3-D17755787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3661" y="2316480"/>
            <a:ext cx="82296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7279643-57A9-45A2-B9A6-F29F8A6B98EB}"/>
              </a:ext>
            </a:extLst>
          </p:cNvPr>
          <p:cNvSpPr>
            <a:spLocks noGrp="1"/>
          </p:cNvSpPr>
          <p:nvPr>
            <p:ph idx="1"/>
          </p:nvPr>
        </p:nvSpPr>
        <p:spPr>
          <a:xfrm>
            <a:off x="655320" y="2644518"/>
            <a:ext cx="9013052" cy="3327251"/>
          </a:xfrm>
        </p:spPr>
        <p:txBody>
          <a:bodyPr vert="horz" lIns="91440" tIns="45720" rIns="91440" bIns="45720" rtlCol="0">
            <a:normAutofit/>
          </a:bodyPr>
          <a:lstStyle/>
          <a:p>
            <a:pPr marL="0" indent="0">
              <a:buNone/>
            </a:pPr>
            <a:r>
              <a:rPr lang="en-GB" sz="2000">
                <a:ea typeface="+mn-lt"/>
                <a:cs typeface="+mn-lt"/>
              </a:rPr>
              <a:t>Another thing needed for our app and website to work is servers. As everything needed is going to be accessed by devices, a server is needed to allow for multiple people to access the website and app. The server is also needed to store the user's data</a:t>
            </a:r>
            <a:br>
              <a:rPr lang="en-GB" sz="2000">
                <a:ea typeface="+mn-lt"/>
                <a:cs typeface="+mn-lt"/>
              </a:rPr>
            </a:br>
            <a:endParaRPr lang="en-GB" sz="2000">
              <a:ea typeface="+mn-lt"/>
              <a:cs typeface="+mn-lt"/>
            </a:endParaRPr>
          </a:p>
        </p:txBody>
      </p:sp>
    </p:spTree>
    <p:extLst>
      <p:ext uri="{BB962C8B-B14F-4D97-AF65-F5344CB8AC3E}">
        <p14:creationId xmlns:p14="http://schemas.microsoft.com/office/powerpoint/2010/main" val="3898181819"/>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53DB05E-103C-4F98-81FB-F882DE843D49}"/>
              </a:ext>
            </a:extLst>
          </p:cNvPr>
          <p:cNvSpPr>
            <a:spLocks noGrp="1"/>
          </p:cNvSpPr>
          <p:nvPr>
            <p:ph type="title"/>
          </p:nvPr>
        </p:nvSpPr>
        <p:spPr>
          <a:xfrm>
            <a:off x="804672" y="1412489"/>
            <a:ext cx="2871095" cy="2156621"/>
          </a:xfrm>
        </p:spPr>
        <p:txBody>
          <a:bodyPr anchor="t">
            <a:normAutofit/>
          </a:bodyPr>
          <a:lstStyle/>
          <a:p>
            <a:r>
              <a:rPr lang="en-GB" sz="3600">
                <a:solidFill>
                  <a:srgbClr val="FFFFFF"/>
                </a:solidFill>
                <a:ea typeface="+mj-lt"/>
                <a:cs typeface="+mj-lt"/>
              </a:rPr>
              <a:t>Buying a server</a:t>
            </a:r>
            <a:br>
              <a:rPr lang="en-GB" sz="3600">
                <a:solidFill>
                  <a:srgbClr val="FFFFFF"/>
                </a:solidFill>
                <a:ea typeface="+mj-lt"/>
                <a:cs typeface="+mj-lt"/>
              </a:rPr>
            </a:br>
            <a:endParaRPr lang="en-GB" sz="3600">
              <a:solidFill>
                <a:srgbClr val="FFFFFF"/>
              </a:solidFill>
              <a:ea typeface="+mj-lt"/>
              <a:cs typeface="+mj-lt"/>
            </a:endParaRPr>
          </a:p>
        </p:txBody>
      </p:sp>
      <p:sp>
        <p:nvSpPr>
          <p:cNvPr id="3" name="Content Placeholder 2">
            <a:extLst>
              <a:ext uri="{FF2B5EF4-FFF2-40B4-BE49-F238E27FC236}">
                <a16:creationId xmlns:a16="http://schemas.microsoft.com/office/drawing/2014/main" id="{8C8A12AF-5F69-41F7-9A1D-F66754F9DFE5}"/>
              </a:ext>
            </a:extLst>
          </p:cNvPr>
          <p:cNvSpPr>
            <a:spLocks noGrp="1"/>
          </p:cNvSpPr>
          <p:nvPr>
            <p:ph sz="half" idx="1"/>
          </p:nvPr>
        </p:nvSpPr>
        <p:spPr>
          <a:xfrm>
            <a:off x="5198993" y="1412489"/>
            <a:ext cx="2926080" cy="4363844"/>
          </a:xfrm>
        </p:spPr>
        <p:txBody>
          <a:bodyPr vert="horz" lIns="91440" tIns="45720" rIns="91440" bIns="45720" rtlCol="0">
            <a:normAutofit/>
          </a:bodyPr>
          <a:lstStyle/>
          <a:p>
            <a:pPr>
              <a:buNone/>
            </a:pPr>
            <a:r>
              <a:rPr lang="en-GB" sz="2000" u="sng">
                <a:ea typeface="+mn-lt"/>
                <a:cs typeface="+mn-lt"/>
              </a:rPr>
              <a:t>Advantages</a:t>
            </a:r>
            <a:endParaRPr lang="en-US" sz="2000">
              <a:ea typeface="+mn-lt"/>
              <a:cs typeface="+mn-lt"/>
            </a:endParaRPr>
          </a:p>
          <a:p>
            <a:pPr>
              <a:buFont typeface="Arial"/>
            </a:pPr>
            <a:r>
              <a:rPr lang="en-GB" sz="2000">
                <a:ea typeface="+mn-lt"/>
                <a:cs typeface="+mn-lt"/>
              </a:rPr>
              <a:t>One time purchase</a:t>
            </a:r>
          </a:p>
          <a:p>
            <a:pPr>
              <a:buFont typeface="Arial"/>
            </a:pPr>
            <a:r>
              <a:rPr lang="en-GB" sz="2000">
                <a:ea typeface="+mn-lt"/>
                <a:cs typeface="+mn-lt"/>
              </a:rPr>
              <a:t>Can be maintained by hand</a:t>
            </a:r>
          </a:p>
          <a:p>
            <a:pPr>
              <a:buFont typeface="Arial"/>
            </a:pPr>
            <a:r>
              <a:rPr lang="en-GB" sz="2000">
                <a:ea typeface="+mn-lt"/>
                <a:cs typeface="+mn-lt"/>
              </a:rPr>
              <a:t>More servers can be added if needed</a:t>
            </a:r>
          </a:p>
          <a:p>
            <a:pPr marL="0" indent="0">
              <a:buNone/>
            </a:pPr>
            <a:br>
              <a:rPr lang="en-US" sz="2000"/>
            </a:br>
            <a:endParaRPr lang="en-US" sz="2000"/>
          </a:p>
        </p:txBody>
      </p:sp>
      <p:sp>
        <p:nvSpPr>
          <p:cNvPr id="4" name="Content Placeholder 3">
            <a:extLst>
              <a:ext uri="{FF2B5EF4-FFF2-40B4-BE49-F238E27FC236}">
                <a16:creationId xmlns:a16="http://schemas.microsoft.com/office/drawing/2014/main" id="{2C8462AA-3612-4AA2-AC35-6262B3BC565A}"/>
              </a:ext>
            </a:extLst>
          </p:cNvPr>
          <p:cNvSpPr>
            <a:spLocks noGrp="1"/>
          </p:cNvSpPr>
          <p:nvPr>
            <p:ph sz="half" idx="2"/>
          </p:nvPr>
        </p:nvSpPr>
        <p:spPr>
          <a:xfrm>
            <a:off x="8451604" y="1412489"/>
            <a:ext cx="2926080" cy="4363844"/>
          </a:xfrm>
        </p:spPr>
        <p:txBody>
          <a:bodyPr vert="horz" lIns="91440" tIns="45720" rIns="91440" bIns="45720" rtlCol="0">
            <a:normAutofit/>
          </a:bodyPr>
          <a:lstStyle/>
          <a:p>
            <a:pPr>
              <a:buNone/>
            </a:pPr>
            <a:r>
              <a:rPr lang="en-GB" sz="2000" u="sng">
                <a:ea typeface="+mn-lt"/>
                <a:cs typeface="+mn-lt"/>
              </a:rPr>
              <a:t>Disadvantages </a:t>
            </a:r>
            <a:endParaRPr lang="en-US" sz="2000">
              <a:ea typeface="+mn-lt"/>
              <a:cs typeface="+mn-lt"/>
            </a:endParaRPr>
          </a:p>
          <a:p>
            <a:pPr>
              <a:buFont typeface="Arial"/>
            </a:pPr>
            <a:r>
              <a:rPr lang="en-GB" sz="2000">
                <a:ea typeface="+mn-lt"/>
                <a:cs typeface="+mn-lt"/>
              </a:rPr>
              <a:t>Costly to get one </a:t>
            </a:r>
          </a:p>
          <a:p>
            <a:pPr>
              <a:buFont typeface="Arial"/>
            </a:pPr>
            <a:r>
              <a:rPr lang="en-GB" sz="2000">
                <a:ea typeface="+mn-lt"/>
                <a:cs typeface="+mn-lt"/>
              </a:rPr>
              <a:t>Only lasts about 3 to 5 years</a:t>
            </a:r>
          </a:p>
          <a:p>
            <a:pPr>
              <a:buFont typeface="Arial"/>
            </a:pPr>
            <a:r>
              <a:rPr lang="en-GB" sz="2000">
                <a:ea typeface="+mn-lt"/>
                <a:cs typeface="+mn-lt"/>
              </a:rPr>
              <a:t>Needs to be maintained so knowledge is needed</a:t>
            </a:r>
          </a:p>
          <a:p>
            <a:pPr marL="0" indent="0">
              <a:buNone/>
            </a:pPr>
            <a:br>
              <a:rPr lang="en-US" sz="2000"/>
            </a:br>
            <a:endParaRPr lang="en-US" sz="2000"/>
          </a:p>
        </p:txBody>
      </p:sp>
    </p:spTree>
    <p:extLst>
      <p:ext uri="{BB962C8B-B14F-4D97-AF65-F5344CB8AC3E}">
        <p14:creationId xmlns:p14="http://schemas.microsoft.com/office/powerpoint/2010/main" val="1710955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978AFB1-5156-44A2-B54A-C0E0CE56236D}"/>
              </a:ext>
            </a:extLst>
          </p:cNvPr>
          <p:cNvSpPr>
            <a:spLocks noGrp="1"/>
          </p:cNvSpPr>
          <p:nvPr>
            <p:ph type="title"/>
          </p:nvPr>
        </p:nvSpPr>
        <p:spPr>
          <a:xfrm>
            <a:off x="804672" y="1412489"/>
            <a:ext cx="2871095" cy="2156621"/>
          </a:xfrm>
        </p:spPr>
        <p:txBody>
          <a:bodyPr anchor="t">
            <a:normAutofit/>
          </a:bodyPr>
          <a:lstStyle/>
          <a:p>
            <a:r>
              <a:rPr lang="en-GB" sz="3600">
                <a:solidFill>
                  <a:srgbClr val="FFFFFF"/>
                </a:solidFill>
                <a:ea typeface="+mj-lt"/>
                <a:cs typeface="+mj-lt"/>
              </a:rPr>
              <a:t>Renting a server(3)</a:t>
            </a:r>
            <a:endParaRPr lang="en-US" sz="3600">
              <a:solidFill>
                <a:srgbClr val="FFFFFF"/>
              </a:solidFill>
            </a:endParaRPr>
          </a:p>
          <a:p>
            <a:br>
              <a:rPr lang="en-US" sz="3600"/>
            </a:br>
            <a:endParaRPr lang="en-US" sz="3600">
              <a:solidFill>
                <a:srgbClr val="FFFFFF"/>
              </a:solidFill>
            </a:endParaRPr>
          </a:p>
        </p:txBody>
      </p:sp>
      <p:sp>
        <p:nvSpPr>
          <p:cNvPr id="3" name="Content Placeholder 2">
            <a:extLst>
              <a:ext uri="{FF2B5EF4-FFF2-40B4-BE49-F238E27FC236}">
                <a16:creationId xmlns:a16="http://schemas.microsoft.com/office/drawing/2014/main" id="{EDDD86B4-5438-4C21-A623-C6EF5524AA6F}"/>
              </a:ext>
            </a:extLst>
          </p:cNvPr>
          <p:cNvSpPr>
            <a:spLocks noGrp="1"/>
          </p:cNvSpPr>
          <p:nvPr>
            <p:ph sz="half" idx="1"/>
          </p:nvPr>
        </p:nvSpPr>
        <p:spPr>
          <a:xfrm>
            <a:off x="5198993" y="1412489"/>
            <a:ext cx="2926080" cy="4363844"/>
          </a:xfrm>
        </p:spPr>
        <p:txBody>
          <a:bodyPr vert="horz" lIns="91440" tIns="45720" rIns="91440" bIns="45720" rtlCol="0">
            <a:normAutofit/>
          </a:bodyPr>
          <a:lstStyle/>
          <a:p>
            <a:pPr>
              <a:buNone/>
            </a:pPr>
            <a:r>
              <a:rPr lang="en-GB" sz="2000" u="sng">
                <a:ea typeface="+mn-lt"/>
                <a:cs typeface="+mn-lt"/>
              </a:rPr>
              <a:t>Advantages</a:t>
            </a:r>
            <a:endParaRPr lang="en-US" sz="2000">
              <a:ea typeface="+mn-lt"/>
              <a:cs typeface="+mn-lt"/>
            </a:endParaRPr>
          </a:p>
          <a:p>
            <a:pPr>
              <a:buFont typeface="Arial"/>
            </a:pPr>
            <a:r>
              <a:rPr lang="en-GB" sz="2000">
                <a:ea typeface="+mn-lt"/>
                <a:cs typeface="+mn-lt"/>
              </a:rPr>
              <a:t>Upgraded regularly by the services</a:t>
            </a:r>
          </a:p>
          <a:p>
            <a:pPr>
              <a:buFont typeface="Arial"/>
            </a:pPr>
            <a:r>
              <a:rPr lang="en-GB" sz="2000">
                <a:ea typeface="+mn-lt"/>
                <a:cs typeface="+mn-lt"/>
              </a:rPr>
              <a:t>Proper management</a:t>
            </a:r>
          </a:p>
          <a:p>
            <a:pPr>
              <a:buFont typeface="Arial"/>
            </a:pPr>
            <a:r>
              <a:rPr lang="en-GB" sz="2000">
                <a:ea typeface="+mn-lt"/>
                <a:cs typeface="+mn-lt"/>
              </a:rPr>
              <a:t>Already setup</a:t>
            </a:r>
          </a:p>
          <a:p>
            <a:pPr marL="0" indent="0">
              <a:buNone/>
            </a:pPr>
            <a:br>
              <a:rPr lang="en-US" sz="2000"/>
            </a:br>
            <a:endParaRPr lang="en-US" sz="2000"/>
          </a:p>
        </p:txBody>
      </p:sp>
      <p:sp>
        <p:nvSpPr>
          <p:cNvPr id="4" name="Content Placeholder 3">
            <a:extLst>
              <a:ext uri="{FF2B5EF4-FFF2-40B4-BE49-F238E27FC236}">
                <a16:creationId xmlns:a16="http://schemas.microsoft.com/office/drawing/2014/main" id="{04FB26CA-3C4F-44AC-9958-6B097AEDA58D}"/>
              </a:ext>
            </a:extLst>
          </p:cNvPr>
          <p:cNvSpPr>
            <a:spLocks noGrp="1"/>
          </p:cNvSpPr>
          <p:nvPr>
            <p:ph sz="half" idx="2"/>
          </p:nvPr>
        </p:nvSpPr>
        <p:spPr>
          <a:xfrm>
            <a:off x="8451604" y="1412489"/>
            <a:ext cx="2926080" cy="4363844"/>
          </a:xfrm>
        </p:spPr>
        <p:txBody>
          <a:bodyPr vert="horz" lIns="91440" tIns="45720" rIns="91440" bIns="45720" rtlCol="0">
            <a:normAutofit/>
          </a:bodyPr>
          <a:lstStyle/>
          <a:p>
            <a:pPr>
              <a:buNone/>
            </a:pPr>
            <a:r>
              <a:rPr lang="en-GB" sz="2000" u="sng">
                <a:ea typeface="+mn-lt"/>
                <a:cs typeface="+mn-lt"/>
              </a:rPr>
              <a:t>Disadvantages</a:t>
            </a:r>
            <a:endParaRPr lang="en-US" sz="2000">
              <a:ea typeface="+mn-lt"/>
              <a:cs typeface="+mn-lt"/>
            </a:endParaRPr>
          </a:p>
          <a:p>
            <a:pPr>
              <a:buFont typeface="Arial"/>
            </a:pPr>
            <a:r>
              <a:rPr lang="en-GB" sz="2000">
                <a:ea typeface="+mn-lt"/>
                <a:cs typeface="+mn-lt"/>
              </a:rPr>
              <a:t>Limited with what can be done</a:t>
            </a:r>
          </a:p>
          <a:p>
            <a:pPr>
              <a:buFont typeface="Arial"/>
            </a:pPr>
            <a:r>
              <a:rPr lang="en-GB" sz="2000">
                <a:ea typeface="+mn-lt"/>
                <a:cs typeface="+mn-lt"/>
              </a:rPr>
              <a:t>More than one may be needed to have multiple servers</a:t>
            </a:r>
          </a:p>
          <a:p>
            <a:pPr marL="0" indent="0">
              <a:buNone/>
            </a:pPr>
            <a:br>
              <a:rPr lang="en-US" sz="2000"/>
            </a:br>
            <a:endParaRPr lang="en-US" sz="2000"/>
          </a:p>
        </p:txBody>
      </p:sp>
    </p:spTree>
    <p:extLst>
      <p:ext uri="{BB962C8B-B14F-4D97-AF65-F5344CB8AC3E}">
        <p14:creationId xmlns:p14="http://schemas.microsoft.com/office/powerpoint/2010/main" val="1987974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48A740BC-A0AA-45E0-B899-2AE9C6FE1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3121" y="-2"/>
            <a:ext cx="6278879" cy="6858002"/>
          </a:xfrm>
          <a:custGeom>
            <a:avLst/>
            <a:gdLst>
              <a:gd name="connsiteX0" fmla="*/ 45572 w 6278879"/>
              <a:gd name="connsiteY0" fmla="*/ 0 h 6858002"/>
              <a:gd name="connsiteX1" fmla="*/ 6278879 w 6278879"/>
              <a:gd name="connsiteY1" fmla="*/ 0 h 6858002"/>
              <a:gd name="connsiteX2" fmla="*/ 6278879 w 6278879"/>
              <a:gd name="connsiteY2" fmla="*/ 6858002 h 6858002"/>
              <a:gd name="connsiteX3" fmla="*/ 3292308 w 6278879"/>
              <a:gd name="connsiteY3" fmla="*/ 6858002 h 6858002"/>
              <a:gd name="connsiteX4" fmla="*/ 3181526 w 6278879"/>
              <a:gd name="connsiteY4" fmla="*/ 6786982 h 6858002"/>
              <a:gd name="connsiteX5" fmla="*/ 0 w 6278879"/>
              <a:gd name="connsiteY5" fmla="*/ 803254 h 6858002"/>
              <a:gd name="connsiteX6" fmla="*/ 37255 w 6278879"/>
              <a:gd name="connsiteY6" fmla="*/ 65447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78879" h="6858002">
                <a:moveTo>
                  <a:pt x="45572" y="0"/>
                </a:moveTo>
                <a:lnTo>
                  <a:pt x="6278879" y="0"/>
                </a:lnTo>
                <a:lnTo>
                  <a:pt x="6278879" y="6858002"/>
                </a:lnTo>
                <a:lnTo>
                  <a:pt x="3292308" y="6858002"/>
                </a:lnTo>
                <a:lnTo>
                  <a:pt x="3181526" y="6786982"/>
                </a:lnTo>
                <a:cubicBezTo>
                  <a:pt x="1262021" y="5490191"/>
                  <a:pt x="0" y="3294103"/>
                  <a:pt x="0" y="803254"/>
                </a:cubicBezTo>
                <a:cubicBezTo>
                  <a:pt x="0" y="554169"/>
                  <a:pt x="12620" y="308032"/>
                  <a:pt x="37255" y="65447"/>
                </a:cubicBez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6D433A-1F02-4395-8658-6139FD6338A2}"/>
              </a:ext>
            </a:extLst>
          </p:cNvPr>
          <p:cNvSpPr>
            <a:spLocks noGrp="1"/>
          </p:cNvSpPr>
          <p:nvPr>
            <p:ph type="title"/>
          </p:nvPr>
        </p:nvSpPr>
        <p:spPr>
          <a:xfrm>
            <a:off x="655320" y="365125"/>
            <a:ext cx="9013052" cy="1623312"/>
          </a:xfrm>
        </p:spPr>
        <p:txBody>
          <a:bodyPr anchor="b">
            <a:normAutofit/>
          </a:bodyPr>
          <a:lstStyle/>
          <a:p>
            <a:r>
              <a:rPr lang="en-GB" sz="4000">
                <a:ea typeface="+mj-lt"/>
                <a:cs typeface="+mj-lt"/>
              </a:rPr>
              <a:t>Renting server</a:t>
            </a:r>
            <a:br>
              <a:rPr lang="en-GB" sz="4000">
                <a:ea typeface="+mj-lt"/>
                <a:cs typeface="+mj-lt"/>
              </a:rPr>
            </a:br>
            <a:endParaRPr lang="en-GB" sz="4000">
              <a:ea typeface="+mj-lt"/>
              <a:cs typeface="+mj-lt"/>
            </a:endParaRPr>
          </a:p>
        </p:txBody>
      </p:sp>
      <p:cxnSp>
        <p:nvCxnSpPr>
          <p:cNvPr id="10" name="Straight Arrow Connector 9">
            <a:extLst>
              <a:ext uri="{FF2B5EF4-FFF2-40B4-BE49-F238E27FC236}">
                <a16:creationId xmlns:a16="http://schemas.microsoft.com/office/drawing/2014/main" id="{B874EF51-C858-4BB9-97C3-D17755787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3661" y="2316480"/>
            <a:ext cx="82296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F49E40A-BB7F-4966-8114-A2FE0223B018}"/>
              </a:ext>
            </a:extLst>
          </p:cNvPr>
          <p:cNvSpPr>
            <a:spLocks noGrp="1"/>
          </p:cNvSpPr>
          <p:nvPr>
            <p:ph idx="1"/>
          </p:nvPr>
        </p:nvSpPr>
        <p:spPr>
          <a:xfrm>
            <a:off x="655320" y="2644518"/>
            <a:ext cx="9013052" cy="3327251"/>
          </a:xfrm>
        </p:spPr>
        <p:txBody>
          <a:bodyPr vert="horz" lIns="91440" tIns="45720" rIns="91440" bIns="45720" rtlCol="0">
            <a:normAutofit/>
          </a:bodyPr>
          <a:lstStyle/>
          <a:p>
            <a:pPr marL="0" indent="0">
              <a:buNone/>
            </a:pPr>
            <a:r>
              <a:rPr lang="en-GB" sz="2000">
                <a:ea typeface="+mn-lt"/>
                <a:cs typeface="+mn-lt"/>
              </a:rPr>
              <a:t>We have decided to rent a server as it is more cost effective for what we need to do. As the servers we need at the current moment are only a server to house the website and database, it would be more cost effective to simply rent a server.</a:t>
            </a:r>
            <a:br>
              <a:rPr lang="en-GB" sz="2000">
                <a:ea typeface="+mn-lt"/>
                <a:cs typeface="+mn-lt"/>
              </a:rPr>
            </a:br>
            <a:endParaRPr lang="en-GB" sz="2000">
              <a:ea typeface="+mn-lt"/>
              <a:cs typeface="+mn-lt"/>
            </a:endParaRPr>
          </a:p>
        </p:txBody>
      </p:sp>
    </p:spTree>
    <p:extLst>
      <p:ext uri="{BB962C8B-B14F-4D97-AF65-F5344CB8AC3E}">
        <p14:creationId xmlns:p14="http://schemas.microsoft.com/office/powerpoint/2010/main" val="3876578380"/>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48A740BC-A0AA-45E0-B899-2AE9C6FE1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3121" y="-2"/>
            <a:ext cx="6278879" cy="6858002"/>
          </a:xfrm>
          <a:custGeom>
            <a:avLst/>
            <a:gdLst>
              <a:gd name="connsiteX0" fmla="*/ 45572 w 6278879"/>
              <a:gd name="connsiteY0" fmla="*/ 0 h 6858002"/>
              <a:gd name="connsiteX1" fmla="*/ 6278879 w 6278879"/>
              <a:gd name="connsiteY1" fmla="*/ 0 h 6858002"/>
              <a:gd name="connsiteX2" fmla="*/ 6278879 w 6278879"/>
              <a:gd name="connsiteY2" fmla="*/ 6858002 h 6858002"/>
              <a:gd name="connsiteX3" fmla="*/ 3292308 w 6278879"/>
              <a:gd name="connsiteY3" fmla="*/ 6858002 h 6858002"/>
              <a:gd name="connsiteX4" fmla="*/ 3181526 w 6278879"/>
              <a:gd name="connsiteY4" fmla="*/ 6786982 h 6858002"/>
              <a:gd name="connsiteX5" fmla="*/ 0 w 6278879"/>
              <a:gd name="connsiteY5" fmla="*/ 803254 h 6858002"/>
              <a:gd name="connsiteX6" fmla="*/ 37255 w 6278879"/>
              <a:gd name="connsiteY6" fmla="*/ 65447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78879" h="6858002">
                <a:moveTo>
                  <a:pt x="45572" y="0"/>
                </a:moveTo>
                <a:lnTo>
                  <a:pt x="6278879" y="0"/>
                </a:lnTo>
                <a:lnTo>
                  <a:pt x="6278879" y="6858002"/>
                </a:lnTo>
                <a:lnTo>
                  <a:pt x="3292308" y="6858002"/>
                </a:lnTo>
                <a:lnTo>
                  <a:pt x="3181526" y="6786982"/>
                </a:lnTo>
                <a:cubicBezTo>
                  <a:pt x="1262021" y="5490191"/>
                  <a:pt x="0" y="3294103"/>
                  <a:pt x="0" y="803254"/>
                </a:cubicBezTo>
                <a:cubicBezTo>
                  <a:pt x="0" y="554169"/>
                  <a:pt x="12620" y="308032"/>
                  <a:pt x="37255" y="65447"/>
                </a:cubicBez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5C09AB4-3E71-4425-BFD2-814D5D2EE965}"/>
              </a:ext>
            </a:extLst>
          </p:cNvPr>
          <p:cNvSpPr>
            <a:spLocks noGrp="1"/>
          </p:cNvSpPr>
          <p:nvPr>
            <p:ph type="title"/>
          </p:nvPr>
        </p:nvSpPr>
        <p:spPr>
          <a:xfrm>
            <a:off x="655320" y="365125"/>
            <a:ext cx="9013052" cy="1623312"/>
          </a:xfrm>
        </p:spPr>
        <p:txBody>
          <a:bodyPr anchor="b">
            <a:normAutofit/>
          </a:bodyPr>
          <a:lstStyle/>
          <a:p>
            <a:r>
              <a:rPr lang="en-GB" sz="4000">
                <a:ea typeface="+mj-lt"/>
                <a:cs typeface="+mj-lt"/>
              </a:rPr>
              <a:t>App development</a:t>
            </a:r>
            <a:endParaRPr lang="en-US" sz="4000"/>
          </a:p>
          <a:p>
            <a:endParaRPr lang="en-US" sz="4000"/>
          </a:p>
        </p:txBody>
      </p:sp>
      <p:cxnSp>
        <p:nvCxnSpPr>
          <p:cNvPr id="10" name="Straight Arrow Connector 9">
            <a:extLst>
              <a:ext uri="{FF2B5EF4-FFF2-40B4-BE49-F238E27FC236}">
                <a16:creationId xmlns:a16="http://schemas.microsoft.com/office/drawing/2014/main" id="{B874EF51-C858-4BB9-97C3-D17755787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3661" y="2316480"/>
            <a:ext cx="82296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1A77ED8-E860-4198-96F4-8BD68A16B14C}"/>
              </a:ext>
            </a:extLst>
          </p:cNvPr>
          <p:cNvSpPr>
            <a:spLocks noGrp="1"/>
          </p:cNvSpPr>
          <p:nvPr>
            <p:ph idx="1"/>
          </p:nvPr>
        </p:nvSpPr>
        <p:spPr>
          <a:xfrm>
            <a:off x="655320" y="2644518"/>
            <a:ext cx="9013052" cy="3327251"/>
          </a:xfrm>
        </p:spPr>
        <p:txBody>
          <a:bodyPr vert="horz" lIns="91440" tIns="45720" rIns="91440" bIns="45720" rtlCol="0">
            <a:normAutofit/>
          </a:bodyPr>
          <a:lstStyle/>
          <a:p>
            <a:pPr marL="0" indent="0">
              <a:buNone/>
            </a:pPr>
            <a:r>
              <a:rPr lang="en-GB" sz="2000">
                <a:ea typeface="+mn-lt"/>
                <a:cs typeface="+mn-lt"/>
              </a:rPr>
              <a:t>Finally we have app development. As the main focus of our project is an app, we need to select the correct development tool to make the app, it is important to pick a tool everyone is familiar with. For this i will be comparing unity and visual studio to build fire.</a:t>
            </a:r>
            <a:br>
              <a:rPr lang="en-GB" sz="2000">
                <a:ea typeface="+mn-lt"/>
                <a:cs typeface="+mn-lt"/>
              </a:rPr>
            </a:br>
            <a:endParaRPr lang="en-GB" sz="2000">
              <a:ea typeface="+mn-lt"/>
              <a:cs typeface="+mn-lt"/>
            </a:endParaRPr>
          </a:p>
        </p:txBody>
      </p:sp>
    </p:spTree>
    <p:extLst>
      <p:ext uri="{BB962C8B-B14F-4D97-AF65-F5344CB8AC3E}">
        <p14:creationId xmlns:p14="http://schemas.microsoft.com/office/powerpoint/2010/main" val="4064016517"/>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3EF8996-724E-433E-AFB4-4E2B25C41CE9}"/>
              </a:ext>
            </a:extLst>
          </p:cNvPr>
          <p:cNvSpPr>
            <a:spLocks noGrp="1"/>
          </p:cNvSpPr>
          <p:nvPr>
            <p:ph type="title"/>
          </p:nvPr>
        </p:nvSpPr>
        <p:spPr>
          <a:xfrm>
            <a:off x="804672" y="1412489"/>
            <a:ext cx="2871095" cy="2156621"/>
          </a:xfrm>
        </p:spPr>
        <p:txBody>
          <a:bodyPr anchor="t">
            <a:normAutofit/>
          </a:bodyPr>
          <a:lstStyle/>
          <a:p>
            <a:r>
              <a:rPr lang="en-GB" sz="3600">
                <a:solidFill>
                  <a:srgbClr val="FFFFFF"/>
                </a:solidFill>
                <a:ea typeface="+mj-lt"/>
                <a:cs typeface="+mj-lt"/>
              </a:rPr>
              <a:t>Unity and visual studio(4)</a:t>
            </a:r>
            <a:br>
              <a:rPr lang="en-GB" sz="3600">
                <a:ea typeface="+mj-lt"/>
                <a:cs typeface="+mj-lt"/>
              </a:rPr>
            </a:br>
            <a:endParaRPr lang="en-GB" sz="3600">
              <a:solidFill>
                <a:srgbClr val="FFFFFF"/>
              </a:solidFill>
              <a:ea typeface="+mj-lt"/>
              <a:cs typeface="+mj-lt"/>
            </a:endParaRPr>
          </a:p>
        </p:txBody>
      </p:sp>
      <p:sp>
        <p:nvSpPr>
          <p:cNvPr id="3" name="Content Placeholder 2">
            <a:extLst>
              <a:ext uri="{FF2B5EF4-FFF2-40B4-BE49-F238E27FC236}">
                <a16:creationId xmlns:a16="http://schemas.microsoft.com/office/drawing/2014/main" id="{408E68A9-F309-4B2E-B83D-E8EC756C53F0}"/>
              </a:ext>
            </a:extLst>
          </p:cNvPr>
          <p:cNvSpPr>
            <a:spLocks noGrp="1"/>
          </p:cNvSpPr>
          <p:nvPr>
            <p:ph sz="half" idx="1"/>
          </p:nvPr>
        </p:nvSpPr>
        <p:spPr>
          <a:xfrm>
            <a:off x="5198993" y="1412489"/>
            <a:ext cx="2926080" cy="4363844"/>
          </a:xfrm>
        </p:spPr>
        <p:txBody>
          <a:bodyPr vert="horz" lIns="91440" tIns="45720" rIns="91440" bIns="45720" rtlCol="0">
            <a:normAutofit/>
          </a:bodyPr>
          <a:lstStyle/>
          <a:p>
            <a:pPr>
              <a:buNone/>
            </a:pPr>
            <a:r>
              <a:rPr lang="en-GB" sz="2000" u="sng">
                <a:ea typeface="+mn-lt"/>
                <a:cs typeface="+mn-lt"/>
              </a:rPr>
              <a:t>Advantages</a:t>
            </a:r>
            <a:endParaRPr lang="en-US" sz="2000">
              <a:ea typeface="+mn-lt"/>
              <a:cs typeface="+mn-lt"/>
            </a:endParaRPr>
          </a:p>
          <a:p>
            <a:pPr>
              <a:buFont typeface="Arial"/>
            </a:pPr>
            <a:r>
              <a:rPr lang="en-GB" sz="2000">
                <a:ea typeface="+mn-lt"/>
                <a:cs typeface="+mn-lt"/>
              </a:rPr>
              <a:t>Easy to use if new</a:t>
            </a:r>
          </a:p>
          <a:p>
            <a:pPr>
              <a:buFont typeface="Arial"/>
            </a:pPr>
            <a:r>
              <a:rPr lang="en-GB" sz="2000">
                <a:ea typeface="+mn-lt"/>
                <a:cs typeface="+mn-lt"/>
              </a:rPr>
              <a:t>Easy to find what is being looked for</a:t>
            </a:r>
          </a:p>
          <a:p>
            <a:pPr>
              <a:buFont typeface="Arial"/>
            </a:pPr>
            <a:r>
              <a:rPr lang="en-GB" sz="2000">
                <a:ea typeface="+mn-lt"/>
                <a:cs typeface="+mn-lt"/>
              </a:rPr>
              <a:t>Easy to debug</a:t>
            </a:r>
          </a:p>
          <a:p>
            <a:pPr>
              <a:buFont typeface="Arial"/>
            </a:pPr>
            <a:r>
              <a:rPr lang="en-GB" sz="2000">
                <a:ea typeface="+mn-lt"/>
                <a:cs typeface="+mn-lt"/>
              </a:rPr>
              <a:t>Can support php which is needed</a:t>
            </a:r>
          </a:p>
          <a:p>
            <a:pPr>
              <a:buFont typeface="Arial"/>
            </a:pPr>
            <a:r>
              <a:rPr lang="en-GB" sz="2000">
                <a:ea typeface="+mn-lt"/>
                <a:cs typeface="+mn-lt"/>
              </a:rPr>
              <a:t>Points out problems</a:t>
            </a:r>
          </a:p>
          <a:p>
            <a:pPr marL="0" indent="0">
              <a:buNone/>
            </a:pPr>
            <a:br>
              <a:rPr lang="en-US" sz="2000"/>
            </a:br>
            <a:endParaRPr lang="en-US" sz="2000"/>
          </a:p>
        </p:txBody>
      </p:sp>
      <p:sp>
        <p:nvSpPr>
          <p:cNvPr id="4" name="Content Placeholder 3">
            <a:extLst>
              <a:ext uri="{FF2B5EF4-FFF2-40B4-BE49-F238E27FC236}">
                <a16:creationId xmlns:a16="http://schemas.microsoft.com/office/drawing/2014/main" id="{6C6CA142-65E3-4B54-A7F4-E6EC459FA78E}"/>
              </a:ext>
            </a:extLst>
          </p:cNvPr>
          <p:cNvSpPr>
            <a:spLocks noGrp="1"/>
          </p:cNvSpPr>
          <p:nvPr>
            <p:ph sz="half" idx="2"/>
          </p:nvPr>
        </p:nvSpPr>
        <p:spPr>
          <a:xfrm>
            <a:off x="8451604" y="1412489"/>
            <a:ext cx="2926080" cy="4363844"/>
          </a:xfrm>
        </p:spPr>
        <p:txBody>
          <a:bodyPr vert="horz" lIns="91440" tIns="45720" rIns="91440" bIns="45720" rtlCol="0" anchor="t">
            <a:normAutofit/>
          </a:bodyPr>
          <a:lstStyle/>
          <a:p>
            <a:pPr>
              <a:buNone/>
            </a:pPr>
            <a:r>
              <a:rPr lang="en-GB" sz="2000" u="sng">
                <a:ea typeface="+mn-lt"/>
                <a:cs typeface="+mn-lt"/>
              </a:rPr>
              <a:t>Disadvantages</a:t>
            </a:r>
            <a:r>
              <a:rPr lang="en-GB" sz="2000">
                <a:ea typeface="+mn-lt"/>
                <a:cs typeface="+mn-lt"/>
              </a:rPr>
              <a:t> (5)</a:t>
            </a:r>
            <a:endParaRPr lang="en-US" sz="2000">
              <a:ea typeface="+mn-lt"/>
              <a:cs typeface="+mn-lt"/>
            </a:endParaRPr>
          </a:p>
          <a:p>
            <a:pPr>
              <a:buFont typeface="Arial"/>
            </a:pPr>
            <a:r>
              <a:rPr lang="en-GB" sz="2000">
                <a:ea typeface="+mn-lt"/>
                <a:cs typeface="+mn-lt"/>
              </a:rPr>
              <a:t>Can be a bit slow</a:t>
            </a:r>
          </a:p>
          <a:p>
            <a:pPr>
              <a:buFont typeface="Arial"/>
            </a:pPr>
            <a:r>
              <a:rPr lang="en-GB" sz="2000">
                <a:ea typeface="+mn-lt"/>
                <a:cs typeface="+mn-lt"/>
              </a:rPr>
              <a:t>Takes a lot of memory</a:t>
            </a:r>
          </a:p>
          <a:p>
            <a:pPr>
              <a:buFont typeface="Arial"/>
            </a:pPr>
            <a:r>
              <a:rPr lang="en-GB" sz="2000">
                <a:ea typeface="+mn-lt"/>
                <a:cs typeface="+mn-lt"/>
              </a:rPr>
              <a:t>Can Crashes frequently</a:t>
            </a:r>
          </a:p>
          <a:p>
            <a:pPr>
              <a:buFont typeface="Arial"/>
            </a:pPr>
            <a:r>
              <a:rPr lang="en-GB" sz="2000">
                <a:ea typeface="+mn-lt"/>
                <a:cs typeface="+mn-lt"/>
              </a:rPr>
              <a:t>Has a lot of features so difficult to find if new</a:t>
            </a:r>
          </a:p>
          <a:p>
            <a:pPr>
              <a:buFont typeface="Arial"/>
            </a:pPr>
            <a:r>
              <a:rPr lang="en-GB" sz="2000">
                <a:ea typeface="+mn-lt"/>
                <a:cs typeface="+mn-lt"/>
              </a:rPr>
              <a:t>Learning curve</a:t>
            </a:r>
          </a:p>
          <a:p>
            <a:pPr marL="0" indent="0">
              <a:buNone/>
            </a:pPr>
            <a:br>
              <a:rPr lang="en-US" sz="2000"/>
            </a:br>
            <a:endParaRPr lang="en-US" sz="2000"/>
          </a:p>
        </p:txBody>
      </p:sp>
    </p:spTree>
    <p:extLst>
      <p:ext uri="{BB962C8B-B14F-4D97-AF65-F5344CB8AC3E}">
        <p14:creationId xmlns:p14="http://schemas.microsoft.com/office/powerpoint/2010/main" val="3234576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7">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9">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Freeform: Shape 21">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950AE75-F3D5-4424-8970-21953FA2BBB3}"/>
              </a:ext>
            </a:extLst>
          </p:cNvPr>
          <p:cNvSpPr>
            <a:spLocks noGrp="1"/>
          </p:cNvSpPr>
          <p:nvPr>
            <p:ph type="title"/>
          </p:nvPr>
        </p:nvSpPr>
        <p:spPr>
          <a:xfrm>
            <a:off x="804672" y="1412489"/>
            <a:ext cx="2871095" cy="2156621"/>
          </a:xfrm>
        </p:spPr>
        <p:txBody>
          <a:bodyPr anchor="t">
            <a:normAutofit/>
          </a:bodyPr>
          <a:lstStyle/>
          <a:p>
            <a:r>
              <a:rPr lang="en-GB" sz="3600">
                <a:solidFill>
                  <a:srgbClr val="FFFFFF"/>
                </a:solidFill>
                <a:ea typeface="+mj-lt"/>
                <a:cs typeface="+mj-lt"/>
              </a:rPr>
              <a:t>Build fire(6)</a:t>
            </a:r>
            <a:br>
              <a:rPr lang="en-GB" sz="3600">
                <a:ea typeface="+mj-lt"/>
                <a:cs typeface="+mj-lt"/>
              </a:rPr>
            </a:br>
            <a:endParaRPr lang="en-GB" sz="3600">
              <a:solidFill>
                <a:srgbClr val="FFFFFF"/>
              </a:solidFill>
              <a:ea typeface="+mj-lt"/>
              <a:cs typeface="+mj-lt"/>
            </a:endParaRPr>
          </a:p>
        </p:txBody>
      </p:sp>
      <p:sp>
        <p:nvSpPr>
          <p:cNvPr id="3" name="Content Placeholder 2">
            <a:extLst>
              <a:ext uri="{FF2B5EF4-FFF2-40B4-BE49-F238E27FC236}">
                <a16:creationId xmlns:a16="http://schemas.microsoft.com/office/drawing/2014/main" id="{362105CC-6CD9-47E5-AE63-AD6DF3F3B66F}"/>
              </a:ext>
            </a:extLst>
          </p:cNvPr>
          <p:cNvSpPr>
            <a:spLocks noGrp="1"/>
          </p:cNvSpPr>
          <p:nvPr>
            <p:ph sz="half" idx="1"/>
          </p:nvPr>
        </p:nvSpPr>
        <p:spPr>
          <a:xfrm>
            <a:off x="5198993" y="1412489"/>
            <a:ext cx="2926080" cy="4363844"/>
          </a:xfrm>
        </p:spPr>
        <p:txBody>
          <a:bodyPr vert="horz" lIns="91440" tIns="45720" rIns="91440" bIns="45720" rtlCol="0">
            <a:normAutofit/>
          </a:bodyPr>
          <a:lstStyle/>
          <a:p>
            <a:pPr>
              <a:buNone/>
            </a:pPr>
            <a:r>
              <a:rPr lang="en-GB" sz="2000" u="sng">
                <a:ea typeface="+mn-lt"/>
                <a:cs typeface="+mn-lt"/>
              </a:rPr>
              <a:t>Advantages</a:t>
            </a:r>
            <a:endParaRPr lang="en-US" sz="2000">
              <a:ea typeface="+mn-lt"/>
              <a:cs typeface="+mn-lt"/>
            </a:endParaRPr>
          </a:p>
          <a:p>
            <a:pPr>
              <a:buFont typeface="Arial"/>
            </a:pPr>
            <a:r>
              <a:rPr lang="en-GB" sz="2000">
                <a:ea typeface="+mn-lt"/>
                <a:cs typeface="+mn-lt"/>
              </a:rPr>
              <a:t>Easy to build an app</a:t>
            </a:r>
          </a:p>
          <a:p>
            <a:pPr>
              <a:buFont typeface="Arial"/>
            </a:pPr>
            <a:r>
              <a:rPr lang="en-GB" sz="2000">
                <a:ea typeface="+mn-lt"/>
                <a:cs typeface="+mn-lt"/>
              </a:rPr>
              <a:t>No coding needed</a:t>
            </a:r>
          </a:p>
          <a:p>
            <a:pPr>
              <a:buFont typeface="Arial"/>
            </a:pPr>
            <a:r>
              <a:rPr lang="en-GB" sz="2000">
                <a:ea typeface="+mn-lt"/>
                <a:cs typeface="+mn-lt"/>
              </a:rPr>
              <a:t>Easy to get feedback</a:t>
            </a:r>
          </a:p>
          <a:p>
            <a:pPr>
              <a:buFont typeface="Arial"/>
            </a:pPr>
            <a:r>
              <a:rPr lang="en-GB" sz="2000">
                <a:ea typeface="+mn-lt"/>
                <a:cs typeface="+mn-lt"/>
              </a:rPr>
              <a:t>DIY OR can get a consultant</a:t>
            </a:r>
          </a:p>
          <a:p>
            <a:pPr marL="0" indent="0">
              <a:buNone/>
            </a:pPr>
            <a:br>
              <a:rPr lang="en-US" sz="2000"/>
            </a:br>
            <a:endParaRPr lang="en-US" sz="2000"/>
          </a:p>
        </p:txBody>
      </p:sp>
      <p:sp>
        <p:nvSpPr>
          <p:cNvPr id="4" name="Content Placeholder 3">
            <a:extLst>
              <a:ext uri="{FF2B5EF4-FFF2-40B4-BE49-F238E27FC236}">
                <a16:creationId xmlns:a16="http://schemas.microsoft.com/office/drawing/2014/main" id="{6956F7F9-5B86-48DE-BF93-5922F62DEB0D}"/>
              </a:ext>
            </a:extLst>
          </p:cNvPr>
          <p:cNvSpPr>
            <a:spLocks noGrp="1"/>
          </p:cNvSpPr>
          <p:nvPr>
            <p:ph sz="half" idx="2"/>
          </p:nvPr>
        </p:nvSpPr>
        <p:spPr>
          <a:xfrm>
            <a:off x="8451604" y="1412489"/>
            <a:ext cx="2926080" cy="4363844"/>
          </a:xfrm>
        </p:spPr>
        <p:txBody>
          <a:bodyPr vert="horz" lIns="91440" tIns="45720" rIns="91440" bIns="45720" rtlCol="0" anchor="t">
            <a:normAutofit/>
          </a:bodyPr>
          <a:lstStyle/>
          <a:p>
            <a:pPr>
              <a:buNone/>
            </a:pPr>
            <a:r>
              <a:rPr lang="en-GB" sz="2000" u="sng">
                <a:ea typeface="+mn-lt"/>
                <a:cs typeface="+mn-lt"/>
              </a:rPr>
              <a:t>Disadvantages </a:t>
            </a:r>
            <a:r>
              <a:rPr lang="en-GB" sz="2000">
                <a:ea typeface="+mn-lt"/>
                <a:cs typeface="+mn-lt"/>
              </a:rPr>
              <a:t>(7)</a:t>
            </a:r>
            <a:endParaRPr lang="en-US" sz="2000">
              <a:ea typeface="+mn-lt"/>
              <a:cs typeface="+mn-lt"/>
            </a:endParaRPr>
          </a:p>
          <a:p>
            <a:pPr>
              <a:buFont typeface="Arial"/>
            </a:pPr>
            <a:r>
              <a:rPr lang="en-GB" sz="2000">
                <a:ea typeface="+mn-lt"/>
                <a:cs typeface="+mn-lt"/>
              </a:rPr>
              <a:t>Not supported by a big company</a:t>
            </a:r>
          </a:p>
          <a:p>
            <a:pPr>
              <a:buFont typeface="Arial"/>
            </a:pPr>
            <a:r>
              <a:rPr lang="en-GB" sz="2000">
                <a:ea typeface="+mn-lt"/>
                <a:cs typeface="+mn-lt"/>
              </a:rPr>
              <a:t>Only recently started</a:t>
            </a:r>
          </a:p>
          <a:p>
            <a:pPr>
              <a:buFont typeface="Arial"/>
            </a:pPr>
            <a:r>
              <a:rPr lang="en-GB" sz="2000">
                <a:ea typeface="+mn-lt"/>
                <a:cs typeface="+mn-lt"/>
              </a:rPr>
              <a:t>No live chat</a:t>
            </a:r>
          </a:p>
          <a:p>
            <a:pPr marL="0" indent="0">
              <a:buNone/>
            </a:pPr>
            <a:br>
              <a:rPr lang="en-US" sz="2000"/>
            </a:br>
            <a:endParaRPr lang="en-US" sz="2000"/>
          </a:p>
        </p:txBody>
      </p:sp>
    </p:spTree>
    <p:extLst>
      <p:ext uri="{BB962C8B-B14F-4D97-AF65-F5344CB8AC3E}">
        <p14:creationId xmlns:p14="http://schemas.microsoft.com/office/powerpoint/2010/main" val="21347518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48A740BC-A0AA-45E0-B899-2AE9C6FE1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3121" y="-2"/>
            <a:ext cx="6278879" cy="6858002"/>
          </a:xfrm>
          <a:custGeom>
            <a:avLst/>
            <a:gdLst>
              <a:gd name="connsiteX0" fmla="*/ 45572 w 6278879"/>
              <a:gd name="connsiteY0" fmla="*/ 0 h 6858002"/>
              <a:gd name="connsiteX1" fmla="*/ 6278879 w 6278879"/>
              <a:gd name="connsiteY1" fmla="*/ 0 h 6858002"/>
              <a:gd name="connsiteX2" fmla="*/ 6278879 w 6278879"/>
              <a:gd name="connsiteY2" fmla="*/ 6858002 h 6858002"/>
              <a:gd name="connsiteX3" fmla="*/ 3292308 w 6278879"/>
              <a:gd name="connsiteY3" fmla="*/ 6858002 h 6858002"/>
              <a:gd name="connsiteX4" fmla="*/ 3181526 w 6278879"/>
              <a:gd name="connsiteY4" fmla="*/ 6786982 h 6858002"/>
              <a:gd name="connsiteX5" fmla="*/ 0 w 6278879"/>
              <a:gd name="connsiteY5" fmla="*/ 803254 h 6858002"/>
              <a:gd name="connsiteX6" fmla="*/ 37255 w 6278879"/>
              <a:gd name="connsiteY6" fmla="*/ 65447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78879" h="6858002">
                <a:moveTo>
                  <a:pt x="45572" y="0"/>
                </a:moveTo>
                <a:lnTo>
                  <a:pt x="6278879" y="0"/>
                </a:lnTo>
                <a:lnTo>
                  <a:pt x="6278879" y="6858002"/>
                </a:lnTo>
                <a:lnTo>
                  <a:pt x="3292308" y="6858002"/>
                </a:lnTo>
                <a:lnTo>
                  <a:pt x="3181526" y="6786982"/>
                </a:lnTo>
                <a:cubicBezTo>
                  <a:pt x="1262021" y="5490191"/>
                  <a:pt x="0" y="3294103"/>
                  <a:pt x="0" y="803254"/>
                </a:cubicBezTo>
                <a:cubicBezTo>
                  <a:pt x="0" y="554169"/>
                  <a:pt x="12620" y="308032"/>
                  <a:pt x="37255" y="65447"/>
                </a:cubicBez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EA0F821-6872-4CEC-84C8-DC345D2A508B}"/>
              </a:ext>
            </a:extLst>
          </p:cNvPr>
          <p:cNvSpPr>
            <a:spLocks noGrp="1"/>
          </p:cNvSpPr>
          <p:nvPr>
            <p:ph type="title"/>
          </p:nvPr>
        </p:nvSpPr>
        <p:spPr>
          <a:xfrm>
            <a:off x="655320" y="365125"/>
            <a:ext cx="9013052" cy="1623312"/>
          </a:xfrm>
        </p:spPr>
        <p:txBody>
          <a:bodyPr anchor="b">
            <a:normAutofit/>
          </a:bodyPr>
          <a:lstStyle/>
          <a:p>
            <a:r>
              <a:rPr lang="en-GB" sz="3700">
                <a:ea typeface="+mj-lt"/>
                <a:cs typeface="+mj-lt"/>
              </a:rPr>
              <a:t>App development</a:t>
            </a:r>
            <a:endParaRPr lang="en-US" sz="3700"/>
          </a:p>
          <a:p>
            <a:br>
              <a:rPr lang="en-US" sz="3700"/>
            </a:br>
            <a:endParaRPr lang="en-US" sz="3700"/>
          </a:p>
        </p:txBody>
      </p:sp>
      <p:cxnSp>
        <p:nvCxnSpPr>
          <p:cNvPr id="10" name="Straight Arrow Connector 9">
            <a:extLst>
              <a:ext uri="{FF2B5EF4-FFF2-40B4-BE49-F238E27FC236}">
                <a16:creationId xmlns:a16="http://schemas.microsoft.com/office/drawing/2014/main" id="{B874EF51-C858-4BB9-97C3-D17755787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3661" y="2316480"/>
            <a:ext cx="82296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2FCC37A-BE3A-412B-8CF0-72BF249B4CFB}"/>
              </a:ext>
            </a:extLst>
          </p:cNvPr>
          <p:cNvSpPr>
            <a:spLocks noGrp="1"/>
          </p:cNvSpPr>
          <p:nvPr>
            <p:ph idx="1"/>
          </p:nvPr>
        </p:nvSpPr>
        <p:spPr>
          <a:xfrm>
            <a:off x="655320" y="2644518"/>
            <a:ext cx="9013052" cy="3327251"/>
          </a:xfrm>
        </p:spPr>
        <p:txBody>
          <a:bodyPr vert="horz" lIns="91440" tIns="45720" rIns="91440" bIns="45720" rtlCol="0">
            <a:normAutofit/>
          </a:bodyPr>
          <a:lstStyle/>
          <a:p>
            <a:pPr>
              <a:buNone/>
            </a:pPr>
            <a:r>
              <a:rPr lang="en-GB" sz="2000">
                <a:ea typeface="+mn-lt"/>
                <a:cs typeface="+mn-lt"/>
              </a:rPr>
              <a:t>For the development of the app, we decided to use Visual studio and unity. As the more familiar choice with the team members programming, we have decided to use unity to allow some ease with programming our app.</a:t>
            </a:r>
            <a:endParaRPr lang="en-US" sz="2000">
              <a:ea typeface="+mn-lt"/>
              <a:cs typeface="+mn-lt"/>
            </a:endParaRPr>
          </a:p>
          <a:p>
            <a:pPr marL="0" indent="0">
              <a:buNone/>
            </a:pPr>
            <a:br>
              <a:rPr lang="en-US" sz="2000"/>
            </a:br>
            <a:endParaRPr lang="en-US" sz="2000"/>
          </a:p>
        </p:txBody>
      </p:sp>
    </p:spTree>
    <p:extLst>
      <p:ext uri="{BB962C8B-B14F-4D97-AF65-F5344CB8AC3E}">
        <p14:creationId xmlns:p14="http://schemas.microsoft.com/office/powerpoint/2010/main" val="984759509"/>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48A740BC-A0AA-45E0-B899-2AE9C6FE1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3121" y="-2"/>
            <a:ext cx="6278879" cy="6858002"/>
          </a:xfrm>
          <a:custGeom>
            <a:avLst/>
            <a:gdLst>
              <a:gd name="connsiteX0" fmla="*/ 45572 w 6278879"/>
              <a:gd name="connsiteY0" fmla="*/ 0 h 6858002"/>
              <a:gd name="connsiteX1" fmla="*/ 6278879 w 6278879"/>
              <a:gd name="connsiteY1" fmla="*/ 0 h 6858002"/>
              <a:gd name="connsiteX2" fmla="*/ 6278879 w 6278879"/>
              <a:gd name="connsiteY2" fmla="*/ 6858002 h 6858002"/>
              <a:gd name="connsiteX3" fmla="*/ 3292308 w 6278879"/>
              <a:gd name="connsiteY3" fmla="*/ 6858002 h 6858002"/>
              <a:gd name="connsiteX4" fmla="*/ 3181526 w 6278879"/>
              <a:gd name="connsiteY4" fmla="*/ 6786982 h 6858002"/>
              <a:gd name="connsiteX5" fmla="*/ 0 w 6278879"/>
              <a:gd name="connsiteY5" fmla="*/ 803254 h 6858002"/>
              <a:gd name="connsiteX6" fmla="*/ 37255 w 6278879"/>
              <a:gd name="connsiteY6" fmla="*/ 65447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78879" h="6858002">
                <a:moveTo>
                  <a:pt x="45572" y="0"/>
                </a:moveTo>
                <a:lnTo>
                  <a:pt x="6278879" y="0"/>
                </a:lnTo>
                <a:lnTo>
                  <a:pt x="6278879" y="6858002"/>
                </a:lnTo>
                <a:lnTo>
                  <a:pt x="3292308" y="6858002"/>
                </a:lnTo>
                <a:lnTo>
                  <a:pt x="3181526" y="6786982"/>
                </a:lnTo>
                <a:cubicBezTo>
                  <a:pt x="1262021" y="5490191"/>
                  <a:pt x="0" y="3294103"/>
                  <a:pt x="0" y="803254"/>
                </a:cubicBezTo>
                <a:cubicBezTo>
                  <a:pt x="0" y="554169"/>
                  <a:pt x="12620" y="308032"/>
                  <a:pt x="37255" y="65447"/>
                </a:cubicBez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07B85DA-ACA3-4B9F-AFFA-E6C5643602DA}"/>
              </a:ext>
            </a:extLst>
          </p:cNvPr>
          <p:cNvSpPr>
            <a:spLocks noGrp="1"/>
          </p:cNvSpPr>
          <p:nvPr>
            <p:ph type="title"/>
          </p:nvPr>
        </p:nvSpPr>
        <p:spPr>
          <a:xfrm>
            <a:off x="655320" y="365125"/>
            <a:ext cx="9013052" cy="1623312"/>
          </a:xfrm>
        </p:spPr>
        <p:txBody>
          <a:bodyPr anchor="b">
            <a:normAutofit/>
          </a:bodyPr>
          <a:lstStyle/>
          <a:p>
            <a:r>
              <a:rPr lang="en-GB" sz="4000"/>
              <a:t>Conclusion</a:t>
            </a:r>
            <a:endParaRPr lang="en-US" sz="4000"/>
          </a:p>
          <a:p>
            <a:endParaRPr lang="en-US" sz="4000"/>
          </a:p>
        </p:txBody>
      </p:sp>
      <p:cxnSp>
        <p:nvCxnSpPr>
          <p:cNvPr id="10" name="Straight Arrow Connector 9">
            <a:extLst>
              <a:ext uri="{FF2B5EF4-FFF2-40B4-BE49-F238E27FC236}">
                <a16:creationId xmlns:a16="http://schemas.microsoft.com/office/drawing/2014/main" id="{B874EF51-C858-4BB9-97C3-D17755787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3661" y="2316480"/>
            <a:ext cx="82296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39DF929-DE3B-4FCE-954C-E372562B26AF}"/>
              </a:ext>
            </a:extLst>
          </p:cNvPr>
          <p:cNvSpPr>
            <a:spLocks noGrp="1"/>
          </p:cNvSpPr>
          <p:nvPr>
            <p:ph idx="1"/>
          </p:nvPr>
        </p:nvSpPr>
        <p:spPr>
          <a:xfrm>
            <a:off x="655320" y="2644518"/>
            <a:ext cx="9013052" cy="3327251"/>
          </a:xfrm>
        </p:spPr>
        <p:txBody>
          <a:bodyPr vert="horz" lIns="91440" tIns="45720" rIns="91440" bIns="45720" rtlCol="0">
            <a:normAutofit/>
          </a:bodyPr>
          <a:lstStyle/>
          <a:p>
            <a:pPr>
              <a:buNone/>
            </a:pPr>
            <a:r>
              <a:rPr lang="en-GB" sz="2000">
                <a:ea typeface="+mn-lt"/>
                <a:cs typeface="+mn-lt"/>
              </a:rPr>
              <a:t>   In conclusion, the main front of the app will be designed in unity with the scripts being written in visual studio. This will allow for the app to look as envisioned and have all the functionality we need the app to have. We will also  have a website so that people can search for our product to get information and a link to download the app</a:t>
            </a:r>
            <a:endParaRPr lang="en-US" sz="2000">
              <a:ea typeface="+mn-lt"/>
              <a:cs typeface="+mn-lt"/>
            </a:endParaRPr>
          </a:p>
          <a:p>
            <a:pPr marL="0" indent="0">
              <a:buNone/>
            </a:pPr>
            <a:br>
              <a:rPr lang="en-US" sz="2000"/>
            </a:br>
            <a:endParaRPr lang="en-US" sz="2000"/>
          </a:p>
        </p:txBody>
      </p:sp>
    </p:spTree>
    <p:extLst>
      <p:ext uri="{BB962C8B-B14F-4D97-AF65-F5344CB8AC3E}">
        <p14:creationId xmlns:p14="http://schemas.microsoft.com/office/powerpoint/2010/main" val="1660171105"/>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77E57D-6A88-4B5B-A068-2BA7FF4E8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236CE4-2E2C-4F6A-9969-C431413EA57F}"/>
              </a:ext>
            </a:extLst>
          </p:cNvPr>
          <p:cNvSpPr>
            <a:spLocks noGrp="1"/>
          </p:cNvSpPr>
          <p:nvPr>
            <p:ph type="title"/>
          </p:nvPr>
        </p:nvSpPr>
        <p:spPr>
          <a:xfrm>
            <a:off x="841248" y="502920"/>
            <a:ext cx="10509504" cy="1975104"/>
          </a:xfrm>
        </p:spPr>
        <p:txBody>
          <a:bodyPr anchor="b">
            <a:normAutofit/>
          </a:bodyPr>
          <a:lstStyle/>
          <a:p>
            <a:r>
              <a:rPr lang="en-GB" sz="5400">
                <a:ea typeface="+mj-lt"/>
                <a:cs typeface="+mj-lt"/>
              </a:rPr>
              <a:t>references</a:t>
            </a:r>
            <a:br>
              <a:rPr lang="en-GB" sz="5400">
                <a:ea typeface="+mj-lt"/>
                <a:cs typeface="+mj-lt"/>
              </a:rPr>
            </a:br>
            <a:endParaRPr lang="en-GB" sz="5400">
              <a:ea typeface="+mj-lt"/>
              <a:cs typeface="+mj-lt"/>
            </a:endParaRPr>
          </a:p>
        </p:txBody>
      </p:sp>
      <p:sp>
        <p:nvSpPr>
          <p:cNvPr id="10" name="Rectangle 9">
            <a:extLst>
              <a:ext uri="{FF2B5EF4-FFF2-40B4-BE49-F238E27FC236}">
                <a16:creationId xmlns:a16="http://schemas.microsoft.com/office/drawing/2014/main" id="{F7117410-A2A4-4085-9ADC-46744551D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772" y="0"/>
            <a:ext cx="10506456" cy="1913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2" name="Rectangle 11">
            <a:extLst>
              <a:ext uri="{FF2B5EF4-FFF2-40B4-BE49-F238E27FC236}">
                <a16:creationId xmlns:a16="http://schemas.microsoft.com/office/drawing/2014/main" id="{99F74EB5-E547-4FB4-95F5-BCC788F3C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2894076"/>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6CC3F56B-8EC8-4E49-9E89-01282B309ECB}"/>
              </a:ext>
            </a:extLst>
          </p:cNvPr>
          <p:cNvSpPr>
            <a:spLocks noGrp="1"/>
          </p:cNvSpPr>
          <p:nvPr>
            <p:ph idx="1"/>
          </p:nvPr>
        </p:nvSpPr>
        <p:spPr>
          <a:xfrm>
            <a:off x="841248" y="2983359"/>
            <a:ext cx="10509504" cy="2715768"/>
          </a:xfrm>
        </p:spPr>
        <p:txBody>
          <a:bodyPr vert="horz" lIns="91440" tIns="45720" rIns="91440" bIns="45720" rtlCol="0" anchor="t">
            <a:normAutofit fontScale="55000" lnSpcReduction="20000"/>
          </a:bodyPr>
          <a:lstStyle/>
          <a:p>
            <a:pPr marL="0" indent="0">
              <a:buNone/>
            </a:pPr>
            <a:r>
              <a:rPr lang="en-GB" sz="2200" dirty="0">
                <a:ea typeface="+mn-lt"/>
                <a:cs typeface="+mn-lt"/>
              </a:rPr>
              <a:t>((1)available: </a:t>
            </a:r>
            <a:r>
              <a:rPr lang="en-GB" sz="2200" dirty="0">
                <a:ea typeface="+mn-lt"/>
                <a:cs typeface="+mn-lt"/>
                <a:hlinkClick r:id="rId2"/>
              </a:rPr>
              <a:t>https://notepad-plus-plus.org/</a:t>
            </a:r>
            <a:endParaRPr lang="en-GB" sz="2200" dirty="0">
              <a:ea typeface="+mn-lt"/>
              <a:cs typeface="+mn-lt"/>
            </a:endParaRPr>
          </a:p>
          <a:p>
            <a:pPr marL="0" indent="0">
              <a:buNone/>
            </a:pPr>
            <a:r>
              <a:rPr lang="en-US" sz="2200" dirty="0">
                <a:ea typeface="+mn-lt"/>
                <a:cs typeface="+mn-lt"/>
              </a:rPr>
              <a:t>[accessed 02/12/2019]</a:t>
            </a:r>
          </a:p>
          <a:p>
            <a:pPr>
              <a:buNone/>
            </a:pPr>
            <a:r>
              <a:rPr lang="en-GB" sz="2200" dirty="0">
                <a:ea typeface="+mn-lt"/>
                <a:cs typeface="+mn-lt"/>
              </a:rPr>
              <a:t>(2)available: https</a:t>
            </a:r>
            <a:r>
              <a:rPr lang="en-GB" sz="2200" dirty="0">
                <a:ea typeface="+mn-lt"/>
                <a:cs typeface="+mn-lt"/>
                <a:hlinkClick r:id="rId3"/>
              </a:rPr>
              <a:t>://www.wix.com/</a:t>
            </a:r>
            <a:r>
              <a:rPr lang="en-US" dirty="0">
                <a:ea typeface="+mn-lt"/>
                <a:cs typeface="+mn-lt"/>
              </a:rPr>
              <a:t>[accessed 02/12/2019]</a:t>
            </a:r>
            <a:endParaRPr lang="en-GB" dirty="0"/>
          </a:p>
          <a:p>
            <a:pPr>
              <a:buNone/>
            </a:pPr>
            <a:r>
              <a:rPr lang="en-GB" sz="2200" dirty="0">
                <a:ea typeface="+mn-lt"/>
                <a:cs typeface="+mn-lt"/>
              </a:rPr>
              <a:t>(3) available: </a:t>
            </a:r>
            <a:r>
              <a:rPr lang="en-GB" sz="2200" dirty="0">
                <a:ea typeface="+mn-lt"/>
                <a:cs typeface="+mn-lt"/>
                <a:hlinkClick r:id="rId4"/>
              </a:rPr>
              <a:t>https://www.alvareztg.com/pros-and-cons-of-having-a-server-hosted-off-site/</a:t>
            </a:r>
            <a:r>
              <a:rPr lang="en-US" dirty="0">
                <a:ea typeface="+mn-lt"/>
                <a:cs typeface="+mn-lt"/>
              </a:rPr>
              <a:t>[accessed 02/12/2019]</a:t>
            </a:r>
            <a:endParaRPr lang="en-GB" dirty="0"/>
          </a:p>
          <a:p>
            <a:pPr>
              <a:buNone/>
            </a:pPr>
            <a:r>
              <a:rPr lang="en-GB" sz="2200" dirty="0">
                <a:ea typeface="+mn-lt"/>
                <a:cs typeface="+mn-lt"/>
              </a:rPr>
              <a:t>(4) available: </a:t>
            </a:r>
            <a:r>
              <a:rPr lang="en-GB" sz="2200" dirty="0">
                <a:ea typeface="+mn-lt"/>
                <a:cs typeface="+mn-lt"/>
                <a:hlinkClick r:id="rId5"/>
              </a:rPr>
              <a:t>https://unity.com/</a:t>
            </a:r>
            <a:r>
              <a:rPr lang="en-US" dirty="0">
                <a:ea typeface="+mn-lt"/>
                <a:cs typeface="+mn-lt"/>
              </a:rPr>
              <a:t>[accessed 02/12/2019]</a:t>
            </a:r>
            <a:endParaRPr lang="en-GB" dirty="0"/>
          </a:p>
          <a:p>
            <a:pPr>
              <a:buNone/>
            </a:pPr>
            <a:r>
              <a:rPr lang="en-GB" sz="2200" dirty="0">
                <a:ea typeface="+mn-lt"/>
                <a:cs typeface="+mn-lt"/>
              </a:rPr>
              <a:t>(5) available: </a:t>
            </a:r>
            <a:r>
              <a:rPr lang="en-GB" sz="2200" dirty="0">
                <a:ea typeface="+mn-lt"/>
                <a:cs typeface="+mn-lt"/>
                <a:hlinkClick r:id="rId6"/>
              </a:rPr>
              <a:t>https://www.trustradius.com/products/visual-studio-ide/reviews</a:t>
            </a:r>
            <a:r>
              <a:rPr lang="en-US" dirty="0">
                <a:ea typeface="+mn-lt"/>
                <a:cs typeface="+mn-lt"/>
              </a:rPr>
              <a:t>[accessed 02/12/2019]</a:t>
            </a:r>
            <a:endParaRPr lang="en-GB" dirty="0"/>
          </a:p>
          <a:p>
            <a:pPr>
              <a:buNone/>
            </a:pPr>
            <a:r>
              <a:rPr lang="en-GB" sz="2200" dirty="0">
                <a:ea typeface="+mn-lt"/>
                <a:cs typeface="+mn-lt"/>
              </a:rPr>
              <a:t>(6) available: </a:t>
            </a:r>
            <a:r>
              <a:rPr lang="en-GB" sz="2200" b="1" dirty="0">
                <a:ea typeface="+mn-lt"/>
                <a:cs typeface="+mn-lt"/>
                <a:hlinkClick r:id="rId7"/>
              </a:rPr>
              <a:t>https://buildfire.com/</a:t>
            </a:r>
            <a:r>
              <a:rPr lang="en-US" dirty="0">
                <a:ea typeface="+mn-lt"/>
                <a:cs typeface="+mn-lt"/>
              </a:rPr>
              <a:t>[accessed 02/12/2019]</a:t>
            </a:r>
          </a:p>
          <a:p>
            <a:pPr>
              <a:buNone/>
            </a:pPr>
            <a:r>
              <a:rPr lang="en-GB" sz="2200" dirty="0">
                <a:ea typeface="+mn-lt"/>
                <a:cs typeface="+mn-lt"/>
              </a:rPr>
              <a:t>(7) available: </a:t>
            </a:r>
            <a:r>
              <a:rPr lang="en-GB" sz="2200" b="1" dirty="0">
                <a:ea typeface="+mn-lt"/>
                <a:cs typeface="+mn-lt"/>
                <a:hlinkClick r:id="rId8"/>
              </a:rPr>
              <a:t>https://www.comparakeet.com/best-app-makers/buildfire-review/</a:t>
            </a:r>
            <a:r>
              <a:rPr lang="en-US" dirty="0">
                <a:ea typeface="+mn-lt"/>
                <a:cs typeface="+mn-lt"/>
              </a:rPr>
              <a:t>[accessed 02/12/2019]</a:t>
            </a:r>
            <a:endParaRPr lang="en-GB" dirty="0">
              <a:ea typeface="+mn-lt"/>
              <a:cs typeface="+mn-lt"/>
            </a:endParaRPr>
          </a:p>
          <a:p>
            <a:pPr>
              <a:buNone/>
            </a:pPr>
            <a:br>
              <a:rPr lang="en-US" dirty="0"/>
            </a:br>
            <a:endParaRPr lang="en-US" dirty="0"/>
          </a:p>
        </p:txBody>
      </p:sp>
    </p:spTree>
    <p:extLst>
      <p:ext uri="{BB962C8B-B14F-4D97-AF65-F5344CB8AC3E}">
        <p14:creationId xmlns:p14="http://schemas.microsoft.com/office/powerpoint/2010/main" val="331231847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CCDFCBBBA200248B32B2A626FE8B273" ma:contentTypeVersion="7" ma:contentTypeDescription="Create a new document." ma:contentTypeScope="" ma:versionID="09d00854b8833e77760dc7335b9c48d8">
  <xsd:schema xmlns:xsd="http://www.w3.org/2001/XMLSchema" xmlns:xs="http://www.w3.org/2001/XMLSchema" xmlns:p="http://schemas.microsoft.com/office/2006/metadata/properties" xmlns:ns3="ada16477-4a9e-4f32-8a2f-23c8ffb0c900" targetNamespace="http://schemas.microsoft.com/office/2006/metadata/properties" ma:root="true" ma:fieldsID="1a7d66f7f042705f6fd051ad5aabb630" ns3:_="">
    <xsd:import namespace="ada16477-4a9e-4f32-8a2f-23c8ffb0c900"/>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a16477-4a9e-4f32-8a2f-23c8ffb0c90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BDFA814-276E-48BD-A71C-923454AA38E7}">
  <ds:schemaRefs>
    <ds:schemaRef ds:uri="ada16477-4a9e-4f32-8a2f-23c8ffb0c900"/>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42AA62C8-1953-492D-B0F2-13183EB5C2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a16477-4a9e-4f32-8a2f-23c8ffb0c90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30FE8FD-486B-4FF6-AD92-E809A581939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TotalTime>
  <Words>716</Words>
  <Application>Microsoft Office PowerPoint</Application>
  <PresentationFormat>Widescreen</PresentationFormat>
  <Paragraphs>113</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Lato</vt:lpstr>
      <vt:lpstr>Office Theme</vt:lpstr>
      <vt:lpstr>Digital Banking Eceipt </vt:lpstr>
      <vt:lpstr>  Connor Osborne 1800742 </vt:lpstr>
      <vt:lpstr>Table of content </vt:lpstr>
      <vt:lpstr>Introduction </vt:lpstr>
      <vt:lpstr>Web development </vt:lpstr>
      <vt:lpstr>Notepad++(1) </vt:lpstr>
      <vt:lpstr>WIX(2) </vt:lpstr>
      <vt:lpstr>Website development of choice </vt:lpstr>
      <vt:lpstr>Servers </vt:lpstr>
      <vt:lpstr>Buying a server </vt:lpstr>
      <vt:lpstr>Renting a server(3)  </vt:lpstr>
      <vt:lpstr>Renting server </vt:lpstr>
      <vt:lpstr>App development </vt:lpstr>
      <vt:lpstr>Unity and visual studio(4) </vt:lpstr>
      <vt:lpstr>Build fire(6) </vt:lpstr>
      <vt:lpstr>App development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Banking Eceipt</dc:title>
  <dc:creator>James Dunhill</dc:creator>
  <cp:lastModifiedBy>Connor Osborne (1800742)</cp:lastModifiedBy>
  <cp:revision>4</cp:revision>
  <dcterms:created xsi:type="dcterms:W3CDTF">2019-12-04T11:47:49Z</dcterms:created>
  <dcterms:modified xsi:type="dcterms:W3CDTF">2019-12-04T13:11:44Z</dcterms:modified>
</cp:coreProperties>
</file>