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2" r:id="rId7"/>
    <p:sldId id="269" r:id="rId8"/>
    <p:sldId id="264" r:id="rId9"/>
    <p:sldId id="270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51" autoAdjust="0"/>
    <p:restoredTop sz="95671" autoAdjust="0"/>
  </p:normalViewPr>
  <p:slideViewPr>
    <p:cSldViewPr snapToGrid="0">
      <p:cViewPr>
        <p:scale>
          <a:sx n="97" d="100"/>
          <a:sy n="97" d="100"/>
        </p:scale>
        <p:origin x="840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Here is the fishbone filled in. The head is the effect: sales about 25% below 2019. There are six bones. PLACE — the retail park is quieter with empty units. PEOPLE — loyal regulars lost their jobs and hybrid workers come in less. PROCESS — there is no delivery and the pre-order phone is not answered. PRICE and COST — rent, rates and energy are up, and organic stock is volatile. PROMOTION — Basil has little visibility, no online presence and no loyalty scheme. CHANNEL — he sells premium organic food through only one onsite counter. No single bone explains it — they combine. And notice the fixable bones are Process, Promotion and Channel.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28788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: 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Tahmina Aktar Haque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2528850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Toyin Adisa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u="sng" dirty="0">
                <a:solidFill>
                  <a:srgbClr val="00B0F0"/>
                </a:solidFill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PESTEL ANALYSIS: </a:t>
            </a:r>
            <a:r>
              <a:rPr lang="en-GB" sz="2400" b="1" dirty="0">
                <a:solidFill>
                  <a:schemeClr val="accent5"/>
                </a:solidFill>
              </a:rPr>
              <a:t>Basil’s Bakery</a:t>
            </a:r>
          </a:p>
          <a:p>
            <a:r>
              <a:rPr lang="en-GB" sz="2400" b="1" dirty="0"/>
              <a:t>Cause and effect analysis: </a:t>
            </a:r>
            <a:r>
              <a:rPr lang="en-GB" sz="2400" b="1" dirty="0">
                <a:solidFill>
                  <a:schemeClr val="accent2"/>
                </a:solidFill>
              </a:rPr>
              <a:t>Fishbone diagram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497752"/>
            <a:ext cx="8915399" cy="557784"/>
          </a:xfrm>
        </p:spPr>
        <p:txBody>
          <a:bodyPr>
            <a:noAutofit/>
          </a:bodyPr>
          <a:lstStyle/>
          <a:p>
            <a:pPr algn="ctr"/>
            <a:r>
              <a:rPr lang="en-GB" b="1" u="sng" dirty="0">
                <a:solidFill>
                  <a:schemeClr val="accent3">
                    <a:lumMod val="75000"/>
                  </a:schemeClr>
                </a:solidFill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64569" y="1337522"/>
            <a:ext cx="10527431" cy="449144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“</a:t>
            </a:r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Definitions of the concepts I will use in the Basil’s Bakery case       study”</a:t>
            </a:r>
          </a:p>
          <a:p>
            <a:endParaRPr lang="en-GB" sz="2400" b="1" dirty="0">
              <a:solidFill>
                <a:srgbClr val="7030A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chemeClr val="accent6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1. Stagnation of Sales</a:t>
            </a:r>
          </a:p>
          <a:p>
            <a:r>
              <a:rPr lang="en-GB" sz="2400" b="1" dirty="0">
                <a:solidFill>
                  <a:schemeClr val="accent6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2. 5W2H Model</a:t>
            </a:r>
          </a:p>
          <a:p>
            <a:r>
              <a:rPr lang="en-GB" sz="2400" b="1" dirty="0">
                <a:solidFill>
                  <a:schemeClr val="accent6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3.PESTEL Analysis</a:t>
            </a:r>
          </a:p>
          <a:p>
            <a:r>
              <a:rPr lang="en-GB" sz="2400" b="1" dirty="0">
                <a:solidFill>
                  <a:schemeClr val="accent6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4. Fishbone Diagram</a:t>
            </a:r>
          </a:p>
          <a:p>
            <a:r>
              <a:rPr lang="en-GB" sz="2400" b="1" dirty="0">
                <a:solidFill>
                  <a:schemeClr val="accent6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5. Key Findings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u="sng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69774" y="1404730"/>
            <a:ext cx="9834837" cy="4566302"/>
          </a:xfrm>
        </p:spPr>
        <p:txBody>
          <a:bodyPr/>
          <a:lstStyle/>
          <a:p>
            <a:r>
              <a:rPr lang="en-GB" sz="3200" b="1" u="sng" dirty="0">
                <a:solidFill>
                  <a:schemeClr val="accent5"/>
                </a:solidFill>
              </a:rPr>
              <a:t>Basil’s Bakery:</a:t>
            </a:r>
          </a:p>
          <a:p>
            <a:endParaRPr lang="en-GB" sz="2400" dirty="0">
              <a:solidFill>
                <a:schemeClr val="accent6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solidFill>
                  <a:srgbClr val="00B050"/>
                </a:solidFill>
              </a:rPr>
              <a:t>Founded in: 2015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solidFill>
                  <a:srgbClr val="00B050"/>
                </a:solidFill>
              </a:rPr>
              <a:t>Owners: Basil – an accomplished artisan baker 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solidFill>
                  <a:srgbClr val="00B050"/>
                </a:solidFill>
              </a:rPr>
              <a:t>Sells: Contemporary styled cakes, pastries, and breads made with high quality organic ingredients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solidFill>
                  <a:srgbClr val="00B050"/>
                </a:solidFill>
                <a:ea typeface="+mn-lt"/>
                <a:cs typeface="+mn-lt"/>
              </a:rPr>
              <a:t>More information…. Location + customers+ current problem</a:t>
            </a:r>
            <a:endParaRPr lang="en-GB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u="sng" dirty="0">
                <a:solidFill>
                  <a:schemeClr val="accent2">
                    <a:lumMod val="50000"/>
                  </a:schemeClr>
                </a:solidFill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0747" y="1547930"/>
            <a:ext cx="10209328" cy="4920797"/>
          </a:xfrm>
        </p:spPr>
        <p:txBody>
          <a:bodyPr>
            <a:normAutofit fontScale="85000" lnSpcReduction="20000"/>
          </a:bodyPr>
          <a:lstStyle/>
          <a:p>
            <a:r>
              <a:rPr lang="en-GB" sz="3000" u="sng" dirty="0">
                <a:solidFill>
                  <a:schemeClr val="tx2">
                    <a:lumMod val="75000"/>
                  </a:schemeClr>
                </a:solidFill>
              </a:rPr>
              <a:t>5W2H Analysis: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r>
              <a:rPr lang="en-GB" sz="2200" dirty="0">
                <a:solidFill>
                  <a:srgbClr val="00B0F0"/>
                </a:solidFill>
              </a:rPr>
              <a:t> </a:t>
            </a:r>
            <a:r>
              <a:rPr lang="en-GB" sz="2800" dirty="0">
                <a:solidFill>
                  <a:srgbClr val="00B0F0"/>
                </a:solidFill>
              </a:rPr>
              <a:t>Who </a:t>
            </a:r>
            <a:r>
              <a:rPr lang="en-GB" sz="2800" dirty="0"/>
              <a:t>:  Basil and customers</a:t>
            </a:r>
          </a:p>
          <a:p>
            <a:r>
              <a:rPr lang="en-GB" sz="2800" dirty="0">
                <a:solidFill>
                  <a:srgbClr val="00B0F0"/>
                </a:solidFill>
              </a:rPr>
              <a:t> What </a:t>
            </a:r>
            <a:r>
              <a:rPr lang="en-GB" sz="2800" dirty="0"/>
              <a:t>: Sales stagnation</a:t>
            </a:r>
          </a:p>
          <a:p>
            <a:r>
              <a:rPr lang="en-GB" sz="2800" dirty="0">
                <a:solidFill>
                  <a:srgbClr val="00B0F0"/>
                </a:solidFill>
              </a:rPr>
              <a:t> Where</a:t>
            </a:r>
            <a:r>
              <a:rPr lang="en-GB" sz="2800" dirty="0">
                <a:solidFill>
                  <a:schemeClr val="tx1"/>
                </a:solidFill>
              </a:rPr>
              <a:t>: </a:t>
            </a:r>
            <a:r>
              <a:rPr lang="en-GB" sz="2800" dirty="0"/>
              <a:t>Coventry retail park</a:t>
            </a:r>
          </a:p>
          <a:p>
            <a:r>
              <a:rPr lang="en-GB" sz="2800" dirty="0">
                <a:solidFill>
                  <a:srgbClr val="00B0F0"/>
                </a:solidFill>
              </a:rPr>
              <a:t>  when</a:t>
            </a:r>
            <a:r>
              <a:rPr lang="en-GB" sz="2800" dirty="0">
                <a:solidFill>
                  <a:schemeClr val="tx1"/>
                </a:solidFill>
              </a:rPr>
              <a:t>: </a:t>
            </a:r>
            <a:r>
              <a:rPr lang="en-GB" sz="2800" dirty="0"/>
              <a:t>2023-2025 after covid</a:t>
            </a:r>
          </a:p>
          <a:p>
            <a:r>
              <a:rPr lang="en-GB" sz="2800" dirty="0">
                <a:solidFill>
                  <a:srgbClr val="00B0F0"/>
                </a:solidFill>
              </a:rPr>
              <a:t>  why </a:t>
            </a:r>
            <a:r>
              <a:rPr lang="en-GB" sz="2800" dirty="0">
                <a:solidFill>
                  <a:schemeClr val="tx1"/>
                </a:solidFill>
              </a:rPr>
              <a:t>: </a:t>
            </a:r>
            <a:r>
              <a:rPr lang="en-GB" sz="2800" dirty="0"/>
              <a:t>Reduced demand &amp;operational limits</a:t>
            </a:r>
          </a:p>
          <a:p>
            <a:r>
              <a:rPr lang="en-GB" sz="2800" dirty="0">
                <a:solidFill>
                  <a:srgbClr val="00B0F0"/>
                </a:solidFill>
              </a:rPr>
              <a:t>  How</a:t>
            </a:r>
            <a:r>
              <a:rPr lang="en-GB" sz="2800" dirty="0"/>
              <a:t>: Falling football, lack of digital services, higher costs</a:t>
            </a:r>
          </a:p>
          <a:p>
            <a:r>
              <a:rPr lang="en-GB" sz="2800" dirty="0">
                <a:solidFill>
                  <a:srgbClr val="00B0F0"/>
                </a:solidFill>
              </a:rPr>
              <a:t>  How Much</a:t>
            </a:r>
            <a:r>
              <a:rPr lang="en-GB" sz="2800" dirty="0">
                <a:solidFill>
                  <a:schemeClr val="tx1"/>
                </a:solidFill>
              </a:rPr>
              <a:t>: </a:t>
            </a:r>
            <a:r>
              <a:rPr lang="en-GB" sz="2800" dirty="0"/>
              <a:t>Sales average 25% below 2019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PESTLE ANALYSIS: </a:t>
            </a:r>
            <a:r>
              <a:rPr lang="en-GB" b="1" u="sng" dirty="0">
                <a:solidFill>
                  <a:srgbClr val="00B050"/>
                </a:solidFill>
              </a:rPr>
              <a:t>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fontScale="92500" lnSpcReduction="20000"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POLITICAL</a:t>
            </a:r>
            <a:r>
              <a:rPr lang="en-GB" sz="2400" b="1" dirty="0"/>
              <a:t>: Food safety laws, taxes </a:t>
            </a:r>
          </a:p>
          <a:p>
            <a:endParaRPr lang="en-GB" sz="2400" b="1" dirty="0">
              <a:solidFill>
                <a:srgbClr val="FF0000"/>
              </a:solidFill>
            </a:endParaRPr>
          </a:p>
          <a:p>
            <a:r>
              <a:rPr lang="en-GB" sz="2400" b="1" dirty="0">
                <a:solidFill>
                  <a:srgbClr val="FF0000"/>
                </a:solidFill>
              </a:rPr>
              <a:t>ECONOMIC</a:t>
            </a:r>
            <a:r>
              <a:rPr lang="en-GB" sz="2400" b="1" dirty="0"/>
              <a:t>: Inflation cost of ingredients</a:t>
            </a:r>
          </a:p>
          <a:p>
            <a:endParaRPr lang="en-GB" sz="2400" b="1" dirty="0"/>
          </a:p>
          <a:p>
            <a:r>
              <a:rPr lang="en-GB" sz="2400" b="1" dirty="0">
                <a:solidFill>
                  <a:srgbClr val="FF0000"/>
                </a:solidFill>
              </a:rPr>
              <a:t>SOCIAL</a:t>
            </a:r>
            <a:r>
              <a:rPr lang="en-GB" sz="2400" b="1" dirty="0"/>
              <a:t>: Health trends, customer preferences</a:t>
            </a:r>
          </a:p>
          <a:p>
            <a:endParaRPr lang="en-GB" sz="2400" b="1" dirty="0"/>
          </a:p>
          <a:p>
            <a:r>
              <a:rPr lang="en-GB" sz="2400" b="1" dirty="0">
                <a:solidFill>
                  <a:srgbClr val="FF0000"/>
                </a:solidFill>
              </a:rPr>
              <a:t>TECHNOLOGICAL</a:t>
            </a:r>
            <a:r>
              <a:rPr lang="en-GB" sz="2400" b="1" dirty="0"/>
              <a:t>: Online ordering, delivery apps</a:t>
            </a:r>
          </a:p>
          <a:p>
            <a:endParaRPr lang="en-GB" sz="2400" b="1" dirty="0"/>
          </a:p>
          <a:p>
            <a:r>
              <a:rPr lang="en-GB" sz="2400" b="1" dirty="0">
                <a:solidFill>
                  <a:srgbClr val="FF0000"/>
                </a:solidFill>
              </a:rPr>
              <a:t>ENVIRONMENTAL</a:t>
            </a:r>
            <a:r>
              <a:rPr lang="en-GB" sz="2400" b="1" dirty="0"/>
              <a:t>: Sustainability, packaging</a:t>
            </a:r>
          </a:p>
          <a:p>
            <a:endParaRPr lang="en-GB" sz="2400" b="1" dirty="0"/>
          </a:p>
          <a:p>
            <a:r>
              <a:rPr lang="en-GB" sz="2400" b="1" dirty="0">
                <a:solidFill>
                  <a:srgbClr val="FF0000"/>
                </a:solidFill>
              </a:rPr>
              <a:t>LEGAL</a:t>
            </a:r>
            <a:r>
              <a:rPr lang="en-GB" sz="2400" b="1" dirty="0"/>
              <a:t>: Food safety and employment regulations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57200"/>
            <a:ext cx="10058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31B4E6">
                    <a:lumMod val="75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Cause and effect analysis (Fishbone diagram)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94360" y="460249"/>
            <a:ext cx="11064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2B21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 							</a:t>
            </a:r>
          </a:p>
          <a:p>
            <a:pPr marL="0" indent="0">
              <a:buNone/>
            </a:pPr>
            <a:endParaRPr lang="en-US" sz="3400" dirty="0"/>
          </a:p>
        </p:txBody>
      </p:sp>
      <p:sp>
        <p:nvSpPr>
          <p:cNvPr id="4" name="Shape 2"/>
          <p:cNvSpPr/>
          <p:nvPr/>
        </p:nvSpPr>
        <p:spPr>
          <a:xfrm>
            <a:off x="502920" y="3794760"/>
            <a:ext cx="9326880" cy="0"/>
          </a:xfrm>
          <a:prstGeom prst="line">
            <a:avLst/>
          </a:prstGeom>
          <a:noFill/>
          <a:ln w="44450">
            <a:solidFill>
              <a:srgbClr val="2B211A"/>
            </a:solidFill>
            <a:prstDash val="solid"/>
            <a:tailEnd type="triangle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9875520" y="3063240"/>
            <a:ext cx="1965960" cy="1463040"/>
          </a:xfrm>
          <a:prstGeom prst="roundRect">
            <a:avLst>
              <a:gd name="adj" fmla="val 5000"/>
            </a:avLst>
          </a:prstGeom>
          <a:solidFill>
            <a:srgbClr val="C0673B"/>
          </a:solidFill>
          <a:ln/>
          <a:effectLst>
            <a:outerShdw blurRad="63500" dist="25400" dir="5400000" algn="bl" rotWithShape="0">
              <a:srgbClr val="9A6A4A">
                <a:alpha val="4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9875520" y="3063240"/>
            <a:ext cx="196596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100" b="1" kern="0" spc="200" dirty="0">
                <a:solidFill>
                  <a:srgbClr val="FBE7D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EFFECT
</a:t>
            </a: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Sales ~25%</a:t>
            </a:r>
            <a:endParaRPr lang="en-US" sz="11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below 2019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2148840" y="2468880"/>
            <a:ext cx="502920" cy="1325880"/>
          </a:xfrm>
          <a:prstGeom prst="line">
            <a:avLst/>
          </a:prstGeom>
          <a:noFill/>
          <a:ln w="31750">
            <a:solidFill>
              <a:srgbClr val="C0673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891540" y="1234440"/>
            <a:ext cx="251460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2700">
            <a:solidFill>
              <a:srgbClr val="E7DCCB"/>
            </a:solidFill>
            <a:prstDash val="solid"/>
          </a:ln>
          <a:effectLst>
            <a:outerShdw blurRad="63500" dist="25400" dir="5400000" algn="bl" rotWithShape="0">
              <a:srgbClr val="C9BBA6">
                <a:alpha val="3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891540" y="1234440"/>
            <a:ext cx="2514600" cy="384048"/>
          </a:xfrm>
          <a:prstGeom prst="roundRect">
            <a:avLst>
              <a:gd name="adj" fmla="val 14286"/>
            </a:avLst>
          </a:prstGeom>
          <a:solidFill>
            <a:srgbClr val="C0673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891540" y="1234440"/>
            <a:ext cx="25146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PLACE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1056132" y="1691640"/>
            <a:ext cx="224028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400" dirty="0">
                <a:solidFill>
                  <a:srgbClr val="5A50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Retail-park in Coventry</a:t>
            </a:r>
            <a:endParaRPr lang="en-US" sz="1400" dirty="0"/>
          </a:p>
          <a:p>
            <a:pPr>
              <a:spcAft>
                <a:spcPts val="200"/>
              </a:spcAft>
              <a:buSzPct val="100000"/>
            </a:pP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4892040" y="2468880"/>
            <a:ext cx="502920" cy="1325880"/>
          </a:xfrm>
          <a:prstGeom prst="line">
            <a:avLst/>
          </a:prstGeom>
          <a:noFill/>
          <a:ln w="31750">
            <a:solidFill>
              <a:srgbClr val="CE9A4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3760470" y="1257300"/>
            <a:ext cx="251460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2700">
            <a:solidFill>
              <a:srgbClr val="E7DCCB"/>
            </a:solidFill>
            <a:prstDash val="solid"/>
          </a:ln>
          <a:effectLst>
            <a:outerShdw blurRad="63500" dist="25400" dir="5400000" algn="bl" rotWithShape="0">
              <a:srgbClr val="C9BBA6">
                <a:alpha val="3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3634740" y="1234440"/>
            <a:ext cx="2514600" cy="384048"/>
          </a:xfrm>
          <a:prstGeom prst="roundRect">
            <a:avLst>
              <a:gd name="adj" fmla="val 14286"/>
            </a:avLst>
          </a:prstGeom>
          <a:solidFill>
            <a:srgbClr val="CE9A4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3634740" y="1234440"/>
            <a:ext cx="25146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B21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PEOPLE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3799332" y="1691640"/>
            <a:ext cx="224028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400" dirty="0">
                <a:solidFill>
                  <a:srgbClr val="5A5044"/>
                </a:solidFill>
                <a:latin typeface="Calibri" pitchFamily="34" charset="0"/>
                <a:cs typeface="Calibri" pitchFamily="34" charset="-120"/>
              </a:rPr>
              <a:t>Less Customer</a:t>
            </a:r>
            <a:endParaRPr lang="en-US" sz="140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400" dirty="0">
                <a:solidFill>
                  <a:srgbClr val="5A5044"/>
                </a:solidFill>
                <a:latin typeface="Calibri" pitchFamily="34" charset="0"/>
                <a:cs typeface="Calibri" pitchFamily="34" charset="-120"/>
              </a:rPr>
              <a:t>High staff turnover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7635240" y="2468880"/>
            <a:ext cx="502920" cy="1325880"/>
          </a:xfrm>
          <a:prstGeom prst="line">
            <a:avLst/>
          </a:prstGeom>
          <a:noFill/>
          <a:ln w="31750">
            <a:solidFill>
              <a:srgbClr val="738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6377940" y="1234440"/>
            <a:ext cx="251460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2700">
            <a:solidFill>
              <a:srgbClr val="E7DCCB"/>
            </a:solidFill>
            <a:prstDash val="solid"/>
          </a:ln>
          <a:effectLst>
            <a:outerShdw blurRad="63500" dist="25400" dir="5400000" algn="bl" rotWithShape="0">
              <a:srgbClr val="C9BBA6">
                <a:alpha val="3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9" name="Shape 17"/>
          <p:cNvSpPr/>
          <p:nvPr/>
        </p:nvSpPr>
        <p:spPr>
          <a:xfrm>
            <a:off x="6377940" y="1234440"/>
            <a:ext cx="2514600" cy="384048"/>
          </a:xfrm>
          <a:prstGeom prst="roundRect">
            <a:avLst>
              <a:gd name="adj" fmla="val 14286"/>
            </a:avLst>
          </a:prstGeom>
          <a:solidFill>
            <a:srgbClr val="738A5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6377940" y="1234440"/>
            <a:ext cx="25146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PROCESS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6542532" y="1691640"/>
            <a:ext cx="224028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400" dirty="0">
                <a:solidFill>
                  <a:srgbClr val="5A50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delivery service</a:t>
            </a:r>
            <a:endParaRPr lang="en-US" sz="140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400" dirty="0">
                <a:solidFill>
                  <a:srgbClr val="5A5044"/>
                </a:solidFill>
                <a:latin typeface="Calibri" pitchFamily="34" charset="0"/>
                <a:cs typeface="Calibri" pitchFamily="34" charset="-120"/>
              </a:rPr>
              <a:t>Slow order System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 flipV="1">
            <a:off x="2148840" y="3794760"/>
            <a:ext cx="502920" cy="1463040"/>
          </a:xfrm>
          <a:prstGeom prst="line">
            <a:avLst/>
          </a:prstGeom>
          <a:noFill/>
          <a:ln w="31750">
            <a:solidFill>
              <a:srgbClr val="738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781812" y="5323331"/>
            <a:ext cx="251460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2700">
            <a:solidFill>
              <a:srgbClr val="E7DCCB"/>
            </a:solidFill>
            <a:prstDash val="solid"/>
          </a:ln>
          <a:effectLst>
            <a:outerShdw blurRad="63500" dist="25400" dir="5400000" algn="bl" rotWithShape="0">
              <a:srgbClr val="C9BBA6">
                <a:alpha val="3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4" name="Shape 22"/>
          <p:cNvSpPr/>
          <p:nvPr/>
        </p:nvSpPr>
        <p:spPr>
          <a:xfrm>
            <a:off x="891540" y="5257800"/>
            <a:ext cx="2514600" cy="384048"/>
          </a:xfrm>
          <a:prstGeom prst="roundRect">
            <a:avLst>
              <a:gd name="adj" fmla="val 14286"/>
            </a:avLst>
          </a:prstGeom>
          <a:solidFill>
            <a:srgbClr val="738A5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891540" y="5257800"/>
            <a:ext cx="25146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PRICE / COST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707799" y="5751442"/>
            <a:ext cx="224028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400" dirty="0">
                <a:solidFill>
                  <a:srgbClr val="5A50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Rent, rates, energy up</a:t>
            </a:r>
            <a:endParaRPr lang="en-US" sz="140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400" dirty="0">
                <a:solidFill>
                  <a:srgbClr val="5A5044"/>
                </a:solidFill>
                <a:latin typeface="Calibri" pitchFamily="34" charset="0"/>
                <a:cs typeface="Calibri" pitchFamily="34" charset="-120"/>
              </a:rPr>
              <a:t>No Discount/offers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 flipV="1">
            <a:off x="4892040" y="3794760"/>
            <a:ext cx="502920" cy="1463040"/>
          </a:xfrm>
          <a:prstGeom prst="line">
            <a:avLst/>
          </a:prstGeom>
          <a:noFill/>
          <a:ln w="31750">
            <a:solidFill>
              <a:srgbClr val="C0673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Shape 26"/>
          <p:cNvSpPr/>
          <p:nvPr/>
        </p:nvSpPr>
        <p:spPr>
          <a:xfrm>
            <a:off x="3945636" y="5335658"/>
            <a:ext cx="251460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2700">
            <a:solidFill>
              <a:srgbClr val="E7DCCB"/>
            </a:solidFill>
            <a:prstDash val="solid"/>
          </a:ln>
          <a:effectLst>
            <a:outerShdw blurRad="63500" dist="25400" dir="5400000" algn="bl" rotWithShape="0">
              <a:srgbClr val="C9BBA6">
                <a:alpha val="3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9" name="Shape 27"/>
          <p:cNvSpPr/>
          <p:nvPr/>
        </p:nvSpPr>
        <p:spPr>
          <a:xfrm>
            <a:off x="3634740" y="5257800"/>
            <a:ext cx="2514600" cy="384048"/>
          </a:xfrm>
          <a:prstGeom prst="roundRect">
            <a:avLst>
              <a:gd name="adj" fmla="val 14286"/>
            </a:avLst>
          </a:prstGeom>
          <a:solidFill>
            <a:srgbClr val="C0673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3634740" y="5257800"/>
            <a:ext cx="25146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PROMOTION</a:t>
            </a:r>
            <a:endParaRPr lang="en-US" sz="1300" dirty="0"/>
          </a:p>
        </p:txBody>
      </p:sp>
      <p:sp>
        <p:nvSpPr>
          <p:cNvPr id="31" name="Text 29"/>
          <p:cNvSpPr/>
          <p:nvPr/>
        </p:nvSpPr>
        <p:spPr>
          <a:xfrm>
            <a:off x="3799332" y="5715000"/>
            <a:ext cx="224028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400" dirty="0">
                <a:solidFill>
                  <a:srgbClr val="5A50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visibility</a:t>
            </a:r>
            <a:endParaRPr lang="en-US" sz="140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400" dirty="0">
                <a:solidFill>
                  <a:srgbClr val="5A50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social media marketing</a:t>
            </a:r>
            <a:endParaRPr lang="en-US" sz="1400" dirty="0"/>
          </a:p>
        </p:txBody>
      </p:sp>
      <p:sp>
        <p:nvSpPr>
          <p:cNvPr id="32" name="Shape 30"/>
          <p:cNvSpPr/>
          <p:nvPr/>
        </p:nvSpPr>
        <p:spPr>
          <a:xfrm flipV="1">
            <a:off x="7635240" y="3794760"/>
            <a:ext cx="502920" cy="1463040"/>
          </a:xfrm>
          <a:prstGeom prst="line">
            <a:avLst/>
          </a:prstGeom>
          <a:noFill/>
          <a:ln w="31750">
            <a:solidFill>
              <a:srgbClr val="CE9A4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Shape 31"/>
          <p:cNvSpPr/>
          <p:nvPr/>
        </p:nvSpPr>
        <p:spPr>
          <a:xfrm>
            <a:off x="6377940" y="5257800"/>
            <a:ext cx="251460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2700">
            <a:solidFill>
              <a:srgbClr val="E7DCCB"/>
            </a:solidFill>
            <a:prstDash val="solid"/>
          </a:ln>
          <a:effectLst>
            <a:outerShdw blurRad="63500" dist="25400" dir="5400000" algn="bl" rotWithShape="0">
              <a:srgbClr val="C9BBA6">
                <a:alpha val="3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4" name="Shape 32"/>
          <p:cNvSpPr/>
          <p:nvPr/>
        </p:nvSpPr>
        <p:spPr>
          <a:xfrm>
            <a:off x="6377940" y="5257800"/>
            <a:ext cx="2514600" cy="384048"/>
          </a:xfrm>
          <a:prstGeom prst="roundRect">
            <a:avLst>
              <a:gd name="adj" fmla="val 14286"/>
            </a:avLst>
          </a:prstGeom>
          <a:solidFill>
            <a:srgbClr val="CE9A4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5" name="Text 33"/>
          <p:cNvSpPr/>
          <p:nvPr/>
        </p:nvSpPr>
        <p:spPr>
          <a:xfrm>
            <a:off x="6377940" y="5257800"/>
            <a:ext cx="25146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B211A"/>
                </a:solidFill>
                <a:latin typeface="Cambria" pitchFamily="34" charset="0"/>
              </a:rPr>
              <a:t>Channel</a:t>
            </a:r>
            <a:endParaRPr lang="en-US" sz="1300" dirty="0"/>
          </a:p>
        </p:txBody>
      </p:sp>
      <p:sp>
        <p:nvSpPr>
          <p:cNvPr id="36" name="Text 34"/>
          <p:cNvSpPr/>
          <p:nvPr/>
        </p:nvSpPr>
        <p:spPr>
          <a:xfrm>
            <a:off x="6542532" y="5715000"/>
            <a:ext cx="224028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400" dirty="0">
                <a:solidFill>
                  <a:srgbClr val="5A50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Premium organic price point</a:t>
            </a:r>
            <a:endParaRPr lang="en-US" sz="140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400" dirty="0">
                <a:solidFill>
                  <a:srgbClr val="5A5044"/>
                </a:solidFill>
                <a:latin typeface="Calibri" pitchFamily="34" charset="0"/>
                <a:cs typeface="Calibri" pitchFamily="34" charset="-120"/>
              </a:rPr>
              <a:t>Upmarket organic price</a:t>
            </a:r>
            <a:endParaRPr lang="en-US" sz="1400" dirty="0"/>
          </a:p>
        </p:txBody>
      </p:sp>
      <p:sp>
        <p:nvSpPr>
          <p:cNvPr id="37" name="Text 35"/>
          <p:cNvSpPr/>
          <p:nvPr/>
        </p:nvSpPr>
        <p:spPr>
          <a:xfrm>
            <a:off x="548640" y="6446520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i="1" dirty="0">
                <a:solidFill>
                  <a:srgbClr val="8A7C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Framework: Ishikawa (1990). Causes from case study (2026); ONS (2025); PwC (2025).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77009" y="1425255"/>
            <a:ext cx="9927601" cy="465749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u="sng" dirty="0">
                <a:solidFill>
                  <a:srgbClr val="FF0000"/>
                </a:solidFill>
              </a:rPr>
              <a:t>Key points to include in any conclusion: </a:t>
            </a:r>
          </a:p>
          <a:p>
            <a:endParaRPr lang="en-GB" sz="2400" dirty="0"/>
          </a:p>
          <a:p>
            <a:pPr marL="342900" indent="-342900">
              <a:buAutoNum type="arabicPeriod"/>
            </a:pPr>
            <a:r>
              <a:rPr lang="en-GB" sz="2400" dirty="0">
                <a:solidFill>
                  <a:srgbClr val="7030A0"/>
                </a:solidFill>
              </a:rPr>
              <a:t>Strength: Premium organic products/quality</a:t>
            </a:r>
          </a:p>
          <a:p>
            <a:pPr marL="342900" indent="-342900">
              <a:buAutoNum type="arabicPeriod"/>
            </a:pPr>
            <a:r>
              <a:rPr lang="en-GB" sz="2400" dirty="0">
                <a:solidFill>
                  <a:srgbClr val="7030A0"/>
                </a:solidFill>
              </a:rPr>
              <a:t>Problem: Sales stagnation</a:t>
            </a:r>
          </a:p>
          <a:p>
            <a:pPr marL="342900" indent="-342900">
              <a:buAutoNum type="arabicPeriod"/>
            </a:pPr>
            <a:r>
              <a:rPr lang="en-GB" sz="2400" dirty="0">
                <a:solidFill>
                  <a:srgbClr val="7030A0"/>
                </a:solidFill>
              </a:rPr>
              <a:t>Solution: Better marketing, pricing, channels</a:t>
            </a:r>
          </a:p>
          <a:p>
            <a:pPr marL="342900" indent="-342900">
              <a:buAutoNum type="arabicPeriod"/>
            </a:pPr>
            <a:r>
              <a:rPr lang="en-GB" sz="2400" dirty="0">
                <a:solidFill>
                  <a:srgbClr val="7030A0"/>
                </a:solidFill>
              </a:rPr>
              <a:t>Future : Growth+ loyal customers</a:t>
            </a:r>
          </a:p>
          <a:p>
            <a:pPr marL="342900" indent="-342900">
              <a:buAutoNum type="arabicPeriod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11317-AA66-6E64-790A-660E7373B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>
                <a:solidFill>
                  <a:srgbClr val="00B050"/>
                </a:solidFill>
              </a:rPr>
              <a:t>Reference list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84EB1-3AEA-B4AA-7768-CF64CB85C7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3913" y="1905000"/>
            <a:ext cx="10510699" cy="4572752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British Retail Consortium (2024) Britain loses 6,000 storefronts in five years. Available at: https://</a:t>
            </a:r>
            <a:r>
              <a:rPr lang="en-US" sz="2400" dirty="0" err="1"/>
              <a:t>brc.org.uk</a:t>
            </a:r>
            <a:r>
              <a:rPr lang="en-US" sz="2400" dirty="0"/>
              <a:t> (Accessed: 9 July 2026).</a:t>
            </a:r>
          </a:p>
          <a:p>
            <a:r>
              <a:rPr lang="en-US" sz="2400" dirty="0"/>
              <a:t>Ishikawa, K. (1990) Introduction to Quality Control. Tokyo: 3A Corporation.</a:t>
            </a:r>
          </a:p>
          <a:p>
            <a:r>
              <a:rPr lang="en-US" sz="2400" dirty="0"/>
              <a:t>Johnson, G., Whittington, R., Scholes, K., Angwin, D. and </a:t>
            </a:r>
            <a:r>
              <a:rPr lang="en-US" sz="2400" dirty="0" err="1"/>
              <a:t>Regnér</a:t>
            </a:r>
            <a:r>
              <a:rPr lang="en-US" sz="2400" dirty="0"/>
              <a:t>, P. (2020) Exploring Strategy: Text and Cases. 12th </a:t>
            </a:r>
            <a:r>
              <a:rPr lang="en-US" sz="2400" dirty="0" err="1"/>
              <a:t>edn</a:t>
            </a:r>
            <a:r>
              <a:rPr lang="en-US" sz="2400" dirty="0"/>
              <a:t>. Harlow: Pearson.</a:t>
            </a:r>
          </a:p>
          <a:p>
            <a:r>
              <a:rPr lang="en-US" sz="2400" dirty="0"/>
              <a:t>Office for National Statistics (2025) Who has access to hybrid work in Great Britain? Available at: https://</a:t>
            </a:r>
            <a:r>
              <a:rPr lang="en-US" sz="2400" dirty="0" err="1"/>
              <a:t>www.ons.gov.uk</a:t>
            </a:r>
            <a:r>
              <a:rPr lang="en-US" sz="2400" dirty="0"/>
              <a:t> (Accessed: 9 July 2026).</a:t>
            </a:r>
          </a:p>
          <a:p>
            <a:r>
              <a:rPr lang="en-US" sz="2400" dirty="0"/>
              <a:t>PwC (2025) Store Openings and Closures 2024. Available at: https://</a:t>
            </a:r>
            <a:r>
              <a:rPr lang="en-US" sz="2400" dirty="0" err="1"/>
              <a:t>www.pwc.co.uk</a:t>
            </a:r>
            <a:r>
              <a:rPr lang="en-US" sz="2400" dirty="0"/>
              <a:t> (Accessed: 9 July 2026).</a:t>
            </a:r>
          </a:p>
          <a:p>
            <a:r>
              <a:rPr lang="en-US" sz="2400" dirty="0"/>
              <a:t>Tague, N.R. (2005) The Quality Toolbox. 2nd </a:t>
            </a:r>
            <a:r>
              <a:rPr lang="en-US" sz="2400" dirty="0" err="1"/>
              <a:t>edn</a:t>
            </a:r>
            <a:r>
              <a:rPr lang="en-US" sz="2400" dirty="0"/>
              <a:t>. Milwaukee: ASQ Quality Press.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1542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0" y="0"/>
            <a:ext cx="12192000" cy="4174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9BC4B86-FA88-D3A0-6EEC-E31D4E615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0278" y="3652342"/>
            <a:ext cx="6073409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u="sng" dirty="0"/>
              <a:t>Questions???</a:t>
            </a:r>
            <a:r>
              <a:rPr lang="en-US" sz="5400" u="sng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2313</TotalTime>
  <Words>692</Words>
  <Application>Microsoft Macintosh PowerPoint</Application>
  <PresentationFormat>Widescreen</PresentationFormat>
  <Paragraphs>90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</vt:lpstr>
      <vt:lpstr>Aptos</vt:lpstr>
      <vt:lpstr>Arial</vt:lpstr>
      <vt:lpstr>Calibri</vt:lpstr>
      <vt:lpstr>Cambria</vt:lpstr>
      <vt:lpstr>Century Gothic</vt:lpstr>
      <vt:lpstr>Wingdings 3</vt:lpstr>
      <vt:lpstr>Wisp</vt:lpstr>
      <vt:lpstr>MODULE NAME: Problem Solving and Decision Making MODULE CODE : LCLM4004 STUDENT NAME: Tahmina Aktar Haque STUDENT ID: 2528850 LECTURER: Toyin Adisa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PowerPoint Presentation</vt:lpstr>
      <vt:lpstr>Conclusion</vt:lpstr>
      <vt:lpstr>Reference list </vt:lpstr>
      <vt:lpstr>    Questions???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Tahmina Aktar Haque (2528850)</cp:lastModifiedBy>
  <cp:revision>95</cp:revision>
  <dcterms:created xsi:type="dcterms:W3CDTF">2024-10-08T15:58:04Z</dcterms:created>
  <dcterms:modified xsi:type="dcterms:W3CDTF">2026-07-16T23:51:48Z</dcterms:modified>
</cp:coreProperties>
</file>