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2" r:id="rId4"/>
  </p:sldMasterIdLst>
  <p:notesMasterIdLst>
    <p:notesMasterId r:id="rId28"/>
  </p:notesMasterIdLst>
  <p:handoutMasterIdLst>
    <p:handoutMasterId r:id="rId29"/>
  </p:handoutMasterIdLst>
  <p:sldIdLst>
    <p:sldId id="285" r:id="rId5"/>
    <p:sldId id="284" r:id="rId6"/>
    <p:sldId id="288" r:id="rId7"/>
    <p:sldId id="289" r:id="rId8"/>
    <p:sldId id="290" r:id="rId9"/>
    <p:sldId id="291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3" r:id="rId18"/>
    <p:sldId id="294" r:id="rId19"/>
    <p:sldId id="295" r:id="rId20"/>
    <p:sldId id="296" r:id="rId21"/>
    <p:sldId id="297" r:id="rId22"/>
    <p:sldId id="298" r:id="rId23"/>
    <p:sldId id="299" r:id="rId24"/>
    <p:sldId id="300" r:id="rId25"/>
    <p:sldId id="286" r:id="rId26"/>
    <p:sldId id="293" r:id="rId27"/>
  </p:sldIdLst>
  <p:sldSz cx="9144000" cy="6858000" type="screen4x3"/>
  <p:notesSz cx="6669088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3600" u="sng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241D4"/>
    <a:srgbClr val="6666FF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543"/>
    <p:restoredTop sz="90962"/>
  </p:normalViewPr>
  <p:slideViewPr>
    <p:cSldViewPr>
      <p:cViewPr varScale="1">
        <p:scale>
          <a:sx n="93" d="100"/>
          <a:sy n="93" d="100"/>
        </p:scale>
        <p:origin x="1044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259884" y="9263797"/>
            <a:ext cx="295496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ctr" eaLnBrk="0" hangingPunct="0">
              <a:defRPr sz="1200" u="none">
                <a:latin typeface="Tahoma" pitchFamily="34" charset="0"/>
              </a:defRPr>
            </a:lvl1pPr>
          </a:lstStyle>
          <a:p>
            <a:fld id="{5DB12561-3B38-4116-946C-79FE08C417A4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888059" y="164513"/>
            <a:ext cx="4891398" cy="3993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000" b="1" u="none">
                <a:latin typeface="Tahoma" pitchFamily="34" charset="0"/>
              </a:rPr>
              <a:t>Market-Led Strategic Change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8574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 algn="r">
              <a:defRPr sz="1000" i="1" u="none"/>
            </a:lvl1pPr>
          </a:lstStyle>
          <a:p>
            <a:endParaRPr lang="en-GB" altLang="en-US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-1572" y="942990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>
              <a:defRPr sz="1000" i="1" u="none"/>
            </a:lvl1pPr>
          </a:lstStyle>
          <a:p>
            <a:endParaRPr lang="en-GB" altLang="en-US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-1572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>
              <a:defRPr sz="1000" i="1" u="none"/>
            </a:lvl1pPr>
          </a:lstStyle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51767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-1572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u="none">
                <a:latin typeface="Times New Roman" pitchFamily="18" charset="0"/>
              </a:defRPr>
            </a:lvl1pPr>
          </a:lstStyle>
          <a:p>
            <a:endParaRPr lang="en-GB" altLang="en-US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8574" y="-159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u="none">
                <a:latin typeface="Times New Roman" pitchFamily="18" charset="0"/>
              </a:defRPr>
            </a:lvl1pPr>
          </a:lstStyle>
          <a:p>
            <a:endParaRPr lang="en-GB" altLang="en-US"/>
          </a:p>
        </p:txBody>
      </p:sp>
      <p:sp>
        <p:nvSpPr>
          <p:cNvPr id="20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4075" y="744538"/>
            <a:ext cx="4959350" cy="3719512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8059" y="4714953"/>
            <a:ext cx="4891398" cy="4218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888059" y="164513"/>
            <a:ext cx="4891398" cy="459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b="1" u="none">
                <a:latin typeface="Tahoma" pitchFamily="34" charset="0"/>
              </a:rPr>
              <a:t>Market-Led Strategic Change</a:t>
            </a: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3259884" y="9263797"/>
            <a:ext cx="295496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b"/>
          <a:lstStyle/>
          <a:p>
            <a:pPr algn="ctr" eaLnBrk="0" hangingPunct="0"/>
            <a:fld id="{6C7C3184-C3E3-41E4-80E3-59EF4EC3D4DB}" type="slidenum">
              <a:rPr lang="en-GB" altLang="en-US" sz="1200" u="none">
                <a:latin typeface="Tahoma" pitchFamily="34" charset="0"/>
              </a:rPr>
              <a:pPr algn="ctr" eaLnBrk="0" hangingPunct="0"/>
              <a:t>‹#›</a:t>
            </a:fld>
            <a:endParaRPr lang="en-GB" altLang="en-US" sz="1200" u="none">
              <a:latin typeface="Tahoma" pitchFamily="34" charset="0"/>
            </a:endParaRPr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574" y="942990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 algn="r">
              <a:defRPr sz="1000" i="1" u="none"/>
            </a:lvl1pPr>
          </a:lstStyle>
          <a:p>
            <a:fld id="{BC72D634-72A0-4C69-8C50-30EC6D56BF5C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2057" name="Rectangle 9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-1572" y="9429907"/>
            <a:ext cx="2890515" cy="496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>
              <a:defRPr sz="1000" i="1" u="none"/>
            </a:lvl1pPr>
          </a:lstStyle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485131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9839A69-3B45-4E6C-9174-417A6B285429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52434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54075" y="744538"/>
            <a:ext cx="4959350" cy="3719512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72D634-72A0-4C69-8C50-30EC6D56BF5C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36775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E752DC-9C42-4467-B04C-11373DB982F9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746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E752DC-9C42-4467-B04C-11373DB982F9}" type="slidenum">
              <a:rPr lang="en-GB" altLang="en-US"/>
              <a:pPr/>
              <a:t>4</a:t>
            </a:fld>
            <a:endParaRPr lang="en-GB" altLang="en-US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837643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E752DC-9C42-4467-B04C-11373DB982F9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185698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E752DC-9C42-4467-B04C-11373DB982F9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63430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FA3C7D-96F4-4268-BC75-E030F80728E3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70481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3E81976-917A-4F81-9FD7-70E7020A06A0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704732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FB2FA5B-473E-4916-AC70-744929B5E4A6}" type="slidenum">
              <a:rPr lang="en-GB" altLang="en-US"/>
              <a:pPr/>
              <a:t>9</a:t>
            </a:fld>
            <a:endParaRPr lang="en-GB" altLang="en-US"/>
          </a:p>
        </p:txBody>
      </p:sp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943953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5144614-86C1-4735-B297-493AB90AD774}" type="slidenum">
              <a:rPr lang="en-GB" altLang="en-US"/>
              <a:pPr/>
              <a:t>10</a:t>
            </a:fld>
            <a:endParaRPr lang="en-GB" altLang="en-US"/>
          </a:p>
        </p:txBody>
      </p:sp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724443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0661A44-BB51-49A2-A02D-04A7131C3334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55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80625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E422009-A5A5-42B5-9E80-AEDCE2AC1948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87208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CA254B2-C25D-4E84-9FD0-584D2B4D08B1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2643144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8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ADEB921-59B2-4B25-9FE9-49EE946BBA0C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4075" y="744538"/>
            <a:ext cx="4959350" cy="3719512"/>
          </a:xfrm>
          <a:ln cap="flat"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9361543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defTabSz="946372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70263" indent="-296255" defTabSz="946372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85022" indent="-237004" defTabSz="946372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59029" indent="-237004" defTabSz="946372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133038" indent="-237004" defTabSz="946372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607046" indent="-237004" defTabSz="94637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3081054" indent="-237004" defTabSz="94637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555063" indent="-237004" defTabSz="94637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4029071" indent="-237004" defTabSz="946372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fld id="{4FADE65D-016C-45EA-9EFB-378BA1761E07}" type="slidenum">
              <a:rPr lang="en-GB" altLang="en-US" smtClean="0"/>
              <a:pPr eaLnBrk="1" hangingPunct="1"/>
              <a:t>22</a:t>
            </a:fld>
            <a:endParaRPr lang="en-GB" altLang="en-US" smtClean="0"/>
          </a:p>
        </p:txBody>
      </p:sp>
      <p:sp>
        <p:nvSpPr>
          <p:cNvPr id="952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523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dirty="0" smtClean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64153980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03228BF-6949-4F34-9C63-A0A4F0D40333}" type="slidenum">
              <a:rPr lang="en-GB" smtClean="0"/>
              <a:pPr>
                <a:defRPr/>
              </a:pPr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392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08469-4E72-4486-BA2C-764E784E4C0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173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B59305-2C5D-4A95-B45F-0E7817A8C72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2301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4F8CE-1F95-4824-A05D-61B7F2E93EE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7326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064E6C-F9E8-4098-840B-60AE6431D59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7397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30CFBE-17F1-4F18-9D85-CCC76A0A33A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456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56C83-7BCB-4A47-A27F-2AFF205F76C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97679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C84D8-D9F6-418F-8C5F-867422F6EA8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240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9DB22-5937-477F-A28E-9FC78F84E6D2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67729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49409-5161-4407-999C-DC6E60DFD2F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7658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55FD4-BB2F-427D-AD9B-EB3B9227A290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5308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24138A-1031-4E1E-96AD-FFCAF2D3C28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6866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F6C380-2812-42BD-83D5-96D1B63D170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5487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257175" y="2060848"/>
            <a:ext cx="8496300" cy="381635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altLang="en-US" sz="4000" b="1" i="1" dirty="0" smtClean="0"/>
              <a:t/>
            </a:r>
            <a:br>
              <a:rPr lang="en-GB" altLang="en-US" sz="4000" b="1" i="1" dirty="0" smtClean="0"/>
            </a:br>
            <a:r>
              <a:rPr lang="en-GB" altLang="en-US" sz="4000" i="1" dirty="0" smtClean="0"/>
              <a:t/>
            </a:r>
            <a:br>
              <a:rPr lang="en-GB" altLang="en-US" sz="4000" i="1" dirty="0" smtClean="0"/>
            </a:br>
            <a:r>
              <a:rPr lang="en-GB" alt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 </a:t>
            </a:r>
            <a:r>
              <a:rPr lang="en-GB" alt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Management </a:t>
            </a:r>
            <a:r>
              <a:rPr lang="en-GB" alt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Skills </a:t>
            </a:r>
            <a:r>
              <a:rPr lang="en-GB" alt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 </a:t>
            </a:r>
            <a:r>
              <a:rPr lang="en-GB" altLang="en-US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Workplace</a:t>
            </a:r>
            <a:r>
              <a:rPr lang="en-GB" altLang="en-US" sz="2400" dirty="0"/>
              <a:t/>
            </a:r>
            <a:br>
              <a:rPr lang="en-GB" altLang="en-US" sz="2400" dirty="0"/>
            </a:br>
            <a:r>
              <a:rPr lang="en-GB" altLang="en-US" sz="1800" dirty="0" smtClean="0"/>
              <a:t/>
            </a:r>
            <a:br>
              <a:rPr lang="en-GB" altLang="en-US" sz="1800" dirty="0" smtClean="0"/>
            </a:br>
            <a:r>
              <a:rPr lang="en-GB" dirty="0" smtClean="0"/>
              <a:t>EMPL5003</a:t>
            </a:r>
            <a:r>
              <a:rPr lang="en-GB" sz="4000" b="1" dirty="0" smtClean="0"/>
              <a:t> </a:t>
            </a:r>
            <a:br>
              <a:rPr lang="en-GB" sz="4000" b="1" dirty="0" smtClean="0"/>
            </a:br>
            <a:r>
              <a:rPr lang="en-GB" sz="1400" b="1" u="sng" dirty="0"/>
              <a:t/>
            </a:r>
            <a:br>
              <a:rPr lang="en-GB" sz="1400" b="1" u="sng" dirty="0"/>
            </a:br>
            <a: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Understanding &amp; Engaging in the Customer Experience</a:t>
            </a:r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dirty="0" smtClean="0">
                <a:latin typeface="Arial" panose="020B0604020202020204" pitchFamily="34" charset="0"/>
                <a:cs typeface="Arial" panose="020B0604020202020204" pitchFamily="34" charset="0"/>
              </a:rPr>
              <a:t>Session </a:t>
            </a:r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altLang="en-US" sz="4000" dirty="0"/>
              <a:t/>
            </a:r>
            <a:br>
              <a:rPr lang="en-GB" altLang="en-US" sz="4000" dirty="0"/>
            </a:br>
            <a:endParaRPr lang="en-GB" altLang="en-US" sz="2800" dirty="0" smtClean="0"/>
          </a:p>
        </p:txBody>
      </p:sp>
      <p:pic>
        <p:nvPicPr>
          <p:cNvPr id="2051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60350"/>
            <a:ext cx="2886075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5268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6417" y="249289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CUSTOMER CONUNDRUM</a:t>
            </a:r>
            <a:b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Service, servility, satisfaction,</a:t>
            </a:r>
            <a:b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then what?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1182" y="4725144"/>
            <a:ext cx="6400800" cy="622920"/>
          </a:xfrm>
        </p:spPr>
        <p:txBody>
          <a:bodyPr>
            <a:normAutofit/>
          </a:bodyPr>
          <a:lstStyle/>
          <a:p>
            <a:r>
              <a:rPr lang="en-GB" sz="2400" dirty="0" smtClean="0">
                <a:solidFill>
                  <a:schemeClr val="tx1"/>
                </a:solidFill>
              </a:rPr>
              <a:t>Piercy, N. (2002 Market led strategic change)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08469-4E72-4486-BA2C-764E784E4C07}" type="slidenum">
              <a:rPr lang="en-GB" altLang="en-US" smtClean="0"/>
              <a:pPr/>
              <a:t>2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836712"/>
            <a:ext cx="2141474" cy="792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7461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27062" y="487363"/>
            <a:ext cx="77724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EMPL5003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899592" y="1916832"/>
            <a:ext cx="7499870" cy="4572000"/>
          </a:xfrm>
          <a:noFill/>
          <a:ln/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b="1" dirty="0"/>
              <a:t>Critically</a:t>
            </a:r>
            <a:r>
              <a:rPr lang="en-GB" dirty="0"/>
              <a:t> analyse the factors that impact on your organisations ability to maximise customer </a:t>
            </a:r>
            <a:r>
              <a:rPr lang="en-GB" dirty="0" smtClean="0"/>
              <a:t>value.</a:t>
            </a:r>
          </a:p>
          <a:p>
            <a:pPr marL="0" indent="0" algn="r">
              <a:lnSpc>
                <a:spcPct val="90000"/>
              </a:lnSpc>
              <a:buNone/>
            </a:pPr>
            <a:r>
              <a:rPr lang="en-GB" altLang="en-US" b="1" dirty="0" smtClean="0"/>
              <a:t>(40%)</a:t>
            </a:r>
            <a:endParaRPr lang="en-GB" altLang="en-US" b="1" dirty="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81D08-0940-4DFA-B7E6-28BCA86FDBEB}" type="slidenum">
              <a:rPr lang="en-GB" altLang="en-US"/>
              <a:pPr/>
              <a:t>3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4949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bg/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27062" y="487363"/>
            <a:ext cx="77724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EMPL5003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899592" y="1916832"/>
            <a:ext cx="7499870" cy="4572000"/>
          </a:xfrm>
          <a:noFill/>
          <a:ln/>
        </p:spPr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spcAft>
                <a:spcPts val="0"/>
              </a:spcAft>
              <a:buNone/>
            </a:pPr>
            <a:r>
              <a:rPr lang="en-GB" b="1" dirty="0"/>
              <a:t>Critical</a:t>
            </a:r>
            <a:r>
              <a:rPr lang="en-GB" dirty="0"/>
              <a:t> </a:t>
            </a:r>
            <a:r>
              <a:rPr lang="en-GB" b="1" dirty="0"/>
              <a:t>understanding</a:t>
            </a:r>
            <a:r>
              <a:rPr lang="en-GB" dirty="0"/>
              <a:t> of your organisations quality processes and its effectiveness in meeting customer requirements. </a:t>
            </a:r>
            <a:endParaRPr lang="en-GB" sz="2000" dirty="0">
              <a:latin typeface="Tahoma"/>
              <a:ea typeface="Times New Roman"/>
              <a:cs typeface="Times New Roman"/>
            </a:endParaRPr>
          </a:p>
          <a:p>
            <a:pPr marL="0" indent="0" algn="r">
              <a:lnSpc>
                <a:spcPct val="90000"/>
              </a:lnSpc>
              <a:buNone/>
            </a:pPr>
            <a:r>
              <a:rPr lang="en-GB" altLang="en-US" b="1" dirty="0" smtClean="0"/>
              <a:t>(40%)</a:t>
            </a:r>
            <a:endParaRPr lang="en-GB" altLang="en-US" b="1" dirty="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81D08-0940-4DFA-B7E6-28BCA86FDBEB}" type="slidenum">
              <a:rPr lang="en-GB" altLang="en-US"/>
              <a:pPr/>
              <a:t>4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4577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bg/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27062" y="487363"/>
            <a:ext cx="77724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EMPL5003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899592" y="1916832"/>
            <a:ext cx="7499870" cy="4572000"/>
          </a:xfrm>
          <a:noFill/>
          <a:ln/>
        </p:spPr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spcAft>
                <a:spcPts val="0"/>
              </a:spcAft>
              <a:buNone/>
            </a:pPr>
            <a:r>
              <a:rPr lang="en-GB" dirty="0"/>
              <a:t>Evidence of wide reading and research, encompassing application of relevant academic theories and </a:t>
            </a:r>
            <a:r>
              <a:rPr lang="en-GB" dirty="0" smtClean="0"/>
              <a:t>models.</a:t>
            </a:r>
            <a:endParaRPr lang="en-GB" sz="2000" dirty="0">
              <a:latin typeface="Tahoma"/>
              <a:ea typeface="Times New Roman"/>
              <a:cs typeface="Times New Roman"/>
            </a:endParaRPr>
          </a:p>
          <a:p>
            <a:pPr marL="0" indent="0" algn="r">
              <a:lnSpc>
                <a:spcPct val="90000"/>
              </a:lnSpc>
              <a:buNone/>
            </a:pPr>
            <a:r>
              <a:rPr lang="en-GB" altLang="en-US" b="1" dirty="0" smtClean="0"/>
              <a:t>(10%)</a:t>
            </a:r>
            <a:endParaRPr lang="en-GB" altLang="en-US" b="1" dirty="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81D08-0940-4DFA-B7E6-28BCA86FDBEB}" type="slidenum">
              <a:rPr lang="en-GB" altLang="en-US"/>
              <a:pPr/>
              <a:t>5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2388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bg/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27062" y="487363"/>
            <a:ext cx="77724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EMPL5003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899592" y="1916832"/>
            <a:ext cx="7499870" cy="4572000"/>
          </a:xfrm>
          <a:noFill/>
          <a:ln/>
        </p:spPr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spcAft>
                <a:spcPts val="0"/>
              </a:spcAft>
              <a:buNone/>
            </a:pPr>
            <a:r>
              <a:rPr lang="en-GB" dirty="0"/>
              <a:t>Citation/ referencing, report structure, syntax, grammar and </a:t>
            </a:r>
            <a:r>
              <a:rPr lang="en-GB" dirty="0" smtClean="0"/>
              <a:t>punctuation.</a:t>
            </a:r>
            <a:endParaRPr lang="en-GB" sz="2000" dirty="0">
              <a:latin typeface="Tahoma"/>
              <a:ea typeface="Times New Roman"/>
              <a:cs typeface="Times New Roman"/>
            </a:endParaRPr>
          </a:p>
          <a:p>
            <a:pPr marL="0" indent="0" algn="r">
              <a:lnSpc>
                <a:spcPct val="90000"/>
              </a:lnSpc>
              <a:buNone/>
            </a:pPr>
            <a:r>
              <a:rPr lang="en-GB" altLang="en-US" b="1" dirty="0" smtClean="0"/>
              <a:t>(10%)</a:t>
            </a:r>
            <a:endParaRPr lang="en-GB" altLang="en-US" b="1" dirty="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681D08-0940-4DFA-B7E6-28BCA86FDBEB}" type="slidenum">
              <a:rPr lang="en-GB" altLang="en-US"/>
              <a:pPr/>
              <a:t>6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7222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219">
                                            <p:bg/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52388"/>
            <a:ext cx="77724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Internal Markets and </a:t>
            </a:r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External </a:t>
            </a: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Markets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idx="1"/>
          </p:nvPr>
        </p:nvSpPr>
        <p:spPr>
          <a:xfrm>
            <a:off x="914400" y="1275364"/>
            <a:ext cx="7772400" cy="4572000"/>
          </a:xfrm>
          <a:noFill/>
          <a:ln/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altLang="en-US" sz="2800" dirty="0" smtClean="0"/>
              <a:t>What can happen if we ignore </a:t>
            </a:r>
            <a:r>
              <a:rPr lang="en-GB" altLang="en-US" sz="2800" dirty="0"/>
              <a:t>the internal market (people in the company) when we look at customer </a:t>
            </a:r>
            <a:r>
              <a:rPr lang="en-GB" altLang="en-US" sz="2800" dirty="0" smtClean="0"/>
              <a:t>satisfaction</a:t>
            </a:r>
            <a:r>
              <a:rPr lang="en-GB" altLang="en-US" sz="2800" b="1" dirty="0" smtClean="0"/>
              <a:t>?</a:t>
            </a:r>
          </a:p>
          <a:p>
            <a:pPr marL="0" indent="0">
              <a:buNone/>
            </a:pPr>
            <a:endParaRPr lang="en-GB" altLang="en-US" sz="800" dirty="0"/>
          </a:p>
          <a:p>
            <a:pPr marL="457200" lvl="1" indent="0">
              <a:buNone/>
            </a:pPr>
            <a:r>
              <a:rPr lang="en-GB" altLang="en-US" dirty="0"/>
              <a:t>may reduce capability to deliver satisfaction in the external </a:t>
            </a:r>
            <a:r>
              <a:rPr lang="en-GB" altLang="en-US" dirty="0" smtClean="0"/>
              <a:t>market</a:t>
            </a:r>
          </a:p>
          <a:p>
            <a:pPr marL="457200" lvl="1" indent="0">
              <a:buNone/>
            </a:pPr>
            <a:endParaRPr lang="en-GB" altLang="en-US" sz="100" dirty="0"/>
          </a:p>
          <a:p>
            <a:pPr marL="457200" lvl="1" indent="0">
              <a:buNone/>
            </a:pPr>
            <a:r>
              <a:rPr lang="en-GB" altLang="en-US" dirty="0"/>
              <a:t>can destroy employee enthusiasm for superior customer </a:t>
            </a:r>
            <a:r>
              <a:rPr lang="en-GB" altLang="en-US" dirty="0" smtClean="0"/>
              <a:t>service</a:t>
            </a:r>
          </a:p>
          <a:p>
            <a:pPr marL="457200" lvl="1" indent="0">
              <a:buNone/>
            </a:pPr>
            <a:endParaRPr lang="en-GB" altLang="en-US" sz="100" dirty="0"/>
          </a:p>
          <a:p>
            <a:pPr marL="457200" lvl="1" indent="0">
              <a:buNone/>
            </a:pPr>
            <a:r>
              <a:rPr lang="en-GB" altLang="en-US" dirty="0"/>
              <a:t>generates “game-playing” to beat the </a:t>
            </a:r>
            <a:r>
              <a:rPr lang="en-GB" altLang="en-US" dirty="0" smtClean="0"/>
              <a:t>system</a:t>
            </a:r>
          </a:p>
          <a:p>
            <a:pPr marL="457200" lvl="1" indent="0">
              <a:buNone/>
            </a:pPr>
            <a:r>
              <a:rPr lang="en-GB" altLang="en-US" sz="2000" dirty="0" smtClean="0">
                <a:solidFill>
                  <a:srgbClr val="FF0000"/>
                </a:solidFill>
              </a:rPr>
              <a:t>GS4 999 calls</a:t>
            </a:r>
          </a:p>
          <a:p>
            <a:pPr marL="457200" lvl="1" indent="0">
              <a:buNone/>
            </a:pPr>
            <a:endParaRPr lang="en-GB" altLang="en-US" sz="800" dirty="0"/>
          </a:p>
          <a:p>
            <a:pPr marL="0" indent="0">
              <a:buNone/>
            </a:pPr>
            <a:r>
              <a:rPr lang="en-GB" altLang="en-US" sz="2800" dirty="0"/>
              <a:t>The challenge may be “marketing our customers to our employees”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97695-03C6-40C8-8F3F-A0F247A33B6C}" type="slidenum">
              <a:rPr lang="en-GB" altLang="en-US"/>
              <a:pPr/>
              <a:t>7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6083">
                                            <p:bg/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60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60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60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3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188640"/>
            <a:ext cx="77724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Internal Markets and </a:t>
            </a:r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External </a:t>
            </a: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Markets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idx="1"/>
          </p:nvPr>
        </p:nvSpPr>
        <p:spPr>
          <a:xfrm>
            <a:off x="1043608" y="1700808"/>
            <a:ext cx="7499721" cy="4525963"/>
          </a:xfrm>
          <a:noFill/>
          <a:ln/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800" dirty="0"/>
              <a:t>If you compare internal customer (employee) attitudes with external customer attitudes, you may find</a:t>
            </a:r>
            <a:r>
              <a:rPr lang="en-GB" altLang="en-US" sz="2800" dirty="0" smtClean="0"/>
              <a:t>:</a:t>
            </a:r>
          </a:p>
          <a:p>
            <a:pPr marL="0" indent="0">
              <a:buNone/>
            </a:pPr>
            <a:endParaRPr lang="en-GB" altLang="en-US" sz="1200" dirty="0"/>
          </a:p>
          <a:p>
            <a:pPr marL="457200" lvl="1" indent="0">
              <a:buNone/>
            </a:pPr>
            <a:r>
              <a:rPr lang="en-GB" altLang="en-US" dirty="0" smtClean="0"/>
              <a:t>Synergy</a:t>
            </a:r>
          </a:p>
          <a:p>
            <a:pPr marL="457200" lvl="1" indent="0">
              <a:buNone/>
            </a:pPr>
            <a:endParaRPr lang="en-GB" altLang="en-US" sz="800" dirty="0"/>
          </a:p>
          <a:p>
            <a:pPr marL="457200" lvl="1" indent="0">
              <a:buNone/>
            </a:pPr>
            <a:r>
              <a:rPr lang="en-GB" altLang="en-US" dirty="0" smtClean="0"/>
              <a:t>Coercion</a:t>
            </a:r>
          </a:p>
          <a:p>
            <a:pPr marL="457200" lvl="1" indent="0">
              <a:buNone/>
            </a:pPr>
            <a:endParaRPr lang="en-GB" altLang="en-US" sz="800" dirty="0"/>
          </a:p>
          <a:p>
            <a:pPr marL="457200" lvl="1" indent="0">
              <a:buNone/>
            </a:pPr>
            <a:r>
              <a:rPr lang="en-GB" altLang="en-US" dirty="0" smtClean="0"/>
              <a:t>Alienation</a:t>
            </a:r>
          </a:p>
          <a:p>
            <a:pPr marL="457200" lvl="1" indent="0">
              <a:buNone/>
            </a:pPr>
            <a:endParaRPr lang="en-GB" altLang="en-US" sz="800" dirty="0"/>
          </a:p>
          <a:p>
            <a:pPr marL="457200" lvl="1" indent="0">
              <a:buNone/>
            </a:pPr>
            <a:r>
              <a:rPr lang="en-GB" altLang="en-US" dirty="0" smtClean="0"/>
              <a:t>Internal euphoria</a:t>
            </a:r>
          </a:p>
          <a:p>
            <a:pPr marL="457200" lvl="1" indent="0">
              <a:buNone/>
            </a:pPr>
            <a:endParaRPr lang="en-GB" altLang="en-US" dirty="0" smtClean="0"/>
          </a:p>
          <a:p>
            <a:pPr marL="457200" lvl="1" indent="0">
              <a:buNone/>
            </a:pPr>
            <a:endParaRPr lang="en-GB" altLang="en-US" dirty="0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B902C-9ECA-4254-9A7E-FD77001D3689}" type="slidenum">
              <a:rPr lang="en-GB" altLang="en-US"/>
              <a:pPr/>
              <a:t>8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81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1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E74B9-12D5-4347-A3BB-1BFA052F63B1}" type="slidenum">
              <a:rPr lang="en-GB" altLang="en-US"/>
              <a:pPr/>
              <a:t>9</a:t>
            </a:fld>
            <a:endParaRPr lang="en-GB" altLang="en-US"/>
          </a:p>
        </p:txBody>
      </p:sp>
      <p:sp>
        <p:nvSpPr>
          <p:cNvPr id="50178" name="Rectangle 2"/>
          <p:cNvSpPr>
            <a:spLocks noChangeArrowheads="1"/>
          </p:cNvSpPr>
          <p:nvPr/>
        </p:nvSpPr>
        <p:spPr bwMode="auto">
          <a:xfrm>
            <a:off x="631750" y="106427"/>
            <a:ext cx="777240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143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3429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2286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GB" altLang="en-US" sz="3600" b="1" u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Customer Satisfaction and </a:t>
            </a:r>
            <a:r>
              <a:rPr lang="en-GB" altLang="en-US" sz="3600" b="1" u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           the </a:t>
            </a:r>
            <a:r>
              <a:rPr lang="en-GB" altLang="en-US" sz="3600" b="1" u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Internal Market</a:t>
            </a:r>
          </a:p>
        </p:txBody>
      </p:sp>
      <p:grpSp>
        <p:nvGrpSpPr>
          <p:cNvPr id="50194" name="Group 18"/>
          <p:cNvGrpSpPr>
            <a:grpSpLocks/>
          </p:cNvGrpSpPr>
          <p:nvPr/>
        </p:nvGrpSpPr>
        <p:grpSpPr bwMode="auto">
          <a:xfrm>
            <a:off x="431800" y="1412776"/>
            <a:ext cx="8169172" cy="5015972"/>
            <a:chOff x="757" y="950"/>
            <a:chExt cx="4279" cy="2934"/>
          </a:xfrm>
        </p:grpSpPr>
        <p:grpSp>
          <p:nvGrpSpPr>
            <p:cNvPr id="50183" name="Group 7"/>
            <p:cNvGrpSpPr>
              <a:grpSpLocks/>
            </p:cNvGrpSpPr>
            <p:nvPr/>
          </p:nvGrpSpPr>
          <p:grpSpPr bwMode="auto">
            <a:xfrm>
              <a:off x="2356" y="1588"/>
              <a:ext cx="2680" cy="2296"/>
              <a:chOff x="2356" y="1588"/>
              <a:chExt cx="2680" cy="2296"/>
            </a:xfrm>
          </p:grpSpPr>
          <p:sp>
            <p:nvSpPr>
              <p:cNvPr id="50179" name="Rectangle 3"/>
              <p:cNvSpPr>
                <a:spLocks noChangeArrowheads="1"/>
              </p:cNvSpPr>
              <p:nvPr/>
            </p:nvSpPr>
            <p:spPr bwMode="auto">
              <a:xfrm>
                <a:off x="2356" y="1588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0180" name="Rectangle 4"/>
              <p:cNvSpPr>
                <a:spLocks noChangeArrowheads="1"/>
              </p:cNvSpPr>
              <p:nvPr/>
            </p:nvSpPr>
            <p:spPr bwMode="auto">
              <a:xfrm>
                <a:off x="3700" y="1588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0181" name="Rectangle 5"/>
              <p:cNvSpPr>
                <a:spLocks noChangeArrowheads="1"/>
              </p:cNvSpPr>
              <p:nvPr/>
            </p:nvSpPr>
            <p:spPr bwMode="auto">
              <a:xfrm>
                <a:off x="3700" y="2740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0182" name="Rectangle 6"/>
              <p:cNvSpPr>
                <a:spLocks noChangeArrowheads="1"/>
              </p:cNvSpPr>
              <p:nvPr/>
            </p:nvSpPr>
            <p:spPr bwMode="auto">
              <a:xfrm>
                <a:off x="2356" y="2740"/>
                <a:ext cx="1336" cy="1144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bg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0184" name="Rectangle 8"/>
            <p:cNvSpPr>
              <a:spLocks noChangeArrowheads="1"/>
            </p:cNvSpPr>
            <p:nvPr/>
          </p:nvSpPr>
          <p:spPr bwMode="auto">
            <a:xfrm>
              <a:off x="2309" y="950"/>
              <a:ext cx="2490" cy="27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b="1" i="1" u="none" dirty="0"/>
                <a:t>External Customer Satisfaction</a:t>
              </a:r>
            </a:p>
          </p:txBody>
        </p:sp>
        <p:sp>
          <p:nvSpPr>
            <p:cNvPr id="50185" name="Rectangle 9"/>
            <p:cNvSpPr>
              <a:spLocks noChangeArrowheads="1"/>
            </p:cNvSpPr>
            <p:nvPr/>
          </p:nvSpPr>
          <p:spPr bwMode="auto">
            <a:xfrm>
              <a:off x="757" y="2395"/>
              <a:ext cx="1011" cy="70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b="1" i="1" u="none" dirty="0"/>
                <a:t>Internal</a:t>
              </a:r>
            </a:p>
            <a:p>
              <a:pPr eaLnBrk="0" hangingPunct="0"/>
              <a:r>
                <a:rPr lang="en-GB" altLang="en-US" sz="2400" b="1" i="1" u="none" dirty="0"/>
                <a:t>Customer</a:t>
              </a:r>
            </a:p>
            <a:p>
              <a:pPr eaLnBrk="0" hangingPunct="0"/>
              <a:r>
                <a:rPr lang="en-GB" altLang="en-US" sz="2400" b="1" i="1" u="none" dirty="0"/>
                <a:t>Satisfaction</a:t>
              </a:r>
            </a:p>
          </p:txBody>
        </p:sp>
        <p:sp>
          <p:nvSpPr>
            <p:cNvPr id="50186" name="Rectangle 10"/>
            <p:cNvSpPr>
              <a:spLocks noChangeArrowheads="1"/>
            </p:cNvSpPr>
            <p:nvPr/>
          </p:nvSpPr>
          <p:spPr bwMode="auto">
            <a:xfrm>
              <a:off x="2825" y="1238"/>
              <a:ext cx="511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 dirty="0"/>
                <a:t>High</a:t>
              </a:r>
            </a:p>
          </p:txBody>
        </p:sp>
        <p:sp>
          <p:nvSpPr>
            <p:cNvPr id="50187" name="Rectangle 11"/>
            <p:cNvSpPr>
              <a:spLocks noChangeArrowheads="1"/>
            </p:cNvSpPr>
            <p:nvPr/>
          </p:nvSpPr>
          <p:spPr bwMode="auto">
            <a:xfrm>
              <a:off x="4143" y="1238"/>
              <a:ext cx="46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/>
                <a:t>Low</a:t>
              </a:r>
            </a:p>
          </p:txBody>
        </p:sp>
        <p:sp>
          <p:nvSpPr>
            <p:cNvPr id="50188" name="Rectangle 12"/>
            <p:cNvSpPr>
              <a:spLocks noChangeArrowheads="1"/>
            </p:cNvSpPr>
            <p:nvPr/>
          </p:nvSpPr>
          <p:spPr bwMode="auto">
            <a:xfrm>
              <a:off x="1765" y="2040"/>
              <a:ext cx="511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/>
                <a:t>High</a:t>
              </a:r>
            </a:p>
          </p:txBody>
        </p:sp>
        <p:sp>
          <p:nvSpPr>
            <p:cNvPr id="50189" name="Rectangle 13"/>
            <p:cNvSpPr>
              <a:spLocks noChangeArrowheads="1"/>
            </p:cNvSpPr>
            <p:nvPr/>
          </p:nvSpPr>
          <p:spPr bwMode="auto">
            <a:xfrm>
              <a:off x="1797" y="3130"/>
              <a:ext cx="46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/>
              <a:r>
                <a:rPr lang="en-GB" altLang="en-US" sz="2400" u="none"/>
                <a:t>Low</a:t>
              </a:r>
            </a:p>
          </p:txBody>
        </p:sp>
      </p:grpSp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Rectangle 14"/>
          <p:cNvSpPr>
            <a:spLocks noChangeArrowheads="1"/>
          </p:cNvSpPr>
          <p:nvPr/>
        </p:nvSpPr>
        <p:spPr bwMode="auto">
          <a:xfrm>
            <a:off x="3432954" y="2691071"/>
            <a:ext cx="2684238" cy="15711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0" hangingPunct="0"/>
            <a:r>
              <a:rPr lang="en-GB" altLang="en-US" sz="2400" b="1" i="1" u="none" dirty="0"/>
              <a:t>Synergy</a:t>
            </a:r>
          </a:p>
          <a:p>
            <a:pPr algn="ctr" eaLnBrk="0" hangingPunct="0"/>
            <a:r>
              <a:rPr lang="en-GB" altLang="en-US" sz="2400" i="1" u="none" dirty="0"/>
              <a:t>“Happy customers</a:t>
            </a:r>
          </a:p>
          <a:p>
            <a:pPr algn="ctr" eaLnBrk="0" hangingPunct="0"/>
            <a:r>
              <a:rPr lang="en-GB" altLang="en-US" sz="2400" i="1" u="none" dirty="0"/>
              <a:t>and “happy”</a:t>
            </a:r>
          </a:p>
          <a:p>
            <a:pPr algn="ctr" eaLnBrk="0" hangingPunct="0"/>
            <a:r>
              <a:rPr lang="en-GB" altLang="en-US" sz="2400" i="1" u="none" dirty="0"/>
              <a:t>employees</a:t>
            </a:r>
          </a:p>
        </p:txBody>
      </p:sp>
      <p:sp>
        <p:nvSpPr>
          <p:cNvPr id="23" name="Rectangle 15"/>
          <p:cNvSpPr>
            <a:spLocks noChangeArrowheads="1"/>
          </p:cNvSpPr>
          <p:nvPr/>
        </p:nvSpPr>
        <p:spPr bwMode="auto">
          <a:xfrm>
            <a:off x="5912411" y="2551371"/>
            <a:ext cx="2713884" cy="1939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0" hangingPunct="0"/>
            <a:r>
              <a:rPr lang="en-GB" altLang="en-US" sz="2400" b="1" i="1" u="none" dirty="0"/>
              <a:t>Internal Euphoria</a:t>
            </a:r>
          </a:p>
          <a:p>
            <a:pPr algn="ctr" eaLnBrk="0" hangingPunct="0"/>
            <a:r>
              <a:rPr lang="en-GB" altLang="en-US" sz="2400" i="1" u="none" dirty="0"/>
              <a:t>“Never mind the</a:t>
            </a:r>
          </a:p>
          <a:p>
            <a:pPr algn="ctr" eaLnBrk="0" hangingPunct="0"/>
            <a:r>
              <a:rPr lang="en-GB" altLang="en-US" sz="2400" i="1" u="none" dirty="0"/>
              <a:t>customer, what</a:t>
            </a:r>
          </a:p>
          <a:p>
            <a:pPr algn="ctr" eaLnBrk="0" hangingPunct="0"/>
            <a:r>
              <a:rPr lang="en-GB" altLang="en-US" sz="2400" i="1" u="none" dirty="0"/>
              <a:t>about the squash</a:t>
            </a:r>
          </a:p>
          <a:p>
            <a:pPr algn="ctr" eaLnBrk="0" hangingPunct="0"/>
            <a:r>
              <a:rPr lang="en-GB" altLang="en-US" sz="2400" i="1" u="none" dirty="0"/>
              <a:t>ladder?”</a:t>
            </a:r>
          </a:p>
        </p:txBody>
      </p:sp>
      <p:sp>
        <p:nvSpPr>
          <p:cNvPr id="24" name="Rectangle 17"/>
          <p:cNvSpPr>
            <a:spLocks noChangeArrowheads="1"/>
          </p:cNvSpPr>
          <p:nvPr/>
        </p:nvSpPr>
        <p:spPr bwMode="auto">
          <a:xfrm>
            <a:off x="3757506" y="4507156"/>
            <a:ext cx="2044679" cy="1940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0" hangingPunct="0"/>
            <a:r>
              <a:rPr lang="en-GB" altLang="en-US" sz="2400" b="1" i="1" u="none" dirty="0"/>
              <a:t>Coercion</a:t>
            </a:r>
          </a:p>
          <a:p>
            <a:pPr algn="ctr" eaLnBrk="0" hangingPunct="0"/>
            <a:r>
              <a:rPr lang="en-GB" altLang="en-US" sz="2400" i="1" u="none" dirty="0"/>
              <a:t>“You WILL be</a:t>
            </a:r>
          </a:p>
          <a:p>
            <a:pPr algn="ctr" eaLnBrk="0" hangingPunct="0"/>
            <a:r>
              <a:rPr lang="en-GB" altLang="en-US" sz="2400" i="1" u="none" dirty="0"/>
              <a:t>committed to</a:t>
            </a:r>
          </a:p>
          <a:p>
            <a:pPr algn="ctr" eaLnBrk="0" hangingPunct="0"/>
            <a:r>
              <a:rPr lang="en-GB" altLang="en-US" sz="2400" i="1" u="none" dirty="0"/>
              <a:t>customers -</a:t>
            </a:r>
          </a:p>
          <a:p>
            <a:pPr algn="ctr" eaLnBrk="0" hangingPunct="0"/>
            <a:r>
              <a:rPr lang="en-GB" altLang="en-US" sz="2400" i="1" u="none" dirty="0"/>
              <a:t>or else….”</a:t>
            </a:r>
          </a:p>
        </p:txBody>
      </p:sp>
      <p:sp>
        <p:nvSpPr>
          <p:cNvPr id="25" name="Rectangle 16"/>
          <p:cNvSpPr>
            <a:spLocks noChangeArrowheads="1"/>
          </p:cNvSpPr>
          <p:nvPr/>
        </p:nvSpPr>
        <p:spPr bwMode="auto">
          <a:xfrm>
            <a:off x="6172557" y="4508865"/>
            <a:ext cx="2174500" cy="1940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 eaLnBrk="0" hangingPunct="0"/>
            <a:r>
              <a:rPr lang="en-GB" altLang="en-US" sz="2400" b="1" i="1" u="none" dirty="0"/>
              <a:t>Alienation</a:t>
            </a:r>
          </a:p>
          <a:p>
            <a:pPr algn="ctr" eaLnBrk="0" hangingPunct="0"/>
            <a:r>
              <a:rPr lang="en-GB" altLang="en-US" sz="2400" i="1" u="none" dirty="0"/>
              <a:t>“Unhappy”</a:t>
            </a:r>
          </a:p>
          <a:p>
            <a:pPr algn="ctr" eaLnBrk="0" hangingPunct="0"/>
            <a:r>
              <a:rPr lang="en-GB" altLang="en-US" sz="2400" i="1" u="none" dirty="0"/>
              <a:t>customers</a:t>
            </a:r>
          </a:p>
          <a:p>
            <a:pPr algn="ctr" eaLnBrk="0" hangingPunct="0"/>
            <a:r>
              <a:rPr lang="en-GB" altLang="en-US" sz="2400" i="1" u="none" dirty="0"/>
              <a:t>and “unhappy”</a:t>
            </a:r>
          </a:p>
          <a:p>
            <a:pPr algn="ctr" eaLnBrk="0" hangingPunct="0"/>
            <a:r>
              <a:rPr lang="en-GB" altLang="en-US" sz="2400" i="1" u="none" dirty="0"/>
              <a:t>employees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80988"/>
            <a:ext cx="77724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Internal Markets and </a:t>
            </a:r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External Markets  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2227" name="Rectangle 3"/>
          <p:cNvSpPr>
            <a:spLocks noGrp="1" noChangeArrowheads="1"/>
          </p:cNvSpPr>
          <p:nvPr>
            <p:ph idx="1"/>
          </p:nvPr>
        </p:nvSpPr>
        <p:spPr>
          <a:xfrm>
            <a:off x="946944" y="1772816"/>
            <a:ext cx="7596385" cy="4525963"/>
          </a:xfrm>
          <a:noFill/>
          <a:ln/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800" dirty="0"/>
              <a:t>Managers really need to know where they are on this </a:t>
            </a:r>
            <a:r>
              <a:rPr lang="en-GB" altLang="en-US" sz="2800" dirty="0" smtClean="0"/>
              <a:t>issue</a:t>
            </a:r>
          </a:p>
          <a:p>
            <a:pPr marL="0" indent="0">
              <a:buNone/>
            </a:pPr>
            <a:endParaRPr lang="en-GB" altLang="en-US" sz="800" dirty="0"/>
          </a:p>
          <a:p>
            <a:pPr marL="0" indent="0">
              <a:buNone/>
            </a:pPr>
            <a:r>
              <a:rPr lang="en-GB" altLang="en-US" sz="2800" dirty="0"/>
              <a:t>Employee “buy-in” is a powerful resource - but do you have it</a:t>
            </a:r>
            <a:r>
              <a:rPr lang="en-GB" altLang="en-US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marL="0" indent="0">
              <a:buNone/>
            </a:pPr>
            <a:endParaRPr lang="en-GB" altLang="en-US" sz="800" dirty="0"/>
          </a:p>
          <a:p>
            <a:pPr marL="0" indent="0">
              <a:buNone/>
            </a:pPr>
            <a:r>
              <a:rPr lang="en-GB" altLang="en-US" sz="2800" dirty="0"/>
              <a:t>Implemented badly, customer satisfaction measurement may do more harm than good in building superior customer value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A74366-4A45-4EC1-8A8E-4A7F4956004C}" type="slidenum">
              <a:rPr lang="en-GB" altLang="en-US"/>
              <a:pPr/>
              <a:t>10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2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2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7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5A242-549C-431A-9B0D-F3DE6FECA3DF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54274" name="Rectangle 2"/>
          <p:cNvSpPr>
            <a:spLocks noChangeArrowheads="1"/>
          </p:cNvSpPr>
          <p:nvPr/>
        </p:nvSpPr>
        <p:spPr bwMode="auto">
          <a:xfrm>
            <a:off x="1295400" y="357188"/>
            <a:ext cx="640080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143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3429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22860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/>
            <a:r>
              <a:rPr lang="en-GB" altLang="en-US" sz="3600" b="1" u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Key Learning Points - </a:t>
            </a:r>
            <a:br>
              <a:rPr lang="en-GB" altLang="en-US" sz="3600" b="1" u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</a:br>
            <a:r>
              <a:rPr lang="en-GB" altLang="en-US" sz="3600" b="1" u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The Customer Conundrum</a:t>
            </a:r>
          </a:p>
        </p:txBody>
      </p:sp>
      <p:sp>
        <p:nvSpPr>
          <p:cNvPr id="54275" name="Rectangle 3"/>
          <p:cNvSpPr>
            <a:spLocks noChangeArrowheads="1"/>
          </p:cNvSpPr>
          <p:nvPr/>
        </p:nvSpPr>
        <p:spPr bwMode="auto">
          <a:xfrm>
            <a:off x="971600" y="1988840"/>
            <a:ext cx="7486600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/>
          <a:lstStyle>
            <a:lvl1pPr marL="342900" indent="-3429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>
              <a:spcBef>
                <a:spcPct val="20000"/>
              </a:spcBef>
              <a:buClr>
                <a:schemeClr val="tx2"/>
              </a:buClr>
              <a:buSzPct val="75000"/>
            </a:pPr>
            <a:r>
              <a:rPr lang="en-GB" altLang="en-US" sz="2800" u="none" dirty="0">
                <a:latin typeface="+mn-lt"/>
              </a:rPr>
              <a:t>Many </a:t>
            </a:r>
            <a:r>
              <a:rPr lang="en-GB" altLang="en-US" sz="2800" u="none" dirty="0" smtClean="0">
                <a:latin typeface="+mn-lt"/>
              </a:rPr>
              <a:t>organisations </a:t>
            </a:r>
            <a:r>
              <a:rPr lang="en-GB" altLang="en-US" sz="2800" u="none" dirty="0">
                <a:latin typeface="+mn-lt"/>
              </a:rPr>
              <a:t>have not come as far as they think in getting better at delivering the service their customers </a:t>
            </a:r>
            <a:r>
              <a:rPr lang="en-GB" altLang="en-US" sz="2800" u="none" dirty="0" smtClean="0">
                <a:latin typeface="+mn-lt"/>
              </a:rPr>
              <a:t>want</a:t>
            </a:r>
          </a:p>
          <a:p>
            <a:pPr marL="0" indent="0">
              <a:spcBef>
                <a:spcPct val="20000"/>
              </a:spcBef>
              <a:buClr>
                <a:schemeClr val="tx2"/>
              </a:buClr>
              <a:buSzPct val="75000"/>
            </a:pPr>
            <a:endParaRPr lang="en-GB" altLang="en-US" sz="800" u="none" dirty="0">
              <a:latin typeface="+mn-lt"/>
            </a:endParaRPr>
          </a:p>
          <a:p>
            <a:pPr marL="0" indent="0">
              <a:spcBef>
                <a:spcPct val="20000"/>
              </a:spcBef>
              <a:buClr>
                <a:schemeClr val="tx2"/>
              </a:buClr>
              <a:buSzPct val="75000"/>
            </a:pPr>
            <a:r>
              <a:rPr lang="en-GB" altLang="en-US" sz="2800" u="none" dirty="0">
                <a:latin typeface="+mn-lt"/>
              </a:rPr>
              <a:t>Managers have a responsibility to know what it feels like to be a customer of their </a:t>
            </a:r>
            <a:r>
              <a:rPr lang="en-GB" altLang="en-US" sz="2800" u="none" dirty="0" smtClean="0">
                <a:latin typeface="+mn-lt"/>
              </a:rPr>
              <a:t>company</a:t>
            </a:r>
          </a:p>
          <a:p>
            <a:pPr marL="0" indent="0">
              <a:spcBef>
                <a:spcPct val="20000"/>
              </a:spcBef>
              <a:buClr>
                <a:schemeClr val="tx2"/>
              </a:buClr>
              <a:buSzPct val="75000"/>
            </a:pPr>
            <a:endParaRPr lang="en-GB" altLang="en-US" sz="800" u="none" dirty="0">
              <a:latin typeface="+mn-lt"/>
            </a:endParaRPr>
          </a:p>
          <a:p>
            <a:pPr marL="0" indent="0">
              <a:spcBef>
                <a:spcPct val="20000"/>
              </a:spcBef>
              <a:buClr>
                <a:schemeClr val="tx2"/>
              </a:buClr>
              <a:buSzPct val="75000"/>
            </a:pPr>
            <a:r>
              <a:rPr lang="en-GB" altLang="en-US" sz="2800" u="none" dirty="0">
                <a:latin typeface="+mn-lt"/>
              </a:rPr>
              <a:t>Enhanced customer loyalty/retention brings major advantages</a:t>
            </a: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4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296895"/>
            <a:ext cx="77724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Key Learning Points - </a:t>
            </a:r>
            <a:b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Customer Conundrum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idx="1"/>
          </p:nvPr>
        </p:nvSpPr>
        <p:spPr>
          <a:xfrm>
            <a:off x="914400" y="1916832"/>
            <a:ext cx="7628929" cy="4525963"/>
          </a:xfrm>
          <a:noFill/>
          <a:ln/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800" dirty="0"/>
              <a:t>Customer satisfaction and loyalty are not the same thing - do not assume they are when you look at marketing </a:t>
            </a:r>
            <a:r>
              <a:rPr lang="en-GB" altLang="en-US" sz="2800" dirty="0" smtClean="0"/>
              <a:t>investments</a:t>
            </a:r>
          </a:p>
          <a:p>
            <a:pPr marL="0" indent="0">
              <a:buNone/>
            </a:pPr>
            <a:endParaRPr lang="en-GB" altLang="en-US" sz="1200" dirty="0"/>
          </a:p>
          <a:p>
            <a:pPr marL="0" indent="0">
              <a:buNone/>
            </a:pPr>
            <a:r>
              <a:rPr lang="en-GB" altLang="en-US" sz="2800" dirty="0"/>
              <a:t>Customer satisfaction and customer dissatisfaction are not the same thing - they are influenced differently - so treat them differently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65ED73-C3FE-412C-944A-3F3492A47057}" type="slidenum">
              <a:rPr lang="en-GB" altLang="en-US"/>
              <a:pPr/>
              <a:t>12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80988"/>
            <a:ext cx="77724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Key Learning Points - </a:t>
            </a:r>
            <a:br>
              <a:rPr lang="en-GB" alt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Customer Conundrum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idx="1"/>
          </p:nvPr>
        </p:nvSpPr>
        <p:spPr>
          <a:xfrm>
            <a:off x="914400" y="1772816"/>
            <a:ext cx="7762056" cy="4525963"/>
          </a:xfrm>
          <a:noFill/>
          <a:ln/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800" dirty="0"/>
              <a:t>Loyalty programmes are not about loyalty, they are about </a:t>
            </a:r>
            <a:r>
              <a:rPr lang="en-GB" altLang="en-US" sz="2800" dirty="0" smtClean="0"/>
              <a:t>information</a:t>
            </a:r>
          </a:p>
          <a:p>
            <a:pPr marL="0" indent="0">
              <a:buNone/>
            </a:pPr>
            <a:endParaRPr lang="en-GB" altLang="en-US" sz="800" dirty="0"/>
          </a:p>
          <a:p>
            <a:pPr marL="0" indent="0">
              <a:buNone/>
            </a:pPr>
            <a:r>
              <a:rPr lang="en-GB" altLang="en-US" sz="2800" dirty="0"/>
              <a:t>You need to know what level and type of customer service matters to different customers, and not maximize service that does not create customer </a:t>
            </a:r>
            <a:r>
              <a:rPr lang="en-GB" altLang="en-US" sz="2800" dirty="0" smtClean="0"/>
              <a:t>value</a:t>
            </a:r>
          </a:p>
          <a:p>
            <a:pPr marL="0" indent="0">
              <a:buNone/>
            </a:pPr>
            <a:endParaRPr lang="en-GB" altLang="en-US" sz="800" dirty="0"/>
          </a:p>
          <a:p>
            <a:pPr marL="0" indent="0">
              <a:buNone/>
            </a:pPr>
            <a:r>
              <a:rPr lang="en-GB" altLang="en-US" sz="2800" dirty="0"/>
              <a:t>Measuring customer satisfaction is a way forward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7334B-2626-4354-832F-64CA669134DC}" type="slidenum">
              <a:rPr lang="en-GB" altLang="en-US"/>
              <a:pPr/>
              <a:t>13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83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1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280988"/>
            <a:ext cx="7772400" cy="1190625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Key Learning Points - </a:t>
            </a:r>
            <a:b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Customer Conundrum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idx="1"/>
          </p:nvPr>
        </p:nvSpPr>
        <p:spPr>
          <a:xfrm>
            <a:off x="1115616" y="1988840"/>
            <a:ext cx="7427713" cy="4525963"/>
          </a:xfrm>
          <a:noFill/>
          <a:ln/>
        </p:spPr>
        <p:txBody>
          <a:bodyPr/>
          <a:lstStyle/>
          <a:p>
            <a:pPr marL="0" indent="0">
              <a:buNone/>
            </a:pPr>
            <a:r>
              <a:rPr lang="en-GB" altLang="en-US" dirty="0"/>
              <a:t>Using CSM effectively means taking seriously a range of internal company and process </a:t>
            </a:r>
            <a:r>
              <a:rPr lang="en-GB" altLang="en-US" dirty="0" smtClean="0"/>
              <a:t>barriers</a:t>
            </a:r>
          </a:p>
          <a:p>
            <a:pPr marL="0" indent="0">
              <a:buNone/>
            </a:pPr>
            <a:endParaRPr lang="en-GB" altLang="en-US" sz="1200" dirty="0"/>
          </a:p>
          <a:p>
            <a:pPr marL="0" indent="0">
              <a:buNone/>
            </a:pPr>
            <a:r>
              <a:rPr lang="en-GB" altLang="en-US" dirty="0"/>
              <a:t>In many situations, satisfying external customers means satisfying internal customers first (but not exclusively!)</a:t>
            </a:r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18D0DE-F627-4471-96C9-2DBCA82DBFAD}" type="slidenum">
              <a:rPr lang="en-GB" altLang="en-US"/>
              <a:pPr/>
              <a:t>14</a:t>
            </a:fld>
            <a:endParaRPr lang="en-GB" altLang="en-US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106427"/>
            <a:ext cx="1029891" cy="380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9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27062" y="164431"/>
            <a:ext cx="7772400" cy="1143000"/>
          </a:xfrm>
        </p:spPr>
        <p:txBody>
          <a:bodyPr>
            <a:normAutofit/>
          </a:bodyPr>
          <a:lstStyle/>
          <a:p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Who are we marketing to?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43681"/>
            <a:ext cx="8712968" cy="6425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995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Who are we marketing to? 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1115616" y="1700808"/>
            <a:ext cx="7571184" cy="44253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dirty="0" smtClean="0"/>
              <a:t>Customer</a:t>
            </a:r>
          </a:p>
          <a:p>
            <a:pPr marL="0" indent="0">
              <a:buNone/>
            </a:pPr>
            <a:endParaRPr lang="en-GB" altLang="en-US" sz="1000" dirty="0" smtClean="0"/>
          </a:p>
          <a:p>
            <a:pPr marL="0" indent="0">
              <a:buNone/>
            </a:pPr>
            <a:r>
              <a:rPr lang="en-GB" altLang="en-US" dirty="0" smtClean="0"/>
              <a:t>Users</a:t>
            </a:r>
          </a:p>
          <a:p>
            <a:pPr marL="0" indent="0">
              <a:buNone/>
            </a:pPr>
            <a:endParaRPr lang="en-GB" altLang="en-US" sz="1000" dirty="0" smtClean="0"/>
          </a:p>
          <a:p>
            <a:pPr marL="0" indent="0">
              <a:buNone/>
            </a:pPr>
            <a:r>
              <a:rPr lang="en-GB" altLang="en-US" dirty="0" smtClean="0"/>
              <a:t>Consumers</a:t>
            </a:r>
          </a:p>
          <a:p>
            <a:pPr marL="0" indent="0">
              <a:buNone/>
            </a:pPr>
            <a:endParaRPr lang="en-GB" altLang="en-US" sz="1000" dirty="0" smtClean="0"/>
          </a:p>
          <a:p>
            <a:pPr marL="0" indent="0">
              <a:buNone/>
            </a:pPr>
            <a:r>
              <a:rPr lang="en-GB" altLang="en-US" dirty="0" smtClean="0"/>
              <a:t>DMU</a:t>
            </a:r>
          </a:p>
          <a:p>
            <a:pPr marL="0" indent="0">
              <a:buNone/>
            </a:pPr>
            <a:endParaRPr lang="en-GB" altLang="en-US" dirty="0" smtClean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9760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Customer </a:t>
            </a:r>
            <a:endParaRPr lang="en-GB" altLang="en-US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899592" y="1600200"/>
            <a:ext cx="778720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dirty="0" smtClean="0"/>
              <a:t>Customers are people who use your services of goods and pay for them</a:t>
            </a:r>
          </a:p>
          <a:p>
            <a:pPr marL="0" indent="0">
              <a:buNone/>
            </a:pPr>
            <a:endParaRPr lang="en-GB" altLang="en-US" dirty="0" smtClean="0"/>
          </a:p>
          <a:p>
            <a:pPr marL="0" indent="0">
              <a:buNone/>
            </a:pPr>
            <a:endParaRPr lang="en-GB" altLang="en-US" dirty="0" smtClean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3501008"/>
            <a:ext cx="3048000" cy="2813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6680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do customers want?</a:t>
            </a:r>
            <a:b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dirty="0" smtClean="0"/>
              <a:t>Pairs – 10 </a:t>
            </a:r>
            <a:r>
              <a:rPr lang="en-GB" sz="3600" dirty="0" err="1" smtClean="0"/>
              <a:t>mins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59462"/>
            <a:ext cx="8950770" cy="681012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3534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Users? </a:t>
            </a:r>
            <a:endParaRPr lang="en-GB" altLang="en-US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755576" y="1600200"/>
            <a:ext cx="7416824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altLang="en-US" dirty="0" smtClean="0"/>
              <a:t>Users are individuals who are affected by, or themselves affect services or goods being supplied but often do no not pay for the services or good that they use.  Examples</a:t>
            </a:r>
            <a:r>
              <a:rPr lang="en-GB" altLang="en-US" b="1" dirty="0" smtClean="0"/>
              <a:t>?</a:t>
            </a:r>
            <a:endParaRPr lang="en-GB" altLang="en-US" dirty="0" smtClean="0"/>
          </a:p>
          <a:p>
            <a:pPr marL="0" indent="0">
              <a:buNone/>
            </a:pPr>
            <a:endParaRPr lang="en-GB" altLang="en-US" sz="2400" dirty="0" smtClean="0"/>
          </a:p>
          <a:p>
            <a:pPr marL="0" indent="0">
              <a:buNone/>
            </a:pPr>
            <a:r>
              <a:rPr lang="en-GB" altLang="en-US" dirty="0"/>
              <a:t>Grant</a:t>
            </a:r>
          </a:p>
          <a:p>
            <a:pPr marL="0" indent="0">
              <a:buNone/>
            </a:pPr>
            <a:r>
              <a:rPr lang="en-GB" altLang="en-US" dirty="0"/>
              <a:t>Tools in work</a:t>
            </a:r>
          </a:p>
          <a:p>
            <a:pPr marL="0" indent="0">
              <a:buNone/>
            </a:pPr>
            <a:r>
              <a:rPr lang="en-GB" altLang="en-US" dirty="0"/>
              <a:t>Company car</a:t>
            </a:r>
          </a:p>
          <a:p>
            <a:pPr marL="0" indent="0">
              <a:buNone/>
            </a:pPr>
            <a:endParaRPr lang="en-GB" altLang="en-US" dirty="0" smtClean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763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Consumers </a:t>
            </a:r>
            <a:endParaRPr lang="en-GB" altLang="en-US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1187624" y="1600200"/>
            <a:ext cx="734481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dirty="0" smtClean="0"/>
              <a:t>The consumer is the end user who may or may not be the customer</a:t>
            </a:r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altLang="en-US" dirty="0" smtClean="0"/>
              <a:t>Give an example?</a:t>
            </a:r>
          </a:p>
          <a:p>
            <a:pPr marL="0" indent="0">
              <a:buNone/>
            </a:pPr>
            <a:endParaRPr lang="en-GB" altLang="en-US" sz="1400" dirty="0"/>
          </a:p>
          <a:p>
            <a:pPr marL="0" indent="0">
              <a:buNone/>
            </a:pPr>
            <a:r>
              <a:rPr lang="en-GB" altLang="en-US" dirty="0" smtClean="0"/>
              <a:t>Electricity in work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4365104"/>
            <a:ext cx="3175000" cy="215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876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6828" y="116632"/>
            <a:ext cx="8229600" cy="1143000"/>
          </a:xfrm>
        </p:spPr>
        <p:txBody>
          <a:bodyPr/>
          <a:lstStyle/>
          <a:p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DMU?</a:t>
            </a:r>
            <a:endParaRPr lang="en-GB" altLang="en-US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755204" y="1196752"/>
            <a:ext cx="7931224" cy="4525963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altLang="en-US" sz="2800" dirty="0" smtClean="0"/>
              <a:t>The Decision Making Unit (DMU) is a group of people in business who decide to buy or not a services or goods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800" dirty="0" smtClean="0"/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800" dirty="0" smtClean="0"/>
              <a:t>DMU examples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800" dirty="0" smtClean="0"/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 smtClean="0"/>
              <a:t>Gatekeepers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 smtClean="0"/>
              <a:t>Initiators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 smtClean="0"/>
              <a:t>Deciders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 smtClean="0"/>
              <a:t>Buyers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 smtClean="0"/>
              <a:t>Users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dirty="0" smtClean="0"/>
              <a:t>Financiers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dirty="0" smtClean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5874" y="2420888"/>
            <a:ext cx="5000554" cy="3909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562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Number Placeholder 5"/>
          <p:cNvSpPr txBox="1">
            <a:spLocks noGrp="1"/>
          </p:cNvSpPr>
          <p:nvPr/>
        </p:nvSpPr>
        <p:spPr bwMode="auto">
          <a:xfrm>
            <a:off x="4314825" y="6462713"/>
            <a:ext cx="493713" cy="341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ctr" eaLnBrk="1" hangingPunct="1"/>
            <a:fld id="{397E3530-4B15-4C58-9B0B-4018F83B9E0A}" type="slidenum">
              <a:rPr lang="en-GB" altLang="en-US" sz="1400" b="1">
                <a:solidFill>
                  <a:schemeClr val="bg1"/>
                </a:solidFill>
              </a:rPr>
              <a:pPr algn="ctr" eaLnBrk="1" hangingPunct="1"/>
              <a:t>22</a:t>
            </a:fld>
            <a:endParaRPr lang="en-GB" altLang="en-US" sz="1400" b="1">
              <a:solidFill>
                <a:schemeClr val="bg1"/>
              </a:solidFill>
            </a:endParaRPr>
          </a:p>
        </p:txBody>
      </p:sp>
      <p:sp>
        <p:nvSpPr>
          <p:cNvPr id="10" name="Rectangle 6"/>
          <p:cNvSpPr>
            <a:spLocks noGrp="1" noChangeArrowheads="1"/>
          </p:cNvSpPr>
          <p:nvPr>
            <p:ph type="title"/>
          </p:nvPr>
        </p:nvSpPr>
        <p:spPr>
          <a:xfrm>
            <a:off x="0" y="188640"/>
            <a:ext cx="7669212" cy="10795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600" b="1" u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Any Questions</a:t>
            </a:r>
          </a:p>
        </p:txBody>
      </p:sp>
      <p:pic>
        <p:nvPicPr>
          <p:cNvPr id="62468" name="Picture 2" descr="http://www.rightfit.ie/wp-content/uploads/2012/03/killing_question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28775"/>
            <a:ext cx="4762500" cy="476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469" name="Picture 4" descr="http://sd.keepcalm-o-matic.co.uk/i/thank-you-for-your-attention-any-questions-12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825" y="4659313"/>
            <a:ext cx="1908175" cy="22248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0" y="476250"/>
            <a:ext cx="1547813" cy="115252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EA6BA6-A53F-4E90-B1FA-0FC7F4298048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64063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827088" y="250825"/>
            <a:ext cx="7870825" cy="1143000"/>
          </a:xfrm>
        </p:spPr>
        <p:txBody>
          <a:bodyPr/>
          <a:lstStyle/>
          <a:p>
            <a:pPr algn="l">
              <a:defRPr/>
            </a:pPr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By Next Session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755651" y="1844675"/>
            <a:ext cx="7663656" cy="417671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sz="2800" dirty="0" smtClean="0">
                <a:latin typeface="Arial" charset="0"/>
                <a:cs typeface="Arial" charset="0"/>
              </a:rPr>
              <a:t>YouTube: </a:t>
            </a:r>
            <a:r>
              <a:rPr lang="en-GB" altLang="en-US" sz="2800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United Breaks Guitars</a:t>
            </a:r>
          </a:p>
          <a:p>
            <a:pPr marL="0" indent="0">
              <a:buFont typeface="Arial" charset="0"/>
              <a:buNone/>
            </a:pPr>
            <a:endParaRPr lang="en-GB" altLang="en-US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dirty="0" smtClean="0">
                <a:latin typeface="Arial" charset="0"/>
                <a:cs typeface="Arial" charset="0"/>
              </a:rPr>
              <a:t>Discuss how you will understand and measure customer satisfaction within your organisation</a:t>
            </a:r>
          </a:p>
          <a:p>
            <a:pPr marL="0" indent="0">
              <a:buFont typeface="Arial" charset="0"/>
              <a:buNone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dirty="0" smtClean="0">
                <a:latin typeface="Arial" charset="0"/>
                <a:cs typeface="Arial" charset="0"/>
              </a:rPr>
              <a:t>Identify and discuss at least one model used in connection with customer satisfaction.</a:t>
            </a:r>
          </a:p>
          <a:p>
            <a:pPr marL="0" indent="0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12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8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12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dirty="0" smtClean="0">
              <a:latin typeface="Arial" charset="0"/>
              <a:cs typeface="Arial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D4AF9B-5463-47AB-B079-B2BB8910434E}" type="slidenum">
              <a:rPr lang="en-GB" smtClean="0"/>
              <a:pPr>
                <a:defRPr/>
              </a:pPr>
              <a:t>23</a:t>
            </a:fld>
            <a:endParaRPr lang="en-GB" dirty="0"/>
          </a:p>
        </p:txBody>
      </p:sp>
      <p:pic>
        <p:nvPicPr>
          <p:cNvPr id="3277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4" name="Picture 2" descr="http://www.disneycoloringsheets.com/wp-content/uploads/2011/10/Scooby-Doo-and-Shaggy-Scared-Coloring-Pages-452x50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4263" y="600075"/>
            <a:ext cx="1720850" cy="1903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5" name="TextBox 1"/>
          <p:cNvSpPr txBox="1">
            <a:spLocks noChangeArrowheads="1"/>
          </p:cNvSpPr>
          <p:nvPr/>
        </p:nvSpPr>
        <p:spPr bwMode="auto">
          <a:xfrm>
            <a:off x="4505325" y="5949950"/>
            <a:ext cx="4643438" cy="706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buFont typeface="Arial" charset="0"/>
              <a:buNone/>
            </a:pPr>
            <a:r>
              <a:rPr lang="en-GB" altLang="en-US" sz="2000" i="1">
                <a:latin typeface="Arial" charset="0"/>
              </a:rPr>
              <a:t>Remember that if you do what you do,                          you’ll get what you always got </a:t>
            </a:r>
          </a:p>
        </p:txBody>
      </p:sp>
    </p:spTree>
    <p:extLst>
      <p:ext uri="{BB962C8B-B14F-4D97-AF65-F5344CB8AC3E}">
        <p14:creationId xmlns:p14="http://schemas.microsoft.com/office/powerpoint/2010/main" val="2121627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3" ma:contentTypeDescription="Create a new document." ma:contentTypeScope="" ma:versionID="33441d06a6f9df53d985d95dc10cd9a2">
  <xsd:schema xmlns:xsd="http://www.w3.org/2001/XMLSchema" xmlns:xs="http://www.w3.org/2001/XMLSchema" xmlns:p="http://schemas.microsoft.com/office/2006/metadata/properties" xmlns:ns2="f66716c4-314f-46c1-b01e-5a44c61897d8" targetNamespace="http://schemas.microsoft.com/office/2006/metadata/properties" ma:root="true" ma:fieldsID="9227e18c10602fc443209884f399eda9" ns2:_="">
    <xsd:import namespace="f66716c4-314f-46c1-b01e-5a44c61897d8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C75A3DB-9380-447D-8A7F-9E31A415938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270BD91-FCF4-4D63-8892-F9A8A919725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657D686-1F50-4093-ADC1-D3E29CE9860B}">
  <ds:schemaRefs>
    <ds:schemaRef ds:uri="http://www.w3.org/XML/1998/namespace"/>
    <ds:schemaRef ds:uri="http://schemas.microsoft.com/office/2006/documentManagement/types"/>
    <ds:schemaRef ds:uri="http://purl.org/dc/dcmitype/"/>
    <ds:schemaRef ds:uri="http://purl.org/dc/elements/1.1/"/>
    <ds:schemaRef ds:uri="f66716c4-314f-46c1-b01e-5a44c61897d8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3889</TotalTime>
  <Words>684</Words>
  <Application>Microsoft Office PowerPoint</Application>
  <PresentationFormat>On-screen Show (4:3)</PresentationFormat>
  <Paragraphs>174</Paragraphs>
  <Slides>23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Tahoma</vt:lpstr>
      <vt:lpstr>Times New Roman</vt:lpstr>
      <vt:lpstr>Office Theme</vt:lpstr>
      <vt:lpstr>  BA Management Skills for the Workplace  EMPL5003   Understanding &amp; Engaging in the Customer Experience  Session 2 </vt:lpstr>
      <vt:lpstr>THE CUSTOMER CONUNDRUM Service, servility, satisfaction, and then what?</vt:lpstr>
      <vt:lpstr>EMPL5003</vt:lpstr>
      <vt:lpstr>EMPL5003</vt:lpstr>
      <vt:lpstr>EMPL5003</vt:lpstr>
      <vt:lpstr>EMPL5003</vt:lpstr>
      <vt:lpstr>Internal Markets and            External Markets</vt:lpstr>
      <vt:lpstr>Internal Markets and               External Markets</vt:lpstr>
      <vt:lpstr>PowerPoint Presentation</vt:lpstr>
      <vt:lpstr>Internal Markets and                   External Markets  </vt:lpstr>
      <vt:lpstr>PowerPoint Presentation</vt:lpstr>
      <vt:lpstr>Key Learning Points -  The Customer Conundrum</vt:lpstr>
      <vt:lpstr>Key Learning Points -  The Customer Conundrum</vt:lpstr>
      <vt:lpstr>Key Learning Points -  The Customer Conundrum</vt:lpstr>
      <vt:lpstr>Who are we marketing to?</vt:lpstr>
      <vt:lpstr>Who are we marketing to? </vt:lpstr>
      <vt:lpstr>Customer </vt:lpstr>
      <vt:lpstr>What do customers want? Pairs – 10 mins</vt:lpstr>
      <vt:lpstr>Users? </vt:lpstr>
      <vt:lpstr>Consumers </vt:lpstr>
      <vt:lpstr>DMU?</vt:lpstr>
      <vt:lpstr>Any Questions</vt:lpstr>
      <vt:lpstr>By Next Session</vt:lpstr>
    </vt:vector>
  </TitlesOfParts>
  <Company>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John S. Kiff.</dc:creator>
  <cp:lastModifiedBy>Julia Ault</cp:lastModifiedBy>
  <cp:revision>112</cp:revision>
  <cp:lastPrinted>2016-05-23T18:54:11Z</cp:lastPrinted>
  <dcterms:created xsi:type="dcterms:W3CDTF">2001-09-25T11:33:28Z</dcterms:created>
  <dcterms:modified xsi:type="dcterms:W3CDTF">2016-06-01T14:15:03Z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