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9601200" cy="12801600" type="A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7522"/>
    <a:srgbClr val="FF7112"/>
    <a:srgbClr val="BF1F1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7413" autoAdjust="0"/>
    <p:restoredTop sz="94660"/>
  </p:normalViewPr>
  <p:slideViewPr>
    <p:cSldViewPr snapToGrid="0">
      <p:cViewPr>
        <p:scale>
          <a:sx n="75" d="100"/>
          <a:sy n="75" d="100"/>
        </p:scale>
        <p:origin x="108" y="-6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e Julier-goodwin" userId="a2fa6b07972c35ce" providerId="LiveId" clId="{5C217C42-CEFE-4311-A585-4048ABCA6D46}"/>
    <pc:docChg chg="undo custSel modSld">
      <pc:chgData name="Nicole Julier-goodwin" userId="a2fa6b07972c35ce" providerId="LiveId" clId="{5C217C42-CEFE-4311-A585-4048ABCA6D46}" dt="2022-11-24T23:25:20.805" v="40" actId="1076"/>
      <pc:docMkLst>
        <pc:docMk/>
      </pc:docMkLst>
      <pc:sldChg chg="modSp mod">
        <pc:chgData name="Nicole Julier-goodwin" userId="a2fa6b07972c35ce" providerId="LiveId" clId="{5C217C42-CEFE-4311-A585-4048ABCA6D46}" dt="2022-11-24T23:25:20.805" v="40" actId="1076"/>
        <pc:sldMkLst>
          <pc:docMk/>
          <pc:sldMk cId="109857222" sldId="256"/>
        </pc:sldMkLst>
        <pc:spChg chg="mod">
          <ac:chgData name="Nicole Julier-goodwin" userId="a2fa6b07972c35ce" providerId="LiveId" clId="{5C217C42-CEFE-4311-A585-4048ABCA6D46}" dt="2022-11-24T23:23:44.640" v="27" actId="14100"/>
          <ac:spMkLst>
            <pc:docMk/>
            <pc:sldMk cId="109857222" sldId="256"/>
            <ac:spMk id="3" creationId="{00000000-0000-0000-0000-000000000000}"/>
          </ac:spMkLst>
        </pc:spChg>
        <pc:spChg chg="mod">
          <ac:chgData name="Nicole Julier-goodwin" userId="a2fa6b07972c35ce" providerId="LiveId" clId="{5C217C42-CEFE-4311-A585-4048ABCA6D46}" dt="2022-11-24T23:24:56.831" v="37" actId="1076"/>
          <ac:spMkLst>
            <pc:docMk/>
            <pc:sldMk cId="109857222" sldId="256"/>
            <ac:spMk id="7" creationId="{CE7C2AF1-E7E4-74D8-D447-454AABA4CAD0}"/>
          </ac:spMkLst>
        </pc:spChg>
        <pc:spChg chg="mod">
          <ac:chgData name="Nicole Julier-goodwin" userId="a2fa6b07972c35ce" providerId="LiveId" clId="{5C217C42-CEFE-4311-A585-4048ABCA6D46}" dt="2022-11-24T23:24:51.134" v="36" actId="1076"/>
          <ac:spMkLst>
            <pc:docMk/>
            <pc:sldMk cId="109857222" sldId="256"/>
            <ac:spMk id="11" creationId="{F603C114-73E3-6CE6-97F3-CEACA3211A8F}"/>
          </ac:spMkLst>
        </pc:spChg>
        <pc:spChg chg="mod">
          <ac:chgData name="Nicole Julier-goodwin" userId="a2fa6b07972c35ce" providerId="LiveId" clId="{5C217C42-CEFE-4311-A585-4048ABCA6D46}" dt="2022-11-24T23:25:20.805" v="40" actId="1076"/>
          <ac:spMkLst>
            <pc:docMk/>
            <pc:sldMk cId="109857222" sldId="256"/>
            <ac:spMk id="18" creationId="{30B189A7-6C59-42D8-CFD9-703F396C7C0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3"/>
          </a:xfrm>
        </p:spPr>
        <p:txBody>
          <a:bodyPr anchor="b"/>
          <a:lstStyle>
            <a:lvl1pPr algn="ctr">
              <a:defRPr sz="4500"/>
            </a:lvl1pPr>
          </a:lstStyle>
          <a:p>
            <a:r>
              <a:rPr lang="en-US" dirty="0"/>
              <a:t>Click to edit Master title style</a:t>
            </a:r>
          </a:p>
        </p:txBody>
      </p:sp>
      <p:sp>
        <p:nvSpPr>
          <p:cNvPr id="3" name="Subtitle 2"/>
          <p:cNvSpPr>
            <a:spLocks noGrp="1"/>
          </p:cNvSpPr>
          <p:nvPr>
            <p:ph type="subTitle" idx="1"/>
          </p:nvPr>
        </p:nvSpPr>
        <p:spPr>
          <a:xfrm>
            <a:off x="1200150" y="6723804"/>
            <a:ext cx="7200900" cy="30907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78748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33659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4500"/>
            </a:lvl1pPr>
          </a:lstStyle>
          <a:p>
            <a:r>
              <a:rPr lang="en-US" dirty="0"/>
              <a:t>Click to edit Master title style</a:t>
            </a:r>
          </a:p>
        </p:txBody>
      </p:sp>
      <p:sp>
        <p:nvSpPr>
          <p:cNvPr id="3" name="Text Placeholder 2"/>
          <p:cNvSpPr>
            <a:spLocks noGrp="1"/>
          </p:cNvSpPr>
          <p:nvPr>
            <p:ph type="body" idx="1"/>
          </p:nvPr>
        </p:nvSpPr>
        <p:spPr>
          <a:xfrm>
            <a:off x="655082" y="8567000"/>
            <a:ext cx="8281035" cy="280034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90483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60083" y="3407833"/>
            <a:ext cx="4080510" cy="812249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860608" y="3407833"/>
            <a:ext cx="4080510" cy="812249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55633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US" dirty="0"/>
              <a:t>Click to edit Master title style</a:t>
            </a:r>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429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2372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82804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2400"/>
            </a:lvl1pPr>
          </a:lstStyle>
          <a:p>
            <a:r>
              <a:rPr lang="en-US" dirty="0"/>
              <a:t>Click to edit Master title style</a:t>
            </a:r>
          </a:p>
        </p:txBody>
      </p:sp>
      <p:sp>
        <p:nvSpPr>
          <p:cNvPr id="3" name="Content Placeholder 2"/>
          <p:cNvSpPr>
            <a:spLocks noGrp="1"/>
          </p:cNvSpPr>
          <p:nvPr>
            <p:ph idx="1"/>
          </p:nvPr>
        </p:nvSpPr>
        <p:spPr>
          <a:xfrm>
            <a:off x="4081760" y="1843196"/>
            <a:ext cx="4860608" cy="909743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02377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2400"/>
            </a:lvl1pPr>
          </a:lstStyle>
          <a:p>
            <a:r>
              <a:rPr lang="en-US" dirty="0"/>
              <a:t>Click to edit Master title style</a:t>
            </a:r>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13747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58009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28824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11/24/2022</a:t>
            </a:fld>
            <a:endParaRPr lang="en-US" dirty="0"/>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49748929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2752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112871" y="555361"/>
            <a:ext cx="7072656" cy="904128"/>
          </a:xfrm>
          <a:solidFill>
            <a:schemeClr val="bg1"/>
          </a:solidFill>
          <a:ln w="28575">
            <a:solidFill>
              <a:schemeClr val="tx1"/>
            </a:solidFill>
          </a:ln>
        </p:spPr>
        <p:txBody>
          <a:bodyPr>
            <a:norm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pPr algn="ctr"/>
            <a:r>
              <a:rPr lang="en-GB" sz="4800" dirty="0">
                <a:latin typeface="Calibri Light"/>
                <a:cs typeface="Calibri Light"/>
              </a:rPr>
              <a:t>Cactus Wazowski (T3)</a:t>
            </a:r>
            <a:endParaRPr lang="en-GB" sz="4000" dirty="0">
              <a:latin typeface="Calibri Light"/>
              <a:cs typeface="Calibri Light"/>
            </a:endParaRPr>
          </a:p>
        </p:txBody>
      </p:sp>
      <p:sp>
        <p:nvSpPr>
          <p:cNvPr id="3" name="Subtitle 2"/>
          <p:cNvSpPr>
            <a:spLocks noGrp="1"/>
          </p:cNvSpPr>
          <p:nvPr>
            <p:ph type="subTitle" idx="1"/>
          </p:nvPr>
        </p:nvSpPr>
        <p:spPr>
          <a:xfrm>
            <a:off x="343214" y="1938171"/>
            <a:ext cx="8839115" cy="845732"/>
          </a:xfrm>
          <a:solidFill>
            <a:schemeClr val="bg1"/>
          </a:solidFill>
          <a:ln w="28575">
            <a:solidFill>
              <a:schemeClr val="tx1"/>
            </a:solidFill>
          </a:ln>
        </p:spPr>
        <p:txBody>
          <a:bodyPr vert="horz" lIns="128016" tIns="64008" rIns="128016" bIns="64008" rtlCol="0" anchor="t">
            <a:no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US" sz="1400" b="0" i="0" dirty="0">
                <a:effectLst/>
              </a:rPr>
              <a:t>Introduction: As a team, we must adapt to everyone's schedules to try and include every member in the work. Making this possible with meetings and updating the plan on messenger for people who cannot attend to know their role. Nicole took on the role of </a:t>
            </a:r>
            <a:r>
              <a:rPr lang="en-US" sz="1400" b="0" i="1" dirty="0">
                <a:effectLst/>
              </a:rPr>
              <a:t>_</a:t>
            </a:r>
            <a:r>
              <a:rPr lang="en-US" sz="1400" b="0" i="0" dirty="0">
                <a:effectLst/>
              </a:rPr>
              <a:t> as her strengths included being a creative and practical person who was able to input and manifest ideas from others' suggestions</a:t>
            </a:r>
            <a:endParaRPr lang="en-GB" sz="1400" dirty="0">
              <a:ea typeface="+mn-lt"/>
              <a:cs typeface="+mn-lt"/>
            </a:endParaRPr>
          </a:p>
        </p:txBody>
      </p:sp>
      <p:pic>
        <p:nvPicPr>
          <p:cNvPr id="4" name="Picture 4" descr="A picture containing room&#10;&#10;Description automatically generated">
            <a:extLst>
              <a:ext uri="{FF2B5EF4-FFF2-40B4-BE49-F238E27FC236}">
                <a16:creationId xmlns:a16="http://schemas.microsoft.com/office/drawing/2014/main" id="{A53FE501-F32D-6343-1947-3EFF068494CC}"/>
              </a:ext>
            </a:extLst>
          </p:cNvPr>
          <p:cNvPicPr>
            <a:picLocks noChangeAspect="1"/>
          </p:cNvPicPr>
          <p:nvPr/>
        </p:nvPicPr>
        <p:blipFill>
          <a:blip r:embed="rId2"/>
          <a:stretch>
            <a:fillRect/>
          </a:stretch>
        </p:blipFill>
        <p:spPr>
          <a:xfrm>
            <a:off x="249523" y="185263"/>
            <a:ext cx="1440181" cy="152802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Picture 5" descr="A picture containing person, person, indoor, computer&#10;&#10;Description automatically generated">
            <a:extLst>
              <a:ext uri="{FF2B5EF4-FFF2-40B4-BE49-F238E27FC236}">
                <a16:creationId xmlns:a16="http://schemas.microsoft.com/office/drawing/2014/main" id="{A45B3007-C26B-6A7B-B2B6-6FCE5E54793A}"/>
              </a:ext>
            </a:extLst>
          </p:cNvPr>
          <p:cNvPicPr>
            <a:picLocks noChangeAspect="1"/>
          </p:cNvPicPr>
          <p:nvPr/>
        </p:nvPicPr>
        <p:blipFill rotWithShape="1">
          <a:blip r:embed="rId3"/>
          <a:srcRect l="-818" t="1667" r="2141" b="833"/>
          <a:stretch/>
        </p:blipFill>
        <p:spPr>
          <a:xfrm>
            <a:off x="4794627" y="6170157"/>
            <a:ext cx="1511986" cy="2931862"/>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6" name="Picture 6">
            <a:extLst>
              <a:ext uri="{FF2B5EF4-FFF2-40B4-BE49-F238E27FC236}">
                <a16:creationId xmlns:a16="http://schemas.microsoft.com/office/drawing/2014/main" id="{C7E996B7-6AD1-DE00-805A-CD968151A822}"/>
              </a:ext>
            </a:extLst>
          </p:cNvPr>
          <p:cNvPicPr>
            <a:picLocks noChangeAspect="1"/>
          </p:cNvPicPr>
          <p:nvPr/>
        </p:nvPicPr>
        <p:blipFill rotWithShape="1">
          <a:blip r:embed="rId4"/>
          <a:srcRect t="457" r="-752" b="913"/>
          <a:stretch/>
        </p:blipFill>
        <p:spPr>
          <a:xfrm>
            <a:off x="339983" y="6192901"/>
            <a:ext cx="1635106" cy="292362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7" name="TextBox 6">
            <a:extLst>
              <a:ext uri="{FF2B5EF4-FFF2-40B4-BE49-F238E27FC236}">
                <a16:creationId xmlns:a16="http://schemas.microsoft.com/office/drawing/2014/main" id="{CE7C2AF1-E7E4-74D8-D447-454AABA4CAD0}"/>
              </a:ext>
            </a:extLst>
          </p:cNvPr>
          <p:cNvSpPr txBox="1"/>
          <p:nvPr/>
        </p:nvSpPr>
        <p:spPr>
          <a:xfrm>
            <a:off x="342028" y="3054085"/>
            <a:ext cx="4939621" cy="1206484"/>
          </a:xfrm>
          <a:prstGeom prst="rect">
            <a:avLst/>
          </a:prstGeom>
          <a:solidFill>
            <a:schemeClr val="bg1"/>
          </a:solidFill>
          <a:ln w="28575">
            <a:solidFill>
              <a:schemeClr val="tx1"/>
            </a:solidFill>
          </a:ln>
        </p:spPr>
        <p:txBody>
          <a:bodyPr rot="0" spcFirstLastPara="0" vertOverflow="overflow" horzOverflow="overflow" vert="horz" wrap="square" lIns="128016" tIns="64008" rIns="128016" bIns="64008" numCol="1" spcCol="0" rtlCol="0" fromWordArt="0" anchor="t" anchorCtr="0" forceAA="0" compatLnSpc="1">
            <a:prstTxWarp prst="textNoShape">
              <a:avLst/>
            </a:prstTxWarp>
            <a:sp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US" sz="1400" b="0" i="0" dirty="0">
                <a:effectLst/>
              </a:rPr>
              <a:t>Our aims: Our aim is to work cohesively to produce an outcome of a high standard. This requires excellent communication among the team. To achieve this. As a group we also hope to achieve a fun and creative poster unfolding how the team formed a production company.</a:t>
            </a:r>
            <a:endParaRPr lang="en-GB" sz="1400" dirty="0">
              <a:ea typeface="+mn-lt"/>
              <a:cs typeface="+mn-lt"/>
            </a:endParaRPr>
          </a:p>
        </p:txBody>
      </p:sp>
      <p:pic>
        <p:nvPicPr>
          <p:cNvPr id="9" name="Picture 9" descr="A picture containing person, sitting, reading&#10;&#10;Description automatically generated">
            <a:extLst>
              <a:ext uri="{FF2B5EF4-FFF2-40B4-BE49-F238E27FC236}">
                <a16:creationId xmlns:a16="http://schemas.microsoft.com/office/drawing/2014/main" id="{53830310-A295-7B95-2A9B-7DFA7DBFB499}"/>
              </a:ext>
            </a:extLst>
          </p:cNvPr>
          <p:cNvPicPr>
            <a:picLocks noChangeAspect="1"/>
          </p:cNvPicPr>
          <p:nvPr/>
        </p:nvPicPr>
        <p:blipFill rotWithShape="1">
          <a:blip r:embed="rId5"/>
          <a:srcRect l="5927" t="7526" r="466" b="-781"/>
          <a:stretch/>
        </p:blipFill>
        <p:spPr>
          <a:xfrm>
            <a:off x="5655757" y="3055648"/>
            <a:ext cx="3428644" cy="2573732"/>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11" name="TextBox 10">
            <a:extLst>
              <a:ext uri="{FF2B5EF4-FFF2-40B4-BE49-F238E27FC236}">
                <a16:creationId xmlns:a16="http://schemas.microsoft.com/office/drawing/2014/main" id="{F603C114-73E3-6CE6-97F3-CEACA3211A8F}"/>
              </a:ext>
            </a:extLst>
          </p:cNvPr>
          <p:cNvSpPr txBox="1"/>
          <p:nvPr/>
        </p:nvSpPr>
        <p:spPr>
          <a:xfrm>
            <a:off x="342028" y="4638339"/>
            <a:ext cx="4939621" cy="991041"/>
          </a:xfrm>
          <a:prstGeom prst="rect">
            <a:avLst/>
          </a:prstGeom>
          <a:solidFill>
            <a:schemeClr val="bg1"/>
          </a:solidFill>
          <a:ln w="28575">
            <a:solidFill>
              <a:schemeClr val="tx1"/>
            </a:solidFill>
          </a:ln>
        </p:spPr>
        <p:txBody>
          <a:bodyPr rot="0" spcFirstLastPara="0" vertOverflow="overflow" horzOverflow="overflow" vert="horz" wrap="square" lIns="128016" tIns="64008" rIns="128016" bIns="64008" numCol="1" spcCol="0" rtlCol="0" fromWordArt="0" anchor="t" anchorCtr="0" forceAA="0" compatLnSpc="1">
            <a:prstTxWarp prst="textNoShape">
              <a:avLst/>
            </a:prstTxWarp>
            <a:sp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cs typeface="Calibri"/>
              </a:rPr>
              <a:t>Our Message: </a:t>
            </a:r>
            <a:r>
              <a:rPr lang="en-GB" sz="1400" dirty="0">
                <a:ea typeface="+mn-lt"/>
                <a:cs typeface="+mn-lt"/>
              </a:rPr>
              <a:t>As a group, we want to show that we are capable setting our own tasks and acknowledging other people’s ideas. We also want to convey a professional workspace and have everyone involved.</a:t>
            </a:r>
          </a:p>
        </p:txBody>
      </p:sp>
      <p:sp>
        <p:nvSpPr>
          <p:cNvPr id="12" name="TextBox 11">
            <a:extLst>
              <a:ext uri="{FF2B5EF4-FFF2-40B4-BE49-F238E27FC236}">
                <a16:creationId xmlns:a16="http://schemas.microsoft.com/office/drawing/2014/main" id="{61EC794F-3A6D-EF31-4743-C81D44AB64A4}"/>
              </a:ext>
            </a:extLst>
          </p:cNvPr>
          <p:cNvSpPr txBox="1"/>
          <p:nvPr/>
        </p:nvSpPr>
        <p:spPr>
          <a:xfrm>
            <a:off x="6588410" y="6073793"/>
            <a:ext cx="2726012" cy="3145476"/>
          </a:xfrm>
          <a:prstGeom prst="rect">
            <a:avLst/>
          </a:prstGeom>
          <a:solidFill>
            <a:schemeClr val="bg1"/>
          </a:solidFill>
          <a:ln w="28575">
            <a:solidFill>
              <a:schemeClr val="tx1"/>
            </a:solidFill>
          </a:ln>
        </p:spPr>
        <p:txBody>
          <a:bodyPr rot="0" spcFirstLastPara="0" vertOverflow="overflow" horzOverflow="overflow" vert="horz" wrap="square" lIns="128016" tIns="64008" rIns="128016" bIns="64008" numCol="1" spcCol="0" rtlCol="0" fromWordArt="0" anchor="t" anchorCtr="0" forceAA="0" compatLnSpc="1">
            <a:prstTxWarp prst="textNoShape">
              <a:avLst/>
            </a:prstTxWarp>
            <a:sp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cs typeface="Calibri" panose="020F0502020204030204"/>
              </a:rPr>
              <a:t>Materials and methods: </a:t>
            </a:r>
            <a:r>
              <a:rPr lang="en-GB" sz="1400" dirty="0">
                <a:ea typeface="+mn-lt"/>
                <a:cs typeface="+mn-lt"/>
              </a:rPr>
              <a:t>Once we were happy with our chosen roles, we collectively mapped out our plan using Tuckman’s Stages of Team Building (2022: Acc 23/11/22) and Grotowski’s Statement of Principles (1968: pg 211-218) to resolve any dilemmas. We had an issue where a member couldn't attend. To solve this, each member fills out a section of the poster  and accessit using google docs to keep our project afloat.</a:t>
            </a:r>
          </a:p>
        </p:txBody>
      </p:sp>
      <p:sp>
        <p:nvSpPr>
          <p:cNvPr id="13" name="TextBox 12">
            <a:extLst>
              <a:ext uri="{FF2B5EF4-FFF2-40B4-BE49-F238E27FC236}">
                <a16:creationId xmlns:a16="http://schemas.microsoft.com/office/drawing/2014/main" id="{51BE32DC-0A8C-1310-2A12-77E9D8560D2C}"/>
              </a:ext>
            </a:extLst>
          </p:cNvPr>
          <p:cNvSpPr txBox="1"/>
          <p:nvPr/>
        </p:nvSpPr>
        <p:spPr>
          <a:xfrm>
            <a:off x="2271935" y="6079273"/>
            <a:ext cx="2253084" cy="3145476"/>
          </a:xfrm>
          <a:prstGeom prst="rect">
            <a:avLst/>
          </a:prstGeom>
          <a:solidFill>
            <a:schemeClr val="bg1"/>
          </a:solidFill>
          <a:ln w="28575">
            <a:solidFill>
              <a:schemeClr val="tx1"/>
            </a:solidFill>
          </a:ln>
        </p:spPr>
        <p:txBody>
          <a:bodyPr rot="0" spcFirstLastPara="0" vertOverflow="overflow" horzOverflow="overflow" vert="horz" wrap="square" lIns="128016" tIns="64008" rIns="128016" bIns="64008" numCol="1" spcCol="0" rtlCol="0" fromWordArt="0" anchor="t" anchorCtr="0" forceAA="0" compatLnSpc="1">
            <a:prstTxWarp prst="textNoShape">
              <a:avLst/>
            </a:prstTxWarp>
            <a:sp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cs typeface="Calibri"/>
              </a:rPr>
              <a:t>Layout and plan: </a:t>
            </a:r>
            <a:r>
              <a:rPr lang="en-GB" sz="1400" dirty="0">
                <a:ea typeface="+mn-lt"/>
                <a:cs typeface="+mn-lt"/>
              </a:rPr>
              <a:t>The biggest part of our plan was deciding on our roles. It’s important that everyone knows how to use their skills in our team but also to be involved in other people’s suggestions, improving ideas to create the most effective plan. It’s also necessary to create a positive space, knowing everyone is happy with their chosen roles.</a:t>
            </a:r>
          </a:p>
        </p:txBody>
      </p:sp>
      <p:sp>
        <p:nvSpPr>
          <p:cNvPr id="14" name="TextBox 13">
            <a:extLst>
              <a:ext uri="{FF2B5EF4-FFF2-40B4-BE49-F238E27FC236}">
                <a16:creationId xmlns:a16="http://schemas.microsoft.com/office/drawing/2014/main" id="{4CE24ADC-F383-C43D-C006-3D43A2E66AD9}"/>
              </a:ext>
            </a:extLst>
          </p:cNvPr>
          <p:cNvSpPr txBox="1"/>
          <p:nvPr/>
        </p:nvSpPr>
        <p:spPr>
          <a:xfrm>
            <a:off x="219718" y="12181888"/>
            <a:ext cx="9110721" cy="437043"/>
          </a:xfrm>
          <a:prstGeom prst="rect">
            <a:avLst/>
          </a:prstGeom>
          <a:solidFill>
            <a:schemeClr val="bg1"/>
          </a:solidFill>
          <a:ln w="28575">
            <a:solidFill>
              <a:schemeClr val="tx1"/>
            </a:solidFill>
          </a:ln>
        </p:spPr>
        <p:txBody>
          <a:bodyPr rot="0" spcFirstLastPara="0" vertOverflow="overflow" horzOverflow="overflow" vert="horz" wrap="square" lIns="128016" tIns="64008" rIns="128016" bIns="64008" numCol="1" spcCol="0" rtlCol="0" fromWordArt="0" anchor="t" anchorCtr="0" forceAA="0" compatLnSpc="1">
            <a:prstTxWarp prst="textNoShape">
              <a:avLst/>
            </a:prstTxWarp>
            <a:sp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2000" dirty="0">
                <a:cs typeface="Calibri"/>
              </a:rPr>
              <a:t>References:</a:t>
            </a:r>
            <a:endParaRPr lang="en-GB" sz="2000" dirty="0"/>
          </a:p>
        </p:txBody>
      </p:sp>
      <p:sp>
        <p:nvSpPr>
          <p:cNvPr id="16" name="TextBox 15">
            <a:extLst>
              <a:ext uri="{FF2B5EF4-FFF2-40B4-BE49-F238E27FC236}">
                <a16:creationId xmlns:a16="http://schemas.microsoft.com/office/drawing/2014/main" id="{812E4775-E2C6-99BE-E82D-6B8C0E6E9257}"/>
              </a:ext>
            </a:extLst>
          </p:cNvPr>
          <p:cNvSpPr txBox="1"/>
          <p:nvPr/>
        </p:nvSpPr>
        <p:spPr>
          <a:xfrm>
            <a:off x="3400700" y="9427750"/>
            <a:ext cx="5913722" cy="344710"/>
          </a:xfrm>
          <a:prstGeom prst="rect">
            <a:avLst/>
          </a:prstGeom>
          <a:solidFill>
            <a:schemeClr val="bg1"/>
          </a:solidFill>
          <a:ln w="28575">
            <a:solidFill>
              <a:schemeClr val="tx1"/>
            </a:solidFill>
          </a:ln>
        </p:spPr>
        <p:txBody>
          <a:bodyPr rot="0" spcFirstLastPara="0" vertOverflow="overflow" horzOverflow="overflow" vert="horz" wrap="square" lIns="128016" tIns="64008" rIns="128016" bIns="64008" numCol="1" spcCol="0" rtlCol="0" fromWordArt="0" anchor="t" anchorCtr="0" forceAA="0" compatLnSpc="1">
            <a:prstTxWarp prst="textNoShape">
              <a:avLst/>
            </a:prstTxWarp>
            <a:sp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cs typeface="Calibri"/>
              </a:rPr>
              <a:t>Reflection: (individual response)</a:t>
            </a:r>
            <a:endParaRPr lang="en-GB" sz="1600" dirty="0">
              <a:cs typeface="Calibri" panose="020F0502020204030204"/>
            </a:endParaRPr>
          </a:p>
        </p:txBody>
      </p:sp>
      <p:sp>
        <p:nvSpPr>
          <p:cNvPr id="18" name="TextBox 17">
            <a:extLst>
              <a:ext uri="{FF2B5EF4-FFF2-40B4-BE49-F238E27FC236}">
                <a16:creationId xmlns:a16="http://schemas.microsoft.com/office/drawing/2014/main" id="{30B189A7-6C59-42D8-CFD9-703F396C7C0B}"/>
              </a:ext>
            </a:extLst>
          </p:cNvPr>
          <p:cNvSpPr txBox="1"/>
          <p:nvPr/>
        </p:nvSpPr>
        <p:spPr>
          <a:xfrm>
            <a:off x="197186" y="9747515"/>
            <a:ext cx="3052657" cy="1637371"/>
          </a:xfrm>
          <a:prstGeom prst="rect">
            <a:avLst/>
          </a:prstGeom>
          <a:solidFill>
            <a:schemeClr val="bg1"/>
          </a:solidFill>
          <a:ln w="28575">
            <a:solidFill>
              <a:schemeClr val="tx1"/>
            </a:solidFill>
          </a:ln>
        </p:spPr>
        <p:txBody>
          <a:bodyPr rot="0" spcFirstLastPara="0" vertOverflow="overflow" horzOverflow="overflow" vert="horz" wrap="square" lIns="128016" tIns="64008" rIns="128016" bIns="64008" numCol="1" spcCol="0" rtlCol="0" fromWordArt="0" anchor="t" anchorCtr="0" forceAA="0" compatLnSpc="1">
            <a:prstTxWarp prst="textNoShape">
              <a:avLst/>
            </a:prstTxWarp>
            <a:sp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US" sz="1400" b="0" i="0" dirty="0">
                <a:effectLst/>
              </a:rPr>
              <a:t>Conclusion: As a group, we managed to communicate and solve problems together. We also came to a decision on our chosen idea pretty well without much conflict and confusion within the group and adapted our roles really well.</a:t>
            </a:r>
            <a:endParaRPr lang="en-GB" sz="1400" dirty="0">
              <a:ea typeface="+mn-lt"/>
              <a:cs typeface="+mn-lt"/>
            </a:endParaRPr>
          </a:p>
        </p:txBody>
      </p:sp>
      <p:sp>
        <p:nvSpPr>
          <p:cNvPr id="10" name="TextBox 7">
            <a:extLst>
              <a:ext uri="{FF2B5EF4-FFF2-40B4-BE49-F238E27FC236}">
                <a16:creationId xmlns:a16="http://schemas.microsoft.com/office/drawing/2014/main" id="{4854DC27-F1F9-0918-B504-F645FDD5BEF5}"/>
              </a:ext>
            </a:extLst>
          </p:cNvPr>
          <p:cNvSpPr txBox="1"/>
          <p:nvPr/>
        </p:nvSpPr>
        <p:spPr>
          <a:xfrm>
            <a:off x="3398477" y="9970552"/>
            <a:ext cx="5915945" cy="1732654"/>
          </a:xfrm>
          <a:prstGeom prst="rect">
            <a:avLst/>
          </a:prstGeom>
          <a:solidFill>
            <a:schemeClr val="bg1"/>
          </a:solidFill>
          <a:ln w="28575">
            <a:solidFill>
              <a:schemeClr val="tx1"/>
            </a:solidFill>
          </a:ln>
        </p:spPr>
        <p:txBody>
          <a:bodyPr rot="0" spcFirstLastPara="0" vert="horz" wrap="square" lIns="128016" tIns="64008" rIns="128016" bIns="64008" numCol="1" spcCol="0" rtlCol="0" fromWordArt="0" anchor="t" anchorCtr="0" forceAA="0" compatLnSpc="1">
            <a:prstTxWarp prst="textNoShape">
              <a:avLst/>
            </a:prstTxWarp>
            <a:spAutoFit/>
          </a:bodyPr>
          <a:lstStyle/>
          <a:p>
            <a:pPr>
              <a:lnSpc>
                <a:spcPct val="107000"/>
              </a:lnSpc>
              <a:spcAft>
                <a:spcPts val="800"/>
              </a:spcAft>
            </a:pPr>
            <a:r>
              <a:rPr lang="en-GB" sz="1400" kern="1200" dirty="0">
                <a:solidFill>
                  <a:srgbClr val="000000"/>
                </a:solidFill>
                <a:effectLst/>
                <a:latin typeface="Calibri" panose="020F0502020204030204" pitchFamily="34" charset="0"/>
                <a:ea typeface="Calibri" panose="020F0502020204030204" pitchFamily="34" charset="0"/>
              </a:rPr>
              <a:t>We worked well as a team on our group task, I was enjoying working with my team, as there was mutual respect between all of us. The good experience was the amount we adapted as a team to try and accommodate every member’s schedule, I think the only bad thing was that one member of our team didn’t reciprocate and make time to join us in the task. I think we dealt with it the best way we could by keeping them up to date with everything we did, so I think if it arose again, we’d do the same.</a:t>
            </a:r>
            <a:endParaRPr lang="en-GB" sz="1100" dirty="0">
              <a:solidFill>
                <a:srgbClr val="000000"/>
              </a:solidFill>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54</TotalTime>
  <Words>472</Words>
  <Application>Microsoft Office PowerPoint</Application>
  <PresentationFormat>A3 Paper (297x420 mm)</PresentationFormat>
  <Paragraphs>10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Cactus Wazowski (T3)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Nicole Julier-goodwin</cp:lastModifiedBy>
  <cp:revision>238</cp:revision>
  <dcterms:created xsi:type="dcterms:W3CDTF">2022-11-23T18:07:51Z</dcterms:created>
  <dcterms:modified xsi:type="dcterms:W3CDTF">2022-11-24T23:25:22Z</dcterms:modified>
</cp:coreProperties>
</file>