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330" r:id="rId4"/>
    <p:sldId id="331" r:id="rId5"/>
    <p:sldId id="339" r:id="rId6"/>
    <p:sldId id="374" r:id="rId7"/>
    <p:sldId id="376" r:id="rId8"/>
    <p:sldId id="380" r:id="rId9"/>
    <p:sldId id="375" r:id="rId10"/>
    <p:sldId id="377" r:id="rId11"/>
    <p:sldId id="378" r:id="rId12"/>
    <p:sldId id="379" r:id="rId13"/>
    <p:sldId id="382" r:id="rId14"/>
    <p:sldId id="372" r:id="rId15"/>
    <p:sldId id="381" r:id="rId16"/>
    <p:sldId id="287"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201950-ABE2-4F63-BBF0-FDE147C4EDAF}" v="5" dt="2026-03-13T16:35:32.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6" y="1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3-13T16:35:32.656" v="39"/>
      <pc:docMkLst>
        <pc:docMk/>
      </pc:docMkLst>
      <pc:sldChg chg="modSp">
        <pc:chgData name="Alisdair Cunningham" userId="67e8d9ba-4582-42f1-b26c-e866daa7f65b" providerId="ADAL" clId="{D55405F9-96CE-42DD-9571-C3D40844E8B0}" dt="2026-03-13T16:32:34.393" v="1"/>
        <pc:sldMkLst>
          <pc:docMk/>
          <pc:sldMk cId="3701768522" sldId="256"/>
        </pc:sldMkLst>
        <pc:spChg chg="mod">
          <ac:chgData name="Alisdair Cunningham" userId="67e8d9ba-4582-42f1-b26c-e866daa7f65b" providerId="ADAL" clId="{D55405F9-96CE-42DD-9571-C3D40844E8B0}" dt="2026-03-13T16:32:34.393" v="1"/>
          <ac:spMkLst>
            <pc:docMk/>
            <pc:sldMk cId="3701768522" sldId="256"/>
            <ac:spMk id="38" creationId="{065D01E9-11A0-DBC0-6713-29D01B31E987}"/>
          </ac:spMkLst>
        </pc:spChg>
        <pc:spChg chg="mod">
          <ac:chgData name="Alisdair Cunningham" userId="67e8d9ba-4582-42f1-b26c-e866daa7f65b" providerId="ADAL" clId="{D55405F9-96CE-42DD-9571-C3D40844E8B0}" dt="2026-03-13T16:32:34.393" v="1"/>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3-13T16:32:34.393" v="1"/>
        <pc:sldMkLst>
          <pc:docMk/>
          <pc:sldMk cId="3520049810" sldId="257"/>
        </pc:sldMkLst>
        <pc:spChg chg="mod">
          <ac:chgData name="Alisdair Cunningham" userId="67e8d9ba-4582-42f1-b26c-e866daa7f65b" providerId="ADAL" clId="{D55405F9-96CE-42DD-9571-C3D40844E8B0}" dt="2026-03-13T16:32:24.713" v="0"/>
          <ac:spMkLst>
            <pc:docMk/>
            <pc:sldMk cId="3520049810" sldId="257"/>
            <ac:spMk id="8" creationId="{C39BE701-A67E-5BFD-B044-ECF13A621788}"/>
          </ac:spMkLst>
        </pc:spChg>
        <pc:spChg chg="mod">
          <ac:chgData name="Alisdair Cunningham" userId="67e8d9ba-4582-42f1-b26c-e866daa7f65b" providerId="ADAL" clId="{D55405F9-96CE-42DD-9571-C3D40844E8B0}" dt="2026-03-13T16:32:34.393" v="1"/>
          <ac:spMkLst>
            <pc:docMk/>
            <pc:sldMk cId="3520049810" sldId="257"/>
            <ac:spMk id="14" creationId="{3D5216FF-A848-7B03-7F19-B0E69A3C8466}"/>
          </ac:spMkLst>
        </pc:spChg>
      </pc:sldChg>
      <pc:sldChg chg="modSp">
        <pc:chgData name="Alisdair Cunningham" userId="67e8d9ba-4582-42f1-b26c-e866daa7f65b" providerId="ADAL" clId="{D55405F9-96CE-42DD-9571-C3D40844E8B0}" dt="2026-03-13T16:35:32.656" v="39"/>
        <pc:sldMkLst>
          <pc:docMk/>
          <pc:sldMk cId="2545193714" sldId="263"/>
        </pc:sldMkLst>
        <pc:spChg chg="mod">
          <ac:chgData name="Alisdair Cunningham" userId="67e8d9ba-4582-42f1-b26c-e866daa7f65b" providerId="ADAL" clId="{D55405F9-96CE-42DD-9571-C3D40844E8B0}" dt="2026-03-13T16:32:34.393" v="1"/>
          <ac:spMkLst>
            <pc:docMk/>
            <pc:sldMk cId="2545193714" sldId="263"/>
            <ac:spMk id="2" creationId="{F51C16DF-F564-481C-CCA4-180408A5301A}"/>
          </ac:spMkLst>
        </pc:spChg>
        <pc:spChg chg="mod">
          <ac:chgData name="Alisdair Cunningham" userId="67e8d9ba-4582-42f1-b26c-e866daa7f65b" providerId="ADAL" clId="{D55405F9-96CE-42DD-9571-C3D40844E8B0}" dt="2026-03-13T16:32:24.713" v="0"/>
          <ac:spMkLst>
            <pc:docMk/>
            <pc:sldMk cId="2545193714" sldId="263"/>
            <ac:spMk id="8" creationId="{C39BE701-A67E-5BFD-B044-ECF13A621788}"/>
          </ac:spMkLst>
        </pc:spChg>
        <pc:spChg chg="mod">
          <ac:chgData name="Alisdair Cunningham" userId="67e8d9ba-4582-42f1-b26c-e866daa7f65b" providerId="ADAL" clId="{D55405F9-96CE-42DD-9571-C3D40844E8B0}" dt="2026-03-13T16:35:32.656" v="39"/>
          <ac:spMkLst>
            <pc:docMk/>
            <pc:sldMk cId="2545193714" sldId="263"/>
            <ac:spMk id="12" creationId="{38C4A143-C346-A5D7-3DFF-2CAF7FBCDBED}"/>
          </ac:spMkLst>
        </pc:spChg>
      </pc:sldChg>
      <pc:sldChg chg="modSp mod">
        <pc:chgData name="Alisdair Cunningham" userId="67e8d9ba-4582-42f1-b26c-e866daa7f65b" providerId="ADAL" clId="{D55405F9-96CE-42DD-9571-C3D40844E8B0}" dt="2026-03-13T16:34:48.311" v="38" actId="20577"/>
        <pc:sldMkLst>
          <pc:docMk/>
          <pc:sldMk cId="3566095879" sldId="287"/>
        </pc:sldMkLst>
        <pc:spChg chg="mod">
          <ac:chgData name="Alisdair Cunningham" userId="67e8d9ba-4582-42f1-b26c-e866daa7f65b" providerId="ADAL" clId="{D55405F9-96CE-42DD-9571-C3D40844E8B0}" dt="2026-03-13T16:32:34.393" v="1"/>
          <ac:spMkLst>
            <pc:docMk/>
            <pc:sldMk cId="3566095879" sldId="287"/>
            <ac:spMk id="2" creationId="{F51C16DF-F564-481C-CCA4-180408A5301A}"/>
          </ac:spMkLst>
        </pc:spChg>
        <pc:spChg chg="mod">
          <ac:chgData name="Alisdair Cunningham" userId="67e8d9ba-4582-42f1-b26c-e866daa7f65b" providerId="ADAL" clId="{D55405F9-96CE-42DD-9571-C3D40844E8B0}" dt="2026-03-13T16:32:24.713" v="0"/>
          <ac:spMkLst>
            <pc:docMk/>
            <pc:sldMk cId="3566095879" sldId="287"/>
            <ac:spMk id="8" creationId="{C39BE701-A67E-5BFD-B044-ECF13A621788}"/>
          </ac:spMkLst>
        </pc:spChg>
        <pc:spChg chg="mod">
          <ac:chgData name="Alisdair Cunningham" userId="67e8d9ba-4582-42f1-b26c-e866daa7f65b" providerId="ADAL" clId="{D55405F9-96CE-42DD-9571-C3D40844E8B0}" dt="2026-03-13T16:34:48.311" v="38" actId="20577"/>
          <ac:spMkLst>
            <pc:docMk/>
            <pc:sldMk cId="3566095879" sldId="287"/>
            <ac:spMk id="12" creationId="{38C4A143-C346-A5D7-3DFF-2CAF7FBCDBED}"/>
          </ac:spMkLst>
        </pc:spChg>
      </pc:sldChg>
      <pc:sldChg chg="modSp">
        <pc:chgData name="Alisdair Cunningham" userId="67e8d9ba-4582-42f1-b26c-e866daa7f65b" providerId="ADAL" clId="{D55405F9-96CE-42DD-9571-C3D40844E8B0}" dt="2026-03-13T16:32:34.393" v="1"/>
        <pc:sldMkLst>
          <pc:docMk/>
          <pc:sldMk cId="1481568746" sldId="330"/>
        </pc:sldMkLst>
        <pc:spChg chg="mod">
          <ac:chgData name="Alisdair Cunningham" userId="67e8d9ba-4582-42f1-b26c-e866daa7f65b" providerId="ADAL" clId="{D55405F9-96CE-42DD-9571-C3D40844E8B0}" dt="2026-03-13T16:32:34.393" v="1"/>
          <ac:spMkLst>
            <pc:docMk/>
            <pc:sldMk cId="1481568746" sldId="330"/>
            <ac:spMk id="2" creationId="{F51C16DF-F564-481C-CCA4-180408A5301A}"/>
          </ac:spMkLst>
        </pc:spChg>
        <pc:spChg chg="mod">
          <ac:chgData name="Alisdair Cunningham" userId="67e8d9ba-4582-42f1-b26c-e866daa7f65b" providerId="ADAL" clId="{D55405F9-96CE-42DD-9571-C3D40844E8B0}" dt="2026-03-13T16:32:24.713" v="0"/>
          <ac:spMkLst>
            <pc:docMk/>
            <pc:sldMk cId="1481568746" sldId="330"/>
            <ac:spMk id="8" creationId="{C39BE701-A67E-5BFD-B044-ECF13A621788}"/>
          </ac:spMkLst>
        </pc:spChg>
      </pc:sldChg>
      <pc:sldChg chg="modSp">
        <pc:chgData name="Alisdair Cunningham" userId="67e8d9ba-4582-42f1-b26c-e866daa7f65b" providerId="ADAL" clId="{D55405F9-96CE-42DD-9571-C3D40844E8B0}" dt="2026-03-13T16:32:34.393" v="1"/>
        <pc:sldMkLst>
          <pc:docMk/>
          <pc:sldMk cId="565288753" sldId="331"/>
        </pc:sldMkLst>
        <pc:spChg chg="mod">
          <ac:chgData name="Alisdair Cunningham" userId="67e8d9ba-4582-42f1-b26c-e866daa7f65b" providerId="ADAL" clId="{D55405F9-96CE-42DD-9571-C3D40844E8B0}" dt="2026-03-13T16:32:34.393" v="1"/>
          <ac:spMkLst>
            <pc:docMk/>
            <pc:sldMk cId="565288753" sldId="331"/>
            <ac:spMk id="2" creationId="{F51C16DF-F564-481C-CCA4-180408A5301A}"/>
          </ac:spMkLst>
        </pc:spChg>
        <pc:spChg chg="mod">
          <ac:chgData name="Alisdair Cunningham" userId="67e8d9ba-4582-42f1-b26c-e866daa7f65b" providerId="ADAL" clId="{D55405F9-96CE-42DD-9571-C3D40844E8B0}" dt="2026-03-13T16:32:24.713" v="0"/>
          <ac:spMkLst>
            <pc:docMk/>
            <pc:sldMk cId="565288753" sldId="331"/>
            <ac:spMk id="8" creationId="{C39BE701-A67E-5BFD-B044-ECF13A621788}"/>
          </ac:spMkLst>
        </pc:spChg>
      </pc:sldChg>
      <pc:sldChg chg="modSp">
        <pc:chgData name="Alisdair Cunningham" userId="67e8d9ba-4582-42f1-b26c-e866daa7f65b" providerId="ADAL" clId="{D55405F9-96CE-42DD-9571-C3D40844E8B0}" dt="2026-03-13T16:32:34.393" v="1"/>
        <pc:sldMkLst>
          <pc:docMk/>
          <pc:sldMk cId="1246785144" sldId="339"/>
        </pc:sldMkLst>
        <pc:spChg chg="mod">
          <ac:chgData name="Alisdair Cunningham" userId="67e8d9ba-4582-42f1-b26c-e866daa7f65b" providerId="ADAL" clId="{D55405F9-96CE-42DD-9571-C3D40844E8B0}" dt="2026-03-13T16:32:34.393" v="1"/>
          <ac:spMkLst>
            <pc:docMk/>
            <pc:sldMk cId="1246785144" sldId="339"/>
            <ac:spMk id="2" creationId="{F51C16DF-F564-481C-CCA4-180408A5301A}"/>
          </ac:spMkLst>
        </pc:spChg>
        <pc:spChg chg="mod">
          <ac:chgData name="Alisdair Cunningham" userId="67e8d9ba-4582-42f1-b26c-e866daa7f65b" providerId="ADAL" clId="{D55405F9-96CE-42DD-9571-C3D40844E8B0}" dt="2026-03-13T16:32:24.713" v="0"/>
          <ac:spMkLst>
            <pc:docMk/>
            <pc:sldMk cId="1246785144" sldId="339"/>
            <ac:spMk id="8" creationId="{C39BE701-A67E-5BFD-B044-ECF13A621788}"/>
          </ac:spMkLst>
        </pc:spChg>
      </pc:sldChg>
      <pc:sldChg chg="modSp mod">
        <pc:chgData name="Alisdair Cunningham" userId="67e8d9ba-4582-42f1-b26c-e866daa7f65b" providerId="ADAL" clId="{D55405F9-96CE-42DD-9571-C3D40844E8B0}" dt="2026-03-13T16:34:28.956" v="12" actId="20577"/>
        <pc:sldMkLst>
          <pc:docMk/>
          <pc:sldMk cId="4139572331" sldId="372"/>
        </pc:sldMkLst>
        <pc:spChg chg="mod">
          <ac:chgData name="Alisdair Cunningham" userId="67e8d9ba-4582-42f1-b26c-e866daa7f65b" providerId="ADAL" clId="{D55405F9-96CE-42DD-9571-C3D40844E8B0}" dt="2026-03-13T16:32:34.393" v="1"/>
          <ac:spMkLst>
            <pc:docMk/>
            <pc:sldMk cId="4139572331" sldId="372"/>
            <ac:spMk id="2" creationId="{F51C16DF-F564-481C-CCA4-180408A5301A}"/>
          </ac:spMkLst>
        </pc:spChg>
        <pc:spChg chg="mod">
          <ac:chgData name="Alisdair Cunningham" userId="67e8d9ba-4582-42f1-b26c-e866daa7f65b" providerId="ADAL" clId="{D55405F9-96CE-42DD-9571-C3D40844E8B0}" dt="2026-03-13T16:34:28.956" v="12" actId="20577"/>
          <ac:spMkLst>
            <pc:docMk/>
            <pc:sldMk cId="4139572331" sldId="372"/>
            <ac:spMk id="4" creationId="{96E9703C-4895-12D6-9DAF-29BA8D345021}"/>
          </ac:spMkLst>
        </pc:spChg>
        <pc:spChg chg="mod">
          <ac:chgData name="Alisdair Cunningham" userId="67e8d9ba-4582-42f1-b26c-e866daa7f65b" providerId="ADAL" clId="{D55405F9-96CE-42DD-9571-C3D40844E8B0}" dt="2026-03-13T16:32:24.713" v="0"/>
          <ac:spMkLst>
            <pc:docMk/>
            <pc:sldMk cId="4139572331" sldId="372"/>
            <ac:spMk id="8" creationId="{C39BE701-A67E-5BFD-B044-ECF13A621788}"/>
          </ac:spMkLst>
        </pc:spChg>
      </pc:sldChg>
      <pc:sldChg chg="modSp">
        <pc:chgData name="Alisdair Cunningham" userId="67e8d9ba-4582-42f1-b26c-e866daa7f65b" providerId="ADAL" clId="{D55405F9-96CE-42DD-9571-C3D40844E8B0}" dt="2026-03-13T16:32:34.393" v="1"/>
        <pc:sldMkLst>
          <pc:docMk/>
          <pc:sldMk cId="2890304231" sldId="374"/>
        </pc:sldMkLst>
        <pc:spChg chg="mod">
          <ac:chgData name="Alisdair Cunningham" userId="67e8d9ba-4582-42f1-b26c-e866daa7f65b" providerId="ADAL" clId="{D55405F9-96CE-42DD-9571-C3D40844E8B0}" dt="2026-03-13T16:32:34.393" v="1"/>
          <ac:spMkLst>
            <pc:docMk/>
            <pc:sldMk cId="2890304231" sldId="374"/>
            <ac:spMk id="2" creationId="{F51C16DF-F564-481C-CCA4-180408A5301A}"/>
          </ac:spMkLst>
        </pc:spChg>
        <pc:spChg chg="mod">
          <ac:chgData name="Alisdair Cunningham" userId="67e8d9ba-4582-42f1-b26c-e866daa7f65b" providerId="ADAL" clId="{D55405F9-96CE-42DD-9571-C3D40844E8B0}" dt="2026-03-13T16:32:24.713" v="0"/>
          <ac:spMkLst>
            <pc:docMk/>
            <pc:sldMk cId="2890304231" sldId="374"/>
            <ac:spMk id="8" creationId="{C39BE701-A67E-5BFD-B044-ECF13A621788}"/>
          </ac:spMkLst>
        </pc:spChg>
      </pc:sldChg>
      <pc:sldChg chg="modSp">
        <pc:chgData name="Alisdair Cunningham" userId="67e8d9ba-4582-42f1-b26c-e866daa7f65b" providerId="ADAL" clId="{D55405F9-96CE-42DD-9571-C3D40844E8B0}" dt="2026-03-13T16:32:34.393" v="1"/>
        <pc:sldMkLst>
          <pc:docMk/>
          <pc:sldMk cId="3735523262" sldId="375"/>
        </pc:sldMkLst>
        <pc:spChg chg="mod">
          <ac:chgData name="Alisdair Cunningham" userId="67e8d9ba-4582-42f1-b26c-e866daa7f65b" providerId="ADAL" clId="{D55405F9-96CE-42DD-9571-C3D40844E8B0}" dt="2026-03-13T16:32:34.393" v="1"/>
          <ac:spMkLst>
            <pc:docMk/>
            <pc:sldMk cId="3735523262" sldId="375"/>
            <ac:spMk id="2" creationId="{F51C16DF-F564-481C-CCA4-180408A5301A}"/>
          </ac:spMkLst>
        </pc:spChg>
        <pc:spChg chg="mod">
          <ac:chgData name="Alisdair Cunningham" userId="67e8d9ba-4582-42f1-b26c-e866daa7f65b" providerId="ADAL" clId="{D55405F9-96CE-42DD-9571-C3D40844E8B0}" dt="2026-03-13T16:32:24.713" v="0"/>
          <ac:spMkLst>
            <pc:docMk/>
            <pc:sldMk cId="3735523262" sldId="375"/>
            <ac:spMk id="8" creationId="{C39BE701-A67E-5BFD-B044-ECF13A621788}"/>
          </ac:spMkLst>
        </pc:spChg>
      </pc:sldChg>
      <pc:sldChg chg="modSp">
        <pc:chgData name="Alisdair Cunningham" userId="67e8d9ba-4582-42f1-b26c-e866daa7f65b" providerId="ADAL" clId="{D55405F9-96CE-42DD-9571-C3D40844E8B0}" dt="2026-03-13T16:32:34.393" v="1"/>
        <pc:sldMkLst>
          <pc:docMk/>
          <pc:sldMk cId="1570752232" sldId="376"/>
        </pc:sldMkLst>
        <pc:spChg chg="mod">
          <ac:chgData name="Alisdair Cunningham" userId="67e8d9ba-4582-42f1-b26c-e866daa7f65b" providerId="ADAL" clId="{D55405F9-96CE-42DD-9571-C3D40844E8B0}" dt="2026-03-13T16:32:34.393" v="1"/>
          <ac:spMkLst>
            <pc:docMk/>
            <pc:sldMk cId="1570752232" sldId="376"/>
            <ac:spMk id="2" creationId="{F51C16DF-F564-481C-CCA4-180408A5301A}"/>
          </ac:spMkLst>
        </pc:spChg>
        <pc:spChg chg="mod">
          <ac:chgData name="Alisdair Cunningham" userId="67e8d9ba-4582-42f1-b26c-e866daa7f65b" providerId="ADAL" clId="{D55405F9-96CE-42DD-9571-C3D40844E8B0}" dt="2026-03-13T16:32:24.713" v="0"/>
          <ac:spMkLst>
            <pc:docMk/>
            <pc:sldMk cId="1570752232" sldId="376"/>
            <ac:spMk id="8" creationId="{C39BE701-A67E-5BFD-B044-ECF13A621788}"/>
          </ac:spMkLst>
        </pc:spChg>
      </pc:sldChg>
      <pc:sldChg chg="modSp">
        <pc:chgData name="Alisdair Cunningham" userId="67e8d9ba-4582-42f1-b26c-e866daa7f65b" providerId="ADAL" clId="{D55405F9-96CE-42DD-9571-C3D40844E8B0}" dt="2026-03-13T16:32:34.393" v="1"/>
        <pc:sldMkLst>
          <pc:docMk/>
          <pc:sldMk cId="3935393356" sldId="377"/>
        </pc:sldMkLst>
        <pc:spChg chg="mod">
          <ac:chgData name="Alisdair Cunningham" userId="67e8d9ba-4582-42f1-b26c-e866daa7f65b" providerId="ADAL" clId="{D55405F9-96CE-42DD-9571-C3D40844E8B0}" dt="2026-03-13T16:32:34.393" v="1"/>
          <ac:spMkLst>
            <pc:docMk/>
            <pc:sldMk cId="3935393356" sldId="377"/>
            <ac:spMk id="2" creationId="{F51C16DF-F564-481C-CCA4-180408A5301A}"/>
          </ac:spMkLst>
        </pc:spChg>
        <pc:spChg chg="mod">
          <ac:chgData name="Alisdair Cunningham" userId="67e8d9ba-4582-42f1-b26c-e866daa7f65b" providerId="ADAL" clId="{D55405F9-96CE-42DD-9571-C3D40844E8B0}" dt="2026-03-13T16:32:24.713" v="0"/>
          <ac:spMkLst>
            <pc:docMk/>
            <pc:sldMk cId="3935393356" sldId="377"/>
            <ac:spMk id="8" creationId="{C39BE701-A67E-5BFD-B044-ECF13A621788}"/>
          </ac:spMkLst>
        </pc:spChg>
      </pc:sldChg>
      <pc:sldChg chg="modSp">
        <pc:chgData name="Alisdair Cunningham" userId="67e8d9ba-4582-42f1-b26c-e866daa7f65b" providerId="ADAL" clId="{D55405F9-96CE-42DD-9571-C3D40844E8B0}" dt="2026-03-13T16:32:34.393" v="1"/>
        <pc:sldMkLst>
          <pc:docMk/>
          <pc:sldMk cId="3051671116" sldId="378"/>
        </pc:sldMkLst>
        <pc:spChg chg="mod">
          <ac:chgData name="Alisdair Cunningham" userId="67e8d9ba-4582-42f1-b26c-e866daa7f65b" providerId="ADAL" clId="{D55405F9-96CE-42DD-9571-C3D40844E8B0}" dt="2026-03-13T16:32:34.393" v="1"/>
          <ac:spMkLst>
            <pc:docMk/>
            <pc:sldMk cId="3051671116" sldId="378"/>
            <ac:spMk id="2" creationId="{F51C16DF-F564-481C-CCA4-180408A5301A}"/>
          </ac:spMkLst>
        </pc:spChg>
        <pc:spChg chg="mod">
          <ac:chgData name="Alisdair Cunningham" userId="67e8d9ba-4582-42f1-b26c-e866daa7f65b" providerId="ADAL" clId="{D55405F9-96CE-42DD-9571-C3D40844E8B0}" dt="2026-03-13T16:32:24.713" v="0"/>
          <ac:spMkLst>
            <pc:docMk/>
            <pc:sldMk cId="3051671116" sldId="378"/>
            <ac:spMk id="8" creationId="{C39BE701-A67E-5BFD-B044-ECF13A621788}"/>
          </ac:spMkLst>
        </pc:spChg>
      </pc:sldChg>
      <pc:sldChg chg="modSp">
        <pc:chgData name="Alisdair Cunningham" userId="67e8d9ba-4582-42f1-b26c-e866daa7f65b" providerId="ADAL" clId="{D55405F9-96CE-42DD-9571-C3D40844E8B0}" dt="2026-03-13T16:32:34.393" v="1"/>
        <pc:sldMkLst>
          <pc:docMk/>
          <pc:sldMk cId="4171544314" sldId="379"/>
        </pc:sldMkLst>
        <pc:spChg chg="mod">
          <ac:chgData name="Alisdair Cunningham" userId="67e8d9ba-4582-42f1-b26c-e866daa7f65b" providerId="ADAL" clId="{D55405F9-96CE-42DD-9571-C3D40844E8B0}" dt="2026-03-13T16:32:34.393" v="1"/>
          <ac:spMkLst>
            <pc:docMk/>
            <pc:sldMk cId="4171544314" sldId="379"/>
            <ac:spMk id="2" creationId="{F51C16DF-F564-481C-CCA4-180408A5301A}"/>
          </ac:spMkLst>
        </pc:spChg>
        <pc:spChg chg="mod">
          <ac:chgData name="Alisdair Cunningham" userId="67e8d9ba-4582-42f1-b26c-e866daa7f65b" providerId="ADAL" clId="{D55405F9-96CE-42DD-9571-C3D40844E8B0}" dt="2026-03-13T16:32:24.713" v="0"/>
          <ac:spMkLst>
            <pc:docMk/>
            <pc:sldMk cId="4171544314" sldId="379"/>
            <ac:spMk id="8" creationId="{C39BE701-A67E-5BFD-B044-ECF13A621788}"/>
          </ac:spMkLst>
        </pc:spChg>
      </pc:sldChg>
      <pc:sldChg chg="modSp">
        <pc:chgData name="Alisdair Cunningham" userId="67e8d9ba-4582-42f1-b26c-e866daa7f65b" providerId="ADAL" clId="{D55405F9-96CE-42DD-9571-C3D40844E8B0}" dt="2026-03-13T16:32:34.393" v="1"/>
        <pc:sldMkLst>
          <pc:docMk/>
          <pc:sldMk cId="256555500" sldId="380"/>
        </pc:sldMkLst>
        <pc:spChg chg="mod">
          <ac:chgData name="Alisdair Cunningham" userId="67e8d9ba-4582-42f1-b26c-e866daa7f65b" providerId="ADAL" clId="{D55405F9-96CE-42DD-9571-C3D40844E8B0}" dt="2026-03-13T16:32:34.393" v="1"/>
          <ac:spMkLst>
            <pc:docMk/>
            <pc:sldMk cId="256555500" sldId="380"/>
            <ac:spMk id="2" creationId="{F51C16DF-F564-481C-CCA4-180408A5301A}"/>
          </ac:spMkLst>
        </pc:spChg>
        <pc:spChg chg="mod">
          <ac:chgData name="Alisdair Cunningham" userId="67e8d9ba-4582-42f1-b26c-e866daa7f65b" providerId="ADAL" clId="{D55405F9-96CE-42DD-9571-C3D40844E8B0}" dt="2026-03-13T16:32:24.713" v="0"/>
          <ac:spMkLst>
            <pc:docMk/>
            <pc:sldMk cId="256555500" sldId="380"/>
            <ac:spMk id="8" creationId="{C39BE701-A67E-5BFD-B044-ECF13A621788}"/>
          </ac:spMkLst>
        </pc:spChg>
      </pc:sldChg>
      <pc:sldChg chg="modSp">
        <pc:chgData name="Alisdair Cunningham" userId="67e8d9ba-4582-42f1-b26c-e866daa7f65b" providerId="ADAL" clId="{D55405F9-96CE-42DD-9571-C3D40844E8B0}" dt="2026-03-13T16:32:34.393" v="1"/>
        <pc:sldMkLst>
          <pc:docMk/>
          <pc:sldMk cId="3443908363" sldId="381"/>
        </pc:sldMkLst>
        <pc:spChg chg="mod">
          <ac:chgData name="Alisdair Cunningham" userId="67e8d9ba-4582-42f1-b26c-e866daa7f65b" providerId="ADAL" clId="{D55405F9-96CE-42DD-9571-C3D40844E8B0}" dt="2026-03-13T16:32:34.393" v="1"/>
          <ac:spMkLst>
            <pc:docMk/>
            <pc:sldMk cId="3443908363" sldId="381"/>
            <ac:spMk id="2" creationId="{F51C16DF-F564-481C-CCA4-180408A5301A}"/>
          </ac:spMkLst>
        </pc:spChg>
        <pc:spChg chg="mod">
          <ac:chgData name="Alisdair Cunningham" userId="67e8d9ba-4582-42f1-b26c-e866daa7f65b" providerId="ADAL" clId="{D55405F9-96CE-42DD-9571-C3D40844E8B0}" dt="2026-03-13T16:32:24.713" v="0"/>
          <ac:spMkLst>
            <pc:docMk/>
            <pc:sldMk cId="3443908363" sldId="381"/>
            <ac:spMk id="8" creationId="{C39BE701-A67E-5BFD-B044-ECF13A621788}"/>
          </ac:spMkLst>
        </pc:spChg>
      </pc:sldChg>
      <pc:sldChg chg="modSp mod">
        <pc:chgData name="Alisdair Cunningham" userId="67e8d9ba-4582-42f1-b26c-e866daa7f65b" providerId="ADAL" clId="{D55405F9-96CE-42DD-9571-C3D40844E8B0}" dt="2026-03-13T16:34:03.400" v="4" actId="20577"/>
        <pc:sldMkLst>
          <pc:docMk/>
          <pc:sldMk cId="849366202" sldId="382"/>
        </pc:sldMkLst>
        <pc:spChg chg="mod">
          <ac:chgData name="Alisdair Cunningham" userId="67e8d9ba-4582-42f1-b26c-e866daa7f65b" providerId="ADAL" clId="{D55405F9-96CE-42DD-9571-C3D40844E8B0}" dt="2026-03-13T16:34:03.400" v="4" actId="20577"/>
          <ac:spMkLst>
            <pc:docMk/>
            <pc:sldMk cId="849366202" sldId="382"/>
            <ac:spMk id="4" creationId="{96E9703C-4895-12D6-9DAF-29BA8D345021}"/>
          </ac:spMkLst>
        </pc:spChg>
        <pc:spChg chg="mod">
          <ac:chgData name="Alisdair Cunningham" userId="67e8d9ba-4582-42f1-b26c-e866daa7f65b" providerId="ADAL" clId="{D55405F9-96CE-42DD-9571-C3D40844E8B0}" dt="2026-03-13T16:32:24.713" v="0"/>
          <ac:spMkLst>
            <pc:docMk/>
            <pc:sldMk cId="849366202" sldId="382"/>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2</a:t>
            </a:fld>
            <a:endParaRPr lang="en-GB"/>
          </a:p>
        </p:txBody>
      </p:sp>
    </p:spTree>
    <p:extLst>
      <p:ext uri="{BB962C8B-B14F-4D97-AF65-F5344CB8AC3E}">
        <p14:creationId xmlns:p14="http://schemas.microsoft.com/office/powerpoint/2010/main" val="2733516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3385715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1620215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2445419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12</a:t>
            </a:fld>
            <a:endParaRPr lang="en-GB"/>
          </a:p>
        </p:txBody>
      </p:sp>
    </p:spTree>
    <p:extLst>
      <p:ext uri="{BB962C8B-B14F-4D97-AF65-F5344CB8AC3E}">
        <p14:creationId xmlns:p14="http://schemas.microsoft.com/office/powerpoint/2010/main" val="1045350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700072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13/03/2026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13/03/2026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18:</a:t>
            </a:r>
          </a:p>
          <a:p>
            <a:pPr algn="ctr">
              <a:lnSpc>
                <a:spcPct val="90000"/>
              </a:lnSpc>
              <a:spcBef>
                <a:spcPct val="0"/>
              </a:spcBef>
              <a:spcAft>
                <a:spcPts val="600"/>
              </a:spcAft>
            </a:pPr>
            <a:r>
              <a:rPr lang="en-US" sz="5000" dirty="0">
                <a:latin typeface="+mj-lt"/>
                <a:ea typeface="+mj-ea"/>
                <a:cs typeface="+mj-cs"/>
              </a:rPr>
              <a:t>EMS Check and Act</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16/03/2026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06196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805021" cy="369332"/>
          </a:xfrm>
          <a:prstGeom prst="rect">
            <a:avLst/>
          </a:prstGeom>
          <a:noFill/>
        </p:spPr>
        <p:txBody>
          <a:bodyPr wrap="square" rtlCol="0">
            <a:spAutoFit/>
          </a:bodyPr>
          <a:lstStyle/>
          <a:p>
            <a:r>
              <a:rPr lang="en-GB" dirty="0"/>
              <a:t>A. Cunningham			Lecture 18: EMS Check and Act</a:t>
            </a:r>
          </a:p>
        </p:txBody>
      </p:sp>
      <p:sp>
        <p:nvSpPr>
          <p:cNvPr id="2" name="TextBox 1">
            <a:extLst>
              <a:ext uri="{FF2B5EF4-FFF2-40B4-BE49-F238E27FC236}">
                <a16:creationId xmlns:a16="http://schemas.microsoft.com/office/drawing/2014/main" id="{FA433B41-F3A5-1813-1934-F6CCF4E3501C}"/>
              </a:ext>
            </a:extLst>
          </p:cNvPr>
          <p:cNvSpPr txBox="1"/>
          <p:nvPr/>
        </p:nvSpPr>
        <p:spPr>
          <a:xfrm>
            <a:off x="3160121"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2874293272"/>
              </p:ext>
            </p:extLst>
          </p:nvPr>
        </p:nvGraphicFramePr>
        <p:xfrm>
          <a:off x="3279118" y="842163"/>
          <a:ext cx="6992679" cy="536448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60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a:t>3</a:t>
                      </a:r>
                    </a:p>
                  </a:txBody>
                  <a:tcPr/>
                </a:tc>
                <a:tc>
                  <a:txBody>
                    <a:bodyPr/>
                    <a:lstStyle/>
                    <a:p>
                      <a:r>
                        <a:rPr lang="en-GB" sz="1600"/>
                        <a:t>Recap</a:t>
                      </a:r>
                    </a:p>
                  </a:txBody>
                  <a:tcPr/>
                </a:tc>
                <a:extLst>
                  <a:ext uri="{0D108BD9-81ED-4DB2-BD59-A6C34878D82A}">
                    <a16:rowId xmlns:a16="http://schemas.microsoft.com/office/drawing/2014/main" val="586689555"/>
                  </a:ext>
                </a:extLst>
              </a:tr>
              <a:tr h="324000">
                <a:tc>
                  <a:txBody>
                    <a:bodyPr/>
                    <a:lstStyle/>
                    <a:p>
                      <a:pPr algn="ctr"/>
                      <a:r>
                        <a:rPr lang="en-GB" sz="1600"/>
                        <a:t>4</a:t>
                      </a:r>
                    </a:p>
                  </a:txBody>
                  <a:tcPr/>
                </a:tc>
                <a:tc>
                  <a:txBody>
                    <a:bodyPr/>
                    <a:lstStyle/>
                    <a:p>
                      <a:r>
                        <a:rPr lang="en-GB" sz="1600"/>
                        <a:t>The PDCA cycle: Key elements</a:t>
                      </a:r>
                    </a:p>
                  </a:txBody>
                  <a:tcPr/>
                </a:tc>
                <a:extLst>
                  <a:ext uri="{0D108BD9-81ED-4DB2-BD59-A6C34878D82A}">
                    <a16:rowId xmlns:a16="http://schemas.microsoft.com/office/drawing/2014/main" val="3837722624"/>
                  </a:ext>
                </a:extLst>
              </a:tr>
              <a:tr h="324000">
                <a:tc>
                  <a:txBody>
                    <a:bodyPr/>
                    <a:lstStyle/>
                    <a:p>
                      <a:pPr algn="ctr"/>
                      <a:r>
                        <a:rPr lang="en-GB" sz="16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Check stage</a:t>
                      </a:r>
                    </a:p>
                  </a:txBody>
                  <a:tcPr/>
                </a:tc>
                <a:extLst>
                  <a:ext uri="{0D108BD9-81ED-4DB2-BD59-A6C34878D82A}">
                    <a16:rowId xmlns:a16="http://schemas.microsoft.com/office/drawing/2014/main" val="3852937406"/>
                  </a:ext>
                </a:extLst>
              </a:tr>
              <a:tr h="324000">
                <a:tc>
                  <a:txBody>
                    <a:bodyPr/>
                    <a:lstStyle/>
                    <a:p>
                      <a:pPr algn="ctr"/>
                      <a:r>
                        <a:rPr lang="en-GB" sz="16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Positive audit findings</a:t>
                      </a:r>
                    </a:p>
                  </a:txBody>
                  <a:tcPr/>
                </a:tc>
                <a:extLst>
                  <a:ext uri="{0D108BD9-81ED-4DB2-BD59-A6C34878D82A}">
                    <a16:rowId xmlns:a16="http://schemas.microsoft.com/office/drawing/2014/main" val="2937946906"/>
                  </a:ext>
                </a:extLst>
              </a:tr>
              <a:tr h="324000">
                <a:tc>
                  <a:txBody>
                    <a:bodyPr/>
                    <a:lstStyle/>
                    <a:p>
                      <a:pPr algn="ctr"/>
                      <a:r>
                        <a:rPr lang="en-GB" sz="16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Negative audit findings</a:t>
                      </a:r>
                    </a:p>
                  </a:txBody>
                  <a:tcPr/>
                </a:tc>
                <a:extLst>
                  <a:ext uri="{0D108BD9-81ED-4DB2-BD59-A6C34878D82A}">
                    <a16:rowId xmlns:a16="http://schemas.microsoft.com/office/drawing/2014/main" val="3512172326"/>
                  </a:ext>
                </a:extLst>
              </a:tr>
              <a:tr h="324000">
                <a:tc>
                  <a:txBody>
                    <a:bodyPr/>
                    <a:lstStyle/>
                    <a:p>
                      <a:pPr algn="ctr"/>
                      <a:r>
                        <a:rPr lang="en-GB" sz="16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Root Cause Analysis</a:t>
                      </a:r>
                    </a:p>
                  </a:txBody>
                  <a:tcPr/>
                </a:tc>
                <a:extLst>
                  <a:ext uri="{0D108BD9-81ED-4DB2-BD59-A6C34878D82A}">
                    <a16:rowId xmlns:a16="http://schemas.microsoft.com/office/drawing/2014/main" val="1933820706"/>
                  </a:ext>
                </a:extLst>
              </a:tr>
              <a:tr h="324000">
                <a:tc>
                  <a:txBody>
                    <a:bodyPr/>
                    <a:lstStyle/>
                    <a:p>
                      <a:pPr algn="ctr"/>
                      <a:r>
                        <a:rPr lang="en-GB" sz="16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Unclear audit findings</a:t>
                      </a:r>
                    </a:p>
                  </a:txBody>
                  <a:tcPr/>
                </a:tc>
                <a:extLst>
                  <a:ext uri="{0D108BD9-81ED-4DB2-BD59-A6C34878D82A}">
                    <a16:rowId xmlns:a16="http://schemas.microsoft.com/office/drawing/2014/main" val="3788033616"/>
                  </a:ext>
                </a:extLst>
              </a:tr>
              <a:tr h="324000">
                <a:tc>
                  <a:txBody>
                    <a:bodyPr/>
                    <a:lstStyle/>
                    <a:p>
                      <a:pPr algn="ctr"/>
                      <a:r>
                        <a:rPr lang="en-GB" sz="16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Act stage</a:t>
                      </a:r>
                    </a:p>
                  </a:txBody>
                  <a:tcPr/>
                </a:tc>
                <a:extLst>
                  <a:ext uri="{0D108BD9-81ED-4DB2-BD59-A6C34878D82A}">
                    <a16:rowId xmlns:a16="http://schemas.microsoft.com/office/drawing/2014/main" val="2331814470"/>
                  </a:ext>
                </a:extLst>
              </a:tr>
              <a:tr h="324000">
                <a:tc>
                  <a:txBody>
                    <a:bodyPr/>
                    <a:lstStyle/>
                    <a:p>
                      <a:pPr algn="ctr"/>
                      <a:r>
                        <a:rPr lang="en-GB" sz="16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Analogies</a:t>
                      </a:r>
                    </a:p>
                  </a:txBody>
                  <a:tcPr/>
                </a:tc>
                <a:extLst>
                  <a:ext uri="{0D108BD9-81ED-4DB2-BD59-A6C34878D82A}">
                    <a16:rowId xmlns:a16="http://schemas.microsoft.com/office/drawing/2014/main" val="200773248"/>
                  </a:ext>
                </a:extLst>
              </a:tr>
              <a:tr h="324000">
                <a:tc>
                  <a:txBody>
                    <a:bodyPr/>
                    <a:lstStyle/>
                    <a:p>
                      <a:pPr algn="ctr"/>
                      <a:r>
                        <a:rPr lang="en-GB" sz="16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CI in Film</a:t>
                      </a:r>
                    </a:p>
                  </a:txBody>
                  <a:tcPr/>
                </a:tc>
                <a:extLst>
                  <a:ext uri="{0D108BD9-81ED-4DB2-BD59-A6C34878D82A}">
                    <a16:rowId xmlns:a16="http://schemas.microsoft.com/office/drawing/2014/main" val="2905350977"/>
                  </a:ext>
                </a:extLst>
              </a:tr>
              <a:tr h="324000">
                <a:tc>
                  <a:txBody>
                    <a:bodyPr/>
                    <a:lstStyle/>
                    <a:p>
                      <a:pPr algn="ctr"/>
                      <a:r>
                        <a:rPr lang="en-GB" sz="16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Assignment brief</a:t>
                      </a:r>
                    </a:p>
                  </a:txBody>
                  <a:tcPr/>
                </a:tc>
                <a:extLst>
                  <a:ext uri="{0D108BD9-81ED-4DB2-BD59-A6C34878D82A}">
                    <a16:rowId xmlns:a16="http://schemas.microsoft.com/office/drawing/2014/main" val="3004231654"/>
                  </a:ext>
                </a:extLst>
              </a:tr>
              <a:tr h="324000">
                <a:tc>
                  <a:txBody>
                    <a:bodyPr/>
                    <a:lstStyle/>
                    <a:p>
                      <a:pPr algn="ctr"/>
                      <a:r>
                        <a:rPr lang="en-GB" sz="16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Assignment suggested structure</a:t>
                      </a:r>
                    </a:p>
                  </a:txBody>
                  <a:tcPr/>
                </a:tc>
                <a:extLst>
                  <a:ext uri="{0D108BD9-81ED-4DB2-BD59-A6C34878D82A}">
                    <a16:rowId xmlns:a16="http://schemas.microsoft.com/office/drawing/2014/main" val="2867839914"/>
                  </a:ext>
                </a:extLst>
              </a:tr>
              <a:tr h="324000">
                <a:tc>
                  <a:txBody>
                    <a:bodyPr/>
                    <a:lstStyle/>
                    <a:p>
                      <a:pPr algn="ctr"/>
                      <a:r>
                        <a:rPr lang="en-GB" sz="16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Assignment Workshop</a:t>
                      </a:r>
                    </a:p>
                  </a:txBody>
                  <a:tcPr/>
                </a:tc>
                <a:extLst>
                  <a:ext uri="{0D108BD9-81ED-4DB2-BD59-A6C34878D82A}">
                    <a16:rowId xmlns:a16="http://schemas.microsoft.com/office/drawing/2014/main" val="2174922024"/>
                  </a:ext>
                </a:extLst>
              </a:tr>
              <a:tr h="324000">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Questions</a:t>
                      </a:r>
                    </a:p>
                  </a:txBody>
                  <a:tcPr/>
                </a:tc>
                <a:extLst>
                  <a:ext uri="{0D108BD9-81ED-4DB2-BD59-A6C34878D82A}">
                    <a16:rowId xmlns:a16="http://schemas.microsoft.com/office/drawing/2014/main" val="1350697648"/>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Recap</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250521" y="363915"/>
            <a:ext cx="11672501" cy="5940088"/>
          </a:xfrm>
          <a:prstGeom prst="rect">
            <a:avLst/>
          </a:prstGeom>
          <a:noFill/>
        </p:spPr>
        <p:txBody>
          <a:bodyPr wrap="square" rtlCol="0">
            <a:spAutoFit/>
          </a:bodyPr>
          <a:lstStyle/>
          <a:p>
            <a:r>
              <a:rPr lang="en-GB" sz="2400" dirty="0"/>
              <a:t>In the previous term we covered:</a:t>
            </a:r>
          </a:p>
          <a:p>
            <a:pPr marL="457200" indent="-457200">
              <a:buFont typeface="Arial" panose="020B0604020202020204" pitchFamily="34" charset="0"/>
              <a:buChar char="•"/>
            </a:pPr>
            <a:r>
              <a:rPr lang="en-GB" sz="2400" b="1" dirty="0"/>
              <a:t>The Planning elements of the continuous improvement cycle:</a:t>
            </a:r>
          </a:p>
          <a:p>
            <a:pPr marL="914400" lvl="1" indent="-457200">
              <a:buFont typeface="Arial" panose="020B0604020202020204" pitchFamily="34" charset="0"/>
              <a:buChar char="•"/>
            </a:pPr>
            <a:r>
              <a:rPr lang="en-GB" sz="2000" dirty="0"/>
              <a:t>The </a:t>
            </a:r>
            <a:r>
              <a:rPr lang="en-GB" sz="2000" b="1" i="1" dirty="0"/>
              <a:t>Environmental Policy</a:t>
            </a:r>
            <a:r>
              <a:rPr lang="en-GB" sz="2000" dirty="0"/>
              <a:t>, which states the organisations aims</a:t>
            </a:r>
          </a:p>
          <a:p>
            <a:pPr marL="914400" lvl="1" indent="-457200">
              <a:buFont typeface="Arial" panose="020B0604020202020204" pitchFamily="34" charset="0"/>
              <a:buChar char="•"/>
            </a:pPr>
            <a:r>
              <a:rPr lang="en-GB" sz="2000" dirty="0"/>
              <a:t>The </a:t>
            </a:r>
            <a:r>
              <a:rPr lang="en-GB" sz="2000" b="1" i="1" dirty="0"/>
              <a:t>Initial Environmental Review</a:t>
            </a:r>
            <a:r>
              <a:rPr lang="en-GB" sz="2000" dirty="0"/>
              <a:t>, which captures the scope</a:t>
            </a:r>
          </a:p>
          <a:p>
            <a:pPr marL="914400" lvl="1" indent="-457200">
              <a:buFont typeface="Arial" panose="020B0604020202020204" pitchFamily="34" charset="0"/>
              <a:buChar char="•"/>
            </a:pPr>
            <a:r>
              <a:rPr lang="en-GB" sz="2000" dirty="0"/>
              <a:t>Identification of </a:t>
            </a:r>
            <a:r>
              <a:rPr lang="en-GB" sz="2000" b="1" i="1" dirty="0"/>
              <a:t>Aspects and Impacts</a:t>
            </a:r>
            <a:r>
              <a:rPr lang="en-GB" sz="2000" dirty="0"/>
              <a:t>, both direct and indirect</a:t>
            </a:r>
          </a:p>
          <a:p>
            <a:pPr marL="914400" lvl="1" indent="-457200">
              <a:buFont typeface="Arial" panose="020B0604020202020204" pitchFamily="34" charset="0"/>
              <a:buChar char="•"/>
            </a:pPr>
            <a:r>
              <a:rPr lang="en-GB" sz="2000" dirty="0"/>
              <a:t>The </a:t>
            </a:r>
            <a:r>
              <a:rPr lang="en-GB" sz="2000" b="1" i="1" dirty="0"/>
              <a:t>calculation of significance</a:t>
            </a:r>
            <a:r>
              <a:rPr lang="en-GB" sz="2000" dirty="0"/>
              <a:t>, which must be documented</a:t>
            </a:r>
          </a:p>
          <a:p>
            <a:pPr marL="914400" lvl="1" indent="-457200">
              <a:buFont typeface="Arial" panose="020B0604020202020204" pitchFamily="34" charset="0"/>
              <a:buChar char="•"/>
            </a:pPr>
            <a:r>
              <a:rPr lang="en-GB" sz="2000" dirty="0"/>
              <a:t>The </a:t>
            </a:r>
            <a:r>
              <a:rPr lang="en-GB" sz="2000" b="1" i="1" dirty="0"/>
              <a:t>register of Aspects and Impacts</a:t>
            </a:r>
          </a:p>
          <a:p>
            <a:pPr marL="914400" lvl="1" indent="-457200">
              <a:buFont typeface="Arial" panose="020B0604020202020204" pitchFamily="34" charset="0"/>
              <a:buChar char="•"/>
            </a:pPr>
            <a:r>
              <a:rPr lang="en-GB" sz="2000" dirty="0"/>
              <a:t>The </a:t>
            </a:r>
            <a:r>
              <a:rPr lang="en-GB" sz="2000" b="1" i="1" dirty="0"/>
              <a:t>Compliance Register</a:t>
            </a:r>
            <a:r>
              <a:rPr lang="en-GB" sz="2000" dirty="0"/>
              <a:t>, for legal requirements (and others)</a:t>
            </a:r>
          </a:p>
          <a:p>
            <a:pPr marL="914400" lvl="1" indent="-457200">
              <a:buFont typeface="Arial" panose="020B0604020202020204" pitchFamily="34" charset="0"/>
              <a:buChar char="•"/>
            </a:pPr>
            <a:r>
              <a:rPr lang="en-GB" sz="2000" dirty="0"/>
              <a:t>Setting of </a:t>
            </a:r>
            <a:r>
              <a:rPr lang="en-GB" sz="2000" b="1" i="1" dirty="0"/>
              <a:t>Environmental Objectives</a:t>
            </a:r>
            <a:r>
              <a:rPr lang="en-GB" sz="2000" dirty="0"/>
              <a:t>, directly related to the prioritised significant aspects and impacts</a:t>
            </a:r>
          </a:p>
          <a:p>
            <a:pPr marL="914400" lvl="1" indent="-457200">
              <a:buFont typeface="Arial" panose="020B0604020202020204" pitchFamily="34" charset="0"/>
              <a:buChar char="•"/>
            </a:pPr>
            <a:r>
              <a:rPr lang="en-GB" sz="2000" dirty="0"/>
              <a:t>Define a </a:t>
            </a:r>
            <a:r>
              <a:rPr lang="en-GB" sz="2000" b="1" i="1" dirty="0"/>
              <a:t>Management Plan </a:t>
            </a:r>
            <a:r>
              <a:rPr lang="en-GB" sz="2000" dirty="0"/>
              <a:t>associated with each objective</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b="1" dirty="0"/>
              <a:t>The Doing elements of the continuous improvement cycle:</a:t>
            </a:r>
          </a:p>
          <a:p>
            <a:pPr marL="914400" lvl="1" indent="-457200">
              <a:buFont typeface="Arial" panose="020B0604020202020204" pitchFamily="34" charset="0"/>
              <a:buChar char="•"/>
            </a:pPr>
            <a:r>
              <a:rPr lang="en-GB" sz="2000" dirty="0"/>
              <a:t>The need to ensure </a:t>
            </a:r>
            <a:r>
              <a:rPr lang="en-GB" sz="2000" b="1" i="1" dirty="0"/>
              <a:t>appropriate staff roles </a:t>
            </a:r>
            <a:r>
              <a:rPr lang="en-GB" sz="2000" dirty="0"/>
              <a:t>to manage elements of the EMS process</a:t>
            </a:r>
          </a:p>
          <a:p>
            <a:pPr marL="914400" lvl="1" indent="-457200">
              <a:buFont typeface="Arial" panose="020B0604020202020204" pitchFamily="34" charset="0"/>
              <a:buChar char="•"/>
            </a:pPr>
            <a:r>
              <a:rPr lang="en-GB" sz="2000" dirty="0"/>
              <a:t>Requirement for </a:t>
            </a:r>
            <a:r>
              <a:rPr lang="en-GB" sz="2000" b="1" i="1" dirty="0"/>
              <a:t>training and resources </a:t>
            </a:r>
            <a:r>
              <a:rPr lang="en-GB" sz="2000" dirty="0"/>
              <a:t>to facilitate the effective operation</a:t>
            </a:r>
          </a:p>
          <a:p>
            <a:pPr marL="914400" lvl="1" indent="-457200">
              <a:buFont typeface="Arial" panose="020B0604020202020204" pitchFamily="34" charset="0"/>
              <a:buChar char="•"/>
            </a:pPr>
            <a:r>
              <a:rPr lang="en-GB" sz="2000" b="1" i="1" dirty="0"/>
              <a:t>Operation procedure</a:t>
            </a:r>
            <a:r>
              <a:rPr lang="en-GB" sz="2000" dirty="0"/>
              <a:t>; documented instructions / guidance for specific environmental impacts</a:t>
            </a:r>
          </a:p>
          <a:p>
            <a:pPr marL="914400" lvl="1" indent="-457200">
              <a:buFont typeface="Arial" panose="020B0604020202020204" pitchFamily="34" charset="0"/>
              <a:buChar char="•"/>
            </a:pPr>
            <a:r>
              <a:rPr lang="en-GB" sz="2000" dirty="0"/>
              <a:t>Need to </a:t>
            </a:r>
            <a:r>
              <a:rPr lang="en-GB" sz="2000" b="1" i="1" dirty="0"/>
              <a:t>communicate across the organisation</a:t>
            </a:r>
          </a:p>
          <a:p>
            <a:pPr marL="914400" lvl="1" indent="-457200">
              <a:buFont typeface="Arial" panose="020B0604020202020204" pitchFamily="34" charset="0"/>
              <a:buChar char="•"/>
            </a:pPr>
            <a:r>
              <a:rPr lang="en-GB" sz="2000" dirty="0"/>
              <a:t>Importance of </a:t>
            </a:r>
            <a:r>
              <a:rPr lang="en-GB" sz="2000" b="1" i="1" dirty="0"/>
              <a:t>documentation and its control</a:t>
            </a:r>
          </a:p>
          <a:p>
            <a:pPr marL="914400" lvl="1" indent="-457200">
              <a:buFont typeface="Arial" panose="020B0604020202020204" pitchFamily="34" charset="0"/>
              <a:buChar char="•"/>
            </a:pPr>
            <a:endParaRPr lang="en-GB" sz="2400" dirty="0"/>
          </a:p>
        </p:txBody>
      </p:sp>
    </p:spTree>
    <p:extLst>
      <p:ext uri="{BB962C8B-B14F-4D97-AF65-F5344CB8AC3E}">
        <p14:creationId xmlns:p14="http://schemas.microsoft.com/office/powerpoint/2010/main" val="1481568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The PDCA cycle: Key elements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1195056" y="366957"/>
            <a:ext cx="9078933" cy="1384995"/>
          </a:xfrm>
          <a:prstGeom prst="rect">
            <a:avLst/>
          </a:prstGeom>
          <a:noFill/>
        </p:spPr>
        <p:txBody>
          <a:bodyPr wrap="square" rtlCol="0">
            <a:spAutoFit/>
          </a:bodyPr>
          <a:lstStyle/>
          <a:p>
            <a:r>
              <a:rPr lang="en-GB" sz="2800"/>
              <a:t>An EMS typically contains the following key elements:</a:t>
            </a:r>
            <a:endParaRPr lang="en-GB" sz="2800" b="1"/>
          </a:p>
          <a:p>
            <a:endParaRPr lang="en-GB" sz="2800"/>
          </a:p>
          <a:p>
            <a:endParaRPr lang="en-GB" sz="2800"/>
          </a:p>
        </p:txBody>
      </p:sp>
      <p:sp>
        <p:nvSpPr>
          <p:cNvPr id="9" name="Rectangle 3">
            <a:extLst>
              <a:ext uri="{FF2B5EF4-FFF2-40B4-BE49-F238E27FC236}">
                <a16:creationId xmlns:a16="http://schemas.microsoft.com/office/drawing/2014/main" id="{DF4E96F2-12C3-DB51-C657-A581543FAB39}"/>
              </a:ext>
            </a:extLst>
          </p:cNvPr>
          <p:cNvSpPr txBox="1">
            <a:spLocks noChangeArrowheads="1"/>
          </p:cNvSpPr>
          <p:nvPr/>
        </p:nvSpPr>
        <p:spPr>
          <a:xfrm>
            <a:off x="685800" y="1981200"/>
            <a:ext cx="7772400" cy="4114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US" altLang="en-US">
                <a:latin typeface="Arial" panose="020B0604020202020204" pitchFamily="34" charset="0"/>
              </a:rPr>
              <a:t> </a:t>
            </a:r>
          </a:p>
        </p:txBody>
      </p:sp>
      <p:sp>
        <p:nvSpPr>
          <p:cNvPr id="11" name="AutoShape 5">
            <a:extLst>
              <a:ext uri="{FF2B5EF4-FFF2-40B4-BE49-F238E27FC236}">
                <a16:creationId xmlns:a16="http://schemas.microsoft.com/office/drawing/2014/main" id="{CAF89B0B-DFDF-5AB2-1C2A-3CB1589E9321}"/>
              </a:ext>
            </a:extLst>
          </p:cNvPr>
          <p:cNvSpPr>
            <a:spLocks noChangeArrowheads="1"/>
          </p:cNvSpPr>
          <p:nvPr/>
        </p:nvSpPr>
        <p:spPr bwMode="auto">
          <a:xfrm>
            <a:off x="2894086" y="1940037"/>
            <a:ext cx="5715000" cy="4114800"/>
          </a:xfrm>
          <a:custGeom>
            <a:avLst/>
            <a:gdLst>
              <a:gd name="G0" fmla="+- 11430742 0 0"/>
              <a:gd name="G1" fmla="+- -9600726 0 0"/>
              <a:gd name="G2" fmla="+- 11430742 0 -9600726"/>
              <a:gd name="G3" fmla="+- 10800 0 0"/>
              <a:gd name="G4" fmla="+- 0 0 11430742"/>
              <a:gd name="T0" fmla="*/ 360 256 1"/>
              <a:gd name="T1" fmla="*/ 0 256 1"/>
              <a:gd name="G5" fmla="+- G2 T0 T1"/>
              <a:gd name="G6" fmla="?: G2 G2 G5"/>
              <a:gd name="G7" fmla="+- 0 0 G6"/>
              <a:gd name="G8" fmla="+- 7023 0 0"/>
              <a:gd name="G9" fmla="+- 0 0 -9600726"/>
              <a:gd name="G10" fmla="+- 7023 0 2700"/>
              <a:gd name="G11" fmla="cos G10 11430742"/>
              <a:gd name="G12" fmla="sin G10 11430742"/>
              <a:gd name="G13" fmla="cos 13500 11430742"/>
              <a:gd name="G14" fmla="sin 13500 11430742"/>
              <a:gd name="G15" fmla="+- G11 10800 0"/>
              <a:gd name="G16" fmla="+- G12 10800 0"/>
              <a:gd name="G17" fmla="+- G13 10800 0"/>
              <a:gd name="G18" fmla="+- G14 10800 0"/>
              <a:gd name="G19" fmla="*/ 7023 1 2"/>
              <a:gd name="G20" fmla="+- G19 5400 0"/>
              <a:gd name="G21" fmla="cos G20 11430742"/>
              <a:gd name="G22" fmla="sin G20 11430742"/>
              <a:gd name="G23" fmla="+- G21 10800 0"/>
              <a:gd name="G24" fmla="+- G12 G23 G22"/>
              <a:gd name="G25" fmla="+- G22 G23 G11"/>
              <a:gd name="G26" fmla="cos 10800 11430742"/>
              <a:gd name="G27" fmla="sin 10800 11430742"/>
              <a:gd name="G28" fmla="cos 7023 11430742"/>
              <a:gd name="G29" fmla="sin 7023 11430742"/>
              <a:gd name="G30" fmla="+- G26 10800 0"/>
              <a:gd name="G31" fmla="+- G27 10800 0"/>
              <a:gd name="G32" fmla="+- G28 10800 0"/>
              <a:gd name="G33" fmla="+- G29 10800 0"/>
              <a:gd name="G34" fmla="+- G19 5400 0"/>
              <a:gd name="G35" fmla="cos G34 -9600726"/>
              <a:gd name="G36" fmla="sin G34 -9600726"/>
              <a:gd name="G37" fmla="+/ -9600726 11430742 2"/>
              <a:gd name="T2" fmla="*/ 180 256 1"/>
              <a:gd name="T3" fmla="*/ 0 256 1"/>
              <a:gd name="G38" fmla="+- G37 T2 T3"/>
              <a:gd name="G39" fmla="?: G2 G37 G38"/>
              <a:gd name="G40" fmla="cos 10800 G39"/>
              <a:gd name="G41" fmla="sin 10800 G39"/>
              <a:gd name="G42" fmla="cos 7023 G39"/>
              <a:gd name="G43" fmla="sin 7023 G39"/>
              <a:gd name="G44" fmla="+- G40 10800 0"/>
              <a:gd name="G45" fmla="+- G41 10800 0"/>
              <a:gd name="G46" fmla="+- G42 10800 0"/>
              <a:gd name="G47" fmla="+- G43 10800 0"/>
              <a:gd name="G48" fmla="+- G35 10800 0"/>
              <a:gd name="G49" fmla="+- G36 10800 0"/>
              <a:gd name="T4" fmla="*/ 21280 w 21600"/>
              <a:gd name="T5" fmla="*/ 13405 h 21600"/>
              <a:gd name="T6" fmla="*/ 3368 w 21600"/>
              <a:gd name="T7" fmla="*/ 5880 h 21600"/>
              <a:gd name="T8" fmla="*/ 17615 w 21600"/>
              <a:gd name="T9" fmla="*/ 12494 h 21600"/>
              <a:gd name="T10" fmla="*/ -2637 w 21600"/>
              <a:gd name="T11" fmla="*/ 12112 h 21600"/>
              <a:gd name="T12" fmla="*/ 1484 w 21600"/>
              <a:gd name="T13" fmla="*/ 7099 h 21600"/>
              <a:gd name="T14" fmla="*/ 6497 w 21600"/>
              <a:gd name="T15" fmla="*/ 1122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3810" y="11482"/>
                </a:moveTo>
                <a:cubicBezTo>
                  <a:pt x="4161" y="15080"/>
                  <a:pt x="7185" y="17822"/>
                  <a:pt x="10800" y="17822"/>
                </a:cubicBezTo>
                <a:cubicBezTo>
                  <a:pt x="14678" y="17823"/>
                  <a:pt x="17823" y="14678"/>
                  <a:pt x="17823" y="10800"/>
                </a:cubicBezTo>
                <a:cubicBezTo>
                  <a:pt x="17823" y="6921"/>
                  <a:pt x="14678" y="3777"/>
                  <a:pt x="10800" y="3777"/>
                </a:cubicBezTo>
                <a:cubicBezTo>
                  <a:pt x="8443" y="3777"/>
                  <a:pt x="6244" y="4958"/>
                  <a:pt x="4943" y="6923"/>
                </a:cubicBezTo>
                <a:lnTo>
                  <a:pt x="1794" y="4838"/>
                </a:lnTo>
                <a:cubicBezTo>
                  <a:pt x="3794" y="1817"/>
                  <a:pt x="7176" y="0"/>
                  <a:pt x="10800" y="0"/>
                </a:cubicBezTo>
                <a:cubicBezTo>
                  <a:pt x="16764" y="0"/>
                  <a:pt x="21600" y="4835"/>
                  <a:pt x="21600" y="10800"/>
                </a:cubicBezTo>
                <a:cubicBezTo>
                  <a:pt x="21600" y="16764"/>
                  <a:pt x="16764" y="21600"/>
                  <a:pt x="10800" y="21600"/>
                </a:cubicBezTo>
                <a:cubicBezTo>
                  <a:pt x="5242" y="21599"/>
                  <a:pt x="591" y="17381"/>
                  <a:pt x="51" y="11850"/>
                </a:cubicBezTo>
                <a:lnTo>
                  <a:pt x="-2637" y="12112"/>
                </a:lnTo>
                <a:lnTo>
                  <a:pt x="1484" y="7099"/>
                </a:lnTo>
                <a:lnTo>
                  <a:pt x="6497" y="11220"/>
                </a:lnTo>
                <a:lnTo>
                  <a:pt x="3810" y="11482"/>
                </a:lnTo>
                <a:close/>
              </a:path>
            </a:pathLst>
          </a:custGeom>
          <a:solidFill>
            <a:schemeClr val="accent6">
              <a:lumMod val="40000"/>
              <a:lumOff val="60000"/>
            </a:schemeClr>
          </a:solidFill>
          <a:ln w="9525">
            <a:solidFill>
              <a:schemeClr val="bg2"/>
            </a:solidFill>
            <a:miter lim="800000"/>
            <a:headEnd/>
            <a:tailEnd/>
          </a:ln>
          <a:effectLst/>
        </p:spPr>
        <p:txBody>
          <a:bodyPr wrap="none" anchor="ctr"/>
          <a:lstStyle/>
          <a:p>
            <a:pPr algn="ctr"/>
            <a:endParaRPr lang="en-GB"/>
          </a:p>
        </p:txBody>
      </p:sp>
      <p:sp>
        <p:nvSpPr>
          <p:cNvPr id="13" name="Text Box 6">
            <a:extLst>
              <a:ext uri="{FF2B5EF4-FFF2-40B4-BE49-F238E27FC236}">
                <a16:creationId xmlns:a16="http://schemas.microsoft.com/office/drawing/2014/main" id="{A65AA417-7AE7-BC2F-DD50-1A7C9566AA6A}"/>
              </a:ext>
            </a:extLst>
          </p:cNvPr>
          <p:cNvSpPr txBox="1">
            <a:spLocks noChangeArrowheads="1"/>
          </p:cNvSpPr>
          <p:nvPr/>
        </p:nvSpPr>
        <p:spPr bwMode="auto">
          <a:xfrm>
            <a:off x="3998177" y="1040574"/>
            <a:ext cx="3662246" cy="1600438"/>
          </a:xfrm>
          <a:prstGeom prst="rect">
            <a:avLst/>
          </a:prstGeom>
          <a:solidFill>
            <a:srgbClr val="FFFFFF">
              <a:alpha val="50196"/>
            </a:srgbClr>
          </a:solidFill>
          <a:ln>
            <a:noFill/>
          </a:ln>
          <a:effectLst/>
        </p:spPr>
        <p:txBody>
          <a:bodyPr wrap="square">
            <a:spAutoFit/>
          </a:bodyPr>
          <a:lstStyle/>
          <a:p>
            <a:pPr algn="ctr"/>
            <a:r>
              <a:rPr lang="en-US" altLang="en-US" b="1">
                <a:latin typeface="Comic Sans MS" panose="030F0702030302020204" pitchFamily="66" charset="0"/>
              </a:rPr>
              <a:t>P: Plan</a:t>
            </a:r>
            <a:endParaRPr lang="en-US" altLang="en-US">
              <a:latin typeface="Comic Sans MS" panose="030F0702030302020204" pitchFamily="66" charset="0"/>
            </a:endParaRPr>
          </a:p>
          <a:p>
            <a:pPr algn="ctr"/>
            <a:r>
              <a:rPr lang="en-US" altLang="en-US" sz="1600">
                <a:latin typeface="Comic Sans MS" panose="030F0702030302020204" pitchFamily="66" charset="0"/>
              </a:rPr>
              <a:t>Environmental policy</a:t>
            </a:r>
          </a:p>
          <a:p>
            <a:pPr algn="ctr"/>
            <a:r>
              <a:rPr lang="en-US" altLang="en-US" sz="1600">
                <a:latin typeface="Comic Sans MS" panose="030F0702030302020204" pitchFamily="66" charset="0"/>
              </a:rPr>
              <a:t>Environmental Aspects and Impacts</a:t>
            </a:r>
          </a:p>
          <a:p>
            <a:pPr algn="ctr"/>
            <a:r>
              <a:rPr lang="en-US" altLang="en-US" sz="1600">
                <a:latin typeface="Comic Sans MS" panose="030F0702030302020204" pitchFamily="66" charset="0"/>
              </a:rPr>
              <a:t>Legal (and other) obligations</a:t>
            </a:r>
          </a:p>
          <a:p>
            <a:pPr algn="ctr"/>
            <a:r>
              <a:rPr lang="en-US" altLang="en-US" sz="1600">
                <a:latin typeface="Comic Sans MS" panose="030F0702030302020204" pitchFamily="66" charset="0"/>
              </a:rPr>
              <a:t>Objectives and targets</a:t>
            </a:r>
          </a:p>
          <a:p>
            <a:pPr algn="ctr"/>
            <a:r>
              <a:rPr lang="en-US" altLang="en-US" sz="1600">
                <a:latin typeface="Comic Sans MS" panose="030F0702030302020204" pitchFamily="66" charset="0"/>
              </a:rPr>
              <a:t>Management Program</a:t>
            </a:r>
            <a:endParaRPr lang="en-US" altLang="en-US">
              <a:latin typeface="Arial" panose="020B0604020202020204" pitchFamily="34" charset="0"/>
            </a:endParaRPr>
          </a:p>
        </p:txBody>
      </p:sp>
      <p:sp>
        <p:nvSpPr>
          <p:cNvPr id="14" name="Text Box 7">
            <a:extLst>
              <a:ext uri="{FF2B5EF4-FFF2-40B4-BE49-F238E27FC236}">
                <a16:creationId xmlns:a16="http://schemas.microsoft.com/office/drawing/2014/main" id="{3964F284-2D23-04FE-CE16-420ED9C679FB}"/>
              </a:ext>
            </a:extLst>
          </p:cNvPr>
          <p:cNvSpPr txBox="1">
            <a:spLocks noChangeArrowheads="1"/>
          </p:cNvSpPr>
          <p:nvPr/>
        </p:nvSpPr>
        <p:spPr bwMode="auto">
          <a:xfrm>
            <a:off x="7581900" y="3429000"/>
            <a:ext cx="2971800" cy="1354217"/>
          </a:xfrm>
          <a:prstGeom prst="rect">
            <a:avLst/>
          </a:prstGeom>
          <a:solidFill>
            <a:srgbClr val="FFFFFF">
              <a:alpha val="50196"/>
            </a:srgbClr>
          </a:solidFill>
          <a:ln>
            <a:noFill/>
          </a:ln>
          <a:effectLst/>
        </p:spPr>
        <p:txBody>
          <a:bodyPr>
            <a:spAutoFit/>
          </a:bodyPr>
          <a:lstStyle/>
          <a:p>
            <a:pPr algn="ctr">
              <a:spcBef>
                <a:spcPct val="50000"/>
              </a:spcBef>
            </a:pPr>
            <a:r>
              <a:rPr lang="en-US" altLang="en-US" b="1">
                <a:latin typeface="Comic Sans MS" panose="030F0702030302020204" pitchFamily="66" charset="0"/>
              </a:rPr>
              <a:t>D: Do</a:t>
            </a:r>
            <a:endParaRPr lang="en-US" altLang="en-US">
              <a:latin typeface="Comic Sans MS" panose="030F0702030302020204" pitchFamily="66" charset="0"/>
            </a:endParaRPr>
          </a:p>
          <a:p>
            <a:pPr algn="ctr"/>
            <a:r>
              <a:rPr lang="en-US" altLang="en-US" sz="1600">
                <a:latin typeface="Comic Sans MS" panose="030F0702030302020204" pitchFamily="66" charset="0"/>
              </a:rPr>
              <a:t>Structure and responsibility</a:t>
            </a:r>
          </a:p>
          <a:p>
            <a:pPr algn="ctr"/>
            <a:r>
              <a:rPr lang="en-US" altLang="en-US" sz="1600">
                <a:latin typeface="Comic Sans MS" panose="030F0702030302020204" pitchFamily="66" charset="0"/>
              </a:rPr>
              <a:t>Training and communication</a:t>
            </a:r>
          </a:p>
          <a:p>
            <a:pPr algn="ctr"/>
            <a:r>
              <a:rPr lang="en-US" altLang="en-US" sz="1600">
                <a:latin typeface="Comic Sans MS" panose="030F0702030302020204" pitchFamily="66" charset="0"/>
              </a:rPr>
              <a:t>Operational Controls</a:t>
            </a:r>
          </a:p>
          <a:p>
            <a:pPr algn="ctr"/>
            <a:r>
              <a:rPr lang="en-US" altLang="en-US" sz="1600">
                <a:latin typeface="Comic Sans MS" panose="030F0702030302020204" pitchFamily="66" charset="0"/>
              </a:rPr>
              <a:t>Documentation</a:t>
            </a:r>
            <a:endParaRPr lang="en-US" altLang="en-US"/>
          </a:p>
        </p:txBody>
      </p:sp>
      <p:sp>
        <p:nvSpPr>
          <p:cNvPr id="15" name="Text Box 8">
            <a:extLst>
              <a:ext uri="{FF2B5EF4-FFF2-40B4-BE49-F238E27FC236}">
                <a16:creationId xmlns:a16="http://schemas.microsoft.com/office/drawing/2014/main" id="{4A0CD2AA-C596-A70C-4705-82180DBA8FC6}"/>
              </a:ext>
            </a:extLst>
          </p:cNvPr>
          <p:cNvSpPr txBox="1">
            <a:spLocks noChangeArrowheads="1"/>
          </p:cNvSpPr>
          <p:nvPr/>
        </p:nvSpPr>
        <p:spPr bwMode="auto">
          <a:xfrm>
            <a:off x="4076700" y="5563177"/>
            <a:ext cx="3505200" cy="861774"/>
          </a:xfrm>
          <a:prstGeom prst="rect">
            <a:avLst/>
          </a:prstGeom>
          <a:solidFill>
            <a:srgbClr val="FFFFFF">
              <a:alpha val="50196"/>
            </a:srgbClr>
          </a:solidFill>
          <a:ln>
            <a:noFill/>
          </a:ln>
          <a:effectLst/>
        </p:spPr>
        <p:txBody>
          <a:bodyPr>
            <a:spAutoFit/>
          </a:bodyPr>
          <a:lstStyle/>
          <a:p>
            <a:pPr algn="ctr">
              <a:spcBef>
                <a:spcPct val="50000"/>
              </a:spcBef>
            </a:pPr>
            <a:r>
              <a:rPr lang="en-US" altLang="en-US" b="1">
                <a:latin typeface="Comic Sans MS" panose="030F0702030302020204" pitchFamily="66" charset="0"/>
              </a:rPr>
              <a:t>C: Check</a:t>
            </a:r>
            <a:endParaRPr lang="en-US" altLang="en-US">
              <a:latin typeface="Comic Sans MS" panose="030F0702030302020204" pitchFamily="66" charset="0"/>
            </a:endParaRPr>
          </a:p>
          <a:p>
            <a:pPr algn="ctr"/>
            <a:r>
              <a:rPr lang="en-US" altLang="en-US" sz="1600">
                <a:latin typeface="Comic Sans MS" panose="030F0702030302020204" pitchFamily="66" charset="0"/>
              </a:rPr>
              <a:t>Monitoring, measuring and records</a:t>
            </a:r>
          </a:p>
          <a:p>
            <a:pPr algn="ctr"/>
            <a:r>
              <a:rPr lang="en-US" altLang="en-US" sz="1600">
                <a:latin typeface="Comic Sans MS" panose="030F0702030302020204" pitchFamily="66" charset="0"/>
              </a:rPr>
              <a:t>Auditing</a:t>
            </a:r>
            <a:endParaRPr lang="en-US" altLang="en-US">
              <a:latin typeface="Comic Sans MS" panose="030F0702030302020204" pitchFamily="66" charset="0"/>
            </a:endParaRPr>
          </a:p>
        </p:txBody>
      </p:sp>
      <p:sp>
        <p:nvSpPr>
          <p:cNvPr id="16" name="Text Box 9">
            <a:extLst>
              <a:ext uri="{FF2B5EF4-FFF2-40B4-BE49-F238E27FC236}">
                <a16:creationId xmlns:a16="http://schemas.microsoft.com/office/drawing/2014/main" id="{E37E7250-CF90-27BB-A8D4-35EA4AEF5EEA}"/>
              </a:ext>
            </a:extLst>
          </p:cNvPr>
          <p:cNvSpPr txBox="1">
            <a:spLocks noChangeArrowheads="1"/>
          </p:cNvSpPr>
          <p:nvPr/>
        </p:nvSpPr>
        <p:spPr bwMode="auto">
          <a:xfrm>
            <a:off x="1195056" y="3689660"/>
            <a:ext cx="2209800" cy="615553"/>
          </a:xfrm>
          <a:prstGeom prst="rect">
            <a:avLst/>
          </a:prstGeom>
          <a:solidFill>
            <a:srgbClr val="FFFFFF">
              <a:alpha val="50196"/>
            </a:srgbClr>
          </a:solidFill>
          <a:ln>
            <a:noFill/>
          </a:ln>
          <a:effectLst/>
        </p:spPr>
        <p:txBody>
          <a:bodyPr>
            <a:spAutoFit/>
          </a:bodyPr>
          <a:lstStyle/>
          <a:p>
            <a:pPr algn="ctr">
              <a:spcBef>
                <a:spcPct val="50000"/>
              </a:spcBef>
            </a:pPr>
            <a:r>
              <a:rPr lang="en-US" altLang="en-US" b="1">
                <a:latin typeface="Comic Sans MS" panose="030F0702030302020204" pitchFamily="66" charset="0"/>
              </a:rPr>
              <a:t>A: Act</a:t>
            </a:r>
            <a:endParaRPr lang="en-US" altLang="en-US">
              <a:latin typeface="Comic Sans MS" panose="030F0702030302020204" pitchFamily="66" charset="0"/>
            </a:endParaRPr>
          </a:p>
          <a:p>
            <a:pPr algn="ctr"/>
            <a:r>
              <a:rPr lang="en-US" altLang="en-US" sz="1600">
                <a:latin typeface="Comic Sans MS" panose="030F0702030302020204" pitchFamily="66" charset="0"/>
              </a:rPr>
              <a:t>Management Review</a:t>
            </a:r>
            <a:endParaRPr lang="en-US" altLang="en-US"/>
          </a:p>
        </p:txBody>
      </p:sp>
      <p:sp>
        <p:nvSpPr>
          <p:cNvPr id="7" name="TextBox 6">
            <a:extLst>
              <a:ext uri="{FF2B5EF4-FFF2-40B4-BE49-F238E27FC236}">
                <a16:creationId xmlns:a16="http://schemas.microsoft.com/office/drawing/2014/main" id="{3973A366-9ED2-8E08-26B8-C7CA5C3A6301}"/>
              </a:ext>
            </a:extLst>
          </p:cNvPr>
          <p:cNvSpPr txBox="1"/>
          <p:nvPr/>
        </p:nvSpPr>
        <p:spPr>
          <a:xfrm>
            <a:off x="7762781" y="1011313"/>
            <a:ext cx="3743419" cy="1569660"/>
          </a:xfrm>
          <a:prstGeom prst="rect">
            <a:avLst/>
          </a:prstGeom>
          <a:noFill/>
        </p:spPr>
        <p:txBody>
          <a:bodyPr wrap="square">
            <a:spAutoFit/>
          </a:bodyPr>
          <a:lstStyle/>
          <a:p>
            <a:pPr marL="285750" indent="-285750" algn="ctr">
              <a:buFont typeface="Arial" panose="020B0604020202020204" pitchFamily="34" charset="0"/>
              <a:buChar char="•"/>
            </a:pPr>
            <a:r>
              <a:rPr lang="en-GB" sz="1600"/>
              <a:t>Planning most critical and intensive element - typically accounts for 40% of the overall tasks</a:t>
            </a:r>
            <a:endParaRPr lang="en-GB" sz="1600" b="1"/>
          </a:p>
          <a:p>
            <a:pPr marL="285750" indent="-285750" algn="ctr">
              <a:buFont typeface="Arial" panose="020B0604020202020204" pitchFamily="34" charset="0"/>
              <a:buChar char="•"/>
            </a:pPr>
            <a:r>
              <a:rPr lang="en-GB" sz="1600"/>
              <a:t>Ensures that the system is fully considered and scoped out from the beginning</a:t>
            </a:r>
          </a:p>
        </p:txBody>
      </p:sp>
      <p:sp>
        <p:nvSpPr>
          <p:cNvPr id="10" name="TextBox 9">
            <a:extLst>
              <a:ext uri="{FF2B5EF4-FFF2-40B4-BE49-F238E27FC236}">
                <a16:creationId xmlns:a16="http://schemas.microsoft.com/office/drawing/2014/main" id="{90B479D4-069C-CFE0-6EF1-615D5714E2CD}"/>
              </a:ext>
            </a:extLst>
          </p:cNvPr>
          <p:cNvSpPr txBox="1"/>
          <p:nvPr/>
        </p:nvSpPr>
        <p:spPr>
          <a:xfrm>
            <a:off x="8549252" y="4841965"/>
            <a:ext cx="3215956" cy="338554"/>
          </a:xfrm>
          <a:prstGeom prst="rect">
            <a:avLst/>
          </a:prstGeom>
          <a:noFill/>
        </p:spPr>
        <p:txBody>
          <a:bodyPr wrap="square">
            <a:spAutoFit/>
          </a:bodyPr>
          <a:lstStyle/>
          <a:p>
            <a:pPr marL="285750" indent="-285750" algn="ctr">
              <a:buFont typeface="Arial" panose="020B0604020202020204" pitchFamily="34" charset="0"/>
              <a:buChar char="•"/>
            </a:pPr>
            <a:r>
              <a:rPr lang="en-GB" sz="1600"/>
              <a:t>Implementation and operation</a:t>
            </a:r>
          </a:p>
        </p:txBody>
      </p:sp>
      <p:sp>
        <p:nvSpPr>
          <p:cNvPr id="12" name="TextBox 11">
            <a:extLst>
              <a:ext uri="{FF2B5EF4-FFF2-40B4-BE49-F238E27FC236}">
                <a16:creationId xmlns:a16="http://schemas.microsoft.com/office/drawing/2014/main" id="{C4EBDAC4-897B-29DA-BBEE-CDEDDC5F447C}"/>
              </a:ext>
            </a:extLst>
          </p:cNvPr>
          <p:cNvSpPr txBox="1"/>
          <p:nvPr/>
        </p:nvSpPr>
        <p:spPr>
          <a:xfrm>
            <a:off x="920578" y="6073645"/>
            <a:ext cx="3215956" cy="584775"/>
          </a:xfrm>
          <a:prstGeom prst="rect">
            <a:avLst/>
          </a:prstGeom>
          <a:noFill/>
        </p:spPr>
        <p:txBody>
          <a:bodyPr wrap="square">
            <a:spAutoFit/>
          </a:bodyPr>
          <a:lstStyle/>
          <a:p>
            <a:pPr marL="285750" indent="-285750" algn="ctr">
              <a:buFont typeface="Arial" panose="020B0604020202020204" pitchFamily="34" charset="0"/>
              <a:buChar char="•"/>
            </a:pPr>
            <a:r>
              <a:rPr lang="en-GB" sz="1600"/>
              <a:t>Processes required to maintain a functional EMS</a:t>
            </a:r>
          </a:p>
        </p:txBody>
      </p:sp>
      <p:sp>
        <p:nvSpPr>
          <p:cNvPr id="17" name="TextBox 16">
            <a:extLst>
              <a:ext uri="{FF2B5EF4-FFF2-40B4-BE49-F238E27FC236}">
                <a16:creationId xmlns:a16="http://schemas.microsoft.com/office/drawing/2014/main" id="{1C2E1788-E399-FF28-FA66-7E263DF7DA1B}"/>
              </a:ext>
            </a:extLst>
          </p:cNvPr>
          <p:cNvSpPr txBox="1"/>
          <p:nvPr/>
        </p:nvSpPr>
        <p:spPr>
          <a:xfrm>
            <a:off x="0" y="2644307"/>
            <a:ext cx="3215956" cy="1077218"/>
          </a:xfrm>
          <a:prstGeom prst="rect">
            <a:avLst/>
          </a:prstGeom>
          <a:noFill/>
        </p:spPr>
        <p:txBody>
          <a:bodyPr wrap="square">
            <a:spAutoFit/>
          </a:bodyPr>
          <a:lstStyle/>
          <a:p>
            <a:pPr marL="285750" indent="-285750" algn="ctr">
              <a:buFont typeface="Arial" panose="020B0604020202020204" pitchFamily="34" charset="0"/>
              <a:buChar char="•"/>
            </a:pPr>
            <a:r>
              <a:rPr lang="en-GB" sz="1600"/>
              <a:t>Ensure the outcomes match the intended objectives, and revise accordingly for the subsequent iteration</a:t>
            </a:r>
          </a:p>
        </p:txBody>
      </p:sp>
      <p:sp>
        <p:nvSpPr>
          <p:cNvPr id="20" name="Arrow: Down 19">
            <a:extLst>
              <a:ext uri="{FF2B5EF4-FFF2-40B4-BE49-F238E27FC236}">
                <a16:creationId xmlns:a16="http://schemas.microsoft.com/office/drawing/2014/main" id="{5A11B6A9-BA3F-99DC-D893-0CFF3920557C}"/>
              </a:ext>
            </a:extLst>
          </p:cNvPr>
          <p:cNvSpPr/>
          <p:nvPr/>
        </p:nvSpPr>
        <p:spPr>
          <a:xfrm rot="14040000">
            <a:off x="3386025" y="1604129"/>
            <a:ext cx="230247" cy="1392087"/>
          </a:xfrm>
          <a:prstGeom prst="down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CB4B0418-0306-B5B5-A976-D1280E361EDC}"/>
              </a:ext>
            </a:extLst>
          </p:cNvPr>
          <p:cNvSpPr txBox="1"/>
          <p:nvPr/>
        </p:nvSpPr>
        <p:spPr>
          <a:xfrm>
            <a:off x="630800" y="1153930"/>
            <a:ext cx="2511469" cy="1200329"/>
          </a:xfrm>
          <a:prstGeom prst="rect">
            <a:avLst/>
          </a:prstGeom>
          <a:noFill/>
        </p:spPr>
        <p:txBody>
          <a:bodyPr wrap="square" lIns="91440" tIns="45720" rIns="91440" bIns="45720" rtlCol="0" anchor="t">
            <a:spAutoFit/>
          </a:bodyPr>
          <a:lstStyle/>
          <a:p>
            <a:pPr algn="ctr"/>
            <a:r>
              <a:rPr lang="en-GB" b="1" i="1" dirty="0">
                <a:solidFill>
                  <a:srgbClr val="FF0000"/>
                </a:solidFill>
              </a:rPr>
              <a:t>How will your audit findings influence the management decisions for the next iteration?</a:t>
            </a:r>
          </a:p>
        </p:txBody>
      </p:sp>
    </p:spTree>
    <p:extLst>
      <p:ext uri="{BB962C8B-B14F-4D97-AF65-F5344CB8AC3E}">
        <p14:creationId xmlns:p14="http://schemas.microsoft.com/office/powerpoint/2010/main" val="565288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Check stage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601910"/>
            <a:ext cx="11497136" cy="4524315"/>
          </a:xfrm>
          <a:prstGeom prst="rect">
            <a:avLst/>
          </a:prstGeom>
          <a:noFill/>
        </p:spPr>
        <p:txBody>
          <a:bodyPr wrap="square" rtlCol="0">
            <a:spAutoFit/>
          </a:bodyPr>
          <a:lstStyle/>
          <a:p>
            <a:r>
              <a:rPr lang="en-GB" sz="2400" dirty="0"/>
              <a:t>The third stage of the PDCA cycle is the ‘Check’ stage</a:t>
            </a:r>
          </a:p>
          <a:p>
            <a:endParaRPr lang="en-GB" sz="2400" dirty="0"/>
          </a:p>
          <a:p>
            <a:pPr marL="342900" indent="-342900">
              <a:buFont typeface="Arial" panose="020B0604020202020204" pitchFamily="34" charset="0"/>
              <a:buChar char="•"/>
            </a:pPr>
            <a:r>
              <a:rPr lang="en-GB" sz="2400" dirty="0"/>
              <a:t>requires assessment of gathered information (usually during one or more audits)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can be quantitative or qualitative</a:t>
            </a:r>
          </a:p>
          <a:p>
            <a:pPr marL="800100" lvl="1" indent="-342900">
              <a:buFont typeface="Arial" panose="020B0604020202020204" pitchFamily="34" charset="0"/>
              <a:buChar char="•"/>
            </a:pPr>
            <a:r>
              <a:rPr lang="en-GB" sz="2400" dirty="0"/>
              <a:t>Key Performance Indicators can be used to measure progress (e.g. metred utility supply, or presence / absence of MSDS’s)</a:t>
            </a:r>
          </a:p>
          <a:p>
            <a:pPr marL="800100" lvl="1" indent="-342900">
              <a:buFont typeface="Arial" panose="020B0604020202020204" pitchFamily="34" charset="0"/>
              <a:buChar char="•"/>
            </a:pPr>
            <a:r>
              <a:rPr lang="en-GB" sz="2400" dirty="0"/>
              <a:t>Understanding of the EMS process (including roles and responsibilities) can be gathered through discussion with staff </a:t>
            </a:r>
            <a:r>
              <a:rPr lang="en-GB" sz="2400"/>
              <a:t>– were </a:t>
            </a:r>
            <a:r>
              <a:rPr lang="en-GB" sz="2400" dirty="0"/>
              <a:t>roles understood?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information should be directly compared against the objectives and targets set</a:t>
            </a:r>
          </a:p>
          <a:p>
            <a:pPr marL="800100" lvl="1" indent="-342900">
              <a:buFont typeface="Arial" panose="020B0604020202020204" pitchFamily="34" charset="0"/>
              <a:buChar char="•"/>
            </a:pPr>
            <a:r>
              <a:rPr lang="en-GB" sz="2400" dirty="0"/>
              <a:t>These can be found in the EMS policy documents</a:t>
            </a:r>
          </a:p>
        </p:txBody>
      </p:sp>
    </p:spTree>
    <p:extLst>
      <p:ext uri="{BB962C8B-B14F-4D97-AF65-F5344CB8AC3E}">
        <p14:creationId xmlns:p14="http://schemas.microsoft.com/office/powerpoint/2010/main" val="1246785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Positive audit findings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601910"/>
            <a:ext cx="11497136" cy="4893647"/>
          </a:xfrm>
          <a:prstGeom prst="rect">
            <a:avLst/>
          </a:prstGeom>
          <a:noFill/>
        </p:spPr>
        <p:txBody>
          <a:bodyPr wrap="square" lIns="91440" tIns="45720" rIns="91440" bIns="45720" rtlCol="0" anchor="t">
            <a:spAutoFit/>
          </a:bodyPr>
          <a:lstStyle/>
          <a:p>
            <a:r>
              <a:rPr lang="en-GB" sz="2400" dirty="0"/>
              <a:t>Does the data indicate the specified target was met?</a:t>
            </a:r>
          </a:p>
          <a:p>
            <a:pPr marL="342900"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b="1" dirty="0"/>
              <a:t>YES</a:t>
            </a:r>
            <a:r>
              <a:rPr lang="en-GB" sz="2400" dirty="0"/>
              <a:t> – great, this is a success – what could be done now?</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Evaluate what worked well, which elements led to the success</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Standardise the process, make it routine for all elements of the EMS</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Apply the lessons learned to new objectives (new environmental targets)</a:t>
            </a:r>
          </a:p>
          <a:p>
            <a:pPr marL="800100" lvl="1" indent="-342900">
              <a:buFont typeface="Arial" panose="020B0604020202020204" pitchFamily="34" charset="0"/>
              <a:buChar char="•"/>
            </a:pPr>
            <a:endParaRPr lang="en-GB" sz="2400" dirty="0"/>
          </a:p>
          <a:p>
            <a:pPr lvl="1"/>
            <a:r>
              <a:rPr lang="en-GB" sz="2400" dirty="0"/>
              <a:t>Because the purpose of an EMS is continual improvement, any successes can be applied to new areas (different aspects of the business not previously covered e.g. new buildings, departments)</a:t>
            </a:r>
          </a:p>
        </p:txBody>
      </p:sp>
    </p:spTree>
    <p:extLst>
      <p:ext uri="{BB962C8B-B14F-4D97-AF65-F5344CB8AC3E}">
        <p14:creationId xmlns:p14="http://schemas.microsoft.com/office/powerpoint/2010/main" val="2890304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Negative audit findings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464471"/>
            <a:ext cx="11497136" cy="6001643"/>
          </a:xfrm>
          <a:prstGeom prst="rect">
            <a:avLst/>
          </a:prstGeom>
          <a:noFill/>
        </p:spPr>
        <p:txBody>
          <a:bodyPr wrap="square" lIns="91440" tIns="45720" rIns="91440" bIns="45720" rtlCol="0" anchor="t">
            <a:spAutoFit/>
          </a:bodyPr>
          <a:lstStyle/>
          <a:p>
            <a:r>
              <a:rPr lang="en-GB" sz="2400" dirty="0"/>
              <a:t>Does the data indicate the specified target was met?</a:t>
            </a:r>
          </a:p>
          <a:p>
            <a:pPr marL="342900"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b="1" dirty="0"/>
              <a:t>NO</a:t>
            </a:r>
            <a:r>
              <a:rPr lang="en-GB" sz="2400" dirty="0"/>
              <a:t> – things did not go according to plan (decisions made in the Planning stage)</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Not the ideal outcome, but not unexpected.</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Was there progress in the right direction (increases or decreases in KPI’s)?</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Which elements of the EMS process influenced the outcome?</a:t>
            </a:r>
          </a:p>
          <a:p>
            <a:pPr marL="1714500" lvl="3" indent="-342900">
              <a:buFont typeface="Arial" panose="020B0604020202020204" pitchFamily="34" charset="0"/>
              <a:buChar char="•"/>
            </a:pPr>
            <a:r>
              <a:rPr lang="en-GB" sz="2400" dirty="0"/>
              <a:t>Commitment – Policy document</a:t>
            </a:r>
          </a:p>
          <a:p>
            <a:pPr marL="1714500" lvl="3" indent="-342900">
              <a:buFont typeface="Arial" panose="020B0604020202020204" pitchFamily="34" charset="0"/>
              <a:buChar char="•"/>
            </a:pPr>
            <a:r>
              <a:rPr lang="en-GB" sz="2400" dirty="0"/>
              <a:t>Awareness – Training</a:t>
            </a:r>
          </a:p>
          <a:p>
            <a:pPr marL="1714500" lvl="3" indent="-342900">
              <a:buFont typeface="Arial" panose="020B0604020202020204" pitchFamily="34" charset="0"/>
              <a:buChar char="•"/>
            </a:pPr>
            <a:r>
              <a:rPr lang="en-GB" sz="2400" dirty="0"/>
              <a:t>Activities – Procedures</a:t>
            </a:r>
          </a:p>
          <a:p>
            <a:pPr marL="1714500" lvl="3" indent="-342900">
              <a:buFont typeface="Arial" panose="020B0604020202020204" pitchFamily="34" charset="0"/>
              <a:buChar char="•"/>
            </a:pPr>
            <a:r>
              <a:rPr lang="en-GB" sz="2400" dirty="0"/>
              <a:t>Constraints - Limited resources</a:t>
            </a:r>
          </a:p>
          <a:p>
            <a:pPr lvl="2"/>
            <a:endParaRPr lang="en-GB" sz="2400" dirty="0"/>
          </a:p>
          <a:p>
            <a:pPr lvl="2"/>
            <a:r>
              <a:rPr lang="en-GB" sz="2400" dirty="0"/>
              <a:t>Whichever elements of the process that did not work need to be revised in the next iteration.</a:t>
            </a:r>
          </a:p>
        </p:txBody>
      </p:sp>
    </p:spTree>
    <p:extLst>
      <p:ext uri="{BB962C8B-B14F-4D97-AF65-F5344CB8AC3E}">
        <p14:creationId xmlns:p14="http://schemas.microsoft.com/office/powerpoint/2010/main" val="1570752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Root Cause Analysis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256767" y="464471"/>
            <a:ext cx="8587799" cy="4832092"/>
          </a:xfrm>
          <a:prstGeom prst="rect">
            <a:avLst/>
          </a:prstGeom>
          <a:noFill/>
        </p:spPr>
        <p:txBody>
          <a:bodyPr wrap="square" lIns="91440" tIns="45720" rIns="91440" bIns="45720" rtlCol="0" anchor="t">
            <a:spAutoFit/>
          </a:bodyPr>
          <a:lstStyle/>
          <a:p>
            <a:r>
              <a:rPr lang="en-GB" sz="2200" dirty="0"/>
              <a:t>When exploring this stage, remember to be analytical and avoid being descriptive</a:t>
            </a:r>
          </a:p>
          <a:p>
            <a:endParaRPr lang="en-GB" sz="2200" dirty="0"/>
          </a:p>
          <a:p>
            <a:r>
              <a:rPr lang="en-GB" sz="2200" dirty="0"/>
              <a:t>For example, if a cake is poorly baked, try to identify which component(s) of the process influenced the quality of the end result.</a:t>
            </a:r>
          </a:p>
          <a:p>
            <a:pPr marL="800100" lvl="1" indent="-342900">
              <a:buFont typeface="Arial" panose="020B0604020202020204" pitchFamily="34" charset="0"/>
              <a:buChar char="•"/>
            </a:pPr>
            <a:endParaRPr lang="en-GB" sz="2200" dirty="0"/>
          </a:p>
          <a:p>
            <a:pPr marL="800100" lvl="1" indent="-342900">
              <a:buFont typeface="Arial" panose="020B0604020202020204" pitchFamily="34" charset="0"/>
              <a:buChar char="•"/>
            </a:pPr>
            <a:r>
              <a:rPr lang="en-GB" sz="2200" dirty="0"/>
              <a:t>Could be the written recipe (communication)</a:t>
            </a:r>
          </a:p>
          <a:p>
            <a:pPr marL="800100" lvl="1" indent="-342900">
              <a:buFont typeface="Arial" panose="020B0604020202020204" pitchFamily="34" charset="0"/>
              <a:buChar char="•"/>
            </a:pPr>
            <a:endParaRPr lang="en-GB" sz="2200" dirty="0"/>
          </a:p>
          <a:p>
            <a:pPr marL="800100" lvl="1" indent="-342900">
              <a:buFont typeface="Arial" panose="020B0604020202020204" pitchFamily="34" charset="0"/>
              <a:buChar char="•"/>
            </a:pPr>
            <a:r>
              <a:rPr lang="en-GB" sz="2200" dirty="0"/>
              <a:t>Could be the experience of the chef (training)</a:t>
            </a:r>
          </a:p>
          <a:p>
            <a:pPr marL="800100" lvl="1" indent="-342900">
              <a:buFont typeface="Arial" panose="020B0604020202020204" pitchFamily="34" charset="0"/>
              <a:buChar char="•"/>
            </a:pPr>
            <a:endParaRPr lang="en-GB" sz="2200" dirty="0"/>
          </a:p>
          <a:p>
            <a:pPr marL="800100" lvl="1" indent="-342900">
              <a:buFont typeface="Arial" panose="020B0604020202020204" pitchFamily="34" charset="0"/>
              <a:buChar char="•"/>
            </a:pPr>
            <a:r>
              <a:rPr lang="en-GB" sz="2200" dirty="0"/>
              <a:t>Could be poor equipment (resources)</a:t>
            </a:r>
          </a:p>
          <a:p>
            <a:pPr marL="800100" lvl="1" indent="-342900">
              <a:buFont typeface="Arial" panose="020B0604020202020204" pitchFamily="34" charset="0"/>
              <a:buChar char="•"/>
            </a:pPr>
            <a:endParaRPr lang="en-GB" sz="2200" dirty="0"/>
          </a:p>
          <a:p>
            <a:pPr marL="800100" lvl="1" indent="-342900">
              <a:buFont typeface="Arial" panose="020B0604020202020204" pitchFamily="34" charset="0"/>
              <a:buChar char="•"/>
            </a:pPr>
            <a:endParaRPr lang="en-GB" sz="2200" dirty="0"/>
          </a:p>
          <a:p>
            <a:pPr marL="1257300" lvl="2" indent="-342900">
              <a:buFont typeface="Arial" panose="020B0604020202020204" pitchFamily="34" charset="0"/>
              <a:buChar char="•"/>
            </a:pPr>
            <a:endParaRPr lang="en-GB" sz="2200" dirty="0"/>
          </a:p>
        </p:txBody>
      </p:sp>
      <p:pic>
        <p:nvPicPr>
          <p:cNvPr id="6" name="Picture 5">
            <a:extLst>
              <a:ext uri="{FF2B5EF4-FFF2-40B4-BE49-F238E27FC236}">
                <a16:creationId xmlns:a16="http://schemas.microsoft.com/office/drawing/2014/main" id="{DD303068-7C76-73C8-7B43-BE446F8E6476}"/>
              </a:ext>
            </a:extLst>
          </p:cNvPr>
          <p:cNvPicPr>
            <a:picLocks noChangeAspect="1"/>
          </p:cNvPicPr>
          <p:nvPr/>
        </p:nvPicPr>
        <p:blipFill>
          <a:blip r:embed="rId2"/>
          <a:stretch>
            <a:fillRect/>
          </a:stretch>
        </p:blipFill>
        <p:spPr>
          <a:xfrm>
            <a:off x="-1" y="369332"/>
            <a:ext cx="3200811" cy="6096782"/>
          </a:xfrm>
          <a:prstGeom prst="rect">
            <a:avLst/>
          </a:prstGeom>
        </p:spPr>
      </p:pic>
      <p:pic>
        <p:nvPicPr>
          <p:cNvPr id="1026" name="Picture 2" descr="Root Cause Analysis: Definition and Examples | SafetyCulture">
            <a:extLst>
              <a:ext uri="{FF2B5EF4-FFF2-40B4-BE49-F238E27FC236}">
                <a16:creationId xmlns:a16="http://schemas.microsoft.com/office/drawing/2014/main" id="{B0C4108F-4A70-40F5-44BC-7E32FDE4CA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392" b="15099"/>
          <a:stretch/>
        </p:blipFill>
        <p:spPr bwMode="auto">
          <a:xfrm>
            <a:off x="3448833" y="4371323"/>
            <a:ext cx="4968658" cy="20865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D78CA0E-6D01-BF04-0B44-B26D277D292A}"/>
              </a:ext>
            </a:extLst>
          </p:cNvPr>
          <p:cNvPicPr>
            <a:picLocks noChangeAspect="1"/>
          </p:cNvPicPr>
          <p:nvPr/>
        </p:nvPicPr>
        <p:blipFill>
          <a:blip r:embed="rId4"/>
          <a:stretch>
            <a:fillRect/>
          </a:stretch>
        </p:blipFill>
        <p:spPr>
          <a:xfrm>
            <a:off x="8826241" y="4014592"/>
            <a:ext cx="3074281" cy="2401782"/>
          </a:xfrm>
          <a:prstGeom prst="rect">
            <a:avLst/>
          </a:prstGeom>
        </p:spPr>
      </p:pic>
    </p:spTree>
    <p:extLst>
      <p:ext uri="{BB962C8B-B14F-4D97-AF65-F5344CB8AC3E}">
        <p14:creationId xmlns:p14="http://schemas.microsoft.com/office/powerpoint/2010/main" val="256555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Unclear audit findings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601910"/>
            <a:ext cx="11497136" cy="4893647"/>
          </a:xfrm>
          <a:prstGeom prst="rect">
            <a:avLst/>
          </a:prstGeom>
          <a:noFill/>
        </p:spPr>
        <p:txBody>
          <a:bodyPr wrap="square" lIns="91440" tIns="45720" rIns="91440" bIns="45720" rtlCol="0" anchor="t">
            <a:spAutoFit/>
          </a:bodyPr>
          <a:lstStyle/>
          <a:p>
            <a:r>
              <a:rPr lang="en-GB" sz="2400" dirty="0"/>
              <a:t>Does the data indicate the specified target was met?</a:t>
            </a:r>
          </a:p>
          <a:p>
            <a:pPr marL="1714500" lvl="3" indent="-342900">
              <a:buFont typeface="Arial" panose="020B0604020202020204" pitchFamily="34" charset="0"/>
              <a:buChar char="•"/>
            </a:pPr>
            <a:endParaRPr lang="en-GB" sz="2400" dirty="0"/>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b="1" dirty="0"/>
              <a:t>UNKNOWN</a:t>
            </a:r>
            <a:r>
              <a:rPr lang="en-GB" sz="2400" dirty="0"/>
              <a:t> – which was unclear, the performance or the target?</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Were the performance indicators in place and effective to measure the success?</a:t>
            </a:r>
          </a:p>
          <a:p>
            <a:pPr marL="1257300" lvl="2" indent="-342900">
              <a:buFont typeface="Arial" panose="020B0604020202020204" pitchFamily="34" charset="0"/>
              <a:buChar char="•"/>
            </a:pPr>
            <a:endParaRPr lang="en-GB" sz="2400" dirty="0"/>
          </a:p>
          <a:p>
            <a:pPr marL="1257300" lvl="2" indent="-342900">
              <a:buFont typeface="Arial" panose="020B0604020202020204" pitchFamily="34" charset="0"/>
              <a:buChar char="•"/>
            </a:pPr>
            <a:r>
              <a:rPr lang="en-GB" sz="2400" dirty="0"/>
              <a:t>Was the communication clear to all? – Procedures, Policy, Targets?</a:t>
            </a:r>
          </a:p>
          <a:p>
            <a:pPr lvl="2"/>
            <a:endParaRPr lang="en-GB" sz="2400" dirty="0"/>
          </a:p>
          <a:p>
            <a:pPr lvl="2"/>
            <a:endParaRPr lang="en-GB" sz="2400" dirty="0"/>
          </a:p>
          <a:p>
            <a:pPr lvl="2"/>
            <a:r>
              <a:rPr lang="en-GB" sz="2400" dirty="0"/>
              <a:t>If either the target or the outcome was unclear, then either the procedures or the targets need to be addressed in the next iteration of the PDCA cycle. </a:t>
            </a:r>
          </a:p>
          <a:p>
            <a:endParaRPr lang="en-GB" sz="2400" dirty="0"/>
          </a:p>
        </p:txBody>
      </p:sp>
    </p:spTree>
    <p:extLst>
      <p:ext uri="{BB962C8B-B14F-4D97-AF65-F5344CB8AC3E}">
        <p14:creationId xmlns:p14="http://schemas.microsoft.com/office/powerpoint/2010/main" val="3735523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Act stage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601910"/>
            <a:ext cx="11497136" cy="3477875"/>
          </a:xfrm>
          <a:prstGeom prst="rect">
            <a:avLst/>
          </a:prstGeom>
          <a:noFill/>
        </p:spPr>
        <p:txBody>
          <a:bodyPr wrap="square" lIns="91440" tIns="45720" rIns="91440" bIns="45720" rtlCol="0" anchor="t">
            <a:spAutoFit/>
          </a:bodyPr>
          <a:lstStyle/>
          <a:p>
            <a:r>
              <a:rPr lang="en-GB" sz="2200" dirty="0"/>
              <a:t>Following ISO:14001(2015), the final stage in the PDCA cycle requires a Management review, to understand what has worked / not worked, and what changes to implement.</a:t>
            </a:r>
          </a:p>
          <a:p>
            <a:endParaRPr lang="en-GB" sz="2200" dirty="0"/>
          </a:p>
          <a:p>
            <a:r>
              <a:rPr lang="en-GB" sz="2200" dirty="0"/>
              <a:t>Depending on the Check outcome then there are three possible </a:t>
            </a:r>
            <a:r>
              <a:rPr lang="en-GB" sz="2200" b="1" dirty="0"/>
              <a:t>actions</a:t>
            </a:r>
            <a:r>
              <a:rPr lang="en-GB" sz="2200" dirty="0"/>
              <a:t> in the final stage:</a:t>
            </a:r>
          </a:p>
          <a:p>
            <a:endParaRPr lang="en-GB" sz="2200" dirty="0"/>
          </a:p>
          <a:p>
            <a:pPr marL="342900" indent="-342900">
              <a:buFont typeface="Arial" panose="020B0604020202020204" pitchFamily="34" charset="0"/>
              <a:buChar char="•"/>
            </a:pPr>
            <a:r>
              <a:rPr lang="en-GB" sz="2200" dirty="0"/>
              <a:t>UNKNOWN SUCCESS – clarify the targets and / or indicator processes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SUCCESS – standardise the process and expand to other areas</a:t>
            </a:r>
          </a:p>
          <a:p>
            <a:pPr marL="342900" indent="-342900">
              <a:buFont typeface="Arial" panose="020B0604020202020204" pitchFamily="34" charset="0"/>
              <a:buChar char="•"/>
            </a:pPr>
            <a:endParaRPr lang="en-GB" sz="2200" dirty="0"/>
          </a:p>
          <a:p>
            <a:endParaRPr lang="en-GB" sz="2200" dirty="0">
              <a:cs typeface="Calibri" panose="020F0502020204030204"/>
            </a:endParaRPr>
          </a:p>
        </p:txBody>
      </p:sp>
      <p:pic>
        <p:nvPicPr>
          <p:cNvPr id="7" name="Picture 6">
            <a:extLst>
              <a:ext uri="{FF2B5EF4-FFF2-40B4-BE49-F238E27FC236}">
                <a16:creationId xmlns:a16="http://schemas.microsoft.com/office/drawing/2014/main" id="{43280E9B-318E-1C0C-C93D-300065113029}"/>
              </a:ext>
            </a:extLst>
          </p:cNvPr>
          <p:cNvPicPr>
            <a:picLocks noChangeAspect="1"/>
          </p:cNvPicPr>
          <p:nvPr/>
        </p:nvPicPr>
        <p:blipFill>
          <a:blip r:embed="rId3"/>
          <a:stretch>
            <a:fillRect/>
          </a:stretch>
        </p:blipFill>
        <p:spPr>
          <a:xfrm>
            <a:off x="7941501" y="3149796"/>
            <a:ext cx="4244887" cy="3316318"/>
          </a:xfrm>
          <a:prstGeom prst="rect">
            <a:avLst/>
          </a:prstGeom>
        </p:spPr>
      </p:pic>
      <p:sp>
        <p:nvSpPr>
          <p:cNvPr id="10" name="TextBox 9">
            <a:extLst>
              <a:ext uri="{FF2B5EF4-FFF2-40B4-BE49-F238E27FC236}">
                <a16:creationId xmlns:a16="http://schemas.microsoft.com/office/drawing/2014/main" id="{00D482AC-EC3E-DD64-4627-ED563384F4AF}"/>
              </a:ext>
            </a:extLst>
          </p:cNvPr>
          <p:cNvSpPr txBox="1"/>
          <p:nvPr/>
        </p:nvSpPr>
        <p:spPr>
          <a:xfrm>
            <a:off x="341818" y="3618967"/>
            <a:ext cx="7443107" cy="2462213"/>
          </a:xfrm>
          <a:prstGeom prst="rect">
            <a:avLst/>
          </a:prstGeom>
          <a:noFill/>
        </p:spPr>
        <p:txBody>
          <a:bodyPr wrap="square">
            <a:spAutoFit/>
          </a:bodyPr>
          <a:lstStyle/>
          <a:p>
            <a:pPr marL="342900" indent="-342900">
              <a:buFont typeface="Arial" panose="020B0604020202020204" pitchFamily="34" charset="0"/>
              <a:buChar char="•"/>
            </a:pPr>
            <a:r>
              <a:rPr lang="en-GB" sz="2200" dirty="0"/>
              <a:t>NO SUCCESS – having identified the root cause(s), apply the lessons learned to the subsequent iteration through revised documentation and processes.  </a:t>
            </a:r>
          </a:p>
          <a:p>
            <a:endParaRPr lang="en-GB" sz="2200" dirty="0">
              <a:cs typeface="Calibri" panose="020F0502020204030204"/>
            </a:endParaRPr>
          </a:p>
          <a:p>
            <a:r>
              <a:rPr lang="en-GB" sz="2200" dirty="0">
                <a:cs typeface="Calibri" panose="020F0502020204030204"/>
              </a:rPr>
              <a:t>Businesses can change, either expand, or change practices, and therefore, the process must continually adapt to match the current situation.</a:t>
            </a:r>
          </a:p>
        </p:txBody>
      </p:sp>
    </p:spTree>
    <p:extLst>
      <p:ext uri="{BB962C8B-B14F-4D97-AF65-F5344CB8AC3E}">
        <p14:creationId xmlns:p14="http://schemas.microsoft.com/office/powerpoint/2010/main" val="3935393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Analogies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601910"/>
            <a:ext cx="11497136" cy="1200329"/>
          </a:xfrm>
          <a:prstGeom prst="rect">
            <a:avLst/>
          </a:prstGeom>
          <a:noFill/>
        </p:spPr>
        <p:txBody>
          <a:bodyPr wrap="square" rtlCol="0">
            <a:spAutoFit/>
          </a:bodyPr>
          <a:lstStyle/>
          <a:p>
            <a:r>
              <a:rPr lang="en-GB" sz="2400" dirty="0"/>
              <a:t>There are many sectors or activities where continual improvement are integral to overall performance, two examples are shown below:  </a:t>
            </a:r>
          </a:p>
          <a:p>
            <a:endParaRPr lang="en-GB" sz="2400" dirty="0"/>
          </a:p>
        </p:txBody>
      </p:sp>
      <p:pic>
        <p:nvPicPr>
          <p:cNvPr id="1026" name="Picture 2">
            <a:extLst>
              <a:ext uri="{FF2B5EF4-FFF2-40B4-BE49-F238E27FC236}">
                <a16:creationId xmlns:a16="http://schemas.microsoft.com/office/drawing/2014/main" id="{39F522D9-32A8-A328-18F9-2C8AA8FEC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163" y="1656744"/>
            <a:ext cx="5038946" cy="28338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50 Greatest Living Athletes | GQ">
            <a:extLst>
              <a:ext uri="{FF2B5EF4-FFF2-40B4-BE49-F238E27FC236}">
                <a16:creationId xmlns:a16="http://schemas.microsoft.com/office/drawing/2014/main" id="{046910B8-DCE8-A920-E510-12E822932C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6369" y="2231051"/>
            <a:ext cx="6588951" cy="37062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ACF2BAE-EEB2-95D1-0A63-E80B4CC73FB9}"/>
              </a:ext>
            </a:extLst>
          </p:cNvPr>
          <p:cNvSpPr txBox="1"/>
          <p:nvPr/>
        </p:nvSpPr>
        <p:spPr>
          <a:xfrm>
            <a:off x="393005" y="4919264"/>
            <a:ext cx="4698825" cy="830997"/>
          </a:xfrm>
          <a:prstGeom prst="rect">
            <a:avLst/>
          </a:prstGeom>
          <a:noFill/>
        </p:spPr>
        <p:txBody>
          <a:bodyPr wrap="square" lIns="91440" tIns="45720" rIns="91440" bIns="45720" anchor="t">
            <a:spAutoFit/>
          </a:bodyPr>
          <a:lstStyle/>
          <a:p>
            <a:pPr algn="ctr"/>
            <a:r>
              <a:rPr lang="en-GB" sz="2400" b="1" i="1" dirty="0">
                <a:latin typeface="Comic Sans MS"/>
              </a:rPr>
              <a:t>Question: What actions are taken to continually approve?</a:t>
            </a:r>
          </a:p>
        </p:txBody>
      </p:sp>
    </p:spTree>
    <p:extLst>
      <p:ext uri="{BB962C8B-B14F-4D97-AF65-F5344CB8AC3E}">
        <p14:creationId xmlns:p14="http://schemas.microsoft.com/office/powerpoint/2010/main" val="3051671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CI in Film</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347430" y="601910"/>
            <a:ext cx="5013710" cy="2308324"/>
          </a:xfrm>
          <a:prstGeom prst="rect">
            <a:avLst/>
          </a:prstGeom>
          <a:noFill/>
        </p:spPr>
        <p:txBody>
          <a:bodyPr wrap="square" rtlCol="0">
            <a:spAutoFit/>
          </a:bodyPr>
          <a:lstStyle/>
          <a:p>
            <a:r>
              <a:rPr lang="en-GB" sz="2400" dirty="0"/>
              <a:t>Continual improvement in films – the protagonist achieves success through retrospection and lessons learned</a:t>
            </a:r>
          </a:p>
          <a:p>
            <a:endParaRPr lang="en-GB" sz="2400" dirty="0"/>
          </a:p>
          <a:p>
            <a:r>
              <a:rPr lang="en-GB" sz="2400" dirty="0"/>
              <a:t> </a:t>
            </a:r>
          </a:p>
          <a:p>
            <a:endParaRPr lang="en-GB" sz="2400" dirty="0"/>
          </a:p>
        </p:txBody>
      </p:sp>
      <p:pic>
        <p:nvPicPr>
          <p:cNvPr id="2050" name="Picture 2" descr="Groundhog Day | Rotten Tomatoes">
            <a:extLst>
              <a:ext uri="{FF2B5EF4-FFF2-40B4-BE49-F238E27FC236}">
                <a16:creationId xmlns:a16="http://schemas.microsoft.com/office/drawing/2014/main" id="{381D8954-BDB5-8818-BF57-71DE882E5B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429" y="2171570"/>
            <a:ext cx="4478227" cy="335867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ource Code - Wikipedia">
            <a:extLst>
              <a:ext uri="{FF2B5EF4-FFF2-40B4-BE49-F238E27FC236}">
                <a16:creationId xmlns:a16="http://schemas.microsoft.com/office/drawing/2014/main" id="{0ACAA734-8613-A5D0-973E-1E0BE1F152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5940" y="1490444"/>
            <a:ext cx="3393847" cy="489075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dge of Tomorrow (2014) - IMDb">
            <a:extLst>
              <a:ext uri="{FF2B5EF4-FFF2-40B4-BE49-F238E27FC236}">
                <a16:creationId xmlns:a16="http://schemas.microsoft.com/office/drawing/2014/main" id="{44BBC994-07B0-7AAD-DF66-82FEF9F9E8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0071" y="647042"/>
            <a:ext cx="3811929" cy="5649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1544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Assignment brief</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425886" y="363915"/>
            <a:ext cx="11497136" cy="5755422"/>
          </a:xfrm>
          <a:prstGeom prst="rect">
            <a:avLst/>
          </a:prstGeom>
          <a:noFill/>
        </p:spPr>
        <p:txBody>
          <a:bodyPr wrap="square" rtlCol="0">
            <a:spAutoFit/>
          </a:bodyPr>
          <a:lstStyle/>
          <a:p>
            <a:pPr marL="457200"/>
            <a:r>
              <a:rPr lang="en-GB" sz="1800" dirty="0">
                <a:effectLst/>
                <a:latin typeface="Arial" panose="020B0604020202020204" pitchFamily="34" charset="0"/>
                <a:ea typeface="Times New Roman" panose="02020603050405020304" pitchFamily="18" charset="0"/>
              </a:rPr>
              <a:t>An Environmental Management System (EMS) is a useful management tool for any business to understand, evaluate and mitigate their significant environmental impacts, as well as to inwardly and outwardly report on performance.  Many organisations use these systems to great success.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For this assessment, you will combine the practical EMS audit experience (carried out within UWTSD buildings, as part of the module) with the theory of EMS best practice, to assess the effectiveness of the existing </a:t>
            </a:r>
            <a:r>
              <a:rPr lang="en-GB" sz="1800" b="1" i="1" dirty="0">
                <a:effectLst/>
                <a:latin typeface="Arial" panose="020B0604020202020204" pitchFamily="34" charset="0"/>
                <a:ea typeface="Times New Roman" panose="02020603050405020304" pitchFamily="18" charset="0"/>
              </a:rPr>
              <a:t>EMS processes within UWTSD</a:t>
            </a:r>
            <a:r>
              <a:rPr lang="en-GB" sz="1800" dirty="0">
                <a:effectLst/>
                <a:latin typeface="Arial" panose="020B0604020202020204" pitchFamily="34" charset="0"/>
                <a:ea typeface="Times New Roman" panose="02020603050405020304" pitchFamily="18" charset="0"/>
              </a:rPr>
              <a:t>, specifically focussing on either of the following two environmental aspects:</a:t>
            </a:r>
            <a:endParaRPr lang="en-GB" sz="1800" dirty="0">
              <a:effectLst/>
              <a:latin typeface="Times New Roman" panose="02020603050405020304" pitchFamily="18" charset="0"/>
              <a:ea typeface="Times New Roman" panose="02020603050405020304" pitchFamily="18" charset="0"/>
            </a:endParaRPr>
          </a:p>
          <a:p>
            <a:pPr marL="457200" algn="ctr"/>
            <a:r>
              <a:rPr lang="en-GB" sz="2000" b="1" dirty="0">
                <a:effectLst/>
                <a:latin typeface="Arial" panose="020B0604020202020204" pitchFamily="34" charset="0"/>
                <a:ea typeface="Times New Roman" panose="02020603050405020304" pitchFamily="18" charset="0"/>
              </a:rPr>
              <a:t>‘Pollution’	 or 	‘Energy Consumption’ </a:t>
            </a:r>
          </a:p>
          <a:p>
            <a:pPr marL="457200" algn="ctr"/>
            <a:r>
              <a:rPr lang="en-GB" sz="1600" dirty="0">
                <a:effectLst/>
                <a:latin typeface="Arial" panose="020B0604020202020204" pitchFamily="34" charset="0"/>
                <a:ea typeface="Times New Roman" panose="02020603050405020304" pitchFamily="18" charset="0"/>
              </a:rPr>
              <a:t>(please advise your tutor of your selection, ensuring there is appropriate level of data collected via the audit)</a:t>
            </a:r>
            <a:endParaRPr lang="en-GB" sz="1600" dirty="0">
              <a:effectLst/>
              <a:latin typeface="Times New Roman" panose="02020603050405020304" pitchFamily="18" charset="0"/>
              <a:ea typeface="Times New Roman" panose="02020603050405020304" pitchFamily="18" charset="0"/>
            </a:endParaRPr>
          </a:p>
          <a:p>
            <a:endParaRPr lang="en-GB" sz="2000" b="1" dirty="0">
              <a:ea typeface="Times New Roman" panose="02020603050405020304" pitchFamily="18" charset="0"/>
            </a:endParaRPr>
          </a:p>
          <a:p>
            <a:pPr marL="342900" indent="-342900">
              <a:buFont typeface="Arial" panose="020B0604020202020204" pitchFamily="34" charset="0"/>
              <a:buChar char="•"/>
            </a:pPr>
            <a:r>
              <a:rPr lang="en-GB" sz="2400" dirty="0">
                <a:effectLst/>
                <a:ea typeface="Times New Roman" panose="02020603050405020304" pitchFamily="18" charset="0"/>
              </a:rPr>
              <a:t>How was this identified as a key element i.e. which part of the EMS process revealed it as being significant?</a:t>
            </a:r>
          </a:p>
          <a:p>
            <a:pPr marL="342900" indent="-342900">
              <a:buFont typeface="Arial" panose="020B0604020202020204" pitchFamily="34" charset="0"/>
              <a:buChar char="•"/>
            </a:pPr>
            <a:endParaRPr lang="en-GB" sz="2400" dirty="0">
              <a:ea typeface="Times New Roman" panose="02020603050405020304" pitchFamily="18" charset="0"/>
            </a:endParaRPr>
          </a:p>
          <a:p>
            <a:pPr marL="342900" indent="-342900">
              <a:buFont typeface="Arial" panose="020B0604020202020204" pitchFamily="34" charset="0"/>
              <a:buChar char="•"/>
            </a:pPr>
            <a:r>
              <a:rPr lang="en-GB" sz="2400" dirty="0">
                <a:ea typeface="Times New Roman" panose="02020603050405020304" pitchFamily="18" charset="0"/>
              </a:rPr>
              <a:t>What were the findings of the audit on this topic? Did they indicate whether</a:t>
            </a:r>
          </a:p>
          <a:p>
            <a:pPr marL="800100" lvl="1" indent="-342900">
              <a:buFont typeface="Arial" panose="020B0604020202020204" pitchFamily="34" charset="0"/>
              <a:buChar char="•"/>
            </a:pPr>
            <a:r>
              <a:rPr lang="en-GB" sz="2400" dirty="0">
                <a:ea typeface="Times New Roman" panose="02020603050405020304" pitchFamily="18" charset="0"/>
              </a:rPr>
              <a:t>The EMS policy being followed? </a:t>
            </a:r>
          </a:p>
          <a:p>
            <a:pPr marL="800100" lvl="1" indent="-342900">
              <a:buFont typeface="Arial" panose="020B0604020202020204" pitchFamily="34" charset="0"/>
              <a:buChar char="•"/>
            </a:pPr>
            <a:r>
              <a:rPr lang="en-GB" sz="2400" dirty="0">
                <a:ea typeface="Times New Roman" panose="02020603050405020304" pitchFamily="18" charset="0"/>
              </a:rPr>
              <a:t>Were staff, whose roles and responsibility it is to manage this issue, aware of their role and responsibility, and the procedure?</a:t>
            </a:r>
            <a:endParaRPr lang="en-GB" sz="2000" b="1" dirty="0">
              <a:effectLst/>
              <a:ea typeface="Times New Roman" panose="02020603050405020304" pitchFamily="18" charset="0"/>
            </a:endParaRPr>
          </a:p>
        </p:txBody>
      </p:sp>
    </p:spTree>
    <p:extLst>
      <p:ext uri="{BB962C8B-B14F-4D97-AF65-F5344CB8AC3E}">
        <p14:creationId xmlns:p14="http://schemas.microsoft.com/office/powerpoint/2010/main" val="849366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Assignment suggested structure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187890" y="590303"/>
            <a:ext cx="11791331" cy="560153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effectLst/>
                <a:ea typeface="Times New Roman" panose="02020603050405020304" pitchFamily="18" charset="0"/>
              </a:rPr>
              <a:t>Introduction to EMS (theory)</a:t>
            </a:r>
          </a:p>
          <a:p>
            <a:pPr marL="800100" lvl="1" indent="-342900">
              <a:buFont typeface="Arial" panose="020B0604020202020204" pitchFamily="34" charset="0"/>
              <a:buChar char="•"/>
            </a:pPr>
            <a:r>
              <a:rPr lang="en-GB" dirty="0">
                <a:effectLst/>
                <a:ea typeface="Times New Roman" panose="02020603050405020304" pitchFamily="18" charset="0"/>
              </a:rPr>
              <a:t>what is it, why is it important in today’s world?</a:t>
            </a:r>
          </a:p>
          <a:p>
            <a:pPr marL="342900" indent="-342900">
              <a:buFont typeface="Arial" panose="020B0604020202020204" pitchFamily="34" charset="0"/>
              <a:buChar char="•"/>
            </a:pPr>
            <a:r>
              <a:rPr lang="en-GB" sz="2000" b="1" dirty="0">
                <a:ea typeface="Times New Roman" panose="02020603050405020304" pitchFamily="18" charset="0"/>
              </a:rPr>
              <a:t>Introduction to UWTSD EMS (application) </a:t>
            </a:r>
          </a:p>
          <a:p>
            <a:pPr marL="800100" lvl="1" indent="-342900">
              <a:buFont typeface="Arial" panose="020B0604020202020204" pitchFamily="34" charset="0"/>
              <a:buChar char="•"/>
            </a:pPr>
            <a:r>
              <a:rPr lang="en-GB" dirty="0">
                <a:effectLst/>
                <a:ea typeface="Times New Roman" panose="02020603050405020304" pitchFamily="18" charset="0"/>
              </a:rPr>
              <a:t>What is the specific a</a:t>
            </a:r>
            <a:r>
              <a:rPr lang="en-GB" dirty="0">
                <a:ea typeface="Times New Roman" panose="02020603050405020304" pitchFamily="18" charset="0"/>
              </a:rPr>
              <a:t>pplication and history of the UWTSD EMS process?</a:t>
            </a:r>
          </a:p>
          <a:p>
            <a:pPr marL="800100" lvl="1" indent="-342900">
              <a:buFont typeface="Arial" panose="020B0604020202020204" pitchFamily="34" charset="0"/>
              <a:buChar char="•"/>
            </a:pPr>
            <a:r>
              <a:rPr lang="en-GB" dirty="0">
                <a:effectLst/>
                <a:ea typeface="Times New Roman" panose="02020603050405020304" pitchFamily="18" charset="0"/>
              </a:rPr>
              <a:t>What makes it unique? (sites /</a:t>
            </a:r>
            <a:r>
              <a:rPr lang="en-GB" dirty="0">
                <a:ea typeface="Times New Roman" panose="02020603050405020304" pitchFamily="18" charset="0"/>
              </a:rPr>
              <a:t> industry type etc.)</a:t>
            </a:r>
          </a:p>
          <a:p>
            <a:pPr marL="342900" indent="-342900">
              <a:buFont typeface="Arial" panose="020B0604020202020204" pitchFamily="34" charset="0"/>
              <a:buChar char="•"/>
            </a:pPr>
            <a:r>
              <a:rPr lang="en-GB" sz="2000" b="1" dirty="0">
                <a:effectLst/>
                <a:ea typeface="Times New Roman" panose="02020603050405020304" pitchFamily="18" charset="0"/>
              </a:rPr>
              <a:t>Identification of key element for assignment focus (on continual improvement)</a:t>
            </a:r>
          </a:p>
          <a:p>
            <a:pPr marL="800100" lvl="1" indent="-342900">
              <a:buFont typeface="Arial" panose="020B0604020202020204" pitchFamily="34" charset="0"/>
              <a:buChar char="•"/>
            </a:pPr>
            <a:r>
              <a:rPr lang="en-GB" dirty="0"/>
              <a:t>How was the key element identified? What is the significance of this topic environmentally – why does this aspect matter?</a:t>
            </a:r>
          </a:p>
          <a:p>
            <a:pPr marL="800100" lvl="1" indent="-342900">
              <a:buFont typeface="Arial" panose="020B0604020202020204" pitchFamily="34" charset="0"/>
              <a:buChar char="•"/>
            </a:pPr>
            <a:r>
              <a:rPr lang="en-GB" dirty="0"/>
              <a:t>Associated documentation identification – which EMS documents and processes relate to and influence this aspect?</a:t>
            </a:r>
          </a:p>
          <a:p>
            <a:pPr marL="342900" indent="-342900">
              <a:buFont typeface="Arial" panose="020B0604020202020204" pitchFamily="34" charset="0"/>
              <a:buChar char="•"/>
            </a:pPr>
            <a:r>
              <a:rPr lang="en-GB" sz="2000" b="1" dirty="0"/>
              <a:t>Audit process and key findings (related to key issue)</a:t>
            </a:r>
          </a:p>
          <a:p>
            <a:pPr marL="800100" lvl="1" indent="-342900">
              <a:buFont typeface="Arial" panose="020B0604020202020204" pitchFamily="34" charset="0"/>
              <a:buChar char="•"/>
            </a:pPr>
            <a:r>
              <a:rPr lang="en-GB" dirty="0"/>
              <a:t>All observations related to this aspect </a:t>
            </a:r>
          </a:p>
          <a:p>
            <a:pPr marL="800100" lvl="1" indent="-342900">
              <a:buFont typeface="Arial" panose="020B0604020202020204" pitchFamily="34" charset="0"/>
              <a:buChar char="•"/>
            </a:pPr>
            <a:r>
              <a:rPr lang="en-GB" dirty="0"/>
              <a:t>Positive and negative (and compliance and non-compliance)</a:t>
            </a:r>
          </a:p>
          <a:p>
            <a:pPr marL="342900" indent="-342900">
              <a:buFont typeface="Arial" panose="020B0604020202020204" pitchFamily="34" charset="0"/>
              <a:buChar char="•"/>
            </a:pPr>
            <a:r>
              <a:rPr lang="en-GB" sz="2000" b="1" dirty="0"/>
              <a:t>Discussion</a:t>
            </a:r>
          </a:p>
          <a:p>
            <a:pPr marL="800100" lvl="1" indent="-342900">
              <a:buFont typeface="Arial" panose="020B0604020202020204" pitchFamily="34" charset="0"/>
              <a:buChar char="•"/>
            </a:pPr>
            <a:r>
              <a:rPr lang="en-GB" dirty="0"/>
              <a:t>Suggested improvements – Implementation and process improvements</a:t>
            </a:r>
          </a:p>
          <a:p>
            <a:pPr marL="800100" lvl="1" indent="-342900">
              <a:buFont typeface="Arial" panose="020B0604020202020204" pitchFamily="34" charset="0"/>
              <a:buChar char="•"/>
            </a:pPr>
            <a:r>
              <a:rPr lang="en-GB" dirty="0"/>
              <a:t>defended by literature and / or examples from other locations</a:t>
            </a:r>
          </a:p>
          <a:p>
            <a:pPr marL="342900" indent="-342900">
              <a:buFont typeface="Arial" panose="020B0604020202020204" pitchFamily="34" charset="0"/>
              <a:buChar char="•"/>
            </a:pPr>
            <a:r>
              <a:rPr lang="en-GB" sz="2000" b="1" dirty="0"/>
              <a:t>Summary and conclusion</a:t>
            </a:r>
          </a:p>
          <a:p>
            <a:pPr marL="342900" indent="-342900">
              <a:buFont typeface="Arial" panose="020B0604020202020204" pitchFamily="34" charset="0"/>
              <a:buChar char="•"/>
            </a:pPr>
            <a:endParaRPr lang="en-GB" b="1" dirty="0"/>
          </a:p>
          <a:p>
            <a:pPr algn="ctr"/>
            <a:r>
              <a:rPr lang="en-GB" sz="1600" dirty="0">
                <a:effectLst/>
                <a:latin typeface="Arial" panose="020B0604020202020204" pitchFamily="34" charset="0"/>
                <a:ea typeface="Times New Roman" panose="02020603050405020304" pitchFamily="18" charset="0"/>
              </a:rPr>
              <a:t>You are to present your work as a report of </a:t>
            </a:r>
            <a:r>
              <a:rPr lang="en-GB" sz="1600" b="1" dirty="0">
                <a:effectLst/>
                <a:latin typeface="Arial" panose="020B0604020202020204" pitchFamily="34" charset="0"/>
                <a:ea typeface="Times New Roman" panose="02020603050405020304" pitchFamily="18" charset="0"/>
              </a:rPr>
              <a:t>2,500 words </a:t>
            </a:r>
            <a:r>
              <a:rPr lang="en-GB" sz="1600" dirty="0">
                <a:effectLst/>
                <a:latin typeface="Arial" panose="020B0604020202020204" pitchFamily="34" charset="0"/>
                <a:ea typeface="Times New Roman" panose="02020603050405020304" pitchFamily="18" charset="0"/>
              </a:rPr>
              <a:t>(+/- 10%) via </a:t>
            </a:r>
            <a:r>
              <a:rPr lang="en-GB" sz="1600" b="1" dirty="0">
                <a:effectLst/>
                <a:latin typeface="Arial" panose="020B0604020202020204" pitchFamily="34" charset="0"/>
                <a:ea typeface="Times New Roman" panose="02020603050405020304" pitchFamily="18" charset="0"/>
              </a:rPr>
              <a:t>Moodle</a:t>
            </a:r>
            <a:r>
              <a:rPr lang="en-GB" sz="1600" dirty="0">
                <a:effectLst/>
                <a:latin typeface="Arial" panose="020B0604020202020204" pitchFamily="34" charset="0"/>
                <a:ea typeface="Times New Roman" panose="02020603050405020304" pitchFamily="18" charset="0"/>
              </a:rPr>
              <a:t> only.</a:t>
            </a:r>
            <a:endParaRPr lang="en-GB" sz="1600" dirty="0">
              <a:effectLst/>
              <a:latin typeface="Times New Roman" panose="02020603050405020304" pitchFamily="18" charset="0"/>
              <a:ea typeface="Times New Roman" panose="02020603050405020304" pitchFamily="18" charset="0"/>
            </a:endParaRPr>
          </a:p>
          <a:p>
            <a:pPr algn="ctr"/>
            <a:r>
              <a:rPr lang="en-GB" sz="2400" b="1" i="1" dirty="0"/>
              <a:t>Deadline: Friday 24</a:t>
            </a:r>
            <a:r>
              <a:rPr lang="en-GB" sz="2400" b="1" i="1" baseline="30000" dirty="0"/>
              <a:t>th</a:t>
            </a:r>
            <a:r>
              <a:rPr lang="en-GB" sz="2400" b="1" i="1" dirty="0"/>
              <a:t> April</a:t>
            </a:r>
            <a:endParaRPr lang="en-GB" sz="2400" b="1" i="1" dirty="0">
              <a:cs typeface="Calibri"/>
            </a:endParaRPr>
          </a:p>
        </p:txBody>
      </p:sp>
    </p:spTree>
    <p:extLst>
      <p:ext uri="{BB962C8B-B14F-4D97-AF65-F5344CB8AC3E}">
        <p14:creationId xmlns:p14="http://schemas.microsoft.com/office/powerpoint/2010/main" val="413957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Assignment Workshop</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
        <p:nvSpPr>
          <p:cNvPr id="4" name="TextBox 3">
            <a:extLst>
              <a:ext uri="{FF2B5EF4-FFF2-40B4-BE49-F238E27FC236}">
                <a16:creationId xmlns:a16="http://schemas.microsoft.com/office/drawing/2014/main" id="{96E9703C-4895-12D6-9DAF-29BA8D345021}"/>
              </a:ext>
            </a:extLst>
          </p:cNvPr>
          <p:cNvSpPr txBox="1"/>
          <p:nvPr/>
        </p:nvSpPr>
        <p:spPr>
          <a:xfrm>
            <a:off x="150312" y="369332"/>
            <a:ext cx="11791331" cy="6186309"/>
          </a:xfrm>
          <a:prstGeom prst="rect">
            <a:avLst/>
          </a:prstGeom>
          <a:noFill/>
        </p:spPr>
        <p:txBody>
          <a:bodyPr wrap="square" lIns="91440" tIns="45720" rIns="91440" bIns="45720" rtlCol="0" anchor="t">
            <a:spAutoFit/>
          </a:bodyPr>
          <a:lstStyle/>
          <a:p>
            <a:r>
              <a:rPr lang="en-GB" sz="2400" b="1" dirty="0">
                <a:effectLst/>
                <a:latin typeface="Comic Sans MS" panose="030F0702030302020204" pitchFamily="66" charset="0"/>
                <a:ea typeface="Times New Roman" panose="02020603050405020304" pitchFamily="18" charset="0"/>
              </a:rPr>
              <a:t>ACTIVITY: In pairs / threes, work together to discuss or identify:</a:t>
            </a:r>
          </a:p>
          <a:p>
            <a:pPr marL="800100" lvl="1" indent="-342900">
              <a:buFont typeface="Arial" panose="020B0604020202020204" pitchFamily="34" charset="0"/>
              <a:buChar char="•"/>
            </a:pPr>
            <a:endParaRPr lang="en-GB" sz="2000" dirty="0">
              <a:effectLst/>
              <a:latin typeface="Comic Sans MS" panose="030F0702030302020204" pitchFamily="66" charset="0"/>
              <a:ea typeface="Times New Roman" panose="02020603050405020304" pitchFamily="18" charset="0"/>
            </a:endParaRPr>
          </a:p>
          <a:p>
            <a:pPr marL="800100" lvl="1" indent="-342900">
              <a:buFont typeface="Arial" panose="020B0604020202020204" pitchFamily="34" charset="0"/>
              <a:buChar char="•"/>
            </a:pPr>
            <a:r>
              <a:rPr lang="en-GB" sz="2000" dirty="0">
                <a:effectLst/>
                <a:latin typeface="Comic Sans MS" panose="030F0702030302020204" pitchFamily="66" charset="0"/>
                <a:ea typeface="Times New Roman" panose="02020603050405020304" pitchFamily="18" charset="0"/>
              </a:rPr>
              <a:t>What might make the UWTSD EMS unique? (sites /</a:t>
            </a:r>
            <a:r>
              <a:rPr lang="en-GB" sz="2000" dirty="0">
                <a:latin typeface="Comic Sans MS" panose="030F0702030302020204" pitchFamily="66" charset="0"/>
                <a:ea typeface="Times New Roman" panose="02020603050405020304" pitchFamily="18" charset="0"/>
              </a:rPr>
              <a:t> industry type etc.)</a:t>
            </a:r>
          </a:p>
          <a:p>
            <a:pPr marL="342900" indent="-342900">
              <a:buFont typeface="Arial" panose="020B0604020202020204" pitchFamily="34" charset="0"/>
              <a:buChar char="•"/>
            </a:pPr>
            <a:endParaRPr lang="en-GB" sz="2400" b="1" dirty="0">
              <a:effectLst/>
              <a:latin typeface="Comic Sans MS" panose="030F0702030302020204" pitchFamily="66" charset="0"/>
              <a:ea typeface="Times New Roman" panose="02020603050405020304" pitchFamily="18" charset="0"/>
            </a:endParaRPr>
          </a:p>
          <a:p>
            <a:pPr marL="800100" lvl="1" indent="-342900">
              <a:buFont typeface="Arial" panose="020B0604020202020204" pitchFamily="34" charset="0"/>
              <a:buChar char="•"/>
            </a:pPr>
            <a:r>
              <a:rPr lang="en-GB" sz="2000" dirty="0">
                <a:latin typeface="Comic Sans MS" panose="030F0702030302020204" pitchFamily="66" charset="0"/>
              </a:rPr>
              <a:t>How was the key element identified? – can you source the document(s) which determined the significance?</a:t>
            </a:r>
          </a:p>
          <a:p>
            <a:pPr marL="800100" lvl="1" indent="-342900">
              <a:buFont typeface="Arial" panose="020B0604020202020204" pitchFamily="34" charset="0"/>
              <a:buChar char="•"/>
            </a:pPr>
            <a:endParaRPr lang="en-GB" sz="2000" dirty="0">
              <a:latin typeface="Comic Sans MS" panose="030F0702030302020204" pitchFamily="66" charset="0"/>
            </a:endParaRPr>
          </a:p>
          <a:p>
            <a:pPr marL="800100" lvl="1" indent="-342900">
              <a:buFont typeface="Arial" panose="020B0604020202020204" pitchFamily="34" charset="0"/>
              <a:buChar char="•"/>
            </a:pPr>
            <a:r>
              <a:rPr lang="en-GB" sz="2000" dirty="0">
                <a:latin typeface="Comic Sans MS" panose="030F0702030302020204" pitchFamily="66" charset="0"/>
              </a:rPr>
              <a:t>Associated documentation identification – which EMS documents and processes relate to and influence this aspect?</a:t>
            </a:r>
          </a:p>
          <a:p>
            <a:pPr marL="342900" indent="-342900">
              <a:buFont typeface="Arial" panose="020B0604020202020204" pitchFamily="34" charset="0"/>
              <a:buChar char="•"/>
            </a:pPr>
            <a:endParaRPr lang="en-GB" sz="2400" b="1" dirty="0">
              <a:latin typeface="Comic Sans MS" panose="030F0702030302020204" pitchFamily="66" charset="0"/>
            </a:endParaRPr>
          </a:p>
          <a:p>
            <a:pPr marL="800100" lvl="1" indent="-342900">
              <a:buFont typeface="Arial" panose="020B0604020202020204" pitchFamily="34" charset="0"/>
              <a:buChar char="•"/>
            </a:pPr>
            <a:r>
              <a:rPr lang="en-GB" sz="2000" dirty="0">
                <a:latin typeface="Comic Sans MS" panose="030F0702030302020204" pitchFamily="66" charset="0"/>
              </a:rPr>
              <a:t>Which audit findings related to this aspect (positive and negative)?</a:t>
            </a:r>
          </a:p>
          <a:p>
            <a:pPr marL="800100" lvl="1" indent="-342900">
              <a:buFont typeface="Arial" panose="020B0604020202020204" pitchFamily="34" charset="0"/>
              <a:buChar char="•"/>
            </a:pPr>
            <a:endParaRPr lang="en-GB" sz="2000" dirty="0">
              <a:latin typeface="Comic Sans MS" panose="030F0702030302020204" pitchFamily="66" charset="0"/>
            </a:endParaRPr>
          </a:p>
          <a:p>
            <a:pPr marL="800100" lvl="1" indent="-342900">
              <a:buFont typeface="Arial" panose="020B0604020202020204" pitchFamily="34" charset="0"/>
              <a:buChar char="•"/>
            </a:pPr>
            <a:r>
              <a:rPr lang="en-GB" sz="2000" dirty="0">
                <a:latin typeface="Comic Sans MS" panose="030F0702030302020204" pitchFamily="66" charset="0"/>
              </a:rPr>
              <a:t>Was a root cause identified for any negative findings – what could it be?</a:t>
            </a:r>
          </a:p>
          <a:p>
            <a:endParaRPr lang="en-GB" sz="2400" b="1" dirty="0">
              <a:latin typeface="Comic Sans MS" panose="030F0702030302020204" pitchFamily="66" charset="0"/>
            </a:endParaRPr>
          </a:p>
          <a:p>
            <a:pPr marL="800100" lvl="1" indent="-342900">
              <a:buFont typeface="Arial" panose="020B0604020202020204" pitchFamily="34" charset="0"/>
              <a:buChar char="•"/>
            </a:pPr>
            <a:r>
              <a:rPr lang="en-GB" sz="2000" dirty="0">
                <a:latin typeface="Comic Sans MS" panose="030F0702030302020204" pitchFamily="66" charset="0"/>
              </a:rPr>
              <a:t>Which elements of the current EMS could be improved that would impact the success of this aspect?</a:t>
            </a:r>
          </a:p>
          <a:p>
            <a:pPr marL="800100" lvl="1" indent="-342900">
              <a:buFont typeface="Arial" panose="020B0604020202020204" pitchFamily="34" charset="0"/>
              <a:buChar char="•"/>
            </a:pPr>
            <a:endParaRPr lang="en-GB" sz="2000" dirty="0">
              <a:latin typeface="Comic Sans MS" panose="030F0702030302020204" pitchFamily="66" charset="0"/>
            </a:endParaRPr>
          </a:p>
          <a:p>
            <a:pPr marL="800100" lvl="1" indent="-342900">
              <a:buFont typeface="Arial" panose="020B0604020202020204" pitchFamily="34" charset="0"/>
              <a:buChar char="•"/>
            </a:pPr>
            <a:r>
              <a:rPr lang="en-GB" sz="2000" dirty="0">
                <a:latin typeface="Comic Sans MS" panose="030F0702030302020204" pitchFamily="66" charset="0"/>
              </a:rPr>
              <a:t>Was a root cause identified for positive aspects of the EMS process – how could it be standardised in the next iteration?</a:t>
            </a:r>
          </a:p>
        </p:txBody>
      </p:sp>
    </p:spTree>
    <p:extLst>
      <p:ext uri="{BB962C8B-B14F-4D97-AF65-F5344CB8AC3E}">
        <p14:creationId xmlns:p14="http://schemas.microsoft.com/office/powerpoint/2010/main" val="3443908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07028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070302" y="568235"/>
            <a:ext cx="9116085" cy="4832092"/>
          </a:xfrm>
          <a:prstGeom prst="rect">
            <a:avLst/>
          </a:prstGeom>
          <a:noFill/>
        </p:spPr>
        <p:txBody>
          <a:bodyPr wrap="square" lIns="91440" tIns="45720" rIns="91440" bIns="45720" rtlCol="0" anchor="t">
            <a:spAutoFit/>
          </a:bodyPr>
          <a:lstStyle/>
          <a:p>
            <a:r>
              <a:rPr lang="en-GB" sz="2800" dirty="0"/>
              <a:t>The next lecture will cover:</a:t>
            </a:r>
          </a:p>
          <a:p>
            <a:pPr algn="ctr">
              <a:defRPr/>
            </a:pPr>
            <a:r>
              <a:rPr lang="en-GB" sz="2800" dirty="0"/>
              <a:t>Energy Use with Dan Priddy</a:t>
            </a:r>
          </a:p>
          <a:p>
            <a:endParaRPr lang="en-GB" sz="2800" dirty="0"/>
          </a:p>
          <a:p>
            <a:r>
              <a:rPr lang="en-GB" sz="2800" dirty="0"/>
              <a:t>Suggested activities: </a:t>
            </a:r>
          </a:p>
          <a:p>
            <a:pPr marL="457200" indent="-457200">
              <a:buFontTx/>
              <a:buChar char="-"/>
            </a:pPr>
            <a:r>
              <a:rPr lang="en-GB" sz="2800" dirty="0"/>
              <a:t>Visit the following for guidance, explanation and templates:</a:t>
            </a:r>
          </a:p>
          <a:p>
            <a:pPr marL="914400" lvl="1" indent="-457200">
              <a:buFontTx/>
              <a:buChar char="-"/>
            </a:pPr>
            <a:r>
              <a:rPr lang="en-GB" sz="2800" dirty="0"/>
              <a:t>14001 Academy (</a:t>
            </a:r>
            <a:r>
              <a:rPr lang="en-GB" sz="2400" dirty="0"/>
              <a:t>https://advisera.com/14001academy</a:t>
            </a:r>
            <a:r>
              <a:rPr lang="en-GB" sz="2800" dirty="0"/>
              <a:t>) </a:t>
            </a:r>
          </a:p>
          <a:p>
            <a:pPr marL="914400" lvl="1" indent="-457200">
              <a:buFontTx/>
              <a:buChar char="-"/>
            </a:pPr>
            <a:r>
              <a:rPr lang="en-GB" sz="2800" dirty="0"/>
              <a:t>ISO 14001 Navigator Pro (</a:t>
            </a:r>
            <a:r>
              <a:rPr lang="en-GB" sz="2400" dirty="0"/>
              <a:t>https://www.iso9001help.co.uk/iso-14001-navigator-pro.html</a:t>
            </a:r>
            <a:r>
              <a:rPr lang="en-GB" sz="2800" dirty="0"/>
              <a:t>) </a:t>
            </a:r>
          </a:p>
          <a:p>
            <a:pPr marL="914400" lvl="1" indent="-457200">
              <a:buFontTx/>
              <a:buChar char="-"/>
            </a:pPr>
            <a:r>
              <a:rPr lang="en-GB" sz="2800" dirty="0"/>
              <a:t>IEMA (</a:t>
            </a:r>
            <a:r>
              <a:rPr lang="en-GB" sz="2400" dirty="0"/>
              <a:t>www.iema.net</a:t>
            </a:r>
            <a:r>
              <a:rPr lang="en-GB" sz="2800" dirty="0"/>
              <a:t>) </a:t>
            </a:r>
            <a:endParaRPr lang="en-GB" dirty="0"/>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Tree>
    <p:extLst>
      <p:ext uri="{BB962C8B-B14F-4D97-AF65-F5344CB8AC3E}">
        <p14:creationId xmlns:p14="http://schemas.microsoft.com/office/powerpoint/2010/main" val="3566095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244700"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18: EMS Check and Act</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2033</Words>
  <Application>Microsoft Office PowerPoint</Application>
  <PresentationFormat>Widescreen</PresentationFormat>
  <Paragraphs>284</Paragraphs>
  <Slides>17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19</cp:revision>
  <dcterms:created xsi:type="dcterms:W3CDTF">2023-07-26T10:21:48Z</dcterms:created>
  <dcterms:modified xsi:type="dcterms:W3CDTF">2026-03-13T16:35:35Z</dcterms:modified>
</cp:coreProperties>
</file>