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handoutMasterIdLst>
    <p:handoutMasterId r:id="rId24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76" r:id="rId9"/>
    <p:sldId id="262" r:id="rId10"/>
    <p:sldId id="264" r:id="rId11"/>
    <p:sldId id="278" r:id="rId12"/>
    <p:sldId id="277" r:id="rId13"/>
    <p:sldId id="268" r:id="rId14"/>
    <p:sldId id="265" r:id="rId15"/>
    <p:sldId id="266" r:id="rId16"/>
    <p:sldId id="267" r:id="rId17"/>
    <p:sldId id="269" r:id="rId18"/>
    <p:sldId id="271" r:id="rId19"/>
    <p:sldId id="272" r:id="rId20"/>
    <p:sldId id="274" r:id="rId21"/>
    <p:sldId id="275" r:id="rId22"/>
    <p:sldId id="273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1667" autoAdjust="0"/>
    <p:restoredTop sz="94660"/>
  </p:normalViewPr>
  <p:slideViewPr>
    <p:cSldViewPr>
      <p:cViewPr varScale="1">
        <p:scale>
          <a:sx n="88" d="100"/>
          <a:sy n="88" d="100"/>
        </p:scale>
        <p:origin x="-86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84" d="100"/>
        <a:sy n="184" d="100"/>
      </p:scale>
      <p:origin x="0" y="2048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7EAB790-841E-4AFD-AD2D-F4C3C1F24C19}" type="datetimeFigureOut">
              <a:rPr lang="en-GB" smtClean="0"/>
              <a:pPr/>
              <a:t>01/11/2011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89BA3A-BBF2-4DDD-B81B-AB11F559E0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07684484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57867-70B3-4369-BC88-FC10A42AA511}" type="datetimeFigureOut">
              <a:rPr lang="en-GB" smtClean="0"/>
              <a:pPr/>
              <a:t>01/11/2011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DA2E6F-5FEE-4987-BFAA-6CABB499028D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57867-70B3-4369-BC88-FC10A42AA511}" type="datetimeFigureOut">
              <a:rPr lang="en-GB" smtClean="0"/>
              <a:pPr/>
              <a:t>01/11/2011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DA2E6F-5FEE-4987-BFAA-6CABB499028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57867-70B3-4369-BC88-FC10A42AA511}" type="datetimeFigureOut">
              <a:rPr lang="en-GB" smtClean="0"/>
              <a:pPr/>
              <a:t>01/11/2011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DA2E6F-5FEE-4987-BFAA-6CABB499028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57867-70B3-4369-BC88-FC10A42AA511}" type="datetimeFigureOut">
              <a:rPr lang="en-GB" smtClean="0"/>
              <a:pPr/>
              <a:t>01/11/2011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DA2E6F-5FEE-4987-BFAA-6CABB499028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57867-70B3-4369-BC88-FC10A42AA511}" type="datetimeFigureOut">
              <a:rPr lang="en-GB" smtClean="0"/>
              <a:pPr/>
              <a:t>01/11/2011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DA2E6F-5FEE-4987-BFAA-6CABB499028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57867-70B3-4369-BC88-FC10A42AA511}" type="datetimeFigureOut">
              <a:rPr lang="en-GB" smtClean="0"/>
              <a:pPr/>
              <a:t>01/11/2011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DA2E6F-5FEE-4987-BFAA-6CABB499028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57867-70B3-4369-BC88-FC10A42AA511}" type="datetimeFigureOut">
              <a:rPr lang="en-GB" smtClean="0"/>
              <a:pPr/>
              <a:t>01/11/2011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DA2E6F-5FEE-4987-BFAA-6CABB499028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57867-70B3-4369-BC88-FC10A42AA511}" type="datetimeFigureOut">
              <a:rPr lang="en-GB" smtClean="0"/>
              <a:pPr/>
              <a:t>01/11/2011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DA2E6F-5FEE-4987-BFAA-6CABB499028D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8A157867-70B3-4369-BC88-FC10A42AA511}" type="datetimeFigureOut">
              <a:rPr lang="en-GB" smtClean="0"/>
              <a:pPr/>
              <a:t>01/11/2011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5EDA2E6F-5FEE-4987-BFAA-6CABB499028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57867-70B3-4369-BC88-FC10A42AA511}" type="datetimeFigureOut">
              <a:rPr lang="en-GB" smtClean="0"/>
              <a:pPr/>
              <a:t>01/11/2011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DA2E6F-5FEE-4987-BFAA-6CABB499028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57867-70B3-4369-BC88-FC10A42AA511}" type="datetimeFigureOut">
              <a:rPr lang="en-GB" smtClean="0"/>
              <a:pPr/>
              <a:t>01/11/2011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DA2E6F-5FEE-4987-BFAA-6CABB499028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8A157867-70B3-4369-BC88-FC10A42AA511}" type="datetimeFigureOut">
              <a:rPr lang="en-GB" smtClean="0"/>
              <a:pPr/>
              <a:t>01/11/2011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5EDA2E6F-5FEE-4987-BFAA-6CABB499028D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gi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hyperlink" Target="http://www.youtube.com/watch?v=meEz3qV_RRc&amp;feature=channel" TargetMode="External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Gender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Are gender identities constructed and if so, why?</a:t>
            </a:r>
            <a:endParaRPr lang="en-GB" dirty="0"/>
          </a:p>
        </p:txBody>
      </p:sp>
      <p:pic>
        <p:nvPicPr>
          <p:cNvPr id="5122" name="Picture 2" descr="http://farm4.static.flickr.com/3627/3378420371_703ee8c51f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3717032"/>
            <a:ext cx="3151082" cy="262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Today’s class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Deconstructing the term ‘gender’</a:t>
            </a:r>
          </a:p>
          <a:p>
            <a:r>
              <a:rPr lang="en-GB" dirty="0" smtClean="0"/>
              <a:t>Task division</a:t>
            </a:r>
          </a:p>
          <a:p>
            <a:r>
              <a:rPr lang="en-GB" dirty="0" smtClean="0"/>
              <a:t>Use of space</a:t>
            </a:r>
          </a:p>
          <a:p>
            <a:r>
              <a:rPr lang="en-GB" dirty="0" smtClean="0"/>
              <a:t>Identity construction</a:t>
            </a:r>
          </a:p>
          <a:p>
            <a:r>
              <a:rPr lang="en-GB" dirty="0" smtClean="0"/>
              <a:t>Is woman ‘other’?</a:t>
            </a:r>
          </a:p>
          <a:p>
            <a:r>
              <a:rPr lang="en-GB" dirty="0" smtClean="0"/>
              <a:t>Feminist anthropological ideas</a:t>
            </a:r>
            <a:endParaRPr lang="en-GB" dirty="0"/>
          </a:p>
        </p:txBody>
      </p:sp>
      <p:pic>
        <p:nvPicPr>
          <p:cNvPr id="2051" name="Picture 3" descr="C:\Documents and Settings\sa025\Local Settings\Temporary Internet Files\Content.IE5\FKY84KH5\MC90005817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26876" y="3213312"/>
            <a:ext cx="2421588" cy="3024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does gender mean?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French ‘genre’ = kind or type of thing</a:t>
            </a:r>
          </a:p>
          <a:p>
            <a:r>
              <a:rPr lang="en-GB" dirty="0" smtClean="0"/>
              <a:t>Classification system</a:t>
            </a:r>
          </a:p>
          <a:p>
            <a:r>
              <a:rPr lang="en-GB" dirty="0" smtClean="0"/>
              <a:t>Links to </a:t>
            </a:r>
          </a:p>
          <a:p>
            <a:pPr lvl="1"/>
            <a:r>
              <a:rPr lang="en-GB" dirty="0" smtClean="0"/>
              <a:t>Task division</a:t>
            </a:r>
          </a:p>
          <a:p>
            <a:pPr lvl="1"/>
            <a:r>
              <a:rPr lang="en-GB" dirty="0" smtClean="0"/>
              <a:t>Cultural expectations</a:t>
            </a:r>
          </a:p>
          <a:p>
            <a:r>
              <a:rPr lang="en-GB" dirty="0" smtClean="0"/>
              <a:t>Has moral values attached</a:t>
            </a:r>
          </a:p>
          <a:p>
            <a:r>
              <a:rPr lang="en-GB" dirty="0" smtClean="0"/>
              <a:t>Determines actions, choices, behaviours</a:t>
            </a:r>
          </a:p>
          <a:p>
            <a:r>
              <a:rPr lang="en-GB" dirty="0" smtClean="0"/>
              <a:t>Not the same as biological sex  </a:t>
            </a:r>
            <a:endParaRPr lang="en-GB" dirty="0"/>
          </a:p>
        </p:txBody>
      </p:sp>
      <p:pic>
        <p:nvPicPr>
          <p:cNvPr id="3075" name="Picture 3" descr="C:\Users\luci\AppData\Local\Microsoft\Windows\Temporary Internet Files\Content.IE5\2O8T44R0\MC90004812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2780928"/>
            <a:ext cx="1621884" cy="1620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Anthropological data revealed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Every society has a gender divide which determines social roles</a:t>
            </a:r>
          </a:p>
          <a:p>
            <a:r>
              <a:rPr lang="en-GB" dirty="0" smtClean="0"/>
              <a:t>It is often conceived of dichotomously as </a:t>
            </a:r>
            <a:r>
              <a:rPr lang="en-GB" dirty="0" err="1" smtClean="0"/>
              <a:t>oppositionals</a:t>
            </a:r>
            <a:endParaRPr lang="en-GB" dirty="0" smtClean="0"/>
          </a:p>
          <a:p>
            <a:r>
              <a:rPr lang="en-GB" dirty="0" smtClean="0"/>
              <a:t>These roles link to specific tasks</a:t>
            </a:r>
          </a:p>
          <a:p>
            <a:r>
              <a:rPr lang="en-GB" dirty="0" smtClean="0"/>
              <a:t>Roles assumed to be connected to sexual dimorphism</a:t>
            </a:r>
            <a:endParaRPr lang="en-GB" dirty="0"/>
          </a:p>
        </p:txBody>
      </p:sp>
      <p:pic>
        <p:nvPicPr>
          <p:cNvPr id="2050" name="Picture 2" descr="C:\Users\luci\AppData\Local\Microsoft\Windows\Temporary Internet Files\Content.IE5\2O8T44R0\MC90031241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02645" y="5027327"/>
            <a:ext cx="1817827" cy="15700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Biology and roles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So, societies appear to be constructed using the notion of appropriate/correct tasks for the different genders.</a:t>
            </a:r>
          </a:p>
          <a:p>
            <a:r>
              <a:rPr lang="en-GB" dirty="0" smtClean="0"/>
              <a:t>Where do these structural ideas come from?</a:t>
            </a:r>
          </a:p>
          <a:p>
            <a:pPr lvl="1"/>
            <a:r>
              <a:rPr lang="en-GB" dirty="0" smtClean="0"/>
              <a:t>Undoubtedly biology is formative</a:t>
            </a:r>
          </a:p>
          <a:p>
            <a:pPr lvl="2"/>
            <a:r>
              <a:rPr lang="en-GB" dirty="0" smtClean="0"/>
              <a:t>Menstruation</a:t>
            </a:r>
          </a:p>
          <a:p>
            <a:pPr lvl="2"/>
            <a:r>
              <a:rPr lang="en-GB" dirty="0" smtClean="0"/>
              <a:t>Pregnancy and childbirth</a:t>
            </a:r>
          </a:p>
          <a:p>
            <a:pPr lvl="2"/>
            <a:r>
              <a:rPr lang="en-GB" dirty="0" smtClean="0"/>
              <a:t>Lactation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637798" y="4463406"/>
            <a:ext cx="3235806" cy="220595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Survival, subsistence and roles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625609"/>
          </a:xfrm>
        </p:spPr>
        <p:txBody>
          <a:bodyPr/>
          <a:lstStyle/>
          <a:p>
            <a:r>
              <a:rPr lang="en-GB" dirty="0" smtClean="0"/>
              <a:t>h/g as ‘original’ method of subsistence</a:t>
            </a:r>
          </a:p>
          <a:p>
            <a:r>
              <a:rPr lang="en-GB" dirty="0" smtClean="0"/>
              <a:t>Most food harvested through gathering (2/3rds world food gathered by women – </a:t>
            </a:r>
            <a:r>
              <a:rPr lang="en-GB" dirty="0" err="1" smtClean="0"/>
              <a:t>Boserup</a:t>
            </a:r>
            <a:r>
              <a:rPr lang="en-GB" dirty="0" smtClean="0"/>
              <a:t>, 1973; Linton, 1973)</a:t>
            </a:r>
          </a:p>
          <a:p>
            <a:r>
              <a:rPr lang="en-GB" dirty="0" smtClean="0"/>
              <a:t>Hunting problematic with small children – and no hair!</a:t>
            </a:r>
          </a:p>
          <a:p>
            <a:r>
              <a:rPr lang="en-GB" dirty="0" smtClean="0"/>
              <a:t>Parental investment necessitates relationship (</a:t>
            </a:r>
            <a:r>
              <a:rPr lang="en-GB" dirty="0" err="1" smtClean="0"/>
              <a:t>Trivers</a:t>
            </a:r>
            <a:r>
              <a:rPr lang="en-GB" dirty="0" smtClean="0"/>
              <a:t>, 1972)</a:t>
            </a:r>
            <a:endParaRPr lang="en-GB" dirty="0"/>
          </a:p>
        </p:txBody>
      </p:sp>
      <p:pic>
        <p:nvPicPr>
          <p:cNvPr id="18436" name="Picture 4" descr="C:\Users\luci\AppData\Local\Microsoft\Windows\Temporary Internet Files\Content.IE5\C5E04ZI0\MC90002224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5105051"/>
            <a:ext cx="1805940" cy="1492301"/>
          </a:xfrm>
          <a:prstGeom prst="rect">
            <a:avLst/>
          </a:prstGeom>
          <a:solidFill>
            <a:schemeClr val="tx1"/>
          </a:solidFill>
        </p:spPr>
      </p:pic>
      <p:pic>
        <p:nvPicPr>
          <p:cNvPr id="18437" name="Picture 5" descr="C:\Users\luci\AppData\Local\Microsoft\Windows\Temporary Internet Files\Content.IE5\TAQDD7RT\MC90002224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9992" y="5085184"/>
            <a:ext cx="1836115" cy="1510589"/>
          </a:xfrm>
          <a:prstGeom prst="rect">
            <a:avLst/>
          </a:prstGeom>
          <a:solidFill>
            <a:schemeClr val="tx1"/>
          </a:solidFill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229600" cy="1252728"/>
          </a:xfrm>
        </p:spPr>
        <p:txBody>
          <a:bodyPr>
            <a:normAutofit/>
          </a:bodyPr>
          <a:lstStyle/>
          <a:p>
            <a:r>
              <a:rPr lang="en-GB" dirty="0" smtClean="0"/>
              <a:t>Spatial division and power </a:t>
            </a:r>
            <a:br>
              <a:rPr lang="en-GB" dirty="0" smtClean="0"/>
            </a:br>
            <a:endParaRPr lang="en-GB" sz="27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625609"/>
          </a:xfrm>
        </p:spPr>
        <p:txBody>
          <a:bodyPr/>
          <a:lstStyle/>
          <a:p>
            <a:pPr>
              <a:buNone/>
            </a:pPr>
            <a:r>
              <a:rPr lang="en-GB" dirty="0" smtClean="0"/>
              <a:t>Social space is divided into 2 basic categories</a:t>
            </a:r>
          </a:p>
          <a:p>
            <a:pPr lvl="1"/>
            <a:r>
              <a:rPr lang="en-GB" dirty="0" smtClean="0">
                <a:solidFill>
                  <a:srgbClr val="FF3399"/>
                </a:solidFill>
              </a:rPr>
              <a:t>Domestic sphere</a:t>
            </a:r>
            <a:r>
              <a:rPr lang="en-GB" dirty="0" smtClean="0"/>
              <a:t>: home/private, inhabited by women and children</a:t>
            </a:r>
          </a:p>
          <a:p>
            <a:pPr lvl="1"/>
            <a:r>
              <a:rPr lang="en-GB" dirty="0" smtClean="0">
                <a:solidFill>
                  <a:srgbClr val="0070C0"/>
                </a:solidFill>
              </a:rPr>
              <a:t>Political sphere</a:t>
            </a:r>
            <a:r>
              <a:rPr lang="en-GB" dirty="0" smtClean="0"/>
              <a:t>: public, inhabited by men</a:t>
            </a:r>
          </a:p>
          <a:p>
            <a:pPr marL="457200" lvl="1" indent="0">
              <a:buNone/>
            </a:pPr>
            <a:r>
              <a:rPr lang="en-GB" dirty="0"/>
              <a:t>	</a:t>
            </a:r>
            <a:r>
              <a:rPr lang="en-GB" sz="2400" dirty="0" smtClean="0"/>
              <a:t>(</a:t>
            </a:r>
            <a:r>
              <a:rPr lang="en-GB" sz="2400" dirty="0" err="1"/>
              <a:t>Rosaldo</a:t>
            </a:r>
            <a:r>
              <a:rPr lang="en-GB" sz="2400" dirty="0"/>
              <a:t>, 1974. </a:t>
            </a:r>
            <a:r>
              <a:rPr lang="en-GB" sz="2400" i="1" dirty="0"/>
              <a:t>Women, culture and society</a:t>
            </a:r>
            <a:r>
              <a:rPr lang="en-GB" sz="2400" dirty="0"/>
              <a:t>)</a:t>
            </a:r>
          </a:p>
        </p:txBody>
      </p:sp>
      <p:pic>
        <p:nvPicPr>
          <p:cNvPr id="20486" name="Picture 6" descr="C:\Users\luci\AppData\Local\Microsoft\Windows\Temporary Internet Files\Content.IE5\C5E04ZI0\MC90041572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4581128"/>
            <a:ext cx="3151157" cy="2016000"/>
          </a:xfrm>
          <a:prstGeom prst="rect">
            <a:avLst/>
          </a:prstGeom>
          <a:noFill/>
        </p:spPr>
      </p:pic>
      <p:pic>
        <p:nvPicPr>
          <p:cNvPr id="20487" name="Picture 7" descr="C:\Users\luci\AppData\Local\Microsoft\Windows\Temporary Internet Files\Content.IE5\TAQDD7RT\MC90005474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4509120"/>
            <a:ext cx="2285200" cy="2052000"/>
          </a:xfrm>
          <a:prstGeom prst="rect">
            <a:avLst/>
          </a:prstGeom>
          <a:noFill/>
        </p:spPr>
      </p:pic>
      <p:pic>
        <p:nvPicPr>
          <p:cNvPr id="20489" name="Picture 9" descr="C:\Users\luci\AppData\Local\Microsoft\Windows\Temporary Internet Files\Content.IE5\TAQDD7RT\MP900446455[1].jpg"/>
          <p:cNvPicPr>
            <a:picLocks noChangeAspect="1" noChangeArrowheads="1"/>
          </p:cNvPicPr>
          <p:nvPr/>
        </p:nvPicPr>
        <p:blipFill>
          <a:blip r:embed="rId4" cstate="print"/>
          <a:srcRect r="21667" b="6423"/>
          <a:stretch>
            <a:fillRect/>
          </a:stretch>
        </p:blipFill>
        <p:spPr bwMode="auto">
          <a:xfrm>
            <a:off x="7130176" y="4221088"/>
            <a:ext cx="1690296" cy="24928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So, conclusions from ethnographic info showed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</a:t>
            </a:r>
            <a:r>
              <a:rPr lang="en-US" dirty="0" smtClean="0"/>
              <a:t>ocieties divided social tasks between genders</a:t>
            </a:r>
          </a:p>
          <a:p>
            <a:pPr lvl="1"/>
            <a:r>
              <a:rPr lang="en-US" dirty="0" smtClean="0"/>
              <a:t>Examples: </a:t>
            </a:r>
          </a:p>
          <a:p>
            <a:pPr lvl="2"/>
            <a:r>
              <a:rPr lang="en-US" dirty="0" smtClean="0"/>
              <a:t>Men, hunting; women, foraging</a:t>
            </a:r>
          </a:p>
          <a:p>
            <a:pPr lvl="2"/>
            <a:r>
              <a:rPr lang="en-US" dirty="0" smtClean="0"/>
              <a:t>Men, politics; women, childcare</a:t>
            </a:r>
          </a:p>
          <a:p>
            <a:r>
              <a:rPr lang="en-US" dirty="0" smtClean="0"/>
              <a:t>Tasks expected to be done by men assumed a different status from those of women</a:t>
            </a:r>
          </a:p>
          <a:p>
            <a:r>
              <a:rPr lang="en-US" dirty="0"/>
              <a:t>M</a:t>
            </a:r>
            <a:r>
              <a:rPr lang="en-US" dirty="0" smtClean="0"/>
              <a:t>ale role tasks were more highly valued than those of women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868144" y="2461393"/>
            <a:ext cx="1800200" cy="18317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797254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>
          <a:xfrm>
            <a:off x="683568" y="3212976"/>
            <a:ext cx="8077200" cy="1673352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OK…task division makes some sense but why the value attached too?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>
            <a:off x="683568" y="1628800"/>
            <a:ext cx="8077200" cy="1499616"/>
          </a:xfrm>
        </p:spPr>
        <p:txBody>
          <a:bodyPr/>
          <a:lstStyle/>
          <a:p>
            <a:r>
              <a:rPr lang="en-GB" dirty="0" smtClean="0"/>
              <a:t>And why are women’s tasks always diminished in stature?</a:t>
            </a:r>
            <a:endParaRPr lang="en-GB" dirty="0"/>
          </a:p>
        </p:txBody>
      </p:sp>
      <p:pic>
        <p:nvPicPr>
          <p:cNvPr id="19459" name="Picture 3" descr="C:\Users\luci\AppData\Local\Microsoft\Windows\Temporary Internet Files\Content.IE5\2O8T44R0\MP90040134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99620" y="764704"/>
            <a:ext cx="1704828" cy="2556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Universal subordination of women?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Ethnographic examples of gender based inequality suggested this was a universal response to sexual difference 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/>
              <a:t>	</a:t>
            </a:r>
            <a:r>
              <a:rPr lang="en-GB" dirty="0" smtClean="0"/>
              <a:t>BUT… is this actually the case?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516216" y="2924944"/>
            <a:ext cx="2222500" cy="3657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Rise of Feminist and Marxist anthropologists in the ‘70s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Prompted inquiry into the roots of </a:t>
            </a:r>
          </a:p>
          <a:p>
            <a:pPr marL="118872" indent="0">
              <a:buNone/>
            </a:pPr>
            <a:r>
              <a:rPr lang="en-US" dirty="0" smtClean="0"/>
              <a:t>	this inequality</a:t>
            </a:r>
          </a:p>
          <a:p>
            <a:r>
              <a:rPr lang="en-US" dirty="0" smtClean="0"/>
              <a:t>Their first conclusion:</a:t>
            </a:r>
          </a:p>
          <a:p>
            <a:pPr lvl="1"/>
            <a:r>
              <a:rPr lang="en-US" dirty="0" smtClean="0"/>
              <a:t>Findings reflect male bias in the ‘west’</a:t>
            </a:r>
          </a:p>
          <a:p>
            <a:pPr lvl="1"/>
            <a:r>
              <a:rPr lang="en-US" dirty="0" smtClean="0"/>
              <a:t>Findings reflect male bias in the field and the discipline</a:t>
            </a:r>
          </a:p>
          <a:p>
            <a:endParaRPr lang="en-US" dirty="0"/>
          </a:p>
          <a:p>
            <a:r>
              <a:rPr lang="en-US" dirty="0" smtClean="0"/>
              <a:t>But more research by women still revealed this pattern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179709" y="188640"/>
            <a:ext cx="1827614" cy="2880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4766744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More questions…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Did this mean that it was ‘natural’? And if so, is ‘natural’ right?</a:t>
            </a:r>
          </a:p>
          <a:p>
            <a:r>
              <a:rPr lang="en-GB" dirty="0"/>
              <a:t>Is woman ‘the other’?</a:t>
            </a:r>
          </a:p>
          <a:p>
            <a:r>
              <a:rPr lang="en-GB" dirty="0"/>
              <a:t>Are women naturally inferior to men?</a:t>
            </a:r>
          </a:p>
          <a:p>
            <a:pPr>
              <a:buNone/>
            </a:pPr>
            <a:r>
              <a:rPr lang="en-GB" sz="2000" dirty="0" smtClean="0"/>
              <a:t>		(</a:t>
            </a:r>
            <a:r>
              <a:rPr lang="en-GB" sz="2000" dirty="0" err="1"/>
              <a:t>Rosaldo</a:t>
            </a:r>
            <a:r>
              <a:rPr lang="en-GB" sz="2000" dirty="0"/>
              <a:t> and Lamphere,1974:2)</a:t>
            </a:r>
            <a:endParaRPr lang="en-GB" dirty="0"/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918744" y="3950914"/>
            <a:ext cx="4045744" cy="26863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6634668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155448"/>
            <a:ext cx="8229600" cy="1252728"/>
          </a:xfrm>
        </p:spPr>
        <p:txBody>
          <a:bodyPr>
            <a:normAutofit fontScale="90000"/>
          </a:bodyPr>
          <a:lstStyle/>
          <a:p>
            <a:r>
              <a:rPr lang="en-GB" dirty="0"/>
              <a:t>F</a:t>
            </a:r>
            <a:r>
              <a:rPr lang="en-GB" dirty="0" smtClean="0"/>
              <a:t>urther points from </a:t>
            </a:r>
            <a:br>
              <a:rPr lang="en-GB" dirty="0" smtClean="0"/>
            </a:br>
            <a:r>
              <a:rPr lang="en-GB" dirty="0" smtClean="0"/>
              <a:t>feminist anthropologists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971743"/>
            <a:ext cx="8229600" cy="4625609"/>
          </a:xfrm>
        </p:spPr>
        <p:txBody>
          <a:bodyPr>
            <a:normAutofit/>
          </a:bodyPr>
          <a:lstStyle/>
          <a:p>
            <a:r>
              <a:rPr lang="en-GB" dirty="0" smtClean="0"/>
              <a:t>Original assumptions were too narrow and blunt </a:t>
            </a:r>
          </a:p>
          <a:p>
            <a:r>
              <a:rPr lang="en-GB" dirty="0"/>
              <a:t>G</a:t>
            </a:r>
            <a:r>
              <a:rPr lang="en-GB" dirty="0" smtClean="0"/>
              <a:t>ender roles vary more than first reported</a:t>
            </a:r>
          </a:p>
          <a:p>
            <a:r>
              <a:rPr lang="en-GB" dirty="0" smtClean="0"/>
              <a:t>Women dominate some situations and men in others</a:t>
            </a:r>
          </a:p>
          <a:p>
            <a:r>
              <a:rPr lang="en-GB" dirty="0" smtClean="0"/>
              <a:t>Example:</a:t>
            </a:r>
          </a:p>
          <a:p>
            <a:pPr lvl="1"/>
            <a:r>
              <a:rPr lang="en-GB" dirty="0" smtClean="0"/>
              <a:t>Iroquois tribes men serve as leaders but are elected by clan mothers – who can remove them too (Lassiter,2006:140)</a:t>
            </a:r>
          </a:p>
          <a:p>
            <a:pPr lvl="1"/>
            <a:endParaRPr lang="en-GB" dirty="0"/>
          </a:p>
        </p:txBody>
      </p:sp>
      <p:pic>
        <p:nvPicPr>
          <p:cNvPr id="25602" name="Picture 2" descr="http://summertownstock.com/panoramicsforebay/details/SummertownSun-IroquoisGroup1914detai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90597" y="0"/>
            <a:ext cx="3053403" cy="1800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Alternative genders – 3</a:t>
            </a:r>
            <a:r>
              <a:rPr lang="en-GB" baseline="30000" dirty="0" smtClean="0"/>
              <a:t>rd</a:t>
            </a:r>
            <a:r>
              <a:rPr lang="en-GB" dirty="0" smtClean="0"/>
              <a:t> gender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i="1" dirty="0" err="1" smtClean="0"/>
              <a:t>Hijras</a:t>
            </a:r>
            <a:r>
              <a:rPr lang="en-GB" dirty="0" smtClean="0"/>
              <a:t> – emasculated men and hermaphrodites</a:t>
            </a:r>
          </a:p>
          <a:p>
            <a:r>
              <a:rPr lang="en-GB" i="1" dirty="0" err="1" smtClean="0"/>
              <a:t>Xanith</a:t>
            </a:r>
            <a:r>
              <a:rPr lang="en-GB" dirty="0" smtClean="0"/>
              <a:t> (Islamic society Oman) – who have both masculine and feminine characteristics</a:t>
            </a:r>
          </a:p>
          <a:p>
            <a:r>
              <a:rPr lang="en-GB" i="1" dirty="0" err="1" smtClean="0"/>
              <a:t>Berdache</a:t>
            </a:r>
            <a:r>
              <a:rPr lang="en-GB" dirty="0" smtClean="0"/>
              <a:t> – ‘manly-hearted women’ or ‘two-spirit’ of Native American groups who reject traditional roles (shamans)</a:t>
            </a:r>
          </a:p>
          <a:p>
            <a:r>
              <a:rPr lang="en-GB" i="1" dirty="0" err="1" smtClean="0"/>
              <a:t>Mahu</a:t>
            </a:r>
            <a:r>
              <a:rPr lang="en-GB" dirty="0" smtClean="0"/>
              <a:t> – Tahitian men who behave as women</a:t>
            </a:r>
          </a:p>
          <a:p>
            <a:pPr>
              <a:buNone/>
            </a:pPr>
            <a:r>
              <a:rPr lang="en-GB" sz="2400" dirty="0" smtClean="0"/>
              <a:t>(Lassiter,2006:135-6)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8" name="Picture 4" descr="http://farm4.static.flickr.com/3017/2989485478_e42d882d3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772816"/>
            <a:ext cx="3276600" cy="4362450"/>
          </a:xfrm>
          <a:prstGeom prst="rect">
            <a:avLst/>
          </a:prstGeom>
          <a:noFill/>
        </p:spPr>
      </p:pic>
      <p:pic>
        <p:nvPicPr>
          <p:cNvPr id="21510" name="Picture 6" descr="http://www.soc.ucsb.edu/sexinfo/images/berdach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3888" y="692696"/>
            <a:ext cx="2200275" cy="3467100"/>
          </a:xfrm>
          <a:prstGeom prst="rect">
            <a:avLst/>
          </a:prstGeom>
          <a:noFill/>
        </p:spPr>
      </p:pic>
      <p:pic>
        <p:nvPicPr>
          <p:cNvPr id="21512" name="Picture 8" descr="http://www.medium4you.be/local/cache-vignettes/L300xH418/mahu-tahiti1ab62-019f0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24128" y="1700808"/>
            <a:ext cx="3133725" cy="43624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dancing boys of Afghanistan</a:t>
            </a:r>
            <a:endParaRPr lang="en-GB" dirty="0"/>
          </a:p>
        </p:txBody>
      </p:sp>
      <p:pic>
        <p:nvPicPr>
          <p:cNvPr id="24578" name="Picture 2" descr="ImageShack, share photos, pictures, free image hosting, free video hosting, image hosting, video hosting, photo image hosting site, video hosting sit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2420888"/>
            <a:ext cx="4095750" cy="2924176"/>
          </a:xfrm>
          <a:prstGeom prst="rect">
            <a:avLst/>
          </a:prstGeom>
          <a:noFill/>
        </p:spPr>
      </p:pic>
      <p:pic>
        <p:nvPicPr>
          <p:cNvPr id="24580" name="Picture 4" descr="http://english.taand.com/images/articles/2010_04/1007/u2_466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4" y="2276872"/>
            <a:ext cx="3333750" cy="32385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Peggy Reeves </a:t>
            </a:r>
            <a:r>
              <a:rPr lang="en-GB" dirty="0" err="1" smtClean="0"/>
              <a:t>Sanday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sz="2000" dirty="0" smtClean="0"/>
              <a:t>(1981. F</a:t>
            </a:r>
            <a:r>
              <a:rPr lang="en-GB" sz="2000" i="1" dirty="0" smtClean="0"/>
              <a:t>emale Power, Male Dominance: the origins of sexual inequality</a:t>
            </a:r>
            <a:r>
              <a:rPr lang="en-GB" sz="2000" dirty="0"/>
              <a:t>.</a:t>
            </a:r>
            <a:r>
              <a:rPr lang="en-GB" sz="2000" dirty="0" smtClean="0"/>
              <a:t> CUP)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Biology might not be </a:t>
            </a:r>
            <a:r>
              <a:rPr lang="en-GB" i="1" dirty="0" smtClean="0"/>
              <a:t>exclusively</a:t>
            </a:r>
            <a:r>
              <a:rPr lang="en-GB" dirty="0" smtClean="0"/>
              <a:t> formative</a:t>
            </a:r>
          </a:p>
          <a:p>
            <a:r>
              <a:rPr lang="en-GB" dirty="0" smtClean="0"/>
              <a:t>Humanity’s relationship to the landscape shapes conclusions about life</a:t>
            </a:r>
          </a:p>
          <a:p>
            <a:r>
              <a:rPr lang="en-GB" dirty="0" smtClean="0"/>
              <a:t>Gender based inequality was less evident in foraging societies. It increased with technological advances</a:t>
            </a:r>
            <a:endParaRPr lang="en-GB" dirty="0"/>
          </a:p>
        </p:txBody>
      </p:sp>
      <p:pic>
        <p:nvPicPr>
          <p:cNvPr id="27650" name="Picture 2" descr="http://www.upenn.edu/almanac/v44/n02/Eggi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3861048"/>
            <a:ext cx="1918823" cy="2736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Sherry </a:t>
            </a:r>
            <a:r>
              <a:rPr lang="en-GB" dirty="0" err="1" smtClean="0"/>
              <a:t>Ortner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sz="2000" dirty="0" smtClean="0"/>
              <a:t>(1974.</a:t>
            </a:r>
            <a:r>
              <a:rPr lang="en-GB" sz="2000" i="1" dirty="0" smtClean="0"/>
              <a:t>Woman, Culture and Society</a:t>
            </a:r>
            <a:r>
              <a:rPr lang="en-GB" sz="2000" dirty="0"/>
              <a:t>.</a:t>
            </a:r>
            <a:r>
              <a:rPr lang="en-GB" sz="2000" dirty="0" smtClean="0"/>
              <a:t> Stanford </a:t>
            </a:r>
            <a:r>
              <a:rPr lang="en-GB" sz="2000" dirty="0" err="1" smtClean="0"/>
              <a:t>Uni</a:t>
            </a:r>
            <a:r>
              <a:rPr lang="en-GB" sz="2000" dirty="0" smtClean="0"/>
              <a:t> Press)</a:t>
            </a:r>
            <a:endParaRPr lang="en-GB" sz="2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Biology and notion of ‘feminine personality’ culminates in women being easily seen as ‘natural’</a:t>
            </a:r>
          </a:p>
          <a:p>
            <a:r>
              <a:rPr lang="en-GB" dirty="0" smtClean="0"/>
              <a:t>Men are then ‘cultural’ – elevated</a:t>
            </a:r>
          </a:p>
          <a:p>
            <a:r>
              <a:rPr lang="en-GB" dirty="0" smtClean="0"/>
              <a:t>Culture controls nature; nature needs to serve culture</a:t>
            </a:r>
            <a:endParaRPr lang="en-GB" dirty="0"/>
          </a:p>
        </p:txBody>
      </p:sp>
      <p:pic>
        <p:nvPicPr>
          <p:cNvPr id="29699" name="Picture 3" descr="C:\Users\luci\AppData\Local\Microsoft\Windows\Temporary Internet Files\Content.IE5\DLIYC64I\MP90022765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224" y="332656"/>
            <a:ext cx="1643580" cy="2484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Jane </a:t>
            </a:r>
            <a:r>
              <a:rPr lang="en-GB" dirty="0" err="1" smtClean="0"/>
              <a:t>Fishburne</a:t>
            </a:r>
            <a:r>
              <a:rPr lang="en-GB" dirty="0" smtClean="0"/>
              <a:t> Collier</a:t>
            </a:r>
            <a:r>
              <a:rPr lang="en-GB" sz="4800" dirty="0" smtClean="0"/>
              <a:t> </a:t>
            </a:r>
            <a:br>
              <a:rPr lang="en-GB" sz="4800" dirty="0" smtClean="0"/>
            </a:br>
            <a:r>
              <a:rPr lang="en-GB" sz="2200" dirty="0" smtClean="0"/>
              <a:t>(1974. </a:t>
            </a:r>
            <a:r>
              <a:rPr lang="en-GB" sz="2200" i="1" dirty="0" smtClean="0"/>
              <a:t>Woman, Culture and Society</a:t>
            </a:r>
            <a:r>
              <a:rPr lang="en-GB" sz="2200" dirty="0"/>
              <a:t>.</a:t>
            </a:r>
            <a:r>
              <a:rPr lang="en-GB" sz="2200" dirty="0" smtClean="0"/>
              <a:t> Stanford </a:t>
            </a:r>
            <a:r>
              <a:rPr lang="en-GB" sz="2200" dirty="0" err="1" smtClean="0"/>
              <a:t>Uni</a:t>
            </a:r>
            <a:r>
              <a:rPr lang="en-GB" sz="2200" dirty="0" smtClean="0"/>
              <a:t> Press) </a:t>
            </a:r>
            <a:endParaRPr lang="en-GB" sz="2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Women control from behind the scenes, indirectly</a:t>
            </a:r>
          </a:p>
          <a:p>
            <a:r>
              <a:rPr lang="en-GB" dirty="0" smtClean="0"/>
              <a:t>All people have mothers!</a:t>
            </a:r>
          </a:p>
          <a:p>
            <a:r>
              <a:rPr lang="en-GB" dirty="0" smtClean="0"/>
              <a:t>This may appear trivial but social relationships create structures and shouldn’t be ignored</a:t>
            </a:r>
            <a:endParaRPr lang="en-GB" dirty="0"/>
          </a:p>
        </p:txBody>
      </p:sp>
      <p:pic>
        <p:nvPicPr>
          <p:cNvPr id="28674" name="Picture 2" descr="http://www.antropologiajuridica.cl/wp-content/uploads/cursos/primer_curso_aj.jpg"/>
          <p:cNvPicPr>
            <a:picLocks noChangeAspect="1" noChangeArrowheads="1"/>
          </p:cNvPicPr>
          <p:nvPr/>
        </p:nvPicPr>
        <p:blipFill>
          <a:blip r:embed="rId2" cstate="print"/>
          <a:srcRect l="52152" r="31216"/>
          <a:stretch>
            <a:fillRect/>
          </a:stretch>
        </p:blipFill>
        <p:spPr bwMode="auto">
          <a:xfrm>
            <a:off x="7956376" y="0"/>
            <a:ext cx="792088" cy="3571875"/>
          </a:xfrm>
          <a:prstGeom prst="rect">
            <a:avLst/>
          </a:prstGeom>
          <a:noFill/>
        </p:spPr>
      </p:pic>
      <p:pic>
        <p:nvPicPr>
          <p:cNvPr id="28676" name="Picture 4" descr="C:\Users\luci\AppData\Local\Microsoft\Windows\Temporary Internet Files\Content.IE5\DLIYC64I\MP90044398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00" y="4725144"/>
            <a:ext cx="2218073" cy="147610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Henrietta Moore</a:t>
            </a:r>
            <a:br>
              <a:rPr lang="en-GB" dirty="0" smtClean="0"/>
            </a:br>
            <a:r>
              <a:rPr lang="en-GB" sz="2000" dirty="0" smtClean="0"/>
              <a:t>(1988. </a:t>
            </a:r>
            <a:r>
              <a:rPr lang="en-GB" sz="2000" i="1" dirty="0" smtClean="0"/>
              <a:t>Feminism and Anthropology</a:t>
            </a:r>
            <a:r>
              <a:rPr lang="en-GB" sz="2000" dirty="0"/>
              <a:t>.</a:t>
            </a:r>
            <a:r>
              <a:rPr lang="en-GB" sz="2000" dirty="0" smtClean="0"/>
              <a:t> University of Minnesota Press)</a:t>
            </a:r>
            <a:endParaRPr lang="en-GB" sz="2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Gender is not only about women</a:t>
            </a:r>
          </a:p>
          <a:p>
            <a:r>
              <a:rPr lang="en-GB" dirty="0" smtClean="0"/>
              <a:t>It is about relationships and how society is structured</a:t>
            </a:r>
          </a:p>
          <a:p>
            <a:r>
              <a:rPr lang="en-GB" dirty="0" smtClean="0"/>
              <a:t>Looking at male roles is increasingly important too</a:t>
            </a:r>
            <a:endParaRPr lang="en-GB" dirty="0"/>
          </a:p>
        </p:txBody>
      </p:sp>
      <p:pic>
        <p:nvPicPr>
          <p:cNvPr id="31746" name="Picture 2" descr="http://erc.europa.eu/layouts/images/Moor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4653136"/>
            <a:ext cx="2735505" cy="1800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Where women rule</a:t>
            </a:r>
            <a:endParaRPr lang="en-GB" dirty="0"/>
          </a:p>
        </p:txBody>
      </p:sp>
      <p:pic>
        <p:nvPicPr>
          <p:cNvPr id="1026" name="Picture 2" descr="http://i48.tinypic.com/2i0zne0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13235" y="548992"/>
            <a:ext cx="3635229" cy="2808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Exploration of gender </a:t>
            </a:r>
          </a:p>
          <a:p>
            <a:r>
              <a:rPr lang="en-GB" dirty="0" smtClean="0"/>
              <a:t>Explanation of difference in task role</a:t>
            </a:r>
          </a:p>
          <a:p>
            <a:r>
              <a:rPr lang="en-GB" dirty="0" smtClean="0"/>
              <a:t>Queried apparent universal gender inequality</a:t>
            </a:r>
          </a:p>
          <a:p>
            <a:r>
              <a:rPr lang="en-GB" dirty="0" smtClean="0"/>
              <a:t>Considered some feminist ideas and explanations</a:t>
            </a:r>
            <a:endParaRPr lang="en-GB" dirty="0"/>
          </a:p>
        </p:txBody>
      </p:sp>
      <p:pic>
        <p:nvPicPr>
          <p:cNvPr id="30722" name="Picture 2" descr="C:\Users\luci\AppData\Local\Microsoft\Windows\Temporary Internet Files\Content.IE5\C5E04ZI0\MP90040666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260648"/>
            <a:ext cx="2081784" cy="31211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Custom 23">
      <a:dk1>
        <a:srgbClr val="FFFFFF"/>
      </a:dk1>
      <a:lt1>
        <a:srgbClr val="141415"/>
      </a:lt1>
      <a:dk2>
        <a:srgbClr val="340000"/>
      </a:dk2>
      <a:lt2>
        <a:srgbClr val="FFC000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646</TotalTime>
  <Words>635</Words>
  <Application>Microsoft Office PowerPoint</Application>
  <PresentationFormat>On-screen Show (4:3)</PresentationFormat>
  <Paragraphs>107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Module</vt:lpstr>
      <vt:lpstr>Gender </vt:lpstr>
      <vt:lpstr>Today’s class</vt:lpstr>
      <vt:lpstr>What does gender mean?</vt:lpstr>
      <vt:lpstr>Anthropological data revealed</vt:lpstr>
      <vt:lpstr>Biology and roles</vt:lpstr>
      <vt:lpstr>Survival, subsistence and roles</vt:lpstr>
      <vt:lpstr>Spatial division and power  </vt:lpstr>
      <vt:lpstr>So, conclusions from ethnographic info showed</vt:lpstr>
      <vt:lpstr>OK…task division makes some sense but why the value attached too?</vt:lpstr>
      <vt:lpstr>Universal subordination of women?</vt:lpstr>
      <vt:lpstr>Rise of Feminist and Marxist anthropologists in the ‘70s</vt:lpstr>
      <vt:lpstr>More questions…</vt:lpstr>
      <vt:lpstr>Further points from  feminist anthropologists</vt:lpstr>
      <vt:lpstr>Alternative genders – 3rd gender</vt:lpstr>
      <vt:lpstr>Slide 15</vt:lpstr>
      <vt:lpstr>The dancing boys of Afghanistan</vt:lpstr>
      <vt:lpstr>Peggy Reeves Sanday (1981. Female Power, Male Dominance: the origins of sexual inequality. CUP)</vt:lpstr>
      <vt:lpstr>Sherry Ortner (1974.Woman, Culture and Society. Stanford Uni Press)</vt:lpstr>
      <vt:lpstr>Jane Fishburne Collier  (1974. Woman, Culture and Society. Stanford Uni Press) </vt:lpstr>
      <vt:lpstr>Henrietta Moore (1988. Feminism and Anthropology. University of Minnesota Press)</vt:lpstr>
      <vt:lpstr>Where women rule</vt:lpstr>
      <vt:lpstr>Summary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Gender </dc:title>
  <dc:creator>sa025</dc:creator>
  <cp:lastModifiedBy>sa025</cp:lastModifiedBy>
  <cp:revision>44</cp:revision>
  <dcterms:created xsi:type="dcterms:W3CDTF">2010-10-27T09:51:08Z</dcterms:created>
  <dcterms:modified xsi:type="dcterms:W3CDTF">2011-11-01T08:59:48Z</dcterms:modified>
</cp:coreProperties>
</file>