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91" r:id="rId4"/>
    <p:sldId id="286" r:id="rId5"/>
    <p:sldId id="258" r:id="rId6"/>
    <p:sldId id="294" r:id="rId7"/>
    <p:sldId id="259" r:id="rId8"/>
    <p:sldId id="292" r:id="rId9"/>
    <p:sldId id="260" r:id="rId10"/>
    <p:sldId id="295" r:id="rId11"/>
    <p:sldId id="261" r:id="rId12"/>
    <p:sldId id="262" r:id="rId13"/>
    <p:sldId id="296" r:id="rId14"/>
    <p:sldId id="263" r:id="rId15"/>
    <p:sldId id="297" r:id="rId16"/>
    <p:sldId id="264" r:id="rId17"/>
    <p:sldId id="298" r:id="rId18"/>
    <p:sldId id="265" r:id="rId19"/>
    <p:sldId id="266" r:id="rId20"/>
    <p:sldId id="299" r:id="rId21"/>
    <p:sldId id="267" r:id="rId22"/>
    <p:sldId id="300" r:id="rId23"/>
    <p:sldId id="273" r:id="rId24"/>
    <p:sldId id="272" r:id="rId25"/>
    <p:sldId id="283" r:id="rId26"/>
    <p:sldId id="274" r:id="rId27"/>
    <p:sldId id="282" r:id="rId28"/>
    <p:sldId id="275" r:id="rId29"/>
    <p:sldId id="285" r:id="rId30"/>
    <p:sldId id="276" r:id="rId31"/>
    <p:sldId id="288" r:id="rId32"/>
    <p:sldId id="293" r:id="rId33"/>
    <p:sldId id="277" r:id="rId34"/>
    <p:sldId id="290" r:id="rId35"/>
    <p:sldId id="289" r:id="rId36"/>
    <p:sldId id="268" r:id="rId37"/>
    <p:sldId id="287" r:id="rId38"/>
    <p:sldId id="269" r:id="rId39"/>
    <p:sldId id="284" r:id="rId40"/>
    <p:sldId id="270" r:id="rId41"/>
    <p:sldId id="271" r:id="rId42"/>
    <p:sldId id="301" r:id="rId43"/>
    <p:sldId id="278" r:id="rId44"/>
    <p:sldId id="279" r:id="rId4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3" d="100"/>
          <a:sy n="53" d="100"/>
        </p:scale>
        <p:origin x="85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59314" y="2714171"/>
            <a:ext cx="8300811" cy="2394858"/>
          </a:xfrm>
        </p:spPr>
        <p:txBody>
          <a:bodyPr>
            <a:normAutofit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Abu Dhabi </a:t>
            </a:r>
            <a:br>
              <a:rPr lang="en-GB" dirty="0" smtClean="0"/>
            </a:br>
            <a:r>
              <a:rPr lang="en-GB" dirty="0" smtClean="0"/>
              <a:t>expert training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5486400"/>
            <a:ext cx="8691154" cy="1001486"/>
          </a:xfrm>
        </p:spPr>
        <p:txBody>
          <a:bodyPr>
            <a:normAutofit/>
          </a:bodyPr>
          <a:lstStyle/>
          <a:p>
            <a:r>
              <a:rPr lang="en-GB" sz="4000" dirty="0" smtClean="0"/>
              <a:t>International travel operations</a:t>
            </a:r>
            <a:endParaRPr lang="en-GB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2968" y="1572986"/>
            <a:ext cx="28575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208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267854"/>
            <a:ext cx="10131425" cy="1607127"/>
          </a:xfrm>
        </p:spPr>
        <p:txBody>
          <a:bodyPr/>
          <a:lstStyle/>
          <a:p>
            <a:r>
              <a:rPr lang="en-GB" dirty="0" smtClean="0"/>
              <a:t>Abu Dhabi – Key Selling 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3382" y="822036"/>
            <a:ext cx="9043844" cy="6428509"/>
          </a:xfrm>
        </p:spPr>
        <p:txBody>
          <a:bodyPr/>
          <a:lstStyle/>
          <a:p>
            <a:r>
              <a:rPr lang="en-GB" sz="2400" dirty="0" smtClean="0"/>
              <a:t>Year Round Sunshine &amp; Good weather</a:t>
            </a:r>
          </a:p>
          <a:p>
            <a:r>
              <a:rPr lang="en-GB" sz="2400" dirty="0" smtClean="0"/>
              <a:t>World Class Beaches</a:t>
            </a:r>
          </a:p>
          <a:p>
            <a:r>
              <a:rPr lang="en-GB" sz="2400" dirty="0" smtClean="0"/>
              <a:t>Enchanting Desert</a:t>
            </a:r>
          </a:p>
          <a:p>
            <a:r>
              <a:rPr lang="en-GB" sz="2400" dirty="0" smtClean="0"/>
              <a:t>Modern City with stunning architecture</a:t>
            </a:r>
          </a:p>
          <a:p>
            <a:r>
              <a:rPr lang="en-GB" sz="2400" dirty="0" smtClean="0"/>
              <a:t>Incredibly Safe Destination</a:t>
            </a:r>
          </a:p>
          <a:p>
            <a:r>
              <a:rPr lang="en-GB" sz="2400" dirty="0" smtClean="0"/>
              <a:t>Authentic Arabian Culture</a:t>
            </a:r>
          </a:p>
          <a:p>
            <a:r>
              <a:rPr lang="en-GB" sz="2400" dirty="0" smtClean="0"/>
              <a:t>Record Breaking Theme Parks &amp; Attractions</a:t>
            </a:r>
          </a:p>
          <a:p>
            <a:r>
              <a:rPr lang="en-GB" sz="2400" dirty="0" smtClean="0"/>
              <a:t>Budding Art Scene</a:t>
            </a:r>
          </a:p>
          <a:p>
            <a:r>
              <a:rPr lang="en-GB" sz="2400" dirty="0" smtClean="0"/>
              <a:t>Beautiful Natural Landscapes</a:t>
            </a:r>
          </a:p>
          <a:p>
            <a:r>
              <a:rPr lang="en-GB" sz="2400" dirty="0" smtClean="0"/>
              <a:t>Affordable Luxury to suit all budgets</a:t>
            </a:r>
          </a:p>
          <a:p>
            <a:r>
              <a:rPr lang="en-GB" sz="2400" dirty="0" smtClean="0"/>
              <a:t>International Hotel Brands &amp; Restaurants</a:t>
            </a:r>
          </a:p>
          <a:p>
            <a:r>
              <a:rPr lang="en-GB" sz="2400" dirty="0" smtClean="0"/>
              <a:t>Convenient Direct Flights</a:t>
            </a:r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0856" y="4235387"/>
            <a:ext cx="2699658" cy="216104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1656" y="1339273"/>
            <a:ext cx="2569029" cy="237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662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6457" y="609600"/>
            <a:ext cx="8320769" cy="1456267"/>
          </a:xfrm>
        </p:spPr>
        <p:txBody>
          <a:bodyPr/>
          <a:lstStyle/>
          <a:p>
            <a:r>
              <a:rPr lang="en-GB" dirty="0" smtClean="0"/>
              <a:t>Abu Dhabi, UAE Capital City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6457" y="2402795"/>
            <a:ext cx="6603999" cy="3649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128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4172" y="1175657"/>
            <a:ext cx="6037942" cy="470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56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7345" y="129310"/>
            <a:ext cx="8849881" cy="1182254"/>
          </a:xfrm>
        </p:spPr>
        <p:txBody>
          <a:bodyPr/>
          <a:lstStyle/>
          <a:p>
            <a:r>
              <a:rPr lang="en-GB" dirty="0" smtClean="0"/>
              <a:t>Transport 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964" y="1006765"/>
            <a:ext cx="11905672" cy="4784436"/>
          </a:xfrm>
        </p:spPr>
        <p:txBody>
          <a:bodyPr>
            <a:noAutofit/>
          </a:bodyPr>
          <a:lstStyle/>
          <a:p>
            <a:r>
              <a:rPr lang="en-GB" sz="2000" dirty="0" smtClean="0"/>
              <a:t>7 hour Flight</a:t>
            </a:r>
          </a:p>
          <a:p>
            <a:r>
              <a:rPr lang="en-GB" sz="2000" dirty="0" smtClean="0"/>
              <a:t>Etihad – National Carrier of UAE</a:t>
            </a:r>
          </a:p>
          <a:p>
            <a:r>
              <a:rPr lang="en-GB" sz="2000" dirty="0" smtClean="0"/>
              <a:t>Pre </a:t>
            </a:r>
            <a:r>
              <a:rPr lang="en-GB" sz="2000" dirty="0" err="1" smtClean="0"/>
              <a:t>Covid</a:t>
            </a:r>
            <a:r>
              <a:rPr lang="en-GB" sz="2000" dirty="0" smtClean="0"/>
              <a:t> – 4 flights a day from LHR, 2 x Daily from Manchester &amp; Dublin</a:t>
            </a:r>
          </a:p>
          <a:p>
            <a:r>
              <a:rPr lang="en-GB" sz="2000" dirty="0" smtClean="0"/>
              <a:t>BA Dreamliner Daily from LHR</a:t>
            </a:r>
          </a:p>
          <a:p>
            <a:r>
              <a:rPr lang="en-GB" sz="2000" dirty="0" smtClean="0"/>
              <a:t>Emirates &amp; BA Direct LHR to Dubai – 90 min Taxi or complimentary shuttle or chauffer service for Business Class</a:t>
            </a:r>
          </a:p>
          <a:p>
            <a:r>
              <a:rPr lang="en-GB" sz="2000" dirty="0" err="1" smtClean="0"/>
              <a:t>Roadlinks</a:t>
            </a:r>
            <a:endParaRPr lang="en-GB" sz="2000" dirty="0" smtClean="0"/>
          </a:p>
          <a:p>
            <a:r>
              <a:rPr lang="en-GB" sz="2000" dirty="0" smtClean="0"/>
              <a:t>Taxi’s inexpensive &amp; safe – Uber &amp; </a:t>
            </a:r>
            <a:r>
              <a:rPr lang="en-GB" sz="2000" dirty="0" err="1" smtClean="0"/>
              <a:t>Careem</a:t>
            </a:r>
            <a:endParaRPr lang="en-GB" sz="2000" dirty="0" smtClean="0"/>
          </a:p>
          <a:p>
            <a:r>
              <a:rPr lang="en-GB" sz="2000" dirty="0" smtClean="0"/>
              <a:t>Car Hire</a:t>
            </a:r>
          </a:p>
          <a:p>
            <a:r>
              <a:rPr lang="en-GB" sz="2000" dirty="0" smtClean="0"/>
              <a:t>Abu Dhabi International 10 </a:t>
            </a:r>
            <a:r>
              <a:rPr lang="en-GB" sz="2000" dirty="0" err="1" smtClean="0"/>
              <a:t>mins</a:t>
            </a:r>
            <a:r>
              <a:rPr lang="en-GB" sz="2000" dirty="0" smtClean="0"/>
              <a:t> from </a:t>
            </a:r>
            <a:r>
              <a:rPr lang="en-GB" sz="2000" dirty="0" err="1" smtClean="0"/>
              <a:t>Yas</a:t>
            </a:r>
            <a:r>
              <a:rPr lang="en-GB" sz="2000" dirty="0" smtClean="0"/>
              <a:t> Island, 20 </a:t>
            </a:r>
            <a:r>
              <a:rPr lang="en-GB" sz="2000" dirty="0" err="1" smtClean="0"/>
              <a:t>mins</a:t>
            </a:r>
            <a:r>
              <a:rPr lang="en-GB" sz="2000" dirty="0" smtClean="0"/>
              <a:t> from Grand Canal &amp; 30 </a:t>
            </a:r>
            <a:r>
              <a:rPr lang="en-GB" sz="2000" dirty="0" err="1" smtClean="0"/>
              <a:t>mins</a:t>
            </a:r>
            <a:r>
              <a:rPr lang="en-GB" sz="2000" dirty="0" smtClean="0"/>
              <a:t> from </a:t>
            </a:r>
            <a:r>
              <a:rPr lang="en-GB" sz="2000" dirty="0" err="1" smtClean="0"/>
              <a:t>Saadiyat</a:t>
            </a:r>
            <a:r>
              <a:rPr lang="en-GB" sz="2000" dirty="0" smtClean="0"/>
              <a:t> Island / </a:t>
            </a:r>
            <a:r>
              <a:rPr lang="en-GB" sz="2000" dirty="0" err="1" smtClean="0"/>
              <a:t>Corniche</a:t>
            </a:r>
            <a:endParaRPr lang="en-GB" sz="2000" dirty="0" smtClean="0"/>
          </a:p>
          <a:p>
            <a:r>
              <a:rPr lang="en-GB" sz="2000" dirty="0" smtClean="0"/>
              <a:t>Free of Charge Entry Visa for UK Citizens available on arrival at Abu Dhabi Airport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132236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7634" y="1132114"/>
            <a:ext cx="5823566" cy="518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093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086" y="609600"/>
            <a:ext cx="3618140" cy="1456267"/>
          </a:xfrm>
        </p:spPr>
        <p:txBody>
          <a:bodyPr/>
          <a:lstStyle/>
          <a:p>
            <a:r>
              <a:rPr lang="en-GB" dirty="0" smtClean="0"/>
              <a:t>Sales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478971"/>
            <a:ext cx="10131425" cy="616197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Year Round Destination</a:t>
            </a:r>
          </a:p>
          <a:p>
            <a:r>
              <a:rPr lang="en-GB" sz="2400" dirty="0" smtClean="0"/>
              <a:t>Ideal UK Getaway</a:t>
            </a:r>
          </a:p>
          <a:p>
            <a:r>
              <a:rPr lang="en-GB" sz="2400" dirty="0" smtClean="0"/>
              <a:t>High Season – December to March</a:t>
            </a:r>
          </a:p>
          <a:p>
            <a:r>
              <a:rPr lang="en-GB" sz="2400" dirty="0" smtClean="0"/>
              <a:t>Shoulder Season – Autumn &amp; Spring</a:t>
            </a:r>
          </a:p>
          <a:p>
            <a:r>
              <a:rPr lang="en-GB" sz="2400" dirty="0" smtClean="0"/>
              <a:t>Low Season – UK School Summer Holidays</a:t>
            </a:r>
          </a:p>
          <a:p>
            <a:r>
              <a:rPr lang="en-GB" sz="2400" dirty="0" smtClean="0"/>
              <a:t>Ramadan – Lunar Calendar – Notable Time to Visit re Culture &amp; Heritage - ????</a:t>
            </a:r>
          </a:p>
          <a:p>
            <a:r>
              <a:rPr lang="en-GB" sz="2400" dirty="0" smtClean="0"/>
              <a:t>Visitors not obliged to fast &amp; hotels make arrangements for International Visitors</a:t>
            </a:r>
          </a:p>
          <a:p>
            <a:r>
              <a:rPr lang="en-GB" sz="2400" dirty="0" smtClean="0"/>
              <a:t>Sunset fast is broken with lavish </a:t>
            </a:r>
            <a:r>
              <a:rPr lang="en-GB" sz="2400" dirty="0" err="1" smtClean="0"/>
              <a:t>Iftar</a:t>
            </a:r>
            <a:r>
              <a:rPr lang="en-GB" sz="2400" dirty="0" smtClean="0"/>
              <a:t> Feast – Ramadan Tents serve Arabic Mezze &amp; Sweets</a:t>
            </a:r>
          </a:p>
          <a:p>
            <a:r>
              <a:rPr lang="en-GB" sz="2400" dirty="0" smtClean="0"/>
              <a:t>Low Hotel Prices </a:t>
            </a:r>
          </a:p>
          <a:p>
            <a:r>
              <a:rPr lang="en-GB" sz="2400" dirty="0" smtClean="0"/>
              <a:t>Malls - Sales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261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6064" y="1088571"/>
            <a:ext cx="6270896" cy="470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593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Target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Something for everyone!</a:t>
            </a:r>
          </a:p>
          <a:p>
            <a:r>
              <a:rPr lang="en-GB" sz="2400" dirty="0" smtClean="0"/>
              <a:t>Switch Sell from neighbouring destinations including Dubai</a:t>
            </a:r>
          </a:p>
          <a:p>
            <a:r>
              <a:rPr lang="en-GB" sz="2400" dirty="0" smtClean="0"/>
              <a:t>6 Golf Courses including 3 Award Winning Championship Golf Courses</a:t>
            </a:r>
          </a:p>
          <a:p>
            <a:r>
              <a:rPr lang="en-GB" sz="2400" dirty="0" err="1" smtClean="0"/>
              <a:t>Watersports</a:t>
            </a:r>
            <a:endParaRPr lang="en-GB" sz="2400" dirty="0" smtClean="0"/>
          </a:p>
          <a:p>
            <a:r>
              <a:rPr lang="en-GB" sz="2400" dirty="0" smtClean="0"/>
              <a:t>Spa &amp; Wellness </a:t>
            </a:r>
          </a:p>
          <a:p>
            <a:r>
              <a:rPr lang="en-GB" sz="2400" dirty="0" smtClean="0"/>
              <a:t>Culinary Treats</a:t>
            </a:r>
          </a:p>
          <a:p>
            <a:r>
              <a:rPr lang="en-GB" sz="2400" dirty="0" smtClean="0"/>
              <a:t>Friday Brunch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62915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94972" y="1117600"/>
            <a:ext cx="7561942" cy="467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462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Sun &amp; Beach Lovers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496457"/>
            <a:ext cx="10131425" cy="3294743"/>
          </a:xfrm>
        </p:spPr>
        <p:txBody>
          <a:bodyPr>
            <a:noAutofit/>
          </a:bodyPr>
          <a:lstStyle/>
          <a:p>
            <a:r>
              <a:rPr lang="en-GB" sz="2400" dirty="0" smtClean="0"/>
              <a:t>Series of </a:t>
            </a:r>
            <a:r>
              <a:rPr lang="en-GB" sz="2400" dirty="0" err="1" smtClean="0"/>
              <a:t>sandfringed</a:t>
            </a:r>
            <a:r>
              <a:rPr lang="en-GB" sz="2400" dirty="0" smtClean="0"/>
              <a:t> Islands</a:t>
            </a:r>
          </a:p>
          <a:p>
            <a:r>
              <a:rPr lang="en-GB" sz="2400" dirty="0" smtClean="0"/>
              <a:t>Beautiful Natural Beaches</a:t>
            </a:r>
          </a:p>
          <a:p>
            <a:r>
              <a:rPr lang="en-GB" sz="2400" dirty="0" smtClean="0"/>
              <a:t>Consistently rated best in region</a:t>
            </a:r>
          </a:p>
          <a:p>
            <a:r>
              <a:rPr lang="en-GB" sz="2400" dirty="0" smtClean="0"/>
              <a:t>Guaranteed sunshine &amp; warm weather all year – Avoid Summer months!</a:t>
            </a:r>
          </a:p>
          <a:p>
            <a:r>
              <a:rPr lang="en-GB" sz="2400" dirty="0" smtClean="0"/>
              <a:t>Thriving Marine Environment – Turtles, Mangroves, Dolphins &amp; Dugongs</a:t>
            </a:r>
          </a:p>
          <a:p>
            <a:r>
              <a:rPr lang="en-GB" sz="2400" dirty="0" smtClean="0"/>
              <a:t>High Quality but affordable World Class Beach Resorts</a:t>
            </a:r>
          </a:p>
          <a:p>
            <a:r>
              <a:rPr lang="en-GB" sz="2400" dirty="0" smtClean="0"/>
              <a:t>Half Board, Dine Around &amp; Growing All Inclusive – Fly Flop Holidays</a:t>
            </a:r>
          </a:p>
          <a:p>
            <a:r>
              <a:rPr lang="en-GB" sz="2400" dirty="0" smtClean="0"/>
              <a:t>Added Extras – Spa, Gold &amp; one of a kind Attractions</a:t>
            </a:r>
          </a:p>
          <a:p>
            <a:r>
              <a:rPr lang="en-GB" sz="2400" dirty="0" err="1" smtClean="0"/>
              <a:t>Saadiyat</a:t>
            </a:r>
            <a:r>
              <a:rPr lang="en-GB" sz="2400" dirty="0" smtClean="0"/>
              <a:t> Beach rated Middle Easts leading Beach Destination for 4 years running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74267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 vultures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799770"/>
            <a:ext cx="10131425" cy="482270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Enchanting mix of old &amp; new</a:t>
            </a:r>
          </a:p>
          <a:p>
            <a:r>
              <a:rPr lang="en-GB" sz="2000" dirty="0" smtClean="0"/>
              <a:t>Authentic Arabian Culture</a:t>
            </a:r>
          </a:p>
          <a:p>
            <a:r>
              <a:rPr lang="en-GB" sz="2000" dirty="0" smtClean="0"/>
              <a:t>Complemented by Modern Sensibilities</a:t>
            </a:r>
          </a:p>
          <a:p>
            <a:r>
              <a:rPr lang="en-GB" sz="2000" dirty="0" smtClean="0"/>
              <a:t>Range of Historical &amp; Cultural Attractions in hear of Abu Dhabi City including the Heritage Village</a:t>
            </a:r>
          </a:p>
          <a:p>
            <a:r>
              <a:rPr lang="en-GB" sz="2000" dirty="0" smtClean="0"/>
              <a:t>Desert Experiences celebrating the Emirate’s Bedouin past</a:t>
            </a:r>
          </a:p>
          <a:p>
            <a:r>
              <a:rPr lang="en-GB" sz="2000" dirty="0" smtClean="0"/>
              <a:t>Budding Arts Scene – </a:t>
            </a:r>
            <a:r>
              <a:rPr lang="en-GB" sz="2000" dirty="0" err="1" smtClean="0"/>
              <a:t>Saadiyat</a:t>
            </a:r>
            <a:r>
              <a:rPr lang="en-GB" sz="2000" dirty="0" smtClean="0"/>
              <a:t> Island Louvre, Guggenheim &amp; British </a:t>
            </a:r>
            <a:r>
              <a:rPr lang="en-GB" sz="2000" dirty="0" err="1" smtClean="0"/>
              <a:t>Musuem</a:t>
            </a:r>
            <a:endParaRPr lang="en-GB" sz="2000" dirty="0" smtClean="0"/>
          </a:p>
          <a:p>
            <a:r>
              <a:rPr lang="en-GB" sz="2000" dirty="0" smtClean="0"/>
              <a:t>Spectacular Architecture Sky Scrappers to the monumental Grand Mosque</a:t>
            </a:r>
          </a:p>
          <a:p>
            <a:r>
              <a:rPr lang="en-GB" sz="2000" dirty="0" smtClean="0"/>
              <a:t>Emirati Experiences – Curated tours to look deeper into Culture, Heritage &amp; History</a:t>
            </a:r>
          </a:p>
          <a:p>
            <a:r>
              <a:rPr lang="en-GB" sz="2000" dirty="0" smtClean="0"/>
              <a:t>Year Round Festivals &amp; Events – </a:t>
            </a:r>
            <a:r>
              <a:rPr lang="en-GB" sz="2000" dirty="0" err="1" smtClean="0"/>
              <a:t>Liwa</a:t>
            </a:r>
            <a:r>
              <a:rPr lang="en-GB" sz="2000" dirty="0" smtClean="0"/>
              <a:t> Date Festival, Camel Festival &amp; Abu Dhabi Classic</a:t>
            </a:r>
          </a:p>
          <a:p>
            <a:r>
              <a:rPr lang="en-GB" sz="2000" dirty="0" smtClean="0"/>
              <a:t>Capital Gate is furthest man made leaning tower – 18 degrees v Pisa’s 4 degrees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2248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1943" y="1343251"/>
            <a:ext cx="6136077" cy="4273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4110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95886" y="609600"/>
            <a:ext cx="3821340" cy="1456267"/>
          </a:xfrm>
        </p:spPr>
        <p:txBody>
          <a:bodyPr/>
          <a:lstStyle/>
          <a:p>
            <a:r>
              <a:rPr lang="en-GB" dirty="0" smtClean="0"/>
              <a:t>Family fun!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6327" y="0"/>
            <a:ext cx="11730182" cy="7093527"/>
          </a:xfrm>
        </p:spPr>
        <p:txBody>
          <a:bodyPr>
            <a:normAutofit/>
          </a:bodyPr>
          <a:lstStyle/>
          <a:p>
            <a:r>
              <a:rPr lang="en-GB" sz="2000" dirty="0" smtClean="0"/>
              <a:t>Something for everyone from Young to Old to Young at Heart!</a:t>
            </a:r>
          </a:p>
          <a:p>
            <a:r>
              <a:rPr lang="en-GB" sz="2000" dirty="0" smtClean="0"/>
              <a:t>Great Value for money especially in summer school holidays!</a:t>
            </a:r>
          </a:p>
          <a:p>
            <a:r>
              <a:rPr lang="en-GB" sz="2000" dirty="0" smtClean="0"/>
              <a:t>Incredibly Safe Destination</a:t>
            </a:r>
          </a:p>
          <a:p>
            <a:r>
              <a:rPr lang="en-GB" sz="2000" dirty="0" smtClean="0"/>
              <a:t>Myriad of Attractions &amp; Experiences for all ages</a:t>
            </a:r>
          </a:p>
          <a:p>
            <a:r>
              <a:rPr lang="en-GB" sz="2000" dirty="0" smtClean="0"/>
              <a:t>Warner Brothers Theme Park &amp; </a:t>
            </a:r>
            <a:r>
              <a:rPr lang="en-GB" sz="2000" dirty="0" err="1" smtClean="0"/>
              <a:t>KidsZania</a:t>
            </a:r>
            <a:endParaRPr lang="en-GB" sz="2000" dirty="0" smtClean="0"/>
          </a:p>
          <a:p>
            <a:r>
              <a:rPr lang="en-GB" sz="2000" dirty="0" smtClean="0"/>
              <a:t>Entertainment Epicentre of </a:t>
            </a:r>
            <a:r>
              <a:rPr lang="en-GB" sz="2000" dirty="0" err="1" smtClean="0"/>
              <a:t>Yas</a:t>
            </a:r>
            <a:r>
              <a:rPr lang="en-GB" sz="2000" dirty="0" smtClean="0"/>
              <a:t> Island – 4 Theme Parks, F1 Track, Largest Shopping Mall,  Marina &amp; Beach Club</a:t>
            </a:r>
          </a:p>
          <a:p>
            <a:r>
              <a:rPr lang="en-GB" sz="2000" dirty="0" smtClean="0"/>
              <a:t>Clean, Lifeguarded Beaches with Activities &amp; Day Programmes</a:t>
            </a:r>
          </a:p>
          <a:p>
            <a:r>
              <a:rPr lang="en-GB" sz="2000" dirty="0" smtClean="0"/>
              <a:t>International Hotels</a:t>
            </a:r>
          </a:p>
          <a:p>
            <a:r>
              <a:rPr lang="en-GB" sz="2000" dirty="0" smtClean="0"/>
              <a:t>Dedicated Kids Clubs</a:t>
            </a:r>
          </a:p>
          <a:p>
            <a:r>
              <a:rPr lang="en-GB" sz="2000" dirty="0" smtClean="0"/>
              <a:t>Excellent Dinning Options</a:t>
            </a:r>
          </a:p>
          <a:p>
            <a:r>
              <a:rPr lang="en-GB" sz="2000" dirty="0" smtClean="0"/>
              <a:t>Named Safest City in 2018 &amp; 2019 by </a:t>
            </a:r>
            <a:r>
              <a:rPr lang="en-GB" sz="2000" dirty="0" err="1" smtClean="0"/>
              <a:t>Numbeo</a:t>
            </a:r>
            <a:r>
              <a:rPr lang="en-GB" sz="2000" dirty="0" smtClean="0"/>
              <a:t> Global Data Base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237334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2810" y="1488395"/>
            <a:ext cx="5858205" cy="3649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6160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6686" y="609600"/>
            <a:ext cx="5040540" cy="1456267"/>
          </a:xfrm>
        </p:spPr>
        <p:txBody>
          <a:bodyPr/>
          <a:lstStyle/>
          <a:p>
            <a:r>
              <a:rPr lang="en-GB" dirty="0" smtClean="0"/>
              <a:t>Dubai regulars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943429"/>
            <a:ext cx="10131425" cy="5631542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Switch SELL OR </a:t>
            </a:r>
            <a:r>
              <a:rPr lang="en-GB" sz="2400" dirty="0" err="1" smtClean="0"/>
              <a:t>UpSell</a:t>
            </a:r>
            <a:endParaRPr lang="en-GB" sz="2400" dirty="0" smtClean="0"/>
          </a:p>
          <a:p>
            <a:r>
              <a:rPr lang="en-GB" sz="2400" dirty="0" smtClean="0"/>
              <a:t>Looking for something new</a:t>
            </a:r>
          </a:p>
          <a:p>
            <a:r>
              <a:rPr lang="en-GB" sz="2400" dirty="0" smtClean="0"/>
              <a:t>Same glamour &amp; Friday Brunches plus authentic charm, natural beauty &amp; better bang for your buck!</a:t>
            </a:r>
          </a:p>
          <a:p>
            <a:r>
              <a:rPr lang="en-GB" sz="2400" dirty="0" smtClean="0"/>
              <a:t>More Opportunities to experience Arabian Culture &amp; Interact with Locals</a:t>
            </a:r>
          </a:p>
          <a:p>
            <a:r>
              <a:rPr lang="en-GB" sz="2400" dirty="0" smtClean="0"/>
              <a:t>Natural Beaches with Thriving Wildlife</a:t>
            </a:r>
          </a:p>
          <a:p>
            <a:r>
              <a:rPr lang="en-GB" sz="2400" dirty="0" smtClean="0"/>
              <a:t>Green City dotted with mangrove forests</a:t>
            </a:r>
          </a:p>
          <a:p>
            <a:r>
              <a:rPr lang="en-GB" sz="2400" dirty="0" smtClean="0"/>
              <a:t>Less Traffic &amp; more navigable than Dubai</a:t>
            </a:r>
          </a:p>
          <a:p>
            <a:r>
              <a:rPr lang="en-GB" sz="2400" dirty="0" smtClean="0"/>
              <a:t>Competitive Pricing </a:t>
            </a:r>
          </a:p>
          <a:p>
            <a:r>
              <a:rPr lang="en-GB" sz="2400" dirty="0" smtClean="0"/>
              <a:t>Added Value Theme Parks</a:t>
            </a:r>
          </a:p>
          <a:p>
            <a:r>
              <a:rPr lang="en-GB" sz="2400" dirty="0" smtClean="0"/>
              <a:t>Same Stunning Luxury Properties &amp; International Brands</a:t>
            </a:r>
          </a:p>
          <a:p>
            <a:r>
              <a:rPr lang="en-GB" sz="2400" dirty="0" smtClean="0"/>
              <a:t>Incredible Culinary Scene – International, UK Favourites &amp; Michelin Starred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57505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5829" y="1393371"/>
            <a:ext cx="5818791" cy="4397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3640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653143"/>
          </a:xfrm>
        </p:spPr>
        <p:txBody>
          <a:bodyPr/>
          <a:lstStyle/>
          <a:p>
            <a:r>
              <a:rPr lang="en-GB" dirty="0" smtClean="0"/>
              <a:t>Active adventurers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810327"/>
            <a:ext cx="10868890" cy="4858328"/>
          </a:xfrm>
        </p:spPr>
        <p:txBody>
          <a:bodyPr>
            <a:noAutofit/>
          </a:bodyPr>
          <a:lstStyle/>
          <a:p>
            <a:r>
              <a:rPr lang="en-GB" sz="2400" dirty="0" smtClean="0"/>
              <a:t>Soft Adventure if go beyond City to Explore the Emirate</a:t>
            </a:r>
          </a:p>
          <a:p>
            <a:r>
              <a:rPr lang="en-GB" sz="2400" dirty="0" smtClean="0"/>
              <a:t>Stunning Natural </a:t>
            </a:r>
            <a:r>
              <a:rPr lang="en-GB" sz="2400" dirty="0" err="1" smtClean="0"/>
              <a:t>Scenary</a:t>
            </a:r>
            <a:r>
              <a:rPr lang="en-GB" sz="2400" dirty="0" smtClean="0"/>
              <a:t> &amp; Diverse Landscapes – </a:t>
            </a:r>
            <a:r>
              <a:rPr lang="en-GB" sz="2400" dirty="0" err="1" smtClean="0"/>
              <a:t>Turqouise</a:t>
            </a:r>
            <a:r>
              <a:rPr lang="en-GB" sz="2400" dirty="0" smtClean="0"/>
              <a:t> Blue Waters of Arabian Gulf to Shifting Sands of the Desert to Sprawling Mangrove Forests to Craggy Mountain Peaks</a:t>
            </a:r>
          </a:p>
          <a:p>
            <a:r>
              <a:rPr lang="en-GB" sz="2400" dirty="0" smtClean="0"/>
              <a:t>Adventure Opportunities, snorkelling, diving, kayaking through the mangroves, hiking, dune bashing &amp; sandboarding in the desert</a:t>
            </a:r>
          </a:p>
          <a:p>
            <a:r>
              <a:rPr lang="en-GB" sz="2400" dirty="0" smtClean="0"/>
              <a:t>Thriving Natural Environment – Wildlife, Hawksbill Turtles, Arabian Oryx, Dolphins, Dugongs &amp; Flamingos</a:t>
            </a:r>
          </a:p>
          <a:p>
            <a:r>
              <a:rPr lang="en-GB" sz="2400" dirty="0" smtClean="0"/>
              <a:t>Adrenaline Pumping Attractions – Ferrari World, </a:t>
            </a:r>
            <a:r>
              <a:rPr lang="en-GB" sz="2400" dirty="0" err="1" smtClean="0"/>
              <a:t>Clymb</a:t>
            </a:r>
            <a:r>
              <a:rPr lang="en-GB" sz="2400" dirty="0" smtClean="0"/>
              <a:t> Abu Dhabi, </a:t>
            </a:r>
            <a:r>
              <a:rPr lang="en-GB" sz="2400" dirty="0" err="1" smtClean="0"/>
              <a:t>Yas</a:t>
            </a:r>
            <a:r>
              <a:rPr lang="en-GB" sz="2400" dirty="0" smtClean="0"/>
              <a:t> Marina Circuit &amp; Wild </a:t>
            </a:r>
            <a:r>
              <a:rPr lang="en-GB" sz="2400" dirty="0" err="1" smtClean="0"/>
              <a:t>Wadi</a:t>
            </a:r>
            <a:r>
              <a:rPr lang="en-GB" sz="2400" dirty="0" smtClean="0"/>
              <a:t> Adventure</a:t>
            </a:r>
          </a:p>
          <a:p>
            <a:r>
              <a:rPr lang="en-GB" sz="2400" dirty="0" smtClean="0"/>
              <a:t>Gold – </a:t>
            </a:r>
            <a:r>
              <a:rPr lang="en-GB" sz="2400" dirty="0" err="1" smtClean="0"/>
              <a:t>Yas</a:t>
            </a:r>
            <a:r>
              <a:rPr lang="en-GB" sz="2400" dirty="0" smtClean="0"/>
              <a:t> Links Voted Best Course in Middle east</a:t>
            </a:r>
          </a:p>
          <a:p>
            <a:r>
              <a:rPr lang="en-GB" sz="2400" dirty="0" smtClean="0"/>
              <a:t>Growing focus on Environmental Considerations &amp; Eco Tourism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30294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6944" y="0"/>
            <a:ext cx="10131425" cy="1456267"/>
          </a:xfrm>
        </p:spPr>
        <p:txBody>
          <a:bodyPr/>
          <a:lstStyle/>
          <a:p>
            <a:r>
              <a:rPr lang="en-GB" dirty="0" smtClean="0"/>
              <a:t>Over coming booking barriers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437" y="2540000"/>
            <a:ext cx="11425382" cy="3251200"/>
          </a:xfrm>
        </p:spPr>
        <p:txBody>
          <a:bodyPr>
            <a:noAutofit/>
          </a:bodyPr>
          <a:lstStyle/>
          <a:p>
            <a:r>
              <a:rPr lang="en-GB" sz="2400" dirty="0" smtClean="0"/>
              <a:t>Too Hot – time of year, morning, evening &amp; night quality air con, indoor attractions including theme parks, sea, pool, waterpark, gardens, desert</a:t>
            </a:r>
          </a:p>
          <a:p>
            <a:r>
              <a:rPr lang="en-GB" sz="2400" dirty="0" smtClean="0"/>
              <a:t>Costs Too High – Ultra Luxury but Diverse Range of Hotels &amp; Budgets, Room Upgrades, Kids Stay Free, Theme Park Add </a:t>
            </a:r>
            <a:r>
              <a:rPr lang="en-GB" sz="2400" dirty="0" err="1" smtClean="0"/>
              <a:t>On’s</a:t>
            </a:r>
            <a:r>
              <a:rPr lang="en-GB" sz="2400" dirty="0" smtClean="0"/>
              <a:t>, Summer Cheap, Excellent Value for Money, High Standard of Restaurants, Hotels &amp; Affordable Luxury</a:t>
            </a:r>
          </a:p>
          <a:p>
            <a:r>
              <a:rPr lang="en-GB" sz="2400" dirty="0" smtClean="0"/>
              <a:t>Too Conservative – Arabian Hospitality, Welcoming, Tolerant, Hotels Licenced for Alcohol, Friday Brunches. When travelling be respectful in dress &amp; behaviour but bikini’s &amp; swim wear acceptable in pool &amp; beach. Modern Cosmopolitan City . English Spoken &amp; all religions and Cultures welcomed.</a:t>
            </a:r>
          </a:p>
          <a:p>
            <a:r>
              <a:rPr lang="en-GB" sz="2400" dirty="0" smtClean="0"/>
              <a:t>Too Dull –  Every Opportunity!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Etihad Boarding Pass turns in to Abu Dhabi Pass – Discounts at Hotels, Attractions, Spa’s, Malls &amp; Food Outlets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435226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1257" y="1567543"/>
            <a:ext cx="6052457" cy="4223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5364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Abu Dhabi 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Abu Dhabi is Capital of UAE but City only takes up 80% of UAE</a:t>
            </a:r>
          </a:p>
          <a:p>
            <a:r>
              <a:rPr lang="en-GB" sz="2400" dirty="0" smtClean="0"/>
              <a:t>300 years development from simple settlement to cosmopolitan high rise capital of UAE</a:t>
            </a:r>
          </a:p>
          <a:p>
            <a:r>
              <a:rPr lang="en-GB" sz="2400" dirty="0" smtClean="0"/>
              <a:t>Islands -Abu Dhabi Island is the biggest – Downtown &amp; </a:t>
            </a:r>
            <a:r>
              <a:rPr lang="en-GB" sz="2400" dirty="0" err="1" smtClean="0"/>
              <a:t>Corniche</a:t>
            </a:r>
            <a:endParaRPr lang="en-GB" sz="2400" dirty="0" smtClean="0"/>
          </a:p>
          <a:p>
            <a:r>
              <a:rPr lang="en-GB" sz="2400" dirty="0" err="1" smtClean="0"/>
              <a:t>Saadiyat</a:t>
            </a:r>
            <a:r>
              <a:rPr lang="en-GB" sz="2400" dirty="0" smtClean="0"/>
              <a:t> Island</a:t>
            </a:r>
          </a:p>
          <a:p>
            <a:r>
              <a:rPr lang="en-GB" sz="2400" dirty="0" err="1" smtClean="0"/>
              <a:t>Yas</a:t>
            </a:r>
            <a:r>
              <a:rPr lang="en-GB" sz="2400" dirty="0" smtClean="0"/>
              <a:t> Island</a:t>
            </a:r>
          </a:p>
          <a:p>
            <a:r>
              <a:rPr lang="en-GB" sz="2400" dirty="0" smtClean="0"/>
              <a:t>10-15 </a:t>
            </a:r>
            <a:r>
              <a:rPr lang="en-GB" sz="2400" dirty="0" err="1" smtClean="0"/>
              <a:t>mins</a:t>
            </a:r>
            <a:r>
              <a:rPr lang="en-GB" sz="2400" dirty="0" smtClean="0"/>
              <a:t> between Island – Taxi’s or Bus Tour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8134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15634" y="2141538"/>
            <a:ext cx="5471757" cy="3649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6663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Abu Dhabi Island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>Newly Restored Qasr Al </a:t>
            </a:r>
            <a:r>
              <a:rPr lang="en-GB" sz="2400" dirty="0" err="1" smtClean="0"/>
              <a:t>Hosn</a:t>
            </a:r>
            <a:r>
              <a:rPr lang="en-GB" sz="2400" dirty="0" smtClean="0"/>
              <a:t> Fort – City History Centre</a:t>
            </a:r>
          </a:p>
          <a:p>
            <a:r>
              <a:rPr lang="en-GB" sz="2400" dirty="0" smtClean="0"/>
              <a:t>Built in 1761 to protect the city’s only fresh water well &amp; is the oldest stone building</a:t>
            </a:r>
          </a:p>
          <a:p>
            <a:r>
              <a:rPr lang="en-GB" sz="2400" dirty="0" smtClean="0"/>
              <a:t>House of Artisans –Local traditions – Date Leaf Weaving, Fishing Nets, Pearl Diving, Arabic Coffee – Entry </a:t>
            </a:r>
            <a:r>
              <a:rPr lang="en-GB" sz="2400" dirty="0" err="1" smtClean="0"/>
              <a:t>Approx</a:t>
            </a:r>
            <a:r>
              <a:rPr lang="en-GB" sz="2400" dirty="0" smtClean="0"/>
              <a:t> AED 30 (£6) AED 15 (£3) 6-11 </a:t>
            </a:r>
            <a:r>
              <a:rPr lang="en-GB" sz="2400" dirty="0" err="1" smtClean="0"/>
              <a:t>yrs</a:t>
            </a:r>
            <a:r>
              <a:rPr lang="en-GB" sz="2400" dirty="0" smtClean="0"/>
              <a:t> – 1-2 hour stay</a:t>
            </a:r>
          </a:p>
          <a:p>
            <a:r>
              <a:rPr lang="en-GB" sz="2400" dirty="0" smtClean="0"/>
              <a:t>Sky Scrappers</a:t>
            </a:r>
          </a:p>
          <a:p>
            <a:r>
              <a:rPr lang="en-GB" sz="2400" dirty="0" smtClean="0"/>
              <a:t>Bus Tours </a:t>
            </a:r>
          </a:p>
          <a:p>
            <a:r>
              <a:rPr lang="en-GB" sz="2400" dirty="0" err="1" smtClean="0"/>
              <a:t>Yas</a:t>
            </a:r>
            <a:r>
              <a:rPr lang="en-GB" sz="2400" dirty="0" smtClean="0"/>
              <a:t> Island Express Bus (Free)</a:t>
            </a:r>
          </a:p>
          <a:p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6767145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Corniche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Heart of City</a:t>
            </a:r>
          </a:p>
          <a:p>
            <a:r>
              <a:rPr lang="en-GB" dirty="0" smtClean="0"/>
              <a:t>Waterfront – 8km</a:t>
            </a:r>
          </a:p>
          <a:p>
            <a:r>
              <a:rPr lang="en-GB" dirty="0" smtClean="0"/>
              <a:t>Iconic Hotels, Restaurants, Cafes, Play Areas, Cycle Paths</a:t>
            </a:r>
          </a:p>
          <a:p>
            <a:r>
              <a:rPr lang="en-GB" dirty="0" smtClean="0"/>
              <a:t>Blue Flagged Beach – Private &amp; Public – Families, Singles &amp; General Public</a:t>
            </a:r>
          </a:p>
          <a:p>
            <a:r>
              <a:rPr lang="en-GB" dirty="0" smtClean="0"/>
              <a:t>Private Beach Clubs</a:t>
            </a:r>
            <a:r>
              <a:rPr lang="en-GB" dirty="0"/>
              <a:t> </a:t>
            </a:r>
            <a:r>
              <a:rPr lang="en-GB" dirty="0" smtClean="0"/>
              <a:t>&amp; Themed Play Areas</a:t>
            </a:r>
          </a:p>
          <a:p>
            <a:r>
              <a:rPr lang="en-GB" dirty="0" smtClean="0"/>
              <a:t>Heritage Village</a:t>
            </a:r>
          </a:p>
          <a:p>
            <a:r>
              <a:rPr lang="en-GB" dirty="0" smtClean="0"/>
              <a:t>Presidential Palace – Recently Opened to Public  - Formal State Offices, Governing Traditions, Official State Hall, Great Hall housing Diplomatic Gifts from Heads of State </a:t>
            </a:r>
            <a:r>
              <a:rPr lang="en-GB" dirty="0" err="1" smtClean="0"/>
              <a:t>Approx</a:t>
            </a:r>
            <a:r>
              <a:rPr lang="en-GB" dirty="0" smtClean="0"/>
              <a:t> AED 60 (£13) or </a:t>
            </a:r>
            <a:r>
              <a:rPr lang="en-GB" dirty="0" err="1" smtClean="0"/>
              <a:t>Chldren</a:t>
            </a:r>
            <a:r>
              <a:rPr lang="en-GB" dirty="0" smtClean="0"/>
              <a:t> 4-17 AED 30 (£6)</a:t>
            </a:r>
          </a:p>
          <a:p>
            <a:r>
              <a:rPr lang="en-GB" dirty="0" smtClean="0"/>
              <a:t>Evening Palace in Motion Light and Sound Show Included in Ticket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524583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3372" y="943429"/>
            <a:ext cx="7881257" cy="5152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4404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6971" y="609600"/>
            <a:ext cx="7290255" cy="740229"/>
          </a:xfrm>
        </p:spPr>
        <p:txBody>
          <a:bodyPr/>
          <a:lstStyle/>
          <a:p>
            <a:r>
              <a:rPr lang="en-GB" dirty="0" smtClean="0"/>
              <a:t>Sheikh </a:t>
            </a:r>
            <a:r>
              <a:rPr lang="en-GB" dirty="0" err="1" smtClean="0"/>
              <a:t>Zayed</a:t>
            </a:r>
            <a:r>
              <a:rPr lang="en-GB" dirty="0" smtClean="0"/>
              <a:t> Grand Mosque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 smtClean="0"/>
              <a:t>Icon</a:t>
            </a:r>
          </a:p>
          <a:p>
            <a:r>
              <a:rPr lang="en-GB" sz="2000" dirty="0" smtClean="0"/>
              <a:t>Alongside Grand Canal</a:t>
            </a:r>
          </a:p>
          <a:p>
            <a:r>
              <a:rPr lang="en-GB" sz="2000" dirty="0" smtClean="0"/>
              <a:t>2018 3</a:t>
            </a:r>
            <a:r>
              <a:rPr lang="en-GB" sz="2000" baseline="30000" dirty="0" smtClean="0"/>
              <a:t>rd</a:t>
            </a:r>
            <a:r>
              <a:rPr lang="en-GB" sz="2000" dirty="0" smtClean="0"/>
              <a:t> in worlds top landmarks</a:t>
            </a:r>
          </a:p>
          <a:p>
            <a:r>
              <a:rPr lang="en-GB" sz="2000" dirty="0" smtClean="0"/>
              <a:t>More than 1,000 columns</a:t>
            </a:r>
          </a:p>
          <a:p>
            <a:r>
              <a:rPr lang="en-GB" sz="2000" dirty="0" smtClean="0"/>
              <a:t>24 carat gold gilded </a:t>
            </a:r>
            <a:r>
              <a:rPr lang="en-GB" sz="2000" dirty="0" err="1" smtClean="0"/>
              <a:t>chandelliers</a:t>
            </a:r>
            <a:endParaRPr lang="en-GB" sz="2000" dirty="0" smtClean="0"/>
          </a:p>
          <a:p>
            <a:r>
              <a:rPr lang="en-GB" sz="2000" dirty="0" smtClean="0"/>
              <a:t>World’s largest handmade carpet</a:t>
            </a:r>
            <a:r>
              <a:rPr lang="en-GB" sz="2000" dirty="0"/>
              <a:t> </a:t>
            </a:r>
            <a:r>
              <a:rPr lang="en-GB" sz="2000" dirty="0" smtClean="0"/>
              <a:t>weighing 35 tonnes and took 1,200 women 2 years to make</a:t>
            </a:r>
          </a:p>
          <a:p>
            <a:r>
              <a:rPr lang="en-GB" sz="2000" dirty="0" smtClean="0"/>
              <a:t>Complimentary guided tours daily &amp; entry free of charge</a:t>
            </a:r>
          </a:p>
          <a:p>
            <a:r>
              <a:rPr lang="en-GB" sz="2000" dirty="0" smtClean="0"/>
              <a:t>Open to all faiths</a:t>
            </a:r>
          </a:p>
          <a:p>
            <a:r>
              <a:rPr lang="en-GB" sz="2000" dirty="0" smtClean="0"/>
              <a:t>Strict Dress Code – Men Trousers and Top covering shoulders, ladies covered to ankles &amp; wrists with a scarf to cover heads – Book ahead for </a:t>
            </a:r>
            <a:r>
              <a:rPr lang="en-GB" sz="2000" dirty="0" err="1" smtClean="0"/>
              <a:t>abayas</a:t>
            </a:r>
            <a:r>
              <a:rPr lang="en-GB" sz="2000" dirty="0" smtClean="0"/>
              <a:t> (no charge)</a:t>
            </a:r>
          </a:p>
          <a:p>
            <a:r>
              <a:rPr lang="en-GB" sz="2000" dirty="0" smtClean="0"/>
              <a:t>Shops &amp; Café</a:t>
            </a:r>
          </a:p>
          <a:p>
            <a:r>
              <a:rPr lang="en-GB" sz="2000" dirty="0" smtClean="0"/>
              <a:t>1 – 1.5 Hours</a:t>
            </a:r>
          </a:p>
        </p:txBody>
      </p:sp>
    </p:spTree>
    <p:extLst>
      <p:ext uri="{BB962C8B-B14F-4D97-AF65-F5344CB8AC3E}">
        <p14:creationId xmlns:p14="http://schemas.microsoft.com/office/powerpoint/2010/main" val="11034592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2244027"/>
            <a:ext cx="10131425" cy="344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4612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3086" y="609600"/>
            <a:ext cx="4634140" cy="1456267"/>
          </a:xfrm>
        </p:spPr>
        <p:txBody>
          <a:bodyPr/>
          <a:lstStyle/>
          <a:p>
            <a:r>
              <a:rPr lang="en-GB" dirty="0" err="1" smtClean="0"/>
              <a:t>Saadiyat</a:t>
            </a:r>
            <a:r>
              <a:rPr lang="en-GB" dirty="0" smtClean="0"/>
              <a:t> </a:t>
            </a:r>
            <a:r>
              <a:rPr lang="en-GB" dirty="0" err="1" smtClean="0"/>
              <a:t>ISland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582057"/>
            <a:ext cx="10131425" cy="4920343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9km of white sand beach</a:t>
            </a:r>
          </a:p>
          <a:p>
            <a:r>
              <a:rPr lang="en-GB" sz="2400" dirty="0" smtClean="0"/>
              <a:t>5 low ride resorts</a:t>
            </a:r>
          </a:p>
          <a:p>
            <a:r>
              <a:rPr lang="en-GB" sz="2400" dirty="0" smtClean="0"/>
              <a:t>Cultural district</a:t>
            </a:r>
          </a:p>
          <a:p>
            <a:r>
              <a:rPr lang="en-GB" sz="2400" dirty="0" smtClean="0"/>
              <a:t>Louvre, Guggenheim, </a:t>
            </a:r>
            <a:r>
              <a:rPr lang="en-GB" sz="2400" dirty="0" err="1" smtClean="0"/>
              <a:t>Zayed</a:t>
            </a:r>
            <a:r>
              <a:rPr lang="en-GB" sz="2400" dirty="0" smtClean="0"/>
              <a:t> National Museum and British Museums</a:t>
            </a:r>
          </a:p>
          <a:p>
            <a:r>
              <a:rPr lang="en-GB" sz="2400" dirty="0" smtClean="0"/>
              <a:t>Educational City</a:t>
            </a:r>
          </a:p>
          <a:p>
            <a:r>
              <a:rPr lang="en-GB" sz="2400" dirty="0" smtClean="0"/>
              <a:t>Hawksbill Turtles</a:t>
            </a:r>
          </a:p>
          <a:p>
            <a:r>
              <a:rPr lang="en-GB" sz="2400" dirty="0" err="1" smtClean="0"/>
              <a:t>Saadiyat</a:t>
            </a:r>
            <a:r>
              <a:rPr lang="en-GB" sz="2400" dirty="0" smtClean="0"/>
              <a:t> Golf Resort</a:t>
            </a:r>
          </a:p>
          <a:p>
            <a:r>
              <a:rPr lang="en-GB" sz="2400" dirty="0" smtClean="0"/>
              <a:t>10 min Boat Ride to </a:t>
            </a:r>
            <a:r>
              <a:rPr lang="en-GB" sz="2400" dirty="0" err="1" smtClean="0"/>
              <a:t>Zaya</a:t>
            </a:r>
            <a:r>
              <a:rPr lang="en-GB" sz="2400" dirty="0" smtClean="0"/>
              <a:t> Island – Boutique 32 Villa Private Island Resort with waterpark, dinning outlets and islands own kitchen garden – dinning reservations in advance but these do not include complimentary boat transfers to and from Island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9328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9028" y="1436914"/>
            <a:ext cx="6516915" cy="4209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2836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5029" y="609600"/>
            <a:ext cx="4692197" cy="1456267"/>
          </a:xfrm>
        </p:spPr>
        <p:txBody>
          <a:bodyPr/>
          <a:lstStyle/>
          <a:p>
            <a:r>
              <a:rPr lang="en-GB" dirty="0" smtClean="0"/>
              <a:t>Louvre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538513"/>
            <a:ext cx="10131425" cy="4992915"/>
          </a:xfrm>
        </p:spPr>
        <p:txBody>
          <a:bodyPr/>
          <a:lstStyle/>
          <a:p>
            <a:r>
              <a:rPr lang="en-GB" sz="2400" dirty="0" smtClean="0"/>
              <a:t>Louvre – Gem in </a:t>
            </a:r>
            <a:r>
              <a:rPr lang="en-GB" sz="2400" dirty="0" err="1" smtClean="0"/>
              <a:t>Saadiyat’s</a:t>
            </a:r>
            <a:r>
              <a:rPr lang="en-GB" sz="2400" dirty="0" smtClean="0"/>
              <a:t> Crown</a:t>
            </a:r>
          </a:p>
          <a:p>
            <a:r>
              <a:rPr lang="en-GB" sz="2400" dirty="0" smtClean="0"/>
              <a:t>Opened 2017</a:t>
            </a:r>
          </a:p>
          <a:p>
            <a:r>
              <a:rPr lang="en-GB" sz="2400" dirty="0" smtClean="0"/>
              <a:t>Cultural Hub of Abu Dhabi</a:t>
            </a:r>
          </a:p>
          <a:p>
            <a:r>
              <a:rPr lang="en-GB" sz="2400" dirty="0" smtClean="0"/>
              <a:t>Modern Design</a:t>
            </a:r>
          </a:p>
          <a:p>
            <a:r>
              <a:rPr lang="en-GB" sz="2400" dirty="0" smtClean="0"/>
              <a:t>Permanent Collections – 600 &amp; 300 on loan from French Institutions including Monet’s &amp; </a:t>
            </a:r>
            <a:r>
              <a:rPr lang="en-GB" sz="2400" dirty="0" err="1" smtClean="0"/>
              <a:t>Matisses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Entry </a:t>
            </a:r>
            <a:r>
              <a:rPr lang="en-GB" sz="2400" dirty="0" err="1" smtClean="0"/>
              <a:t>Approx</a:t>
            </a:r>
            <a:r>
              <a:rPr lang="en-GB" sz="2400" dirty="0" smtClean="0"/>
              <a:t> AED 60 (£13) &amp; 13-22 AED 30 (£6) &amp; young children free</a:t>
            </a:r>
          </a:p>
          <a:p>
            <a:r>
              <a:rPr lang="en-GB" sz="2400" dirty="0" smtClean="0"/>
              <a:t>2-3 hours </a:t>
            </a:r>
          </a:p>
          <a:p>
            <a:r>
              <a:rPr lang="en-GB" sz="2400" dirty="0" smtClean="0"/>
              <a:t>Café, Rooftop Bar, </a:t>
            </a:r>
            <a:r>
              <a:rPr lang="en-GB" sz="2400" dirty="0" err="1" smtClean="0"/>
              <a:t>Fouquets</a:t>
            </a:r>
            <a:r>
              <a:rPr lang="en-GB" sz="2400" dirty="0" smtClean="0"/>
              <a:t> Abu Dhabi (Michelin Starred Chef)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7150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</a:t>
            </a:r>
            <a:r>
              <a:rPr lang="en-GB" dirty="0" err="1" smtClean="0"/>
              <a:t>Yas</a:t>
            </a:r>
            <a:r>
              <a:rPr lang="en-GB" dirty="0" smtClean="0"/>
              <a:t> Island Attractions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2244027"/>
            <a:ext cx="10131425" cy="344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0410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</a:t>
            </a:r>
            <a:r>
              <a:rPr lang="en-GB" dirty="0" err="1" smtClean="0"/>
              <a:t>Yas</a:t>
            </a:r>
            <a:r>
              <a:rPr lang="en-GB" dirty="0" smtClean="0"/>
              <a:t> Island F1 &amp; Marina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73944" y="1930400"/>
            <a:ext cx="7152166" cy="4136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6046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8457" y="609600"/>
            <a:ext cx="3748769" cy="3657599"/>
          </a:xfrm>
        </p:spPr>
        <p:txBody>
          <a:bodyPr/>
          <a:lstStyle/>
          <a:p>
            <a:r>
              <a:rPr lang="en-GB" dirty="0" err="1" smtClean="0"/>
              <a:t>Yas</a:t>
            </a:r>
            <a:r>
              <a:rPr lang="en-GB" dirty="0" smtClean="0"/>
              <a:t> Island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61257"/>
            <a:ext cx="10131425" cy="6952344"/>
          </a:xfrm>
        </p:spPr>
        <p:txBody>
          <a:bodyPr>
            <a:normAutofit/>
          </a:bodyPr>
          <a:lstStyle/>
          <a:p>
            <a:r>
              <a:rPr lang="en-GB" sz="2000" dirty="0" smtClean="0"/>
              <a:t>2009 F1- </a:t>
            </a:r>
            <a:r>
              <a:rPr lang="en-GB" sz="2000" dirty="0" err="1" smtClean="0"/>
              <a:t>Yas</a:t>
            </a:r>
            <a:r>
              <a:rPr lang="en-GB" sz="2000" dirty="0" smtClean="0"/>
              <a:t> Marina Circuit </a:t>
            </a:r>
          </a:p>
          <a:p>
            <a:r>
              <a:rPr lang="en-GB" sz="2000" dirty="0" smtClean="0"/>
              <a:t>Behind the Scenes Tours &amp; Experiences</a:t>
            </a:r>
          </a:p>
          <a:p>
            <a:r>
              <a:rPr lang="en-GB" sz="2000" dirty="0" smtClean="0"/>
              <a:t>W Abu Dhabi only hotel to span an F1 Track</a:t>
            </a:r>
          </a:p>
          <a:p>
            <a:r>
              <a:rPr lang="en-GB" sz="2000" dirty="0" smtClean="0"/>
              <a:t>6 0ther hotels</a:t>
            </a:r>
          </a:p>
          <a:p>
            <a:r>
              <a:rPr lang="en-GB" sz="2000" dirty="0" smtClean="0"/>
              <a:t>World Class Entertainment Hub </a:t>
            </a:r>
          </a:p>
          <a:p>
            <a:r>
              <a:rPr lang="en-GB" sz="2000" dirty="0" smtClean="0"/>
              <a:t>Ferrari World</a:t>
            </a:r>
          </a:p>
          <a:p>
            <a:r>
              <a:rPr lang="en-GB" sz="2000" dirty="0" smtClean="0"/>
              <a:t>Warner Bros World</a:t>
            </a:r>
          </a:p>
          <a:p>
            <a:r>
              <a:rPr lang="en-GB" sz="2000" dirty="0" err="1" smtClean="0"/>
              <a:t>Yas</a:t>
            </a:r>
            <a:r>
              <a:rPr lang="en-GB" sz="2000" dirty="0" smtClean="0"/>
              <a:t> </a:t>
            </a:r>
            <a:r>
              <a:rPr lang="en-GB" sz="2000" dirty="0" err="1" smtClean="0"/>
              <a:t>Waterworld</a:t>
            </a:r>
            <a:endParaRPr lang="en-GB" sz="2000" dirty="0" smtClean="0"/>
          </a:p>
          <a:p>
            <a:r>
              <a:rPr lang="en-GB" sz="2000" dirty="0" err="1" smtClean="0"/>
              <a:t>Clymb</a:t>
            </a:r>
            <a:r>
              <a:rPr lang="en-GB" sz="2000" dirty="0" smtClean="0"/>
              <a:t> Abu Dhabi</a:t>
            </a:r>
          </a:p>
          <a:p>
            <a:r>
              <a:rPr lang="en-GB" sz="2000" dirty="0" smtClean="0"/>
              <a:t>18 Hole Golf Course</a:t>
            </a:r>
          </a:p>
          <a:p>
            <a:r>
              <a:rPr lang="en-GB" sz="2000" dirty="0" err="1" smtClean="0"/>
              <a:t>Yas</a:t>
            </a:r>
            <a:r>
              <a:rPr lang="en-GB" sz="2000" dirty="0" smtClean="0"/>
              <a:t> Mall</a:t>
            </a:r>
          </a:p>
          <a:p>
            <a:r>
              <a:rPr lang="en-GB" sz="2000" dirty="0" err="1" smtClean="0"/>
              <a:t>Yas</a:t>
            </a:r>
            <a:r>
              <a:rPr lang="en-GB" sz="2000" dirty="0" smtClean="0"/>
              <a:t> Marina</a:t>
            </a:r>
          </a:p>
          <a:p>
            <a:r>
              <a:rPr lang="en-GB" sz="2000" dirty="0" err="1" smtClean="0"/>
              <a:t>Yas</a:t>
            </a:r>
            <a:r>
              <a:rPr lang="en-GB" sz="2000" dirty="0" smtClean="0"/>
              <a:t> Beach – Sailing, </a:t>
            </a:r>
            <a:r>
              <a:rPr lang="en-GB" sz="2000" dirty="0" err="1" smtClean="0"/>
              <a:t>Windsurfng</a:t>
            </a:r>
            <a:r>
              <a:rPr lang="en-GB" sz="2000" dirty="0" smtClean="0"/>
              <a:t>, Paddle Boarding, Jet Skis, Volleyball, Pizza Bar &amp; Beach Lounge with Adult Only Friday DJ Booth &amp; Infinity Pool</a:t>
            </a:r>
          </a:p>
          <a:p>
            <a:r>
              <a:rPr lang="en-GB" sz="2000" dirty="0" err="1" smtClean="0"/>
              <a:t>Yas</a:t>
            </a:r>
            <a:r>
              <a:rPr lang="en-GB" sz="2000" dirty="0" smtClean="0"/>
              <a:t> Island Hotel Guests complimentary access otherwise over 12’s AED 60 (£13) on weekdays &amp; AED 120 (£25 weekends) includes </a:t>
            </a:r>
            <a:r>
              <a:rPr lang="en-GB" sz="2000" dirty="0" err="1" smtClean="0"/>
              <a:t>sunloungers</a:t>
            </a:r>
            <a:r>
              <a:rPr lang="en-GB" sz="2000" dirty="0" smtClean="0"/>
              <a:t> and towels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203030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5600" y="609600"/>
            <a:ext cx="6651626" cy="1456267"/>
          </a:xfrm>
        </p:spPr>
        <p:txBody>
          <a:bodyPr/>
          <a:lstStyle/>
          <a:p>
            <a:r>
              <a:rPr lang="en-GB" dirty="0" smtClean="0"/>
              <a:t>Golf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65715" y="2460853"/>
            <a:ext cx="5953726" cy="3649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135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Desert Safari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54629" y="2525486"/>
            <a:ext cx="7707085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0616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8857" y="609601"/>
            <a:ext cx="6898369" cy="696686"/>
          </a:xfrm>
        </p:spPr>
        <p:txBody>
          <a:bodyPr/>
          <a:lstStyle/>
          <a:p>
            <a:r>
              <a:rPr lang="en-GB" dirty="0" smtClean="0"/>
              <a:t>desert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756229"/>
            <a:ext cx="10131425" cy="5101771"/>
          </a:xfrm>
        </p:spPr>
        <p:txBody>
          <a:bodyPr>
            <a:noAutofit/>
          </a:bodyPr>
          <a:lstStyle/>
          <a:p>
            <a:r>
              <a:rPr lang="en-GB" sz="2400" dirty="0" smtClean="0"/>
              <a:t>Rub al Khali (Empty Region) </a:t>
            </a:r>
            <a:r>
              <a:rPr lang="en-GB" sz="2400" dirty="0" err="1" smtClean="0"/>
              <a:t>disovered</a:t>
            </a:r>
            <a:r>
              <a:rPr lang="en-GB" sz="2400" dirty="0" smtClean="0"/>
              <a:t> by British explorer Sir Wilfred </a:t>
            </a:r>
            <a:r>
              <a:rPr lang="en-GB" sz="2400" dirty="0" err="1" smtClean="0"/>
              <a:t>Thesiger’s</a:t>
            </a:r>
            <a:r>
              <a:rPr lang="en-GB" sz="2400" dirty="0" smtClean="0"/>
              <a:t> 2 expeditions in 1940’s with the Bedouin people</a:t>
            </a:r>
          </a:p>
          <a:p>
            <a:r>
              <a:rPr lang="en-GB" sz="2400" dirty="0" smtClean="0"/>
              <a:t>Bucket list desert trip</a:t>
            </a:r>
          </a:p>
          <a:p>
            <a:r>
              <a:rPr lang="en-GB" sz="2400" dirty="0" smtClean="0"/>
              <a:t>1 hour out of city to desert camp, greeted by Arabian Hospitality, Arabic Coffee &amp; Dates</a:t>
            </a:r>
          </a:p>
          <a:p>
            <a:r>
              <a:rPr lang="en-GB" sz="2400" dirty="0" smtClean="0"/>
              <a:t>Variety of experiences – Quad bikes, camel riding, sandboarding, henna &amp; falconry displays</a:t>
            </a:r>
          </a:p>
          <a:p>
            <a:r>
              <a:rPr lang="en-GB" sz="2400" dirty="0" smtClean="0"/>
              <a:t>4x4 safari to watch sun set</a:t>
            </a:r>
          </a:p>
          <a:p>
            <a:r>
              <a:rPr lang="en-GB" sz="2400" dirty="0" smtClean="0"/>
              <a:t>Sumptuous dinner under the stars on Arabian cushions with Arabic entertainment</a:t>
            </a:r>
          </a:p>
          <a:p>
            <a:r>
              <a:rPr lang="en-GB" sz="2400" dirty="0" smtClean="0"/>
              <a:t>Desert Resorts – Antara’s 5* Qasr Al </a:t>
            </a:r>
            <a:r>
              <a:rPr lang="en-GB" sz="2400" dirty="0" err="1" smtClean="0"/>
              <a:t>Sarab</a:t>
            </a:r>
            <a:r>
              <a:rPr lang="en-GB" sz="2400" dirty="0" smtClean="0"/>
              <a:t> which resembled an old Arabian Fortress in the desert</a:t>
            </a:r>
          </a:p>
        </p:txBody>
      </p:sp>
    </p:spTree>
    <p:extLst>
      <p:ext uri="{BB962C8B-B14F-4D97-AF65-F5344CB8AC3E}">
        <p14:creationId xmlns:p14="http://schemas.microsoft.com/office/powerpoint/2010/main" val="39949977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5171" y="1590884"/>
            <a:ext cx="10131425" cy="344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5554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145142"/>
            <a:ext cx="10131425" cy="1640114"/>
          </a:xfrm>
        </p:spPr>
        <p:txBody>
          <a:bodyPr/>
          <a:lstStyle/>
          <a:p>
            <a:r>
              <a:rPr lang="en-GB" dirty="0" smtClean="0"/>
              <a:t>Sir </a:t>
            </a:r>
            <a:r>
              <a:rPr lang="en-GB" dirty="0" err="1" smtClean="0"/>
              <a:t>Bani</a:t>
            </a:r>
            <a:r>
              <a:rPr lang="en-GB" dirty="0" smtClean="0"/>
              <a:t> </a:t>
            </a:r>
            <a:r>
              <a:rPr lang="en-GB" dirty="0" err="1" smtClean="0"/>
              <a:t>Yas</a:t>
            </a:r>
            <a:r>
              <a:rPr lang="en-GB" dirty="0" smtClean="0"/>
              <a:t> island &amp; Other islands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103086"/>
            <a:ext cx="10131425" cy="5500914"/>
          </a:xfrm>
        </p:spPr>
        <p:txBody>
          <a:bodyPr>
            <a:normAutofit fontScale="92500" lnSpcReduction="20000"/>
          </a:bodyPr>
          <a:lstStyle/>
          <a:p>
            <a:r>
              <a:rPr lang="en-GB" sz="2600" dirty="0" smtClean="0"/>
              <a:t>Desert meets seas</a:t>
            </a:r>
          </a:p>
          <a:p>
            <a:r>
              <a:rPr lang="en-GB" sz="2600" dirty="0" smtClean="0"/>
              <a:t>100’s of kilometres of pristine coastline, beaches &amp; offshore islands</a:t>
            </a:r>
          </a:p>
          <a:p>
            <a:r>
              <a:rPr lang="en-GB" sz="2600" dirty="0" smtClean="0"/>
              <a:t>Sir </a:t>
            </a:r>
            <a:r>
              <a:rPr lang="en-GB" sz="2600" dirty="0" err="1" smtClean="0"/>
              <a:t>Bani</a:t>
            </a:r>
            <a:r>
              <a:rPr lang="en-GB" sz="2600" dirty="0" smtClean="0"/>
              <a:t> </a:t>
            </a:r>
            <a:r>
              <a:rPr lang="en-GB" sz="2600" dirty="0" err="1" smtClean="0"/>
              <a:t>Yas</a:t>
            </a:r>
            <a:r>
              <a:rPr lang="en-GB" sz="2600" dirty="0" smtClean="0"/>
              <a:t> Island former private island of the late ruler of UAE</a:t>
            </a:r>
          </a:p>
          <a:p>
            <a:r>
              <a:rPr lang="en-GB" sz="2600" dirty="0" smtClean="0"/>
              <a:t>World’s Leading Sustainable Tourist Destination at World Travel Awards for 6 years</a:t>
            </a:r>
          </a:p>
          <a:p>
            <a:r>
              <a:rPr lang="en-GB" sz="2600" dirty="0" smtClean="0"/>
              <a:t>3 5* </a:t>
            </a:r>
            <a:r>
              <a:rPr lang="en-GB" sz="2600" dirty="0" err="1" smtClean="0"/>
              <a:t>Antarra</a:t>
            </a:r>
            <a:r>
              <a:rPr lang="en-GB" sz="2600" dirty="0" smtClean="0"/>
              <a:t> Resorts</a:t>
            </a:r>
          </a:p>
          <a:p>
            <a:r>
              <a:rPr lang="en-GB" sz="2600" dirty="0" smtClean="0"/>
              <a:t>Only discovered Christian </a:t>
            </a:r>
            <a:r>
              <a:rPr lang="en-GB" sz="2600" dirty="0" err="1" smtClean="0"/>
              <a:t>Monestry</a:t>
            </a:r>
            <a:r>
              <a:rPr lang="en-GB" sz="2600" dirty="0" smtClean="0"/>
              <a:t> in UAE</a:t>
            </a:r>
          </a:p>
          <a:p>
            <a:r>
              <a:rPr lang="en-GB" sz="2600" dirty="0" smtClean="0"/>
              <a:t>Arabian Wildlife Pearl</a:t>
            </a:r>
          </a:p>
          <a:p>
            <a:r>
              <a:rPr lang="en-GB" sz="2600" dirty="0" smtClean="0"/>
              <a:t>10,000 free roaming animals including endangered Arabian Oryx, gazelles, giraffes, hyenas &amp; cheetahs</a:t>
            </a:r>
          </a:p>
          <a:p>
            <a:r>
              <a:rPr lang="en-GB" sz="2600" dirty="0" smtClean="0"/>
              <a:t>Guests can enjoy nature &amp; wildlife drives, culture &amp; history tours, horse riding, walking tours, snorkelling, mountain biking &amp; archery</a:t>
            </a:r>
          </a:p>
          <a:p>
            <a:r>
              <a:rPr lang="en-GB" sz="2600" dirty="0" smtClean="0"/>
              <a:t>Private plane charter available from Abu Dhabi or Dubai International Airport in around 60 </a:t>
            </a:r>
            <a:r>
              <a:rPr lang="en-GB" sz="2600" dirty="0" err="1" smtClean="0"/>
              <a:t>mins</a:t>
            </a:r>
            <a:endParaRPr lang="en-GB" sz="26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52065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2244027"/>
            <a:ext cx="10131425" cy="344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1657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0" y="212436"/>
            <a:ext cx="5330826" cy="665019"/>
          </a:xfrm>
        </p:spPr>
        <p:txBody>
          <a:bodyPr/>
          <a:lstStyle/>
          <a:p>
            <a:r>
              <a:rPr lang="en-GB" dirty="0" smtClean="0"/>
              <a:t>Second City – Al 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655" y="595087"/>
            <a:ext cx="10244571" cy="636913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Authentic taste of local culture &amp; heritage</a:t>
            </a:r>
          </a:p>
          <a:p>
            <a:r>
              <a:rPr lang="en-GB" sz="2000" dirty="0" smtClean="0"/>
              <a:t>Close to Oman Border</a:t>
            </a:r>
          </a:p>
          <a:p>
            <a:r>
              <a:rPr lang="en-GB" sz="2000" dirty="0" smtClean="0"/>
              <a:t>Birthplace of the nations founding father Sheikh </a:t>
            </a:r>
            <a:r>
              <a:rPr lang="en-GB" sz="2000" dirty="0" err="1" smtClean="0"/>
              <a:t>Zayed</a:t>
            </a:r>
            <a:endParaRPr lang="en-GB" sz="2000" dirty="0" smtClean="0"/>
          </a:p>
          <a:p>
            <a:r>
              <a:rPr lang="en-GB" sz="2000" dirty="0" smtClean="0"/>
              <a:t>One of the oldest permanently inhabited settlements on earth</a:t>
            </a:r>
          </a:p>
          <a:p>
            <a:r>
              <a:rPr lang="en-GB" sz="2000" dirty="0" smtClean="0"/>
              <a:t>Date Palm Oasis</a:t>
            </a:r>
          </a:p>
          <a:p>
            <a:r>
              <a:rPr lang="en-GB" sz="2000" dirty="0" smtClean="0"/>
              <a:t>UNESCO World Heritage Site Al Ain Oasis – Free entry</a:t>
            </a:r>
          </a:p>
          <a:p>
            <a:r>
              <a:rPr lang="en-GB" sz="2000" dirty="0" smtClean="0"/>
              <a:t>4,000 year history of UAE’s traditional irrigation system the </a:t>
            </a:r>
            <a:r>
              <a:rPr lang="en-GB" sz="2000" dirty="0" err="1" smtClean="0"/>
              <a:t>Falaj</a:t>
            </a:r>
            <a:endParaRPr lang="en-GB" sz="2000" dirty="0" smtClean="0"/>
          </a:p>
          <a:p>
            <a:r>
              <a:rPr lang="en-GB" sz="2000" dirty="0" err="1" smtClean="0"/>
              <a:t>Archeological</a:t>
            </a:r>
            <a:r>
              <a:rPr lang="en-GB" sz="2000" dirty="0" smtClean="0"/>
              <a:t> sites and tombs dating back 5,000 years</a:t>
            </a:r>
          </a:p>
          <a:p>
            <a:r>
              <a:rPr lang="en-GB" sz="2000" dirty="0" smtClean="0"/>
              <a:t>Al </a:t>
            </a:r>
            <a:r>
              <a:rPr lang="en-GB" sz="2000" dirty="0" err="1" smtClean="0"/>
              <a:t>Jahili</a:t>
            </a:r>
            <a:r>
              <a:rPr lang="en-GB" sz="2000" dirty="0" smtClean="0"/>
              <a:t> Fort – </a:t>
            </a:r>
            <a:r>
              <a:rPr lang="en-GB" sz="2000" dirty="0" err="1" smtClean="0"/>
              <a:t>Permentant</a:t>
            </a:r>
            <a:r>
              <a:rPr lang="en-GB" sz="2000" dirty="0" smtClean="0"/>
              <a:t> exhibition based on Arabian Sands Explorer Book</a:t>
            </a:r>
          </a:p>
          <a:p>
            <a:r>
              <a:rPr lang="en-GB" sz="2000" dirty="0" smtClean="0"/>
              <a:t>Museums</a:t>
            </a:r>
          </a:p>
          <a:p>
            <a:r>
              <a:rPr lang="en-GB" sz="2000" dirty="0" smtClean="0"/>
              <a:t>Jebel </a:t>
            </a:r>
            <a:r>
              <a:rPr lang="en-GB" sz="2000" dirty="0" err="1" smtClean="0"/>
              <a:t>Hafit</a:t>
            </a:r>
            <a:r>
              <a:rPr lang="en-GB" sz="2000" dirty="0" smtClean="0"/>
              <a:t> Peak (1,240m) UNESCO World Heritage Site , 8,000 year old bronze tombs, range of outdoor activities, bike riding, horse riding, camels, dune </a:t>
            </a:r>
            <a:r>
              <a:rPr lang="en-GB" sz="2000" dirty="0" err="1" smtClean="0"/>
              <a:t>buggys</a:t>
            </a:r>
            <a:r>
              <a:rPr lang="en-GB" sz="2000" dirty="0" smtClean="0"/>
              <a:t> &amp; camping (glamping to Bedouin tents</a:t>
            </a:r>
          </a:p>
          <a:p>
            <a:r>
              <a:rPr lang="en-GB" sz="2000" dirty="0" err="1" smtClean="0"/>
              <a:t>Wadi</a:t>
            </a:r>
            <a:r>
              <a:rPr lang="en-GB" sz="2000" dirty="0" smtClean="0"/>
              <a:t> Adventure – Regions only man made white water rafting, kayaking &amp; surf facility built in the foot hills of the surrounding mountains  - Entry to Park, Beach &amp; Pool </a:t>
            </a:r>
            <a:r>
              <a:rPr lang="en-GB" sz="2000" dirty="0" err="1" smtClean="0"/>
              <a:t>aprox</a:t>
            </a:r>
            <a:r>
              <a:rPr lang="en-GB" sz="2000" dirty="0" smtClean="0"/>
              <a:t> AED45 (£10)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2572127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Culture &amp; Traditions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965" y="2142067"/>
            <a:ext cx="11859490" cy="3649133"/>
          </a:xfrm>
        </p:spPr>
        <p:txBody>
          <a:bodyPr>
            <a:normAutofit/>
          </a:bodyPr>
          <a:lstStyle/>
          <a:p>
            <a:r>
              <a:rPr lang="en-GB" sz="3600" dirty="0" smtClean="0"/>
              <a:t>Abu Dhabi Pearl Journey Cruise includes shuck your own pearl &amp; keep the pearly – Prices start from AED 500 (£105) pp</a:t>
            </a:r>
          </a:p>
          <a:p>
            <a:r>
              <a:rPr lang="en-GB" sz="3600" dirty="0" smtClean="0"/>
              <a:t>Arabic Coffee &amp; Dates  offered by most hotels on arrival</a:t>
            </a:r>
          </a:p>
          <a:p>
            <a:r>
              <a:rPr lang="en-GB" sz="3600" dirty="0" smtClean="0"/>
              <a:t>Falconry at the Falcon Hospital – 2 hour Tour AED 170 (</a:t>
            </a:r>
            <a:r>
              <a:rPr lang="en-GB" sz="3600" dirty="0" err="1" smtClean="0"/>
              <a:t>aprox</a:t>
            </a:r>
            <a:r>
              <a:rPr lang="en-GB" sz="3600" dirty="0" smtClean="0"/>
              <a:t> £35) 5-9 AED 60 (approx. £13)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42423190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15634" y="2141538"/>
            <a:ext cx="5471757" cy="3649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3773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Cruises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287762"/>
          </a:xfrm>
        </p:spPr>
        <p:txBody>
          <a:bodyPr>
            <a:normAutofit fontScale="92500" lnSpcReduction="10000"/>
          </a:bodyPr>
          <a:lstStyle/>
          <a:p>
            <a:r>
              <a:rPr lang="en-GB" sz="4000" dirty="0" smtClean="0"/>
              <a:t>Cruise Terminal at </a:t>
            </a:r>
            <a:r>
              <a:rPr lang="en-GB" sz="4000" dirty="0" err="1" smtClean="0"/>
              <a:t>Zayed</a:t>
            </a:r>
            <a:r>
              <a:rPr lang="en-GB" sz="4000" dirty="0" smtClean="0"/>
              <a:t> port </a:t>
            </a:r>
            <a:endParaRPr lang="en-GB" sz="4000" dirty="0"/>
          </a:p>
          <a:p>
            <a:r>
              <a:rPr lang="en-GB" sz="4000" dirty="0" smtClean="0"/>
              <a:t>Sir </a:t>
            </a:r>
            <a:r>
              <a:rPr lang="en-GB" sz="4000" dirty="0" err="1" smtClean="0"/>
              <a:t>Bani</a:t>
            </a:r>
            <a:r>
              <a:rPr lang="en-GB" sz="4000" dirty="0" smtClean="0"/>
              <a:t> </a:t>
            </a:r>
            <a:r>
              <a:rPr lang="en-GB" sz="4000" dirty="0" err="1" smtClean="0"/>
              <a:t>Yas</a:t>
            </a:r>
            <a:r>
              <a:rPr lang="en-GB" sz="4000" dirty="0" smtClean="0"/>
              <a:t> Cruise Beach (Day Call Beach Stop) – wildlife Experience, 1.2KM beach, exclusive restaurant, Spa, Aqua Gym, 3 Outdoor Buffets and indoor and outdoor shower facilities</a:t>
            </a:r>
          </a:p>
          <a:p>
            <a:r>
              <a:rPr lang="en-GB" sz="4000" dirty="0" smtClean="0"/>
              <a:t>November to March</a:t>
            </a:r>
          </a:p>
          <a:p>
            <a:r>
              <a:rPr lang="en-GB" sz="4000" dirty="0" smtClean="0"/>
              <a:t>Self Guided Tours  &amp; Excursions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751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Shopping – Festival of shopping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 smtClean="0"/>
              <a:t>7 shopping malls</a:t>
            </a:r>
          </a:p>
          <a:p>
            <a:r>
              <a:rPr lang="en-GB" sz="3200" dirty="0" smtClean="0"/>
              <a:t>Include luxury and high end</a:t>
            </a:r>
          </a:p>
          <a:p>
            <a:r>
              <a:rPr lang="en-GB" sz="3200" dirty="0" smtClean="0"/>
              <a:t>Indoor Snow Play Park – Snow Abu Dhabi</a:t>
            </a:r>
          </a:p>
          <a:p>
            <a:r>
              <a:rPr lang="en-GB" sz="3200" dirty="0" smtClean="0"/>
              <a:t>City Store - Manchester City Football Club Shop at </a:t>
            </a:r>
            <a:r>
              <a:rPr lang="en-GB" sz="3200" dirty="0" err="1" smtClean="0"/>
              <a:t>Yas</a:t>
            </a:r>
            <a:r>
              <a:rPr lang="en-GB" sz="3200" dirty="0" smtClean="0"/>
              <a:t> Marina Mall (Etihad Sponsorship)</a:t>
            </a:r>
          </a:p>
          <a:p>
            <a:r>
              <a:rPr lang="en-GB" sz="3200" dirty="0" smtClean="0"/>
              <a:t>Mina </a:t>
            </a:r>
            <a:r>
              <a:rPr lang="en-GB" sz="3200" dirty="0" err="1" smtClean="0"/>
              <a:t>Zayed</a:t>
            </a:r>
            <a:r>
              <a:rPr lang="en-GB" sz="3200" dirty="0" smtClean="0"/>
              <a:t> Market – Locals, Fruit &amp; Veg Souk, Fish Souk</a:t>
            </a:r>
          </a:p>
          <a:p>
            <a:r>
              <a:rPr lang="en-GB" sz="3200" dirty="0" smtClean="0"/>
              <a:t>March Festival of Shopping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1159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215</TotalTime>
  <Words>2003</Words>
  <Application>Microsoft Office PowerPoint</Application>
  <PresentationFormat>Widescreen</PresentationFormat>
  <Paragraphs>226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8" baseType="lpstr">
      <vt:lpstr>Arial</vt:lpstr>
      <vt:lpstr>Calibri</vt:lpstr>
      <vt:lpstr>Calibri Light</vt:lpstr>
      <vt:lpstr>Celestial</vt:lpstr>
      <vt:lpstr> Abu Dhabi  expert training</vt:lpstr>
      <vt:lpstr>Abu Dhabi – Key Selling points</vt:lpstr>
      <vt:lpstr>Abu Dhabi, UAE Capital City</vt:lpstr>
      <vt:lpstr>PowerPoint Presentation</vt:lpstr>
      <vt:lpstr>Transport links</vt:lpstr>
      <vt:lpstr>PowerPoint Presentation</vt:lpstr>
      <vt:lpstr>Sales </vt:lpstr>
      <vt:lpstr>PowerPoint Presentation</vt:lpstr>
      <vt:lpstr>Target Market</vt:lpstr>
      <vt:lpstr>PowerPoint Presentation</vt:lpstr>
      <vt:lpstr>Sun &amp; Beach Lovers</vt:lpstr>
      <vt:lpstr>Culture vultures</vt:lpstr>
      <vt:lpstr>PowerPoint Presentation</vt:lpstr>
      <vt:lpstr>Family fun!</vt:lpstr>
      <vt:lpstr>PowerPoint Presentation</vt:lpstr>
      <vt:lpstr>Dubai regulars</vt:lpstr>
      <vt:lpstr>PowerPoint Presentation</vt:lpstr>
      <vt:lpstr>Active adventurers</vt:lpstr>
      <vt:lpstr>Over coming booking barriers</vt:lpstr>
      <vt:lpstr>PowerPoint Presentation</vt:lpstr>
      <vt:lpstr>Abu Dhabi City</vt:lpstr>
      <vt:lpstr>PowerPoint Presentation</vt:lpstr>
      <vt:lpstr>Abu Dhabi Island</vt:lpstr>
      <vt:lpstr>Corniche </vt:lpstr>
      <vt:lpstr>PowerPoint Presentation</vt:lpstr>
      <vt:lpstr>Sheikh Zayed Grand Mosque</vt:lpstr>
      <vt:lpstr>PowerPoint Presentation</vt:lpstr>
      <vt:lpstr>Saadiyat ISland</vt:lpstr>
      <vt:lpstr>PowerPoint Presentation</vt:lpstr>
      <vt:lpstr>Louvre</vt:lpstr>
      <vt:lpstr>  Yas Island Attractions</vt:lpstr>
      <vt:lpstr>    Yas Island F1 &amp; Marina</vt:lpstr>
      <vt:lpstr>Yas Island</vt:lpstr>
      <vt:lpstr>Golf</vt:lpstr>
      <vt:lpstr>Desert Safari</vt:lpstr>
      <vt:lpstr>desert</vt:lpstr>
      <vt:lpstr>PowerPoint Presentation</vt:lpstr>
      <vt:lpstr>Sir Bani Yas island &amp; Other islands</vt:lpstr>
      <vt:lpstr>PowerPoint Presentation</vt:lpstr>
      <vt:lpstr>Second City – Al Ain</vt:lpstr>
      <vt:lpstr>Culture &amp; Traditions</vt:lpstr>
      <vt:lpstr>PowerPoint Presentation</vt:lpstr>
      <vt:lpstr>Cruises</vt:lpstr>
      <vt:lpstr>Shopping – Festival of shopping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Abu Dhabi  expert training</dc:title>
  <dc:creator>Jacqui Jones</dc:creator>
  <cp:lastModifiedBy>Jacqui Jones</cp:lastModifiedBy>
  <cp:revision>3</cp:revision>
  <dcterms:created xsi:type="dcterms:W3CDTF">2020-11-01T22:50:16Z</dcterms:created>
  <dcterms:modified xsi:type="dcterms:W3CDTF">2020-11-03T22:35:43Z</dcterms:modified>
</cp:coreProperties>
</file>