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56" r:id="rId5"/>
    <p:sldId id="257" r:id="rId6"/>
    <p:sldId id="268" r:id="rId7"/>
    <p:sldId id="258" r:id="rId8"/>
    <p:sldId id="269" r:id="rId9"/>
    <p:sldId id="261" r:id="rId10"/>
    <p:sldId id="259" r:id="rId11"/>
    <p:sldId id="270" r:id="rId12"/>
    <p:sldId id="271" r:id="rId13"/>
    <p:sldId id="260" r:id="rId14"/>
    <p:sldId id="263" r:id="rId15"/>
    <p:sldId id="262" r:id="rId16"/>
    <p:sldId id="272" r:id="rId17"/>
    <p:sldId id="264" r:id="rId18"/>
    <p:sldId id="273" r:id="rId19"/>
    <p:sldId id="274" r:id="rId20"/>
    <p:sldId id="267" r:id="rId21"/>
    <p:sldId id="26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235" autoAdjust="0"/>
  </p:normalViewPr>
  <p:slideViewPr>
    <p:cSldViewPr>
      <p:cViewPr varScale="1">
        <p:scale>
          <a:sx n="90" d="100"/>
          <a:sy n="90" d="100"/>
        </p:scale>
        <p:origin x="2214" y="90"/>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05/03/2019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05/03/2019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AutoNum type="arabicPeriod"/>
            </a:pPr>
            <a:r>
              <a:rPr lang="en-GB" dirty="0"/>
              <a:t>Indeterminate – which derives from the fact that, unlike virtually every other form of contract evident in production, the labour contract involves the exchange of money not for actual goods or services, but for the  capacity  to provide something desired by the purchaser. In other words, employers wishing to secure the full value of their purchased labour power must ensure that workers are willing or somehow required to perform it.  ‘ In the labour contract, the worker sells an ability to work, which is translated into actual labour only during the course of the working day. Expectations about standards of performance have to be built up during the process of production’. </a:t>
            </a:r>
          </a:p>
          <a:p>
            <a:pPr marL="514350" indent="-514350">
              <a:buAutoNum type="arabicPeriod"/>
            </a:pPr>
            <a:r>
              <a:rPr lang="en-GB" dirty="0"/>
              <a:t>Unequal -  in order to provide for themselves and their families, most workers have no choice but to engage in paid work and, in practice, many workers will have relatively limited choices between potential employers. In contrast, employers enjoy considerable resources and can often replace unwilling workers with other people or with technology. Of course, these relative power resources vary over time (employees may be easier to replace when unemployment increases, and harder when labour markets tighten) and between contexts (highly skilled staff are replaced less easily and their departure may incur a financial loss to the employer, when they have invested in training). Nevertheless, the employment relationship is generally one in which the employee is subjugated to the employer and consents to their control during the working day. </a:t>
            </a:r>
          </a:p>
          <a:p>
            <a:pPr marL="514350" indent="-514350">
              <a:buAutoNum type="arabicPeriod"/>
            </a:pPr>
            <a:r>
              <a:rPr lang="en-GB" dirty="0"/>
              <a:t>Dynamic - it is driven forward by the coexistence of both conﬂict and cooperation in varying degrees.</a:t>
            </a:r>
          </a:p>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2095193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A32336-E330-4386-84BE-5A9ACF4E8711}" type="slidenum">
              <a:rPr lang="en-GB" smtClean="0"/>
              <a:t>11</a:t>
            </a:fld>
            <a:endParaRPr lang="en-GB"/>
          </a:p>
        </p:txBody>
      </p:sp>
    </p:spTree>
    <p:extLst>
      <p:ext uri="{BB962C8B-B14F-4D97-AF65-F5344CB8AC3E}">
        <p14:creationId xmlns:p14="http://schemas.microsoft.com/office/powerpoint/2010/main" val="253820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refer to Gennard and Judge (2016) – Paternalistic, Consultative, Traditionalist, Opportunistic. </a:t>
            </a:r>
          </a:p>
        </p:txBody>
      </p:sp>
      <p:sp>
        <p:nvSpPr>
          <p:cNvPr id="4" name="Slide Number Placeholder 3"/>
          <p:cNvSpPr>
            <a:spLocks noGrp="1"/>
          </p:cNvSpPr>
          <p:nvPr>
            <p:ph type="sldNum" sz="quarter" idx="5"/>
          </p:nvPr>
        </p:nvSpPr>
        <p:spPr/>
        <p:txBody>
          <a:bodyPr/>
          <a:lstStyle/>
          <a:p>
            <a:fld id="{A74F7143-3262-4712-BBAC-9EEC69AABB0A}" type="slidenum">
              <a:rPr lang="en-GB" smtClean="0"/>
              <a:t>14</a:t>
            </a:fld>
            <a:endParaRPr lang="en-GB"/>
          </a:p>
        </p:txBody>
      </p:sp>
    </p:spTree>
    <p:extLst>
      <p:ext uri="{BB962C8B-B14F-4D97-AF65-F5344CB8AC3E}">
        <p14:creationId xmlns:p14="http://schemas.microsoft.com/office/powerpoint/2010/main" val="2035371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05/03/2019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05/03/2019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05/03/2019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05/03/2019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05/03/2019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05/03/2019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05/03/2019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05/03/2019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05/03/2019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05/03/2019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05/03/2019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05/03/2019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effectLst>
                  <a:outerShdw blurRad="38100" dist="38100" dir="2700000" algn="tl">
                    <a:srgbClr val="000000">
                      <a:alpha val="43137"/>
                    </a:srgbClr>
                  </a:outerShdw>
                </a:effectLst>
              </a:rPr>
              <a:t>CIPD Diploma in Applied HR</a:t>
            </a:r>
            <a:endParaRPr lang="en-GB" dirty="0"/>
          </a:p>
        </p:txBody>
      </p:sp>
      <p:sp>
        <p:nvSpPr>
          <p:cNvPr id="3" name="Subtitle 2"/>
          <p:cNvSpPr>
            <a:spLocks noGrp="1"/>
          </p:cNvSpPr>
          <p:nvPr>
            <p:ph type="subTitle" idx="1"/>
          </p:nvPr>
        </p:nvSpPr>
        <p:spPr/>
        <p:txBody>
          <a:bodyPr>
            <a:normAutofit fontScale="55000" lnSpcReduction="20000"/>
          </a:bodyPr>
          <a:lstStyle/>
          <a:p>
            <a:r>
              <a:rPr lang="en-GB" sz="4600" b="1" dirty="0"/>
              <a:t>Understanding the Management of Employment Relations</a:t>
            </a:r>
          </a:p>
          <a:p>
            <a:r>
              <a:rPr lang="en-GB" sz="4600" b="1" dirty="0"/>
              <a:t>Julie Thomas</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a:t>
            </a:r>
          </a:p>
        </p:txBody>
      </p:sp>
      <p:sp>
        <p:nvSpPr>
          <p:cNvPr id="3" name="Content Placeholder 2"/>
          <p:cNvSpPr>
            <a:spLocks noGrp="1"/>
          </p:cNvSpPr>
          <p:nvPr>
            <p:ph idx="1"/>
          </p:nvPr>
        </p:nvSpPr>
        <p:spPr>
          <a:xfrm>
            <a:off x="457200" y="1417638"/>
            <a:ext cx="8229600" cy="4099594"/>
          </a:xfrm>
        </p:spPr>
        <p:txBody>
          <a:bodyPr>
            <a:normAutofit/>
          </a:bodyPr>
          <a:lstStyle/>
          <a:p>
            <a:r>
              <a:rPr lang="en-GB" dirty="0"/>
              <a:t>Learning Outcome 1 – Understand theoretical approaches to employment relations</a:t>
            </a:r>
          </a:p>
          <a:p>
            <a:r>
              <a:rPr lang="en-GB" dirty="0"/>
              <a:t>Learning Outcome 2 – Understand the roles of key parties involved in employment relations</a:t>
            </a:r>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p:cNvSpPr>
            <a:spLocks noGrp="1"/>
          </p:cNvSpPr>
          <p:nvPr>
            <p:ph type="title"/>
          </p:nvPr>
        </p:nvSpPr>
        <p:spPr>
          <a:xfrm>
            <a:off x="251520" y="450575"/>
            <a:ext cx="8640960" cy="890193"/>
          </a:xfrm>
        </p:spPr>
        <p:txBody>
          <a:bodyPr>
            <a:normAutofit fontScale="90000"/>
          </a:bodyPr>
          <a:lstStyle/>
          <a:p>
            <a:r>
              <a:rPr lang="en-GB" sz="4000" dirty="0">
                <a:cs typeface="Arial" charset="0"/>
              </a:rPr>
              <a:t>Definitions of Employee Relations (ER)</a:t>
            </a:r>
          </a:p>
        </p:txBody>
      </p:sp>
      <p:sp>
        <p:nvSpPr>
          <p:cNvPr id="64514" name="Content Placeholder 2"/>
          <p:cNvSpPr>
            <a:spLocks noGrp="1"/>
          </p:cNvSpPr>
          <p:nvPr>
            <p:ph idx="1"/>
          </p:nvPr>
        </p:nvSpPr>
        <p:spPr>
          <a:xfrm>
            <a:off x="457200" y="1340768"/>
            <a:ext cx="8229600" cy="4133056"/>
          </a:xfrm>
        </p:spPr>
        <p:txBody>
          <a:bodyPr>
            <a:normAutofit fontScale="77500" lnSpcReduction="20000"/>
          </a:bodyPr>
          <a:lstStyle/>
          <a:p>
            <a:pPr marL="0" indent="0">
              <a:buNone/>
            </a:pPr>
            <a:r>
              <a:rPr lang="en-GB" sz="2400" dirty="0">
                <a:cs typeface="Arial" charset="0"/>
              </a:rPr>
              <a:t>Two main types of definitions: </a:t>
            </a:r>
          </a:p>
          <a:p>
            <a:pPr marL="0" indent="0">
              <a:buNone/>
            </a:pPr>
            <a:endParaRPr lang="en-GB" sz="2400" dirty="0">
              <a:cs typeface="Arial" charset="0"/>
            </a:endParaRPr>
          </a:p>
          <a:p>
            <a:pPr marL="838200" lvl="1" indent="-381000">
              <a:buFont typeface="Arial" charset="0"/>
              <a:buAutoNum type="arabicPeriod"/>
            </a:pPr>
            <a:r>
              <a:rPr lang="en-GB" sz="2600" dirty="0">
                <a:cs typeface="Arial" charset="0"/>
              </a:rPr>
              <a:t>Regulatory focused e.g. Gennard and Judge (2010: 225): ‘The purpose of employment relations is to establish rules, regulations and agreements to regulate the employment relationship’</a:t>
            </a:r>
          </a:p>
          <a:p>
            <a:pPr marL="838200" lvl="1" indent="-381000">
              <a:buFont typeface="Arial" charset="0"/>
              <a:buAutoNum type="arabicPeriod"/>
            </a:pPr>
            <a:r>
              <a:rPr lang="en-GB" sz="2600" dirty="0">
                <a:cs typeface="Arial" charset="0"/>
              </a:rPr>
              <a:t>Relationship-based e.g. CIPD Factsheet (2018): ‘</a:t>
            </a:r>
            <a:r>
              <a:rPr lang="en-GB" sz="2600" dirty="0"/>
              <a:t>Today, employee relations is seen as focusing on both individual and collective relationships in the workplace, with an increasing emphasis on helping line managers establish trust-based relationships with employees. A positive climate of employee relations - with high levels of employee involvement, commitment and engagement - can improve business outcomes as well as contribute to employees' well-being.’</a:t>
            </a:r>
            <a:endParaRPr lang="en-GB" sz="2600" dirty="0">
              <a:cs typeface="Arial" charset="0"/>
            </a:endParaRPr>
          </a:p>
          <a:p>
            <a:pPr marL="838200" lvl="1" indent="-381000">
              <a:buFont typeface="Arial" charset="0"/>
              <a:buNone/>
            </a:pPr>
            <a:r>
              <a:rPr lang="en-GB" sz="2400" dirty="0">
                <a:cs typeface="Arial" charset="0"/>
              </a:rPr>
              <a:t>	</a:t>
            </a:r>
          </a:p>
        </p:txBody>
      </p:sp>
      <p:sp>
        <p:nvSpPr>
          <p:cNvPr id="2" name="Slide Number Placeholder 1">
            <a:extLst>
              <a:ext uri="{FF2B5EF4-FFF2-40B4-BE49-F238E27FC236}">
                <a16:creationId xmlns:a16="http://schemas.microsoft.com/office/drawing/2014/main" id="{F8EC5710-F10B-471F-A72E-D3E7D00A4B4D}"/>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375709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p:txBody>
          <a:bodyPr>
            <a:normAutofit/>
          </a:bodyPr>
          <a:lstStyle/>
          <a:p>
            <a:pPr marL="0" indent="0">
              <a:buNone/>
            </a:pPr>
            <a:r>
              <a:rPr lang="en-GB" dirty="0"/>
              <a:t>‘Employee relations in contemporary organisations is about creating and sustaining effective employee relationships between employers and employees within the constraints and opportunities presented by organisational contexts’ (Ellis, 2016, p.100). </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637D95FA-CDC9-4834-AB61-903A2B7BD435}"/>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755201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p:cNvSpPr>
            <a:spLocks noGrp="1"/>
          </p:cNvSpPr>
          <p:nvPr>
            <p:ph type="title"/>
          </p:nvPr>
        </p:nvSpPr>
        <p:spPr>
          <a:xfrm>
            <a:off x="628650" y="0"/>
            <a:ext cx="7886700" cy="1231900"/>
          </a:xfrm>
        </p:spPr>
        <p:txBody>
          <a:bodyPr/>
          <a:lstStyle/>
          <a:p>
            <a:r>
              <a:rPr lang="en-GB" sz="4000" dirty="0">
                <a:latin typeface="Arial" charset="0"/>
                <a:cs typeface="Arial" charset="0"/>
              </a:rPr>
              <a:t>Contexts for ER</a:t>
            </a:r>
          </a:p>
        </p:txBody>
      </p:sp>
      <p:sp>
        <p:nvSpPr>
          <p:cNvPr id="65538" name="Content Placeholder 2"/>
          <p:cNvSpPr>
            <a:spLocks noGrp="1"/>
          </p:cNvSpPr>
          <p:nvPr>
            <p:ph idx="1"/>
          </p:nvPr>
        </p:nvSpPr>
        <p:spPr/>
        <p:txBody>
          <a:bodyPr>
            <a:normAutofit fontScale="92500" lnSpcReduction="20000"/>
          </a:bodyPr>
          <a:lstStyle/>
          <a:p>
            <a:pPr>
              <a:buFont typeface="Arial" charset="0"/>
              <a:buNone/>
            </a:pPr>
            <a:r>
              <a:rPr lang="en-GB" dirty="0">
                <a:latin typeface="Arial" charset="0"/>
                <a:cs typeface="Arial" charset="0"/>
              </a:rPr>
              <a:t>Employment relationships influenced by:</a:t>
            </a:r>
          </a:p>
          <a:p>
            <a:r>
              <a:rPr lang="en-GB" dirty="0">
                <a:latin typeface="Arial" charset="0"/>
                <a:cs typeface="Arial" charset="0"/>
              </a:rPr>
              <a:t>Turbulent external environments</a:t>
            </a:r>
          </a:p>
          <a:p>
            <a:r>
              <a:rPr lang="en-GB" dirty="0">
                <a:latin typeface="Arial" charset="0"/>
                <a:cs typeface="Arial" charset="0"/>
              </a:rPr>
              <a:t>Power relations</a:t>
            </a:r>
          </a:p>
          <a:p>
            <a:r>
              <a:rPr lang="en-GB" dirty="0">
                <a:latin typeface="Arial" charset="0"/>
                <a:cs typeface="Arial" charset="0"/>
              </a:rPr>
              <a:t>Shifting trends in labour markets (e.g. CIPD 2013, </a:t>
            </a:r>
            <a:r>
              <a:rPr lang="en-GB" i="1" dirty="0">
                <a:latin typeface="Arial" charset="0"/>
                <a:cs typeface="Arial" charset="0"/>
              </a:rPr>
              <a:t>Megatrends</a:t>
            </a:r>
            <a:r>
              <a:rPr lang="en-GB" dirty="0">
                <a:latin typeface="Arial" charset="0"/>
                <a:cs typeface="Arial" charset="0"/>
              </a:rPr>
              <a:t>)</a:t>
            </a:r>
          </a:p>
          <a:p>
            <a:r>
              <a:rPr lang="en-GB" dirty="0">
                <a:latin typeface="Arial" charset="0"/>
                <a:cs typeface="Arial" charset="0"/>
              </a:rPr>
              <a:t>Legal framework</a:t>
            </a:r>
          </a:p>
          <a:p>
            <a:r>
              <a:rPr lang="en-GB" dirty="0">
                <a:latin typeface="Arial" charset="0"/>
                <a:cs typeface="Arial" charset="0"/>
              </a:rPr>
              <a:t>Contemporary employment relationships are characterised by uncertainty, conflict and cooperation</a:t>
            </a:r>
          </a:p>
          <a:p>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B313546E-AACE-4FA0-8E94-7DB564755D17}"/>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820859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r>
              <a:rPr lang="en-GB" altLang="en-US" sz="4000" dirty="0">
                <a:latin typeface="Arial Narrow" panose="020B0606020202030204" pitchFamily="34" charset="0"/>
              </a:rPr>
              <a:t>Factors Shaping Labour Markets and their Implications for the Employment Relationship</a:t>
            </a:r>
            <a:endParaRPr lang="en-US" altLang="en-US" sz="4000" dirty="0">
              <a:latin typeface="Arial Narrow" panose="020B0606020202030204" pitchFamily="34" charset="0"/>
            </a:endParaRPr>
          </a:p>
        </p:txBody>
      </p:sp>
      <p:sp>
        <p:nvSpPr>
          <p:cNvPr id="19460" name="Rectangle 4"/>
          <p:cNvSpPr>
            <a:spLocks noGrp="1" noChangeArrowheads="1"/>
          </p:cNvSpPr>
          <p:nvPr>
            <p:ph type="body" idx="1"/>
          </p:nvPr>
        </p:nvSpPr>
        <p:spPr>
          <a:xfrm>
            <a:off x="457200" y="1600200"/>
            <a:ext cx="8229600" cy="3989039"/>
          </a:xfrm>
        </p:spPr>
        <p:txBody>
          <a:bodyPr>
            <a:normAutofit fontScale="70000" lnSpcReduction="20000"/>
          </a:bodyPr>
          <a:lstStyle/>
          <a:p>
            <a:pPr marL="514350" indent="-514350" eaLnBrk="1" hangingPunct="1">
              <a:buAutoNum type="arabicPeriod"/>
            </a:pPr>
            <a:r>
              <a:rPr lang="en-US" altLang="en-US" dirty="0">
                <a:latin typeface="Arial Narrow" panose="020B0606020202030204" pitchFamily="34" charset="0"/>
              </a:rPr>
              <a:t>De-</a:t>
            </a:r>
            <a:r>
              <a:rPr lang="en-US" altLang="en-US" dirty="0" err="1">
                <a:latin typeface="Arial Narrow" panose="020B0606020202030204" pitchFamily="34" charset="0"/>
              </a:rPr>
              <a:t>industrialisation</a:t>
            </a:r>
            <a:r>
              <a:rPr lang="en-US" altLang="en-US" dirty="0">
                <a:latin typeface="Arial Narrow" panose="020B0606020202030204" pitchFamily="34" charset="0"/>
              </a:rPr>
              <a:t> and the rise of the knowledge worker – broader composition of </a:t>
            </a:r>
            <a:r>
              <a:rPr lang="en-US" altLang="en-US" dirty="0" err="1">
                <a:latin typeface="Arial Narrow" panose="020B0606020202030204" pitchFamily="34" charset="0"/>
              </a:rPr>
              <a:t>labour</a:t>
            </a:r>
            <a:r>
              <a:rPr lang="en-US" altLang="en-US" dirty="0">
                <a:latin typeface="Arial Narrow" panose="020B0606020202030204" pitchFamily="34" charset="0"/>
              </a:rPr>
              <a:t> market - more variety (part-time, temporary, term-time).</a:t>
            </a:r>
          </a:p>
          <a:p>
            <a:pPr marL="514350" indent="-514350" eaLnBrk="1" hangingPunct="1">
              <a:buAutoNum type="arabicPeriod"/>
            </a:pPr>
            <a:r>
              <a:rPr lang="en-US" altLang="en-US" dirty="0">
                <a:latin typeface="Arial Narrow" panose="020B0606020202030204" pitchFamily="34" charset="0"/>
              </a:rPr>
              <a:t>Technological change and </a:t>
            </a:r>
            <a:r>
              <a:rPr lang="en-US" altLang="en-US" dirty="0" err="1">
                <a:latin typeface="Arial Narrow" panose="020B0606020202030204" pitchFamily="34" charset="0"/>
              </a:rPr>
              <a:t>globalisation</a:t>
            </a:r>
            <a:r>
              <a:rPr lang="en-US" altLang="en-US" dirty="0">
                <a:latin typeface="Arial Narrow" panose="020B0606020202030204" pitchFamily="34" charset="0"/>
              </a:rPr>
              <a:t> – increased size and scope of </a:t>
            </a:r>
            <a:r>
              <a:rPr lang="en-US" altLang="en-US" dirty="0" err="1">
                <a:latin typeface="Arial Narrow" panose="020B0606020202030204" pitchFamily="34" charset="0"/>
              </a:rPr>
              <a:t>labour</a:t>
            </a:r>
            <a:r>
              <a:rPr lang="en-US" altLang="en-US" dirty="0">
                <a:latin typeface="Arial Narrow" panose="020B0606020202030204" pitchFamily="34" charset="0"/>
              </a:rPr>
              <a:t> markets – global context, effect of technology.</a:t>
            </a:r>
          </a:p>
          <a:p>
            <a:pPr marL="514350" indent="-514350" eaLnBrk="1" hangingPunct="1">
              <a:buAutoNum type="arabicPeriod"/>
            </a:pPr>
            <a:r>
              <a:rPr lang="en-US" altLang="en-US" dirty="0">
                <a:latin typeface="Arial Narrow" panose="020B0606020202030204" pitchFamily="34" charset="0"/>
              </a:rPr>
              <a:t>Demographic change – people working longer.</a:t>
            </a:r>
          </a:p>
          <a:p>
            <a:pPr marL="514350" indent="-514350" eaLnBrk="1" hangingPunct="1">
              <a:buAutoNum type="arabicPeriod"/>
            </a:pPr>
            <a:r>
              <a:rPr lang="en-US" altLang="en-US" dirty="0">
                <a:latin typeface="Arial Narrow" panose="020B0606020202030204" pitchFamily="34" charset="0"/>
              </a:rPr>
              <a:t>Increased female participation – increased supply, demand for flexibility.</a:t>
            </a:r>
          </a:p>
          <a:p>
            <a:pPr marL="514350" indent="-514350" eaLnBrk="1" hangingPunct="1">
              <a:buAutoNum type="arabicPeriod"/>
            </a:pPr>
            <a:r>
              <a:rPr lang="en-US" altLang="en-US" dirty="0">
                <a:latin typeface="Arial Narrow" panose="020B0606020202030204" pitchFamily="34" charset="0"/>
              </a:rPr>
              <a:t>Increased educational participation – increased supply but need to ensure graduates have skills employers want and there is sufficient demand. </a:t>
            </a:r>
          </a:p>
          <a:p>
            <a:pPr marL="514350" indent="-514350" eaLnBrk="1" hangingPunct="1">
              <a:buAutoNum type="arabicPeriod"/>
            </a:pPr>
            <a:r>
              <a:rPr lang="en-US" altLang="en-US" dirty="0">
                <a:latin typeface="Arial Narrow" panose="020B0606020202030204" pitchFamily="34" charset="0"/>
              </a:rPr>
              <a:t>Decline of collective workplace institutions – shift from collective to individual employment relationship.</a:t>
            </a:r>
          </a:p>
          <a:p>
            <a:pPr marL="514350" indent="-514350" eaLnBrk="1" hangingPunct="1">
              <a:buAutoNum type="arabicPeriod"/>
            </a:pPr>
            <a:r>
              <a:rPr lang="en-US" altLang="en-US" dirty="0">
                <a:latin typeface="Arial Narrow" panose="020B0606020202030204" pitchFamily="34" charset="0"/>
              </a:rPr>
              <a:t>Greater diversity in employment relationships and how we work – atypical employment relationships (home-working, flexible working). (CIPD, 2013)</a:t>
            </a:r>
          </a:p>
        </p:txBody>
      </p:sp>
      <p:sp>
        <p:nvSpPr>
          <p:cNvPr id="2" name="Slide Number Placeholder 1">
            <a:extLst>
              <a:ext uri="{FF2B5EF4-FFF2-40B4-BE49-F238E27FC236}">
                <a16:creationId xmlns:a16="http://schemas.microsoft.com/office/drawing/2014/main" id="{276780BC-D438-4DF7-A11E-8F68F525A454}"/>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9780229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6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6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Perspectives on Employee Relationships</a:t>
            </a:r>
          </a:p>
        </p:txBody>
      </p:sp>
      <p:sp>
        <p:nvSpPr>
          <p:cNvPr id="3" name="Content Placeholder 2"/>
          <p:cNvSpPr>
            <a:spLocks noGrp="1"/>
          </p:cNvSpPr>
          <p:nvPr>
            <p:ph idx="1"/>
          </p:nvPr>
        </p:nvSpPr>
        <p:spPr/>
        <p:txBody>
          <a:bodyPr>
            <a:normAutofit/>
          </a:bodyPr>
          <a:lstStyle/>
          <a:p>
            <a:r>
              <a:rPr lang="en-GB" sz="3600" dirty="0" err="1"/>
              <a:t>Unitarist</a:t>
            </a:r>
            <a:endParaRPr lang="en-GB" sz="3600" dirty="0"/>
          </a:p>
          <a:p>
            <a:r>
              <a:rPr lang="en-GB" sz="3600" dirty="0"/>
              <a:t>Pluralist </a:t>
            </a:r>
          </a:p>
          <a:p>
            <a:r>
              <a:rPr lang="en-GB" sz="3600" dirty="0"/>
              <a:t>Economic View</a:t>
            </a:r>
          </a:p>
          <a:p>
            <a:r>
              <a:rPr lang="en-GB" sz="3600" dirty="0"/>
              <a:t>Psychological contract</a:t>
            </a:r>
          </a:p>
        </p:txBody>
      </p:sp>
      <p:sp>
        <p:nvSpPr>
          <p:cNvPr id="4" name="Slide Number Placeholder 3">
            <a:extLst>
              <a:ext uri="{FF2B5EF4-FFF2-40B4-BE49-F238E27FC236}">
                <a16:creationId xmlns:a16="http://schemas.microsoft.com/office/drawing/2014/main" id="{600AEBDF-1302-4349-987B-6CD5CD177632}"/>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4106336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title"/>
          </p:nvPr>
        </p:nvSpPr>
        <p:spPr>
          <a:xfrm>
            <a:off x="628650" y="0"/>
            <a:ext cx="7886700" cy="1231900"/>
          </a:xfrm>
        </p:spPr>
        <p:txBody>
          <a:bodyPr/>
          <a:lstStyle/>
          <a:p>
            <a:r>
              <a:rPr lang="en-GB" sz="4000" dirty="0">
                <a:cs typeface="Arial" charset="0"/>
              </a:rPr>
              <a:t>Perspectives on ER (1)</a:t>
            </a:r>
          </a:p>
        </p:txBody>
      </p:sp>
      <p:sp>
        <p:nvSpPr>
          <p:cNvPr id="66562" name="Content Placeholder 2"/>
          <p:cNvSpPr>
            <a:spLocks noGrp="1"/>
          </p:cNvSpPr>
          <p:nvPr>
            <p:ph idx="1"/>
          </p:nvPr>
        </p:nvSpPr>
        <p:spPr>
          <a:xfrm>
            <a:off x="628650" y="1150112"/>
            <a:ext cx="7886700" cy="4899025"/>
          </a:xfrm>
        </p:spPr>
        <p:txBody>
          <a:bodyPr>
            <a:normAutofit fontScale="92500" lnSpcReduction="10000"/>
          </a:bodyPr>
          <a:lstStyle/>
          <a:p>
            <a:pPr marL="0" indent="0">
              <a:buNone/>
            </a:pPr>
            <a:r>
              <a:rPr lang="en-GB" dirty="0">
                <a:cs typeface="Arial" charset="0"/>
              </a:rPr>
              <a:t>Traditional perspective: Fox (1966)</a:t>
            </a:r>
          </a:p>
          <a:p>
            <a:r>
              <a:rPr lang="en-GB" dirty="0">
                <a:cs typeface="Arial" charset="0"/>
              </a:rPr>
              <a:t>Unitarist / Unitarism:</a:t>
            </a:r>
          </a:p>
          <a:p>
            <a:pPr marL="742950" lvl="1" indent="-285750"/>
            <a:r>
              <a:rPr lang="en-GB" sz="2400" dirty="0">
                <a:cs typeface="Arial" charset="0"/>
              </a:rPr>
              <a:t>a united team who pull together behind the authority of the manager in order to pursue the organisation’s goals </a:t>
            </a:r>
          </a:p>
          <a:p>
            <a:pPr marL="742950" lvl="1" indent="-285750"/>
            <a:r>
              <a:rPr lang="en-GB" sz="2400" dirty="0">
                <a:cs typeface="Arial" charset="0"/>
              </a:rPr>
              <a:t>employee relationship is characterised by harmony, co-operation and a team ethic</a:t>
            </a:r>
          </a:p>
          <a:p>
            <a:r>
              <a:rPr lang="en-GB" dirty="0">
                <a:cs typeface="Arial" charset="0"/>
              </a:rPr>
              <a:t>Pluralist / Pluralism:</a:t>
            </a:r>
          </a:p>
          <a:p>
            <a:pPr marL="742950" lvl="1" indent="-285750"/>
            <a:r>
              <a:rPr lang="en-GB" sz="2400" dirty="0">
                <a:cs typeface="Arial" charset="0"/>
              </a:rPr>
              <a:t>organisations and workers have both similar and different interests in the employee relationship </a:t>
            </a:r>
          </a:p>
          <a:p>
            <a:pPr marL="742950" lvl="1" indent="-285750"/>
            <a:r>
              <a:rPr lang="en-GB" sz="2400" dirty="0">
                <a:cs typeface="Arial" charset="0"/>
              </a:rPr>
              <a:t>these different agendas can result in tensions and conflict, which must be managed (for example, through discipline and grievance procedures) </a:t>
            </a:r>
          </a:p>
        </p:txBody>
      </p:sp>
      <p:sp>
        <p:nvSpPr>
          <p:cNvPr id="2" name="Slide Number Placeholder 1">
            <a:extLst>
              <a:ext uri="{FF2B5EF4-FFF2-40B4-BE49-F238E27FC236}">
                <a16:creationId xmlns:a16="http://schemas.microsoft.com/office/drawing/2014/main" id="{3A41ED27-D6AF-45D1-BAE5-9D8A5B59E179}"/>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521474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628650" y="0"/>
            <a:ext cx="7886700" cy="908720"/>
          </a:xfrm>
        </p:spPr>
        <p:txBody>
          <a:bodyPr/>
          <a:lstStyle/>
          <a:p>
            <a:r>
              <a:rPr lang="en-GB" sz="4000" dirty="0">
                <a:cs typeface="Arial" charset="0"/>
              </a:rPr>
              <a:t>Perspectives on ER (2)</a:t>
            </a:r>
          </a:p>
        </p:txBody>
      </p:sp>
      <p:sp>
        <p:nvSpPr>
          <p:cNvPr id="67586" name="Content Placeholder 2"/>
          <p:cNvSpPr>
            <a:spLocks noGrp="1"/>
          </p:cNvSpPr>
          <p:nvPr>
            <p:ph idx="1"/>
          </p:nvPr>
        </p:nvSpPr>
        <p:spPr>
          <a:xfrm>
            <a:off x="628650" y="908720"/>
            <a:ext cx="7886700" cy="5122193"/>
          </a:xfrm>
        </p:spPr>
        <p:txBody>
          <a:bodyPr>
            <a:normAutofit fontScale="92500" lnSpcReduction="10000"/>
          </a:bodyPr>
          <a:lstStyle/>
          <a:p>
            <a:pPr>
              <a:buFont typeface="Arial" charset="0"/>
              <a:buNone/>
            </a:pPr>
            <a:r>
              <a:rPr lang="en-GB" sz="2800" dirty="0">
                <a:cs typeface="Arial" charset="0"/>
              </a:rPr>
              <a:t>Economic:</a:t>
            </a:r>
          </a:p>
          <a:p>
            <a:r>
              <a:rPr lang="en-GB" sz="2800" dirty="0">
                <a:cs typeface="Arial" charset="0"/>
              </a:rPr>
              <a:t>the employee relationship is all about money – a financial transaction</a:t>
            </a:r>
          </a:p>
          <a:p>
            <a:pPr>
              <a:buFont typeface="Arial" charset="0"/>
              <a:buNone/>
            </a:pPr>
            <a:r>
              <a:rPr lang="en-GB" sz="2800" dirty="0">
                <a:cs typeface="Arial" charset="0"/>
              </a:rPr>
              <a:t>Psychological contract:</a:t>
            </a:r>
          </a:p>
          <a:p>
            <a:r>
              <a:rPr lang="en-GB" sz="2800" dirty="0">
                <a:cs typeface="Arial" charset="0"/>
              </a:rPr>
              <a:t>Guest and Conway (2002: 22) ‘the perceptions of the two parties, employee and employer, of what their mutual obligations are towards each other’  </a:t>
            </a:r>
          </a:p>
          <a:p>
            <a:r>
              <a:rPr lang="en-GB" sz="2800" dirty="0">
                <a:cs typeface="Arial" charset="0"/>
              </a:rPr>
              <a:t>The psychological contract is based on perceptions and consists of obligations</a:t>
            </a:r>
          </a:p>
          <a:p>
            <a:r>
              <a:rPr lang="en-GB" sz="2800" dirty="0">
                <a:cs typeface="Arial" charset="0"/>
              </a:rPr>
              <a:t>Comprises financial and emotional aspects</a:t>
            </a:r>
          </a:p>
          <a:p>
            <a:r>
              <a:rPr lang="en-GB" sz="2800" dirty="0">
                <a:cs typeface="Arial" charset="0"/>
              </a:rPr>
              <a:t>Fulfilment of obligations leads to positive outcomes </a:t>
            </a:r>
          </a:p>
          <a:p>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9CE6F2F4-3561-476B-A9EB-CCC15CF7F8A6}"/>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2761979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Employment Relationship as:</a:t>
            </a:r>
          </a:p>
        </p:txBody>
      </p:sp>
      <p:sp>
        <p:nvSpPr>
          <p:cNvPr id="3" name="Content Placeholder 2"/>
          <p:cNvSpPr>
            <a:spLocks noGrp="1"/>
          </p:cNvSpPr>
          <p:nvPr>
            <p:ph idx="1"/>
          </p:nvPr>
        </p:nvSpPr>
        <p:spPr/>
        <p:txBody>
          <a:bodyPr/>
          <a:lstStyle/>
          <a:p>
            <a:pPr marL="514350" indent="-514350">
              <a:buAutoNum type="arabicPeriod"/>
            </a:pPr>
            <a:r>
              <a:rPr lang="en-GB" dirty="0"/>
              <a:t>Indeterminate</a:t>
            </a:r>
          </a:p>
          <a:p>
            <a:pPr marL="514350" indent="-514350">
              <a:buAutoNum type="arabicPeriod"/>
            </a:pPr>
            <a:r>
              <a:rPr lang="en-GB" dirty="0"/>
              <a:t>Unequal</a:t>
            </a:r>
          </a:p>
          <a:p>
            <a:pPr marL="514350" indent="-514350">
              <a:buAutoNum type="arabicPeriod"/>
            </a:pPr>
            <a:r>
              <a:rPr lang="en-GB" dirty="0"/>
              <a:t>Dynamic</a:t>
            </a:r>
          </a:p>
          <a:p>
            <a:pPr marL="0" indent="0">
              <a:buNone/>
            </a:pPr>
            <a:r>
              <a:rPr lang="en-GB" dirty="0"/>
              <a:t>(Colling and Terry, 2011)</a:t>
            </a:r>
          </a:p>
        </p:txBody>
      </p:sp>
      <p:sp>
        <p:nvSpPr>
          <p:cNvPr id="4" name="Slide Number Placeholder 3">
            <a:extLst>
              <a:ext uri="{FF2B5EF4-FFF2-40B4-BE49-F238E27FC236}">
                <a16:creationId xmlns:a16="http://schemas.microsoft.com/office/drawing/2014/main" id="{1BF2EC18-D9AB-4628-AAC6-93315F7D56D4}"/>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970341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909D-C374-4A1F-9EAD-43D3367A7409}"/>
              </a:ext>
            </a:extLst>
          </p:cNvPr>
          <p:cNvSpPr>
            <a:spLocks noGrp="1"/>
          </p:cNvSpPr>
          <p:nvPr>
            <p:ph type="title"/>
          </p:nvPr>
        </p:nvSpPr>
        <p:spPr>
          <a:xfrm>
            <a:off x="457200" y="274638"/>
            <a:ext cx="8229600" cy="850106"/>
          </a:xfrm>
        </p:spPr>
        <p:txBody>
          <a:bodyPr>
            <a:normAutofit/>
          </a:bodyPr>
          <a:lstStyle/>
          <a:p>
            <a:r>
              <a:rPr lang="en-GB" sz="3200" dirty="0"/>
              <a:t>Chapters 1/2 – </a:t>
            </a:r>
            <a:r>
              <a:rPr lang="en-GB" sz="3200" dirty="0" err="1"/>
              <a:t>Dundon</a:t>
            </a:r>
            <a:r>
              <a:rPr lang="en-GB" sz="3200" dirty="0"/>
              <a:t> and Rollinson (2011)</a:t>
            </a:r>
          </a:p>
        </p:txBody>
      </p:sp>
      <p:sp>
        <p:nvSpPr>
          <p:cNvPr id="3" name="Content Placeholder 2">
            <a:extLst>
              <a:ext uri="{FF2B5EF4-FFF2-40B4-BE49-F238E27FC236}">
                <a16:creationId xmlns:a16="http://schemas.microsoft.com/office/drawing/2014/main" id="{C1443BE0-5C13-40F7-A532-FACB1ED26A1C}"/>
              </a:ext>
            </a:extLst>
          </p:cNvPr>
          <p:cNvSpPr>
            <a:spLocks noGrp="1"/>
          </p:cNvSpPr>
          <p:nvPr>
            <p:ph idx="1"/>
          </p:nvPr>
        </p:nvSpPr>
        <p:spPr>
          <a:xfrm>
            <a:off x="457200" y="1268760"/>
            <a:ext cx="8229600" cy="4392488"/>
          </a:xfrm>
        </p:spPr>
        <p:txBody>
          <a:bodyPr>
            <a:normAutofit fontScale="77500" lnSpcReduction="20000"/>
          </a:bodyPr>
          <a:lstStyle/>
          <a:p>
            <a:r>
              <a:rPr lang="en-GB" dirty="0"/>
              <a:t>Employers are buyers of labour power, employees are sellers. This can lead to conflict.</a:t>
            </a:r>
          </a:p>
          <a:p>
            <a:r>
              <a:rPr lang="en-GB" dirty="0"/>
              <a:t>Can be reconciled – one route to profitability is to engage the commitment and co-operation of employees  - this satisfies their desire for job security, social status and satisfaction.</a:t>
            </a:r>
          </a:p>
          <a:p>
            <a:r>
              <a:rPr lang="en-GB" dirty="0"/>
              <a:t>However, balance of power often with management. They use control to regulate employee behaviour (in order to achieve goals), which employees can feel the need to react to.</a:t>
            </a:r>
          </a:p>
          <a:p>
            <a:pPr marL="0" indent="0">
              <a:buNone/>
            </a:pPr>
            <a:endParaRPr lang="en-GB" dirty="0"/>
          </a:p>
          <a:p>
            <a:pPr marL="0" indent="0">
              <a:buNone/>
            </a:pPr>
            <a:r>
              <a:rPr lang="en-GB" dirty="0"/>
              <a:t>Understanding the employment relationship relies on an understanding of </a:t>
            </a:r>
            <a:r>
              <a:rPr lang="en-GB" b="1" dirty="0"/>
              <a:t>power</a:t>
            </a:r>
            <a:r>
              <a:rPr lang="en-GB" dirty="0"/>
              <a:t>. </a:t>
            </a:r>
          </a:p>
          <a:p>
            <a:endParaRPr lang="en-GB" dirty="0"/>
          </a:p>
          <a:p>
            <a:endParaRPr lang="en-GB" dirty="0"/>
          </a:p>
        </p:txBody>
      </p:sp>
      <p:sp>
        <p:nvSpPr>
          <p:cNvPr id="4" name="Slide Number Placeholder 3">
            <a:extLst>
              <a:ext uri="{FF2B5EF4-FFF2-40B4-BE49-F238E27FC236}">
                <a16:creationId xmlns:a16="http://schemas.microsoft.com/office/drawing/2014/main" id="{28061824-E111-4EE2-9C61-60C6A7ADC803}"/>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616290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Parties involved in Employee Relationships</a:t>
            </a:r>
          </a:p>
        </p:txBody>
      </p:sp>
      <p:sp>
        <p:nvSpPr>
          <p:cNvPr id="3" name="Content Placeholder 2"/>
          <p:cNvSpPr>
            <a:spLocks noGrp="1"/>
          </p:cNvSpPr>
          <p:nvPr>
            <p:ph idx="1"/>
          </p:nvPr>
        </p:nvSpPr>
        <p:spPr/>
        <p:txBody>
          <a:bodyPr>
            <a:normAutofit lnSpcReduction="10000"/>
          </a:bodyPr>
          <a:lstStyle/>
          <a:p>
            <a:r>
              <a:rPr lang="en-GB" dirty="0"/>
              <a:t>Management</a:t>
            </a:r>
          </a:p>
          <a:p>
            <a:r>
              <a:rPr lang="en-GB" dirty="0"/>
              <a:t>Employees and their representatives (trade unions)</a:t>
            </a:r>
          </a:p>
          <a:p>
            <a:r>
              <a:rPr lang="en-GB" dirty="0"/>
              <a:t>The Government </a:t>
            </a:r>
          </a:p>
          <a:p>
            <a:r>
              <a:rPr lang="en-GB" dirty="0"/>
              <a:t>Government agencies</a:t>
            </a:r>
          </a:p>
          <a:p>
            <a:endParaRPr lang="en-GB" dirty="0"/>
          </a:p>
          <a:p>
            <a:pPr marL="0" indent="0">
              <a:buNone/>
            </a:pPr>
            <a:r>
              <a:rPr lang="en-GB" dirty="0"/>
              <a:t>What are their roles and key approaches?</a:t>
            </a:r>
          </a:p>
        </p:txBody>
      </p:sp>
      <p:sp>
        <p:nvSpPr>
          <p:cNvPr id="4" name="Slide Number Placeholder 3">
            <a:extLst>
              <a:ext uri="{FF2B5EF4-FFF2-40B4-BE49-F238E27FC236}">
                <a16:creationId xmlns:a16="http://schemas.microsoft.com/office/drawing/2014/main" id="{2B0DBA5B-84D2-4A84-BEF9-06D1A16985CD}"/>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97703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p:cNvSpPr>
            <a:spLocks noGrp="1"/>
          </p:cNvSpPr>
          <p:nvPr>
            <p:ph type="title"/>
          </p:nvPr>
        </p:nvSpPr>
        <p:spPr>
          <a:xfrm>
            <a:off x="251520" y="132520"/>
            <a:ext cx="8568952" cy="1231900"/>
          </a:xfrm>
        </p:spPr>
        <p:txBody>
          <a:bodyPr>
            <a:normAutofit/>
          </a:bodyPr>
          <a:lstStyle/>
          <a:p>
            <a:r>
              <a:rPr lang="en-GB" sz="3600" dirty="0">
                <a:cs typeface="Arial" charset="0"/>
              </a:rPr>
              <a:t>Parties to Employment Relationships (1)</a:t>
            </a:r>
          </a:p>
        </p:txBody>
      </p:sp>
      <p:sp>
        <p:nvSpPr>
          <p:cNvPr id="3" name="Content Placeholder 2"/>
          <p:cNvSpPr>
            <a:spLocks noGrp="1"/>
          </p:cNvSpPr>
          <p:nvPr>
            <p:ph idx="1"/>
          </p:nvPr>
        </p:nvSpPr>
        <p:spPr>
          <a:xfrm>
            <a:off x="628650" y="1484784"/>
            <a:ext cx="7886700" cy="4899025"/>
          </a:xfrm>
        </p:spPr>
        <p:txBody>
          <a:bodyPr>
            <a:normAutofit/>
          </a:bodyPr>
          <a:lstStyle/>
          <a:p>
            <a:pPr marL="0" indent="0">
              <a:lnSpc>
                <a:spcPct val="80000"/>
              </a:lnSpc>
              <a:buNone/>
            </a:pPr>
            <a:r>
              <a:rPr lang="en-GB" b="1" dirty="0">
                <a:cs typeface="Arial" charset="0"/>
              </a:rPr>
              <a:t>Management</a:t>
            </a:r>
          </a:p>
          <a:p>
            <a:pPr marL="838200" lvl="1" indent="-381000">
              <a:lnSpc>
                <a:spcPct val="80000"/>
              </a:lnSpc>
            </a:pPr>
            <a:r>
              <a:rPr lang="en-GB" sz="2500" dirty="0">
                <a:cs typeface="Arial" charset="0"/>
              </a:rPr>
              <a:t>refers to a process, a system of authority and a group of people;</a:t>
            </a:r>
          </a:p>
          <a:p>
            <a:pPr marL="838200" lvl="1" indent="-381000">
              <a:lnSpc>
                <a:spcPct val="80000"/>
              </a:lnSpc>
              <a:spcBef>
                <a:spcPts val="1000"/>
              </a:spcBef>
            </a:pPr>
            <a:r>
              <a:rPr lang="en-GB" sz="2500" dirty="0">
                <a:cs typeface="Arial" charset="0"/>
              </a:rPr>
              <a:t>Sisson (2010: 235) argues that since the 1980s, management ‘had become the major force for change in the arrangements governing the employee relationship’ </a:t>
            </a:r>
          </a:p>
          <a:p>
            <a:pPr marL="838200" lvl="1" indent="-381000">
              <a:lnSpc>
                <a:spcPct val="80000"/>
              </a:lnSpc>
            </a:pPr>
            <a:r>
              <a:rPr lang="en-GB" sz="2500" dirty="0">
                <a:cs typeface="Arial" charset="0"/>
              </a:rPr>
              <a:t>Role of management in employee relations has increased in comparison with the roles of the government and trade unions;</a:t>
            </a:r>
          </a:p>
          <a:p>
            <a:pPr marL="838200" lvl="1" indent="-381000">
              <a:lnSpc>
                <a:spcPct val="80000"/>
              </a:lnSpc>
            </a:pPr>
            <a:r>
              <a:rPr lang="en-GB" sz="2500" dirty="0">
                <a:cs typeface="Arial" charset="0"/>
              </a:rPr>
              <a:t>Management style is the approach adopted by managers in their interactions with employees </a:t>
            </a:r>
          </a:p>
          <a:p>
            <a:pPr marL="838200" lvl="1" indent="-381000">
              <a:lnSpc>
                <a:spcPct val="80000"/>
              </a:lnSpc>
              <a:buFont typeface="Arial" charset="0"/>
              <a:buNone/>
            </a:pPr>
            <a:r>
              <a:rPr lang="en-GB" sz="2800" dirty="0">
                <a:latin typeface="Arial" charset="0"/>
                <a:cs typeface="Arial" charset="0"/>
              </a:rPr>
              <a:t>  </a:t>
            </a:r>
          </a:p>
          <a:p>
            <a:pPr marL="838200" lvl="1" indent="-381000">
              <a:lnSpc>
                <a:spcPct val="80000"/>
              </a:lnSpc>
              <a:buFont typeface="Arial" charset="0"/>
              <a:buNone/>
            </a:pPr>
            <a:endParaRPr lang="en-GB" sz="2800" dirty="0">
              <a:latin typeface="Arial" charset="0"/>
              <a:cs typeface="Arial" charset="0"/>
            </a:endParaRPr>
          </a:p>
        </p:txBody>
      </p:sp>
      <p:sp>
        <p:nvSpPr>
          <p:cNvPr id="2" name="Slide Number Placeholder 1">
            <a:extLst>
              <a:ext uri="{FF2B5EF4-FFF2-40B4-BE49-F238E27FC236}">
                <a16:creationId xmlns:a16="http://schemas.microsoft.com/office/drawing/2014/main" id="{51334072-ABDC-4819-BA05-009FB8AE5579}"/>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869395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Style</a:t>
            </a:r>
          </a:p>
        </p:txBody>
      </p:sp>
      <p:sp>
        <p:nvSpPr>
          <p:cNvPr id="3" name="Content Placeholder 2"/>
          <p:cNvSpPr>
            <a:spLocks noGrp="1"/>
          </p:cNvSpPr>
          <p:nvPr>
            <p:ph idx="1"/>
          </p:nvPr>
        </p:nvSpPr>
        <p:spPr/>
        <p:txBody>
          <a:bodyPr/>
          <a:lstStyle/>
          <a:p>
            <a:r>
              <a:rPr lang="en-GB" dirty="0"/>
              <a:t>Organisational leader</a:t>
            </a:r>
          </a:p>
          <a:p>
            <a:r>
              <a:rPr lang="en-GB" dirty="0"/>
              <a:t>Policy enactor</a:t>
            </a:r>
          </a:p>
          <a:p>
            <a:r>
              <a:rPr lang="en-GB" dirty="0"/>
              <a:t>Employee coach </a:t>
            </a:r>
          </a:p>
          <a:p>
            <a:pPr marL="0" indent="0">
              <a:buNone/>
            </a:pPr>
            <a:endParaRPr lang="en-GB" dirty="0"/>
          </a:p>
          <a:p>
            <a:pPr marL="0" indent="0">
              <a:buNone/>
            </a:pPr>
            <a:r>
              <a:rPr lang="en-GB" dirty="0"/>
              <a:t>(Kilroy and </a:t>
            </a:r>
            <a:r>
              <a:rPr lang="en-GB" dirty="0" err="1"/>
              <a:t>Dundon</a:t>
            </a:r>
            <a:r>
              <a:rPr lang="en-GB" dirty="0"/>
              <a:t>, 2015)</a:t>
            </a:r>
          </a:p>
        </p:txBody>
      </p:sp>
      <p:sp>
        <p:nvSpPr>
          <p:cNvPr id="4" name="Slide Number Placeholder 3">
            <a:extLst>
              <a:ext uri="{FF2B5EF4-FFF2-40B4-BE49-F238E27FC236}">
                <a16:creationId xmlns:a16="http://schemas.microsoft.com/office/drawing/2014/main" id="{3D9C0D60-D009-4ACD-9339-45D4AF1875F4}"/>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2996848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a:xfrm>
            <a:off x="251520" y="92764"/>
            <a:ext cx="8640960" cy="743948"/>
          </a:xfrm>
        </p:spPr>
        <p:txBody>
          <a:bodyPr>
            <a:normAutofit/>
          </a:bodyPr>
          <a:lstStyle/>
          <a:p>
            <a:r>
              <a:rPr lang="en-GB" sz="3200" dirty="0">
                <a:cs typeface="Arial" charset="0"/>
              </a:rPr>
              <a:t>Parties to Employment Relationships (2)</a:t>
            </a:r>
          </a:p>
        </p:txBody>
      </p:sp>
      <p:sp>
        <p:nvSpPr>
          <p:cNvPr id="69634" name="Content Placeholder 2"/>
          <p:cNvSpPr>
            <a:spLocks noGrp="1"/>
          </p:cNvSpPr>
          <p:nvPr>
            <p:ph idx="1"/>
          </p:nvPr>
        </p:nvSpPr>
        <p:spPr>
          <a:xfrm>
            <a:off x="628650" y="836712"/>
            <a:ext cx="7886700" cy="5187057"/>
          </a:xfrm>
        </p:spPr>
        <p:txBody>
          <a:bodyPr>
            <a:normAutofit lnSpcReduction="10000"/>
          </a:bodyPr>
          <a:lstStyle/>
          <a:p>
            <a:pPr marL="0" indent="0">
              <a:buNone/>
            </a:pPr>
            <a:r>
              <a:rPr lang="en-GB" b="1" dirty="0">
                <a:latin typeface="Arial" charset="0"/>
                <a:cs typeface="Arial" charset="0"/>
              </a:rPr>
              <a:t>Trade Unions (TUs)</a:t>
            </a:r>
          </a:p>
          <a:p>
            <a:pPr marL="476250" indent="-476250"/>
            <a:r>
              <a:rPr lang="en-GB" sz="2400" dirty="0">
                <a:latin typeface="Arial" charset="0"/>
                <a:cs typeface="Arial" charset="0"/>
              </a:rPr>
              <a:t>‘workers of one or more description and whose principal purposes include the regulation of relations between workers and employers’ (Trade Unions and Labour Relations (Consolidation) Act 1992) </a:t>
            </a:r>
          </a:p>
          <a:p>
            <a:pPr marL="476250" indent="-476250"/>
            <a:r>
              <a:rPr lang="en-GB" sz="2400" dirty="0">
                <a:latin typeface="Arial" charset="0"/>
                <a:cs typeface="Arial" charset="0"/>
              </a:rPr>
              <a:t>Role: represent the interests of their members in pursuit of democracy in the workplace </a:t>
            </a:r>
          </a:p>
          <a:p>
            <a:pPr marL="476250" indent="-476250"/>
            <a:r>
              <a:rPr lang="en-GB" sz="2400" dirty="0">
                <a:latin typeface="Arial" charset="0"/>
                <a:cs typeface="Arial" charset="0"/>
              </a:rPr>
              <a:t>Trade unions can represent their members’ interests individually or collectively </a:t>
            </a:r>
          </a:p>
          <a:p>
            <a:pPr marL="476250" indent="-476250"/>
            <a:r>
              <a:rPr lang="en-GB" sz="2400" dirty="0">
                <a:latin typeface="Arial" charset="0"/>
                <a:cs typeface="Arial" charset="0"/>
              </a:rPr>
              <a:t>Aim to re-balance the distribution of power in employee relationships more equally between management and workers</a:t>
            </a:r>
          </a:p>
          <a:p>
            <a:pPr marL="476250" indent="-476250"/>
            <a:r>
              <a:rPr lang="en-GB" sz="2400" dirty="0">
                <a:latin typeface="Arial" charset="0"/>
                <a:cs typeface="Arial" charset="0"/>
              </a:rPr>
              <a:t>Declining membership levels and reduced influence </a:t>
            </a:r>
          </a:p>
          <a:p>
            <a:pPr marL="476250" indent="-476250">
              <a:buFont typeface="Arial" charset="0"/>
              <a:buNone/>
            </a:pPr>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A3BDDFFE-F07E-4F16-9CCA-7AE3BF575539}"/>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2946836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2"/>
          <p:cNvSpPr>
            <a:spLocks noGrp="1"/>
          </p:cNvSpPr>
          <p:nvPr>
            <p:ph idx="1"/>
          </p:nvPr>
        </p:nvSpPr>
        <p:spPr>
          <a:xfrm>
            <a:off x="457200" y="1196752"/>
            <a:ext cx="8229600" cy="4464496"/>
          </a:xfrm>
        </p:spPr>
        <p:txBody>
          <a:bodyPr>
            <a:normAutofit fontScale="85000" lnSpcReduction="10000"/>
          </a:bodyPr>
          <a:lstStyle/>
          <a:p>
            <a:pPr marL="0" indent="0">
              <a:buNone/>
            </a:pPr>
            <a:r>
              <a:rPr lang="en-GB" b="1" dirty="0">
                <a:cs typeface="Arial" charset="0"/>
              </a:rPr>
              <a:t>Government</a:t>
            </a:r>
          </a:p>
          <a:p>
            <a:r>
              <a:rPr lang="en-GB" dirty="0">
                <a:cs typeface="Arial" charset="0"/>
              </a:rPr>
              <a:t>Current Conservative Government</a:t>
            </a:r>
          </a:p>
          <a:p>
            <a:r>
              <a:rPr lang="en-GB" dirty="0">
                <a:cs typeface="Arial" charset="0"/>
              </a:rPr>
              <a:t>Government agencies e.g. Advisory, Conciliation and Arbitration Service (Acas) and the Equality and Human Rights Commission (EHRC) </a:t>
            </a:r>
          </a:p>
          <a:p>
            <a:r>
              <a:rPr lang="en-GB" dirty="0">
                <a:cs typeface="Arial" charset="0"/>
              </a:rPr>
              <a:t>Roles include </a:t>
            </a:r>
          </a:p>
          <a:p>
            <a:pPr marL="742950" lvl="1" indent="-285750"/>
            <a:r>
              <a:rPr lang="en-GB" sz="2400" dirty="0">
                <a:cs typeface="Arial" charset="0"/>
              </a:rPr>
              <a:t>Employer in the public sector</a:t>
            </a:r>
          </a:p>
          <a:p>
            <a:pPr marL="742950" lvl="1" indent="-285750"/>
            <a:r>
              <a:rPr lang="en-GB" sz="2400" dirty="0">
                <a:cs typeface="Arial" charset="0"/>
              </a:rPr>
              <a:t>Legislator</a:t>
            </a:r>
          </a:p>
          <a:p>
            <a:pPr marL="742950" lvl="1" indent="-285750"/>
            <a:r>
              <a:rPr lang="en-GB" sz="2400" dirty="0">
                <a:cs typeface="Arial" charset="0"/>
              </a:rPr>
              <a:t>Agencies implement key ER policies</a:t>
            </a:r>
          </a:p>
          <a:p>
            <a:r>
              <a:rPr lang="en-GB" dirty="0">
                <a:cs typeface="Arial" charset="0"/>
              </a:rPr>
              <a:t>Shift away from traditional role as a model employer</a:t>
            </a:r>
          </a:p>
        </p:txBody>
      </p:sp>
      <p:sp>
        <p:nvSpPr>
          <p:cNvPr id="6" name="Title 1"/>
          <p:cNvSpPr>
            <a:spLocks noGrp="1"/>
          </p:cNvSpPr>
          <p:nvPr>
            <p:ph type="title"/>
          </p:nvPr>
        </p:nvSpPr>
        <p:spPr>
          <a:xfrm>
            <a:off x="179512" y="53008"/>
            <a:ext cx="8784976" cy="1231900"/>
          </a:xfrm>
        </p:spPr>
        <p:txBody>
          <a:bodyPr>
            <a:normAutofit/>
          </a:bodyPr>
          <a:lstStyle/>
          <a:p>
            <a:r>
              <a:rPr lang="en-GB" sz="3200" b="1" dirty="0">
                <a:cs typeface="Arial" charset="0"/>
              </a:rPr>
              <a:t>Parties to Employment Relationships (3)</a:t>
            </a:r>
          </a:p>
        </p:txBody>
      </p:sp>
      <p:sp>
        <p:nvSpPr>
          <p:cNvPr id="2" name="Slide Number Placeholder 1">
            <a:extLst>
              <a:ext uri="{FF2B5EF4-FFF2-40B4-BE49-F238E27FC236}">
                <a16:creationId xmlns:a16="http://schemas.microsoft.com/office/drawing/2014/main" id="{3428CDCB-D53C-4680-B43D-0314D9B004E6}"/>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4133843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Legal Framework</a:t>
            </a:r>
          </a:p>
        </p:txBody>
      </p:sp>
      <p:sp>
        <p:nvSpPr>
          <p:cNvPr id="3" name="Content Placeholder 2"/>
          <p:cNvSpPr>
            <a:spLocks noGrp="1"/>
          </p:cNvSpPr>
          <p:nvPr>
            <p:ph idx="1"/>
          </p:nvPr>
        </p:nvSpPr>
        <p:spPr/>
        <p:txBody>
          <a:bodyPr>
            <a:normAutofit fontScale="70000" lnSpcReduction="20000"/>
          </a:bodyPr>
          <a:lstStyle/>
          <a:p>
            <a:r>
              <a:rPr lang="en-GB" dirty="0"/>
              <a:t>Substantial growth in legal regulation of employment relationship over last 40 years</a:t>
            </a:r>
          </a:p>
          <a:p>
            <a:r>
              <a:rPr lang="en-GB" dirty="0"/>
              <a:t>Employment Contracts – express/implied terms</a:t>
            </a:r>
          </a:p>
          <a:p>
            <a:r>
              <a:rPr lang="en-GB" dirty="0"/>
              <a:t>Common law</a:t>
            </a:r>
          </a:p>
          <a:p>
            <a:r>
              <a:rPr lang="en-GB" dirty="0"/>
              <a:t>Codes of Practice</a:t>
            </a:r>
          </a:p>
          <a:p>
            <a:r>
              <a:rPr lang="en-GB" dirty="0"/>
              <a:t>Key developments in Individual laws – Equality Act 2010, Default Retirement Age (2011), Agency Workers Regulations (2010), increase in qualifying service for unfair dismissal to two years (2012)</a:t>
            </a:r>
          </a:p>
          <a:p>
            <a:r>
              <a:rPr lang="en-GB" dirty="0"/>
              <a:t>Main developments in collective laws – ICE Regulations (2004), Statutory TU recognition (2000), restrictions on industrial action.</a:t>
            </a:r>
          </a:p>
        </p:txBody>
      </p:sp>
      <p:sp>
        <p:nvSpPr>
          <p:cNvPr id="4" name="Slide Number Placeholder 3">
            <a:extLst>
              <a:ext uri="{FF2B5EF4-FFF2-40B4-BE49-F238E27FC236}">
                <a16:creationId xmlns:a16="http://schemas.microsoft.com/office/drawing/2014/main" id="{2CD7606E-3460-4515-9ECB-3ABED94B2407}"/>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27476154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European Dimension</a:t>
            </a:r>
          </a:p>
        </p:txBody>
      </p:sp>
      <p:sp>
        <p:nvSpPr>
          <p:cNvPr id="3" name="Content Placeholder 2"/>
          <p:cNvSpPr>
            <a:spLocks noGrp="1"/>
          </p:cNvSpPr>
          <p:nvPr>
            <p:ph idx="1"/>
          </p:nvPr>
        </p:nvSpPr>
        <p:spPr/>
        <p:txBody>
          <a:bodyPr>
            <a:normAutofit/>
          </a:bodyPr>
          <a:lstStyle/>
          <a:p>
            <a:pPr marL="0" indent="0">
              <a:buNone/>
            </a:pPr>
            <a:r>
              <a:rPr lang="en-GB" dirty="0"/>
              <a:t>European dimension – a strong welfare state, a partnership between government, employers and workers, and minimum standards of work. Legislation – NMW, parental leave. </a:t>
            </a:r>
          </a:p>
          <a:p>
            <a:endParaRPr lang="en-GB" dirty="0"/>
          </a:p>
        </p:txBody>
      </p:sp>
      <p:sp>
        <p:nvSpPr>
          <p:cNvPr id="4" name="Slide Number Placeholder 3">
            <a:extLst>
              <a:ext uri="{FF2B5EF4-FFF2-40B4-BE49-F238E27FC236}">
                <a16:creationId xmlns:a16="http://schemas.microsoft.com/office/drawing/2014/main" id="{0D25264E-DFA6-4662-ADDE-37D67E519BE2}"/>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41693954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66716c4-314f-46c1-b01e-5a44c61897d8"/>
    <ds:schemaRef ds:uri="http://purl.org/dc/dcmitype/"/>
    <ds:schemaRef ds:uri="http://schemas.microsoft.com/office/infopath/2007/PartnerControls"/>
    <ds:schemaRef ds:uri="http://purl.org/dc/elements/1.1/"/>
    <ds:schemaRef ds:uri="http://schemas.microsoft.com/office/2006/metadata/properties"/>
    <ds:schemaRef ds:uri="a908d394-d138-480e-87a3-ff44c37f991a"/>
    <ds:schemaRef ds:uri="http://purl.org/dc/term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2443</TotalTime>
  <Words>1378</Words>
  <Application>Microsoft Office PowerPoint</Application>
  <PresentationFormat>On-screen Show (4:3)</PresentationFormat>
  <Paragraphs>131</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Arial Narrow</vt:lpstr>
      <vt:lpstr>Calibri</vt:lpstr>
      <vt:lpstr>Myriad Pro</vt:lpstr>
      <vt:lpstr>20140311PresentationUWTSDTemplate</vt:lpstr>
      <vt:lpstr>CIPD Diploma in Applied HR</vt:lpstr>
      <vt:lpstr>Overview of Session</vt:lpstr>
      <vt:lpstr>Definitions of Employee Relations (ER)</vt:lpstr>
      <vt:lpstr>Definitions</vt:lpstr>
      <vt:lpstr>Contexts for ER</vt:lpstr>
      <vt:lpstr>Factors Shaping Labour Markets and their Implications for the Employment Relationship</vt:lpstr>
      <vt:lpstr>Perspectives on Employee Relationships</vt:lpstr>
      <vt:lpstr>Perspectives on ER (1)</vt:lpstr>
      <vt:lpstr>Perspectives on ER (2)</vt:lpstr>
      <vt:lpstr>The Employment Relationship as:</vt:lpstr>
      <vt:lpstr>Chapters 1/2 – Dundon and Rollinson (2011)</vt:lpstr>
      <vt:lpstr>Parties involved in Employee Relationships</vt:lpstr>
      <vt:lpstr>Parties to Employment Relationships (1)</vt:lpstr>
      <vt:lpstr>Management Style</vt:lpstr>
      <vt:lpstr>Parties to Employment Relationships (2)</vt:lpstr>
      <vt:lpstr>Parties to Employment Relationships (3)</vt:lpstr>
      <vt:lpstr>The Legal Framework</vt:lpstr>
      <vt:lpstr>European Dimension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43</cp:revision>
  <dcterms:created xsi:type="dcterms:W3CDTF">2015-04-14T15:21:28Z</dcterms:created>
  <dcterms:modified xsi:type="dcterms:W3CDTF">2019-03-05T15:39:00Z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