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6"/>
  </p:notesMasterIdLst>
  <p:sldIdLst>
    <p:sldId id="281" r:id="rId2"/>
    <p:sldId id="280" r:id="rId3"/>
    <p:sldId id="264" r:id="rId4"/>
    <p:sldId id="265" r:id="rId5"/>
    <p:sldId id="266" r:id="rId6"/>
    <p:sldId id="267" r:id="rId7"/>
    <p:sldId id="268" r:id="rId8"/>
    <p:sldId id="256" r:id="rId9"/>
    <p:sldId id="258" r:id="rId10"/>
    <p:sldId id="259" r:id="rId11"/>
    <p:sldId id="260" r:id="rId12"/>
    <p:sldId id="261" r:id="rId13"/>
    <p:sldId id="269" r:id="rId14"/>
    <p:sldId id="263" r:id="rId15"/>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81CD1-41BA-4C89-8DC1-397D30EF92FE}" v="4" dt="2023-10-21T22:11:15.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80145" autoAdjust="0"/>
  </p:normalViewPr>
  <p:slideViewPr>
    <p:cSldViewPr snapToGrid="0">
      <p:cViewPr varScale="1">
        <p:scale>
          <a:sx n="92" d="100"/>
          <a:sy n="92" d="100"/>
        </p:scale>
        <p:origin x="106" y="21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Beatrice Matal" userId="072d16489162ca6b" providerId="LiveId" clId="{B1881CD1-41BA-4C89-8DC1-397D30EF92FE}"/>
    <pc:docChg chg="undo custSel modSld">
      <pc:chgData name="Bianca Beatrice Matal" userId="072d16489162ca6b" providerId="LiveId" clId="{B1881CD1-41BA-4C89-8DC1-397D30EF92FE}" dt="2023-10-22T16:23:54.144" v="23" actId="14100"/>
      <pc:docMkLst>
        <pc:docMk/>
      </pc:docMkLst>
      <pc:sldChg chg="delSp delDesignElem">
        <pc:chgData name="Bianca Beatrice Matal" userId="072d16489162ca6b" providerId="LiveId" clId="{B1881CD1-41BA-4C89-8DC1-397D30EF92FE}" dt="2023-10-21T22:08:39.033" v="4"/>
        <pc:sldMkLst>
          <pc:docMk/>
          <pc:sldMk cId="4058672502" sldId="263"/>
        </pc:sldMkLst>
        <pc:spChg chg="del">
          <ac:chgData name="Bianca Beatrice Matal" userId="072d16489162ca6b" providerId="LiveId" clId="{B1881CD1-41BA-4C89-8DC1-397D30EF92FE}" dt="2023-10-21T22:08:39.033" v="4"/>
          <ac:spMkLst>
            <pc:docMk/>
            <pc:sldMk cId="4058672502" sldId="263"/>
            <ac:spMk id="30" creationId="{ECC07320-C2CA-4E29-8481-9D9E143C7788}"/>
          </ac:spMkLst>
        </pc:spChg>
        <pc:spChg chg="del">
          <ac:chgData name="Bianca Beatrice Matal" userId="072d16489162ca6b" providerId="LiveId" clId="{B1881CD1-41BA-4C89-8DC1-397D30EF92FE}" dt="2023-10-21T22:08:39.033" v="4"/>
          <ac:spMkLst>
            <pc:docMk/>
            <pc:sldMk cId="4058672502" sldId="263"/>
            <ac:spMk id="32" creationId="{178FB36B-5BFE-42CA-BC60-1115E0D95EEC}"/>
          </ac:spMkLst>
        </pc:spChg>
      </pc:sldChg>
      <pc:sldChg chg="modSp">
        <pc:chgData name="Bianca Beatrice Matal" userId="072d16489162ca6b" providerId="LiveId" clId="{B1881CD1-41BA-4C89-8DC1-397D30EF92FE}" dt="2023-10-21T22:11:15.971" v="7"/>
        <pc:sldMkLst>
          <pc:docMk/>
          <pc:sldMk cId="1773325654" sldId="264"/>
        </pc:sldMkLst>
        <pc:spChg chg="mod">
          <ac:chgData name="Bianca Beatrice Matal" userId="072d16489162ca6b" providerId="LiveId" clId="{B1881CD1-41BA-4C89-8DC1-397D30EF92FE}" dt="2023-10-21T22:11:15.971" v="7"/>
          <ac:spMkLst>
            <pc:docMk/>
            <pc:sldMk cId="1773325654" sldId="264"/>
            <ac:spMk id="5" creationId="{00000000-0000-0000-0000-000000000000}"/>
          </ac:spMkLst>
        </pc:spChg>
      </pc:sldChg>
      <pc:sldChg chg="modSp">
        <pc:chgData name="Bianca Beatrice Matal" userId="072d16489162ca6b" providerId="LiveId" clId="{B1881CD1-41BA-4C89-8DC1-397D30EF92FE}" dt="2023-10-21T22:11:15.971" v="7"/>
        <pc:sldMkLst>
          <pc:docMk/>
          <pc:sldMk cId="1375711916" sldId="265"/>
        </pc:sldMkLst>
        <pc:spChg chg="mod">
          <ac:chgData name="Bianca Beatrice Matal" userId="072d16489162ca6b" providerId="LiveId" clId="{B1881CD1-41BA-4C89-8DC1-397D30EF92FE}" dt="2023-10-21T22:11:15.971" v="7"/>
          <ac:spMkLst>
            <pc:docMk/>
            <pc:sldMk cId="1375711916" sldId="265"/>
            <ac:spMk id="5" creationId="{00000000-0000-0000-0000-000000000000}"/>
          </ac:spMkLst>
        </pc:spChg>
      </pc:sldChg>
      <pc:sldChg chg="modSp">
        <pc:chgData name="Bianca Beatrice Matal" userId="072d16489162ca6b" providerId="LiveId" clId="{B1881CD1-41BA-4C89-8DC1-397D30EF92FE}" dt="2023-10-21T22:11:15.971" v="7"/>
        <pc:sldMkLst>
          <pc:docMk/>
          <pc:sldMk cId="2319992222" sldId="266"/>
        </pc:sldMkLst>
        <pc:spChg chg="mod">
          <ac:chgData name="Bianca Beatrice Matal" userId="072d16489162ca6b" providerId="LiveId" clId="{B1881CD1-41BA-4C89-8DC1-397D30EF92FE}" dt="2023-10-21T22:11:15.971" v="7"/>
          <ac:spMkLst>
            <pc:docMk/>
            <pc:sldMk cId="2319992222" sldId="266"/>
            <ac:spMk id="5" creationId="{00000000-0000-0000-0000-000000000000}"/>
          </ac:spMkLst>
        </pc:spChg>
      </pc:sldChg>
      <pc:sldChg chg="modSp">
        <pc:chgData name="Bianca Beatrice Matal" userId="072d16489162ca6b" providerId="LiveId" clId="{B1881CD1-41BA-4C89-8DC1-397D30EF92FE}" dt="2023-10-21T22:11:15.971" v="7"/>
        <pc:sldMkLst>
          <pc:docMk/>
          <pc:sldMk cId="3354512540" sldId="267"/>
        </pc:sldMkLst>
        <pc:spChg chg="mod">
          <ac:chgData name="Bianca Beatrice Matal" userId="072d16489162ca6b" providerId="LiveId" clId="{B1881CD1-41BA-4C89-8DC1-397D30EF92FE}" dt="2023-10-21T22:11:15.971" v="7"/>
          <ac:spMkLst>
            <pc:docMk/>
            <pc:sldMk cId="3354512540" sldId="267"/>
            <ac:spMk id="5" creationId="{00000000-0000-0000-0000-000000000000}"/>
          </ac:spMkLst>
        </pc:spChg>
      </pc:sldChg>
      <pc:sldChg chg="modSp">
        <pc:chgData name="Bianca Beatrice Matal" userId="072d16489162ca6b" providerId="LiveId" clId="{B1881CD1-41BA-4C89-8DC1-397D30EF92FE}" dt="2023-10-21T22:11:15.971" v="7"/>
        <pc:sldMkLst>
          <pc:docMk/>
          <pc:sldMk cId="2096880626" sldId="268"/>
        </pc:sldMkLst>
        <pc:spChg chg="mod">
          <ac:chgData name="Bianca Beatrice Matal" userId="072d16489162ca6b" providerId="LiveId" clId="{B1881CD1-41BA-4C89-8DC1-397D30EF92FE}" dt="2023-10-21T22:11:15.971" v="7"/>
          <ac:spMkLst>
            <pc:docMk/>
            <pc:sldMk cId="2096880626" sldId="268"/>
            <ac:spMk id="5" creationId="{00000000-0000-0000-0000-000000000000}"/>
          </ac:spMkLst>
        </pc:spChg>
      </pc:sldChg>
      <pc:sldChg chg="delSp modSp mod delDesignElem">
        <pc:chgData name="Bianca Beatrice Matal" userId="072d16489162ca6b" providerId="LiveId" clId="{B1881CD1-41BA-4C89-8DC1-397D30EF92FE}" dt="2023-10-22T16:17:27.884" v="20" actId="14100"/>
        <pc:sldMkLst>
          <pc:docMk/>
          <pc:sldMk cId="882228785" sldId="269"/>
        </pc:sldMkLst>
        <pc:spChg chg="del">
          <ac:chgData name="Bianca Beatrice Matal" userId="072d16489162ca6b" providerId="LiveId" clId="{B1881CD1-41BA-4C89-8DC1-397D30EF92FE}" dt="2023-10-21T22:08:39.033" v="4"/>
          <ac:spMkLst>
            <pc:docMk/>
            <pc:sldMk cId="882228785" sldId="269"/>
            <ac:spMk id="14" creationId="{42A4FC2C-047E-45A5-965D-8E1E3BF09BC6}"/>
          </ac:spMkLst>
        </pc:spChg>
        <pc:picChg chg="mod">
          <ac:chgData name="Bianca Beatrice Matal" userId="072d16489162ca6b" providerId="LiveId" clId="{B1881CD1-41BA-4C89-8DC1-397D30EF92FE}" dt="2023-10-22T16:17:27.884" v="20" actId="14100"/>
          <ac:picMkLst>
            <pc:docMk/>
            <pc:sldMk cId="882228785" sldId="269"/>
            <ac:picMk id="9" creationId="{31797F45-51F9-EE69-E574-A7EF652AFDA5}"/>
          </ac:picMkLst>
        </pc:picChg>
      </pc:sldChg>
      <pc:sldChg chg="addSp modSp mod setBg">
        <pc:chgData name="Bianca Beatrice Matal" userId="072d16489162ca6b" providerId="LiveId" clId="{B1881CD1-41BA-4C89-8DC1-397D30EF92FE}" dt="2023-10-22T16:23:54.144" v="23" actId="14100"/>
        <pc:sldMkLst>
          <pc:docMk/>
          <pc:sldMk cId="0" sldId="280"/>
        </pc:sldMkLst>
        <pc:spChg chg="mod">
          <ac:chgData name="Bianca Beatrice Matal" userId="072d16489162ca6b" providerId="LiveId" clId="{B1881CD1-41BA-4C89-8DC1-397D30EF92FE}" dt="2023-10-21T22:12:36.884" v="10" actId="255"/>
          <ac:spMkLst>
            <pc:docMk/>
            <pc:sldMk cId="0" sldId="280"/>
            <ac:spMk id="722" creationId="{00000000-0000-0000-0000-000000000000}"/>
          </ac:spMkLst>
        </pc:spChg>
        <pc:spChg chg="mod">
          <ac:chgData name="Bianca Beatrice Matal" userId="072d16489162ca6b" providerId="LiveId" clId="{B1881CD1-41BA-4C89-8DC1-397D30EF92FE}" dt="2023-10-22T16:23:54.144" v="23" actId="14100"/>
          <ac:spMkLst>
            <pc:docMk/>
            <pc:sldMk cId="0" sldId="280"/>
            <ac:spMk id="723" creationId="{00000000-0000-0000-0000-000000000000}"/>
          </ac:spMkLst>
        </pc:spChg>
        <pc:spChg chg="mod">
          <ac:chgData name="Bianca Beatrice Matal" userId="072d16489162ca6b" providerId="LiveId" clId="{B1881CD1-41BA-4C89-8DC1-397D30EF92FE}" dt="2023-10-21T22:12:05.602" v="8" actId="26606"/>
          <ac:spMkLst>
            <pc:docMk/>
            <pc:sldMk cId="0" sldId="280"/>
            <ac:spMk id="724" creationId="{00000000-0000-0000-0000-000000000000}"/>
          </ac:spMkLst>
        </pc:spChg>
        <pc:spChg chg="add">
          <ac:chgData name="Bianca Beatrice Matal" userId="072d16489162ca6b" providerId="LiveId" clId="{B1881CD1-41BA-4C89-8DC1-397D30EF92FE}" dt="2023-10-21T22:12:05.602" v="8" actId="26606"/>
          <ac:spMkLst>
            <pc:docMk/>
            <pc:sldMk cId="0" sldId="280"/>
            <ac:spMk id="730" creationId="{B210AC1D-4063-4C6E-9528-FA9C4C0C18E6}"/>
          </ac:spMkLst>
        </pc:spChg>
        <pc:spChg chg="add">
          <ac:chgData name="Bianca Beatrice Matal" userId="072d16489162ca6b" providerId="LiveId" clId="{B1881CD1-41BA-4C89-8DC1-397D30EF92FE}" dt="2023-10-21T22:12:05.602" v="8" actId="26606"/>
          <ac:spMkLst>
            <pc:docMk/>
            <pc:sldMk cId="0" sldId="280"/>
            <ac:spMk id="732" creationId="{02F8C595-E68C-4306-AED8-DC7826A0A506}"/>
          </ac:spMkLst>
        </pc:spChg>
        <pc:picChg chg="add">
          <ac:chgData name="Bianca Beatrice Matal" userId="072d16489162ca6b" providerId="LiveId" clId="{B1881CD1-41BA-4C89-8DC1-397D30EF92FE}" dt="2023-10-21T22:12:05.602" v="8" actId="26606"/>
          <ac:picMkLst>
            <pc:docMk/>
            <pc:sldMk cId="0" sldId="280"/>
            <ac:picMk id="726" creationId="{0300C680-1A2E-8BE5-1771-D29C2C6D62B0}"/>
          </ac:picMkLst>
        </pc:picChg>
      </pc:sldChg>
      <pc:sldChg chg="modSp mod">
        <pc:chgData name="Bianca Beatrice Matal" userId="072d16489162ca6b" providerId="LiveId" clId="{B1881CD1-41BA-4C89-8DC1-397D30EF92FE}" dt="2023-10-22T16:18:48.732" v="22" actId="14100"/>
        <pc:sldMkLst>
          <pc:docMk/>
          <pc:sldMk cId="1398481805" sldId="281"/>
        </pc:sldMkLst>
        <pc:picChg chg="mod">
          <ac:chgData name="Bianca Beatrice Matal" userId="072d16489162ca6b" providerId="LiveId" clId="{B1881CD1-41BA-4C89-8DC1-397D30EF92FE}" dt="2023-10-22T16:18:48.732" v="22" actId="14100"/>
          <ac:picMkLst>
            <pc:docMk/>
            <pc:sldMk cId="1398481805" sldId="281"/>
            <ac:picMk id="5" creationId="{1E6611A5-0F78-AD0D-D8AE-2393E213B53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26FDAE-75A2-45C6-96D6-3BFA0943B4BD}" type="datetimeFigureOut">
              <a:rPr lang="en-IN" smtClean="0"/>
              <a:t>22-10-2023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087E2D-CABF-4133-A6F8-FD476ECACA75}" type="slidenum">
              <a:rPr lang="en-IN" smtClean="0"/>
              <a:t>‹#›</a:t>
            </a:fld>
            <a:endParaRPr lang="en-IN"/>
          </a:p>
        </p:txBody>
      </p:sp>
    </p:spTree>
    <p:extLst>
      <p:ext uri="{BB962C8B-B14F-4D97-AF65-F5344CB8AC3E}">
        <p14:creationId xmlns:p14="http://schemas.microsoft.com/office/powerpoint/2010/main" val="2995232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Toyota Motor Manufacturing (UK) Ltd. was founded in 1989 as Toyota's industrial affiliate in the United Kingdom. There is an engine assembly plant in Deeside, North Wales, and large manufacturers in </a:t>
            </a:r>
            <a:r>
              <a:rPr lang="en-GB" sz="1800" dirty="0" err="1">
                <a:effectLst/>
                <a:latin typeface="Arial" panose="020B0604020202020204" pitchFamily="34" charset="0"/>
                <a:ea typeface="Calibri" panose="020F0502020204030204" pitchFamily="34" charset="0"/>
                <a:cs typeface="Arial" panose="020B0604020202020204" pitchFamily="34" charset="0"/>
              </a:rPr>
              <a:t>Burnaston</a:t>
            </a:r>
            <a:r>
              <a:rPr lang="en-GB" sz="1800" dirty="0">
                <a:effectLst/>
                <a:latin typeface="Arial" panose="020B0604020202020204" pitchFamily="34" charset="0"/>
                <a:ea typeface="Calibri" panose="020F0502020204030204" pitchFamily="34" charset="0"/>
                <a:cs typeface="Arial" panose="020B0604020202020204" pitchFamily="34" charset="0"/>
              </a:rPr>
              <a:t>, Derbyshire. It took approximately two years to finish the edifice of the building, which was constructed in March 1990 following the destruction of the original building. Following nearly a year of manufacturing automobiles, the facility was officially inaugurated by Prince Charles on June 4, 1993 (TOYOTA, 2020). Toyota UK provides a variety of eco-friendly options for transportation. This includes both conventional and electrically powered versions. With the organisation of auto dealerships and service centres, the corporation also offers extensive assistance and goods to clients after their first purchase.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3</a:t>
            </a:fld>
            <a:endParaRPr lang="en-IN"/>
          </a:p>
        </p:txBody>
      </p:sp>
    </p:spTree>
    <p:extLst>
      <p:ext uri="{BB962C8B-B14F-4D97-AF65-F5344CB8AC3E}">
        <p14:creationId xmlns:p14="http://schemas.microsoft.com/office/powerpoint/2010/main" val="319067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4</a:t>
            </a:fld>
            <a:endParaRPr lang="en-IN"/>
          </a:p>
        </p:txBody>
      </p:sp>
    </p:spTree>
    <p:extLst>
      <p:ext uri="{BB962C8B-B14F-4D97-AF65-F5344CB8AC3E}">
        <p14:creationId xmlns:p14="http://schemas.microsoft.com/office/powerpoint/2010/main" val="3315054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5</a:t>
            </a:fld>
            <a:endParaRPr lang="en-IN"/>
          </a:p>
        </p:txBody>
      </p:sp>
    </p:spTree>
    <p:extLst>
      <p:ext uri="{BB962C8B-B14F-4D97-AF65-F5344CB8AC3E}">
        <p14:creationId xmlns:p14="http://schemas.microsoft.com/office/powerpoint/2010/main" val="3853052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6</a:t>
            </a:fld>
            <a:endParaRPr lang="en-IN"/>
          </a:p>
        </p:txBody>
      </p:sp>
    </p:spTree>
    <p:extLst>
      <p:ext uri="{BB962C8B-B14F-4D97-AF65-F5344CB8AC3E}">
        <p14:creationId xmlns:p14="http://schemas.microsoft.com/office/powerpoint/2010/main" val="1137318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7</a:t>
            </a:fld>
            <a:endParaRPr lang="en-IN"/>
          </a:p>
        </p:txBody>
      </p:sp>
    </p:spTree>
    <p:extLst>
      <p:ext uri="{BB962C8B-B14F-4D97-AF65-F5344CB8AC3E}">
        <p14:creationId xmlns:p14="http://schemas.microsoft.com/office/powerpoint/2010/main" val="1853261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8</a:t>
            </a:fld>
            <a:endParaRPr lang="en-IN"/>
          </a:p>
        </p:txBody>
      </p:sp>
    </p:spTree>
    <p:extLst>
      <p:ext uri="{BB962C8B-B14F-4D97-AF65-F5344CB8AC3E}">
        <p14:creationId xmlns:p14="http://schemas.microsoft.com/office/powerpoint/2010/main" val="350532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9</a:t>
            </a:fld>
            <a:endParaRPr lang="en-IN"/>
          </a:p>
        </p:txBody>
      </p:sp>
    </p:spTree>
    <p:extLst>
      <p:ext uri="{BB962C8B-B14F-4D97-AF65-F5344CB8AC3E}">
        <p14:creationId xmlns:p14="http://schemas.microsoft.com/office/powerpoint/2010/main" val="3365018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10</a:t>
            </a:fld>
            <a:endParaRPr lang="en-IN"/>
          </a:p>
        </p:txBody>
      </p:sp>
    </p:spTree>
    <p:extLst>
      <p:ext uri="{BB962C8B-B14F-4D97-AF65-F5344CB8AC3E}">
        <p14:creationId xmlns:p14="http://schemas.microsoft.com/office/powerpoint/2010/main" val="1018513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11</a:t>
            </a:fld>
            <a:endParaRPr lang="en-IN"/>
          </a:p>
        </p:txBody>
      </p:sp>
    </p:spTree>
    <p:extLst>
      <p:ext uri="{BB962C8B-B14F-4D97-AF65-F5344CB8AC3E}">
        <p14:creationId xmlns:p14="http://schemas.microsoft.com/office/powerpoint/2010/main" val="238347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12</a:t>
            </a:fld>
            <a:endParaRPr lang="en-IN"/>
          </a:p>
        </p:txBody>
      </p:sp>
    </p:spTree>
    <p:extLst>
      <p:ext uri="{BB962C8B-B14F-4D97-AF65-F5344CB8AC3E}">
        <p14:creationId xmlns:p14="http://schemas.microsoft.com/office/powerpoint/2010/main" val="2058908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C087E2D-CABF-4133-A6F8-FD476ECACA75}" type="slidenum">
              <a:rPr lang="en-IN" smtClean="0"/>
              <a:t>14</a:t>
            </a:fld>
            <a:endParaRPr lang="en-IN"/>
          </a:p>
        </p:txBody>
      </p:sp>
    </p:spTree>
    <p:extLst>
      <p:ext uri="{BB962C8B-B14F-4D97-AF65-F5344CB8AC3E}">
        <p14:creationId xmlns:p14="http://schemas.microsoft.com/office/powerpoint/2010/main" val="273886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7E3D-9B92-B6DD-D41E-0E8C460586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o-RO"/>
          </a:p>
        </p:txBody>
      </p:sp>
      <p:sp>
        <p:nvSpPr>
          <p:cNvPr id="3" name="Subtitle 2">
            <a:extLst>
              <a:ext uri="{FF2B5EF4-FFF2-40B4-BE49-F238E27FC236}">
                <a16:creationId xmlns:a16="http://schemas.microsoft.com/office/drawing/2014/main" id="{605ED951-B93A-D4D3-112E-DF99AA1BBB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o-RO"/>
          </a:p>
        </p:txBody>
      </p:sp>
      <p:sp>
        <p:nvSpPr>
          <p:cNvPr id="4" name="Date Placeholder 3">
            <a:extLst>
              <a:ext uri="{FF2B5EF4-FFF2-40B4-BE49-F238E27FC236}">
                <a16:creationId xmlns:a16="http://schemas.microsoft.com/office/drawing/2014/main" id="{23A4725D-321D-99D8-8180-4740B4D0D2BD}"/>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0488BA18-353F-82E0-AE85-A748A7BD3E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AE73B02-BD8D-D1E0-DC8C-37628E01B088}"/>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373358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8F37-A096-7AD8-F289-70EE6927B204}"/>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6A3D4679-E9F6-7737-626F-2ED4E18503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C1DF1884-CE06-A825-3E6A-12F09DCE30A2}"/>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0BCC6C06-39AF-6E9C-0AA4-E3DF85A07E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A251756-36F3-3768-44A8-09652439B787}"/>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3952055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9E39-1DBC-37BE-23A7-0D06D0231D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o-RO"/>
          </a:p>
        </p:txBody>
      </p:sp>
      <p:sp>
        <p:nvSpPr>
          <p:cNvPr id="3" name="Text Placeholder 2">
            <a:extLst>
              <a:ext uri="{FF2B5EF4-FFF2-40B4-BE49-F238E27FC236}">
                <a16:creationId xmlns:a16="http://schemas.microsoft.com/office/drawing/2014/main" id="{DEB28E98-A44D-D875-41B1-4B2FA126AA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612588-981E-6BD2-4F00-9FC9215FBC8E}"/>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D6459EB8-3E9B-09A0-5F10-C90B1A6845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2B92AAB-23C6-05A3-AB4F-1C8D33AE582B}"/>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2664054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60BA7-35BF-9D09-A413-29D7FB12DFC8}"/>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09B34D65-AAE5-AE7F-1D45-AD15F831DB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Content Placeholder 3">
            <a:extLst>
              <a:ext uri="{FF2B5EF4-FFF2-40B4-BE49-F238E27FC236}">
                <a16:creationId xmlns:a16="http://schemas.microsoft.com/office/drawing/2014/main" id="{97D7930A-369B-72CE-FFFD-B806B72AFD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Date Placeholder 4">
            <a:extLst>
              <a:ext uri="{FF2B5EF4-FFF2-40B4-BE49-F238E27FC236}">
                <a16:creationId xmlns:a16="http://schemas.microsoft.com/office/drawing/2014/main" id="{6B02877F-0F27-2849-C4F1-3F1C856F340D}"/>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6" name="Footer Placeholder 5">
            <a:extLst>
              <a:ext uri="{FF2B5EF4-FFF2-40B4-BE49-F238E27FC236}">
                <a16:creationId xmlns:a16="http://schemas.microsoft.com/office/drawing/2014/main" id="{68C472FC-F0CB-0127-C914-26962998920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EF2FA66-0E34-604B-E3D3-ABE44CCE5E47}"/>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403139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6505C-D356-6C06-ADED-23C36822C5DA}"/>
              </a:ext>
            </a:extLst>
          </p:cNvPr>
          <p:cNvSpPr>
            <a:spLocks noGrp="1"/>
          </p:cNvSpPr>
          <p:nvPr>
            <p:ph type="title"/>
          </p:nvPr>
        </p:nvSpPr>
        <p:spPr>
          <a:xfrm>
            <a:off x="839788" y="365125"/>
            <a:ext cx="10515600" cy="1325563"/>
          </a:xfrm>
        </p:spPr>
        <p:txBody>
          <a:bodyPr/>
          <a:lstStyle/>
          <a:p>
            <a:r>
              <a:rPr lang="en-US"/>
              <a:t>Click to edit Master title style</a:t>
            </a:r>
            <a:endParaRPr lang="ro-RO"/>
          </a:p>
        </p:txBody>
      </p:sp>
      <p:sp>
        <p:nvSpPr>
          <p:cNvPr id="3" name="Text Placeholder 2">
            <a:extLst>
              <a:ext uri="{FF2B5EF4-FFF2-40B4-BE49-F238E27FC236}">
                <a16:creationId xmlns:a16="http://schemas.microsoft.com/office/drawing/2014/main" id="{31895EDA-68B7-9F4F-204A-B72713DB88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C73EB8-AF8D-945D-A767-37CF40F4FC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Text Placeholder 4">
            <a:extLst>
              <a:ext uri="{FF2B5EF4-FFF2-40B4-BE49-F238E27FC236}">
                <a16:creationId xmlns:a16="http://schemas.microsoft.com/office/drawing/2014/main" id="{712F4934-6922-18A4-04FA-469992F82B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D9BD1-472A-DBF4-8AAA-72562A8E13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7" name="Date Placeholder 6">
            <a:extLst>
              <a:ext uri="{FF2B5EF4-FFF2-40B4-BE49-F238E27FC236}">
                <a16:creationId xmlns:a16="http://schemas.microsoft.com/office/drawing/2014/main" id="{669B6441-DEC8-F616-F670-6AD64DCE37BB}"/>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8" name="Footer Placeholder 7">
            <a:extLst>
              <a:ext uri="{FF2B5EF4-FFF2-40B4-BE49-F238E27FC236}">
                <a16:creationId xmlns:a16="http://schemas.microsoft.com/office/drawing/2014/main" id="{2041A33E-0B64-40EC-C20C-419E1CE189B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3820EE3-94AC-EEEC-D61B-7F2100C5CA4A}"/>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2258544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B3C4C-6BC0-27E4-B5E9-FA5C2457E0B9}"/>
              </a:ext>
            </a:extLst>
          </p:cNvPr>
          <p:cNvSpPr>
            <a:spLocks noGrp="1"/>
          </p:cNvSpPr>
          <p:nvPr>
            <p:ph type="title"/>
          </p:nvPr>
        </p:nvSpPr>
        <p:spPr/>
        <p:txBody>
          <a:bodyPr/>
          <a:lstStyle/>
          <a:p>
            <a:r>
              <a:rPr lang="en-US"/>
              <a:t>Click to edit Master title style</a:t>
            </a:r>
            <a:endParaRPr lang="ro-RO"/>
          </a:p>
        </p:txBody>
      </p:sp>
      <p:sp>
        <p:nvSpPr>
          <p:cNvPr id="3" name="Date Placeholder 2">
            <a:extLst>
              <a:ext uri="{FF2B5EF4-FFF2-40B4-BE49-F238E27FC236}">
                <a16:creationId xmlns:a16="http://schemas.microsoft.com/office/drawing/2014/main" id="{0284D061-878E-55BF-484E-D0869BFBFA94}"/>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4" name="Footer Placeholder 3">
            <a:extLst>
              <a:ext uri="{FF2B5EF4-FFF2-40B4-BE49-F238E27FC236}">
                <a16:creationId xmlns:a16="http://schemas.microsoft.com/office/drawing/2014/main" id="{2211EBB8-508F-4417-4BF9-4A1EAE92E16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4A67C41-0CB1-B065-8898-CCA40338DBDE}"/>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4200746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7BFC5B-3080-F439-B21D-FE4C0250A16A}"/>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3" name="Footer Placeholder 2">
            <a:extLst>
              <a:ext uri="{FF2B5EF4-FFF2-40B4-BE49-F238E27FC236}">
                <a16:creationId xmlns:a16="http://schemas.microsoft.com/office/drawing/2014/main" id="{E9FA8151-ED2C-A28F-6FB4-7F941B9E8B1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DBC66B9-6C7B-02CE-2FBB-924ABF5C6E6A}"/>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757697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6A933-B026-6ED4-F98C-8A935564A1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Content Placeholder 2">
            <a:extLst>
              <a:ext uri="{FF2B5EF4-FFF2-40B4-BE49-F238E27FC236}">
                <a16:creationId xmlns:a16="http://schemas.microsoft.com/office/drawing/2014/main" id="{087BCBE5-38E6-B85F-F727-1FA8FD8241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Text Placeholder 3">
            <a:extLst>
              <a:ext uri="{FF2B5EF4-FFF2-40B4-BE49-F238E27FC236}">
                <a16:creationId xmlns:a16="http://schemas.microsoft.com/office/drawing/2014/main" id="{3A0E386E-D696-826E-31F7-BF7442597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3A4632-3B9A-345D-D5A9-D4EF687028C1}"/>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6" name="Footer Placeholder 5">
            <a:extLst>
              <a:ext uri="{FF2B5EF4-FFF2-40B4-BE49-F238E27FC236}">
                <a16:creationId xmlns:a16="http://schemas.microsoft.com/office/drawing/2014/main" id="{C28C99F4-2158-64E0-B7D7-DA98B6F5069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9C3B157-1D56-223A-1D56-CE7D1BD6691E}"/>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1076331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0424-1DC0-2D44-E5F8-265213C0E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Picture Placeholder 2">
            <a:extLst>
              <a:ext uri="{FF2B5EF4-FFF2-40B4-BE49-F238E27FC236}">
                <a16:creationId xmlns:a16="http://schemas.microsoft.com/office/drawing/2014/main" id="{DA64ACE3-03AC-6034-EEB2-5E437CCC5A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Text Placeholder 3">
            <a:extLst>
              <a:ext uri="{FF2B5EF4-FFF2-40B4-BE49-F238E27FC236}">
                <a16:creationId xmlns:a16="http://schemas.microsoft.com/office/drawing/2014/main" id="{99663486-62DF-0884-3499-E5A1AD00D8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704B7-54F6-E307-C71B-E4C848FE03F8}"/>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6" name="Footer Placeholder 5">
            <a:extLst>
              <a:ext uri="{FF2B5EF4-FFF2-40B4-BE49-F238E27FC236}">
                <a16:creationId xmlns:a16="http://schemas.microsoft.com/office/drawing/2014/main" id="{5178CF9C-E856-4551-9E4D-7EB21DFB47A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D790CDC-68F4-25D9-7DF0-88078AC411E3}"/>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1327378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9608E-BEDB-77EB-BAB5-6F29E03F3308}"/>
              </a:ext>
            </a:extLst>
          </p:cNvPr>
          <p:cNvSpPr>
            <a:spLocks noGrp="1"/>
          </p:cNvSpPr>
          <p:nvPr>
            <p:ph type="title"/>
          </p:nvPr>
        </p:nvSpPr>
        <p:spPr/>
        <p:txBody>
          <a:bodyPr/>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00FEB85A-9A43-D9E1-E646-AAD1D482D1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B223FBA3-4682-12FD-161E-D20F33D41850}"/>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89F3D88A-13A3-30EE-B563-97973BA1AC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DD65AE-3B2C-D12B-F33F-6F41389D9154}"/>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3889856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9D9733-DAF8-3BC2-99A3-A47FDEB859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B3B386B1-727F-8048-959B-13A0549201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7BAF13BA-26BA-8690-F24B-6AE93A05A6E9}"/>
              </a:ext>
            </a:extLst>
          </p:cNvPr>
          <p:cNvSpPr>
            <a:spLocks noGrp="1"/>
          </p:cNvSpPr>
          <p:nvPr>
            <p:ph type="dt" sz="half" idx="10"/>
          </p:nvPr>
        </p:nvSpPr>
        <p:spPr/>
        <p:txBody>
          <a:body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7C97F0E6-0937-310C-CC6F-642E02A1C76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9AE772-4F2F-197B-0480-9922593B188C}"/>
              </a:ext>
            </a:extLst>
          </p:cNvPr>
          <p:cNvSpPr>
            <a:spLocks noGrp="1"/>
          </p:cNvSpPr>
          <p:nvPr>
            <p:ph type="sldNum" sz="quarter" idx="12"/>
          </p:nvPr>
        </p:nvSpPr>
        <p:spPr/>
        <p:txBody>
          <a:bodyPr/>
          <a:lstStyle/>
          <a:p>
            <a:fld id="{A269C33A-0B7C-4DF1-92E9-24BB161400D4}" type="slidenum">
              <a:rPr lang="en-IN" smtClean="0"/>
              <a:t>‹#›</a:t>
            </a:fld>
            <a:endParaRPr lang="en-IN"/>
          </a:p>
        </p:txBody>
      </p:sp>
    </p:spTree>
    <p:extLst>
      <p:ext uri="{BB962C8B-B14F-4D97-AF65-F5344CB8AC3E}">
        <p14:creationId xmlns:p14="http://schemas.microsoft.com/office/powerpoint/2010/main" val="41345468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688800" y="685800"/>
            <a:ext cx="8640000" cy="957200"/>
          </a:xfrm>
          <a:prstGeom prst="rect">
            <a:avLst/>
          </a:prstGeom>
        </p:spPr>
        <p:txBody>
          <a:bodyPr spcFirstLastPara="1" wrap="square" lIns="0" tIns="0" rIns="0" bIns="0"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29" name="Google Shape;29;p5"/>
          <p:cNvSpPr txBox="1">
            <a:spLocks noGrp="1"/>
          </p:cNvSpPr>
          <p:nvPr>
            <p:ph type="body" idx="1"/>
          </p:nvPr>
        </p:nvSpPr>
        <p:spPr>
          <a:xfrm>
            <a:off x="688800" y="2623300"/>
            <a:ext cx="9025200" cy="3227200"/>
          </a:xfrm>
          <a:prstGeom prst="rect">
            <a:avLst/>
          </a:prstGeom>
        </p:spPr>
        <p:txBody>
          <a:bodyPr spcFirstLastPara="1" wrap="square" lIns="0" tIns="0" rIns="0" bIns="0" anchor="t" anchorCtr="0">
            <a:noAutofit/>
          </a:bodyPr>
          <a:lstStyle>
            <a:lvl1pPr marL="609585" lvl="0" indent="-440256" rtl="0">
              <a:spcBef>
                <a:spcPts val="0"/>
              </a:spcBef>
              <a:spcAft>
                <a:spcPts val="0"/>
              </a:spcAft>
              <a:buSzPts val="1600"/>
              <a:buChar char="•"/>
              <a:defRPr/>
            </a:lvl1pPr>
            <a:lvl2pPr marL="1219170" lvl="1" indent="-440256" rtl="0">
              <a:spcBef>
                <a:spcPts val="1067"/>
              </a:spcBef>
              <a:spcAft>
                <a:spcPts val="0"/>
              </a:spcAft>
              <a:buSzPts val="1600"/>
              <a:buChar char="○"/>
              <a:defRPr/>
            </a:lvl2pPr>
            <a:lvl3pPr marL="1828754" lvl="2" indent="-440256" rtl="0">
              <a:spcBef>
                <a:spcPts val="1067"/>
              </a:spcBef>
              <a:spcAft>
                <a:spcPts val="0"/>
              </a:spcAft>
              <a:buSzPts val="1600"/>
              <a:buChar char="■"/>
              <a:defRPr/>
            </a:lvl3pPr>
            <a:lvl4pPr marL="2438339" lvl="3" indent="-440256" rtl="0">
              <a:spcBef>
                <a:spcPts val="1067"/>
              </a:spcBef>
              <a:spcAft>
                <a:spcPts val="0"/>
              </a:spcAft>
              <a:buSzPts val="1600"/>
              <a:buChar char="●"/>
              <a:defRPr/>
            </a:lvl4pPr>
            <a:lvl5pPr marL="3047924" lvl="4" indent="-440256" rtl="0">
              <a:spcBef>
                <a:spcPts val="1067"/>
              </a:spcBef>
              <a:spcAft>
                <a:spcPts val="0"/>
              </a:spcAft>
              <a:buSzPts val="1600"/>
              <a:buChar char="○"/>
              <a:defRPr/>
            </a:lvl5pPr>
            <a:lvl6pPr marL="3657509" lvl="5" indent="-440256" rtl="0">
              <a:spcBef>
                <a:spcPts val="1067"/>
              </a:spcBef>
              <a:spcAft>
                <a:spcPts val="0"/>
              </a:spcAft>
              <a:buSzPts val="1600"/>
              <a:buChar char="■"/>
              <a:defRPr/>
            </a:lvl6pPr>
            <a:lvl7pPr marL="4267093" lvl="6" indent="-440256" rtl="0">
              <a:spcBef>
                <a:spcPts val="1067"/>
              </a:spcBef>
              <a:spcAft>
                <a:spcPts val="0"/>
              </a:spcAft>
              <a:buSzPts val="1600"/>
              <a:buChar char="●"/>
              <a:defRPr/>
            </a:lvl7pPr>
            <a:lvl8pPr marL="4876678" lvl="7" indent="-440256" rtl="0">
              <a:spcBef>
                <a:spcPts val="1067"/>
              </a:spcBef>
              <a:spcAft>
                <a:spcPts val="0"/>
              </a:spcAft>
              <a:buSzPts val="1600"/>
              <a:buChar char="○"/>
              <a:defRPr/>
            </a:lvl8pPr>
            <a:lvl9pPr marL="5486263" lvl="8" indent="-440256" rtl="0">
              <a:spcBef>
                <a:spcPts val="1067"/>
              </a:spcBef>
              <a:spcAft>
                <a:spcPts val="1067"/>
              </a:spcAft>
              <a:buSzPts val="1600"/>
              <a:buChar char="■"/>
              <a:defRPr/>
            </a:lvl9pPr>
          </a:lstStyle>
          <a:p>
            <a:endParaRPr/>
          </a:p>
        </p:txBody>
      </p:sp>
      <p:sp>
        <p:nvSpPr>
          <p:cNvPr id="30" name="Google Shape;30;p5"/>
          <p:cNvSpPr txBox="1">
            <a:spLocks noGrp="1"/>
          </p:cNvSpPr>
          <p:nvPr>
            <p:ph type="sldNum" idx="12"/>
          </p:nvPr>
        </p:nvSpPr>
        <p:spPr>
          <a:xfrm>
            <a:off x="11168100" y="6333133"/>
            <a:ext cx="731600" cy="242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76681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53877D-865E-146D-F3D3-360FFA1831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a:extLst>
              <a:ext uri="{FF2B5EF4-FFF2-40B4-BE49-F238E27FC236}">
                <a16:creationId xmlns:a16="http://schemas.microsoft.com/office/drawing/2014/main" id="{54F1FA26-C31B-6334-B972-D01DFD3FE6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ACBFF001-6041-FFAD-B71B-22C9C26CE5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0780EE-F8E6-49D4-BB55-CE10757C4E9A}" type="datetimeFigureOut">
              <a:rPr lang="en-IN" smtClean="0"/>
              <a:t>22-10-2023</a:t>
            </a:fld>
            <a:endParaRPr lang="en-IN"/>
          </a:p>
        </p:txBody>
      </p:sp>
      <p:sp>
        <p:nvSpPr>
          <p:cNvPr id="5" name="Footer Placeholder 4">
            <a:extLst>
              <a:ext uri="{FF2B5EF4-FFF2-40B4-BE49-F238E27FC236}">
                <a16:creationId xmlns:a16="http://schemas.microsoft.com/office/drawing/2014/main" id="{3DDE866B-86B7-26B4-6D8E-AAFB07F32B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528D4F5-2A96-1397-653C-6D7BAEF4E3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69C33A-0B7C-4DF1-92E9-24BB161400D4}" type="slidenum">
              <a:rPr lang="en-IN" smtClean="0"/>
              <a:t>‹#›</a:t>
            </a:fld>
            <a:endParaRPr lang="en-IN"/>
          </a:p>
        </p:txBody>
      </p:sp>
    </p:spTree>
    <p:extLst>
      <p:ext uri="{BB962C8B-B14F-4D97-AF65-F5344CB8AC3E}">
        <p14:creationId xmlns:p14="http://schemas.microsoft.com/office/powerpoint/2010/main" val="406520841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otel room with a bed and a window&#10;&#10;Description automatically generated">
            <a:extLst>
              <a:ext uri="{FF2B5EF4-FFF2-40B4-BE49-F238E27FC236}">
                <a16:creationId xmlns:a16="http://schemas.microsoft.com/office/drawing/2014/main" id="{1E6611A5-0F78-AD0D-D8AE-2393E213B5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82634"/>
            <a:ext cx="12192000" cy="7140634"/>
          </a:xfrm>
        </p:spPr>
      </p:pic>
    </p:spTree>
    <p:extLst>
      <p:ext uri="{BB962C8B-B14F-4D97-AF65-F5344CB8AC3E}">
        <p14:creationId xmlns:p14="http://schemas.microsoft.com/office/powerpoint/2010/main" val="1398481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21"/>
        <p:cNvGrpSpPr/>
        <p:nvPr/>
      </p:nvGrpSpPr>
      <p:grpSpPr>
        <a:xfrm>
          <a:off x="0" y="0"/>
          <a:ext cx="0" cy="0"/>
          <a:chOff x="0" y="0"/>
          <a:chExt cx="0" cy="0"/>
        </a:xfrm>
      </p:grpSpPr>
      <p:sp useBgFill="1">
        <p:nvSpPr>
          <p:cNvPr id="73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2" name="Rectangle 73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 name="Google Shape;722;p36"/>
          <p:cNvSpPr txBox="1">
            <a:spLocks noGrp="1"/>
          </p:cNvSpPr>
          <p:nvPr>
            <p:ph type="title"/>
          </p:nvPr>
        </p:nvSpPr>
        <p:spPr>
          <a:xfrm>
            <a:off x="6803409" y="762001"/>
            <a:ext cx="4156512" cy="1708244"/>
          </a:xfrm>
          <a:prstGeom prst="rect">
            <a:avLst/>
          </a:prstGeom>
        </p:spPr>
        <p:txBody>
          <a:bodyPr spcFirstLastPara="1" vert="horz" lIns="91440" tIns="45720" rIns="91440" bIns="45720" rtlCol="0" anchor="ctr" anchorCtr="0">
            <a:normAutofit/>
          </a:bodyPr>
          <a:lstStyle/>
          <a:p>
            <a:pPr>
              <a:spcBef>
                <a:spcPct val="0"/>
              </a:spcBef>
            </a:pPr>
            <a:r>
              <a:rPr lang="en-US" sz="3600" dirty="0">
                <a:latin typeface="Arial" panose="020B0604020202020204" pitchFamily="34" charset="0"/>
                <a:cs typeface="Arial" panose="020B0604020202020204" pitchFamily="34" charset="0"/>
              </a:rPr>
              <a:t>Table of Content</a:t>
            </a:r>
          </a:p>
        </p:txBody>
      </p:sp>
      <p:pic>
        <p:nvPicPr>
          <p:cNvPr id="726" name="Picture 725" descr="Hotel bell">
            <a:extLst>
              <a:ext uri="{FF2B5EF4-FFF2-40B4-BE49-F238E27FC236}">
                <a16:creationId xmlns:a16="http://schemas.microsoft.com/office/drawing/2014/main" id="{0300C680-1A2E-8BE5-1771-D29C2C6D62B0}"/>
              </a:ext>
            </a:extLst>
          </p:cNvPr>
          <p:cNvPicPr>
            <a:picLocks noChangeAspect="1"/>
          </p:cNvPicPr>
          <p:nvPr/>
        </p:nvPicPr>
        <p:blipFill rotWithShape="1">
          <a:blip r:embed="rId3"/>
          <a:srcRect l="40667" r="-2" b="-2"/>
          <a:stretch/>
        </p:blipFill>
        <p:spPr>
          <a:xfrm>
            <a:off x="-1" y="-2"/>
            <a:ext cx="6096001" cy="6858002"/>
          </a:xfrm>
          <a:prstGeom prst="rect">
            <a:avLst/>
          </a:prstGeom>
        </p:spPr>
      </p:pic>
      <p:sp>
        <p:nvSpPr>
          <p:cNvPr id="723" name="Google Shape;723;p36"/>
          <p:cNvSpPr txBox="1">
            <a:spLocks noGrp="1"/>
          </p:cNvSpPr>
          <p:nvPr>
            <p:ph type="body" idx="1"/>
          </p:nvPr>
        </p:nvSpPr>
        <p:spPr>
          <a:xfrm>
            <a:off x="6803409" y="2470245"/>
            <a:ext cx="4156512" cy="3769835"/>
          </a:xfrm>
          <a:prstGeom prst="rect">
            <a:avLst/>
          </a:prstGeom>
        </p:spPr>
        <p:txBody>
          <a:bodyPr spcFirstLastPara="1" vert="horz" lIns="91440" tIns="45720" rIns="91440" bIns="45720" rtlCol="0" anchor="ctr" anchorCtr="0">
            <a:noAutofit/>
          </a:bodyPr>
          <a:lstStyle/>
          <a:p>
            <a:pPr marL="380990" indent="-228600">
              <a:spcAft>
                <a:spcPts val="600"/>
              </a:spcAft>
            </a:pPr>
            <a:r>
              <a:rPr lang="en-US" sz="1600" dirty="0">
                <a:latin typeface="Arial" panose="020B0604020202020204" pitchFamily="34" charset="0"/>
                <a:cs typeface="Arial" panose="020B0604020202020204" pitchFamily="34" charset="0"/>
              </a:rPr>
              <a:t>Introduction</a:t>
            </a:r>
          </a:p>
          <a:p>
            <a:pPr marL="380990" indent="-228600">
              <a:spcAft>
                <a:spcPts val="600"/>
              </a:spcAft>
            </a:pPr>
            <a:r>
              <a:rPr lang="en-US" sz="1600" dirty="0">
                <a:latin typeface="Arial" panose="020B0604020202020204" pitchFamily="34" charset="0"/>
                <a:cs typeface="Arial" panose="020B0604020202020204" pitchFamily="34" charset="0"/>
              </a:rPr>
              <a:t>Introduction to the Chosen Hotel</a:t>
            </a:r>
          </a:p>
          <a:p>
            <a:pPr marL="380990" indent="-228600">
              <a:spcAft>
                <a:spcPts val="600"/>
              </a:spcAft>
            </a:pPr>
            <a:r>
              <a:rPr lang="en-US" sz="1600" dirty="0">
                <a:latin typeface="Arial" panose="020B0604020202020204" pitchFamily="34" charset="0"/>
                <a:cs typeface="Arial" panose="020B0604020202020204" pitchFamily="34" charset="0"/>
              </a:rPr>
              <a:t>Introducing main consumers of JW Marriott</a:t>
            </a:r>
          </a:p>
          <a:p>
            <a:pPr marL="380990" indent="-228600">
              <a:spcAft>
                <a:spcPts val="600"/>
              </a:spcAft>
            </a:pPr>
            <a:r>
              <a:rPr lang="en-US" sz="1600" dirty="0">
                <a:latin typeface="Arial" panose="020B0604020202020204" pitchFamily="34" charset="0"/>
                <a:cs typeface="Arial" panose="020B0604020202020204" pitchFamily="34" charset="0"/>
              </a:rPr>
              <a:t>Justifying why JW Marriott’s consumers appeal to the hotel</a:t>
            </a:r>
          </a:p>
          <a:p>
            <a:pPr marL="380990" indent="-228600">
              <a:spcAft>
                <a:spcPts val="600"/>
              </a:spcAft>
            </a:pPr>
            <a:r>
              <a:rPr lang="en-US" sz="1600" dirty="0">
                <a:latin typeface="Arial" panose="020B0604020202020204" pitchFamily="34" charset="0"/>
                <a:cs typeface="Arial" panose="020B0604020202020204" pitchFamily="34" charset="0"/>
              </a:rPr>
              <a:t>Nature and scope of guest services and facilities in context of JW Marriott</a:t>
            </a:r>
          </a:p>
          <a:p>
            <a:pPr marL="380990" indent="-228600">
              <a:spcAft>
                <a:spcPts val="600"/>
              </a:spcAft>
            </a:pPr>
            <a:r>
              <a:rPr lang="en-US" sz="1600" dirty="0">
                <a:latin typeface="Arial" panose="020B0604020202020204" pitchFamily="34" charset="0"/>
                <a:cs typeface="Arial" panose="020B0604020202020204" pitchFamily="34" charset="0"/>
              </a:rPr>
              <a:t>Role of guest services and facilities in context of JW Marriott</a:t>
            </a:r>
          </a:p>
          <a:p>
            <a:pPr marL="380990" indent="-228600">
              <a:spcAft>
                <a:spcPts val="600"/>
              </a:spcAft>
            </a:pPr>
            <a:r>
              <a:rPr lang="en-US" sz="1600" dirty="0">
                <a:latin typeface="Arial" panose="020B0604020202020204" pitchFamily="34" charset="0"/>
                <a:cs typeface="Arial" panose="020B0604020202020204" pitchFamily="34" charset="0"/>
              </a:rPr>
              <a:t>Importance of hospitality in meeting guest expectations</a:t>
            </a:r>
          </a:p>
          <a:p>
            <a:pPr marL="380990" indent="-228600">
              <a:spcAft>
                <a:spcPts val="600"/>
              </a:spcAft>
            </a:pPr>
            <a:r>
              <a:rPr lang="en-US" sz="1600" dirty="0">
                <a:latin typeface="Arial" panose="020B0604020202020204" pitchFamily="34" charset="0"/>
                <a:cs typeface="Arial" panose="020B0604020202020204" pitchFamily="34" charset="0"/>
              </a:rPr>
              <a:t>How hotels meet guest expectations</a:t>
            </a:r>
          </a:p>
          <a:p>
            <a:pPr marL="380990" indent="-228600">
              <a:spcAft>
                <a:spcPts val="600"/>
              </a:spcAft>
            </a:pPr>
            <a:r>
              <a:rPr lang="en-US" sz="1600" dirty="0">
                <a:latin typeface="Arial" panose="020B0604020202020204" pitchFamily="34" charset="0"/>
                <a:cs typeface="Arial" panose="020B0604020202020204" pitchFamily="34" charset="0"/>
              </a:rPr>
              <a:t>Importance of hospitality and how hotels meet guest expectations</a:t>
            </a:r>
          </a:p>
          <a:p>
            <a:pPr marL="380990" indent="-228600">
              <a:spcAft>
                <a:spcPts val="600"/>
              </a:spcAft>
            </a:pPr>
            <a:r>
              <a:rPr lang="en-US" sz="1600" dirty="0">
                <a:latin typeface="Arial" panose="020B0604020202020204" pitchFamily="34" charset="0"/>
                <a:cs typeface="Arial" panose="020B0604020202020204" pitchFamily="34" charset="0"/>
              </a:rPr>
              <a:t>Conclusion</a:t>
            </a:r>
          </a:p>
          <a:p>
            <a:pPr marL="380990" indent="-228600">
              <a:spcAft>
                <a:spcPts val="600"/>
              </a:spcAft>
            </a:pPr>
            <a:r>
              <a:rPr lang="en-US" sz="1600" dirty="0">
                <a:latin typeface="Arial" panose="020B0604020202020204" pitchFamily="34" charset="0"/>
                <a:cs typeface="Arial" panose="020B0604020202020204" pitchFamily="34" charset="0"/>
              </a:rPr>
              <a:t>References</a:t>
            </a:r>
          </a:p>
        </p:txBody>
      </p:sp>
      <p:sp>
        <p:nvSpPr>
          <p:cNvPr id="724" name="Google Shape;724;p36"/>
          <p:cNvSpPr txBox="1">
            <a:spLocks noGrp="1"/>
          </p:cNvSpPr>
          <p:nvPr>
            <p:ph type="sldNum" idx="12"/>
          </p:nvPr>
        </p:nvSpPr>
        <p:spPr>
          <a:xfrm>
            <a:off x="10657268" y="6356350"/>
            <a:ext cx="1275652" cy="365125"/>
          </a:xfrm>
          <a:prstGeom prst="rect">
            <a:avLst/>
          </a:prstGeom>
        </p:spPr>
        <p:txBody>
          <a:bodyPr spcFirstLastPara="1" vert="horz" lIns="91440" tIns="45720" rIns="91440" bIns="45720" rtlCol="0" anchor="ctr" anchorCtr="0">
            <a:normAutofit/>
          </a:bodyPr>
          <a:lstStyle/>
          <a:p>
            <a:pPr>
              <a:spcAft>
                <a:spcPts val="600"/>
              </a:spcAft>
              <a:defRPr/>
            </a:pPr>
            <a:fld id="{00000000-1234-1234-1234-123412341234}" type="slidenum">
              <a:rPr lang="en-US">
                <a:solidFill>
                  <a:schemeClr val="tx1"/>
                </a:solidFill>
                <a:latin typeface="Calibri" panose="020F0502020204030204"/>
              </a:rPr>
              <a:pPr>
                <a:spcAft>
                  <a:spcPts val="600"/>
                </a:spcAft>
                <a:defRPr/>
              </a:pPr>
              <a:t>2</a:t>
            </a:fld>
            <a:endParaRPr lang="en-US">
              <a:solidFill>
                <a:schemeClr val="tx1"/>
              </a:solidFill>
              <a:latin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Introduction</a:t>
            </a:r>
            <a:endParaRPr lang="en-IN" sz="3600"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838200" y="1825625"/>
            <a:ext cx="5816600" cy="4351338"/>
          </a:xfrm>
        </p:spPr>
        <p:txBody>
          <a:bodyPr>
            <a:normAutofit/>
          </a:bodyPr>
          <a:lstStyle/>
          <a:p>
            <a:pPr algn="just">
              <a:lnSpc>
                <a:spcPct val="150000"/>
              </a:lnSpc>
              <a:spcBef>
                <a:spcPts val="1200"/>
              </a:spcBef>
            </a:pPr>
            <a:r>
              <a:rPr lang="en-IN" sz="2000" dirty="0">
                <a:latin typeface="Arial" panose="020B0604020202020204" pitchFamily="34" charset="0"/>
                <a:ea typeface="Arial" panose="020B0604020202020204" pitchFamily="34" charset="0"/>
              </a:rPr>
              <a:t>Good quality service, appropriate hospitality and guest service portray the core function of hospitality companies</a:t>
            </a:r>
            <a:r>
              <a:rPr lang="ro-RO" sz="2000" dirty="0">
                <a:latin typeface="Arial" panose="020B0604020202020204" pitchFamily="34" charset="0"/>
                <a:ea typeface="Arial" panose="020B0604020202020204" pitchFamily="34" charset="0"/>
              </a:rPr>
              <a:t>.</a:t>
            </a:r>
            <a:r>
              <a:rPr lang="en-IN" sz="2000" dirty="0">
                <a:latin typeface="Arial" panose="020B0604020202020204" pitchFamily="34" charset="0"/>
                <a:ea typeface="Arial" panose="020B0604020202020204" pitchFamily="34" charset="0"/>
              </a:rPr>
              <a:t> </a:t>
            </a:r>
          </a:p>
          <a:p>
            <a:pPr>
              <a:lnSpc>
                <a:spcPct val="150000"/>
              </a:lnSpc>
            </a:pPr>
            <a:r>
              <a:rPr lang="en-IN" sz="2000" dirty="0">
                <a:latin typeface="Arial" panose="020B0604020202020204" pitchFamily="34" charset="0"/>
                <a:ea typeface="Arial" panose="020B0604020202020204" pitchFamily="34" charset="0"/>
              </a:rPr>
              <a:t>This presentation will aim to discuss the aspects of hospitality service for the chosen company JW Marriott</a:t>
            </a:r>
            <a:r>
              <a:rPr lang="ro-RO" sz="2000" dirty="0">
                <a:latin typeface="Arial" panose="020B0604020202020204" pitchFamily="34" charset="0"/>
                <a:ea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4"/>
          <a:stretch>
            <a:fillRect/>
          </a:stretch>
        </p:blipFill>
        <p:spPr>
          <a:xfrm>
            <a:off x="7209474" y="2222500"/>
            <a:ext cx="4144326" cy="21162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B8AABE4F-5968-EA71-F112-BE80C1299ECF}"/>
              </a:ext>
            </a:extLst>
          </p:cNvPr>
          <p:cNvSpPr txBox="1"/>
          <p:nvPr/>
        </p:nvSpPr>
        <p:spPr>
          <a:xfrm>
            <a:off x="6094616" y="5038905"/>
            <a:ext cx="6097384"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Marriott, 2023a</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3325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IN" sz="3600" b="1" dirty="0">
                <a:latin typeface="Arial" panose="020B0604020202020204" pitchFamily="34" charset="0"/>
                <a:ea typeface="Arial" panose="020B0604020202020204" pitchFamily="34" charset="0"/>
              </a:rPr>
              <a:t>Introduction to the Chosen Hotel</a:t>
            </a:r>
            <a:endParaRPr lang="en-IN" sz="3600"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838200" y="1825625"/>
            <a:ext cx="5816600" cy="4351338"/>
          </a:xfrm>
        </p:spPr>
        <p:txBody>
          <a:bodyPr>
            <a:normAutofit/>
          </a:bodyPr>
          <a:lstStyle/>
          <a:p>
            <a:pPr algn="just">
              <a:lnSpc>
                <a:spcPct val="150000"/>
              </a:lnSpc>
              <a:spcBef>
                <a:spcPts val="1200"/>
              </a:spcBef>
            </a:pPr>
            <a:r>
              <a:rPr lang="en-US" sz="2000" dirty="0">
                <a:latin typeface="Arial" panose="020B0604020202020204" pitchFamily="34" charset="0"/>
                <a:ea typeface="Arial" panose="020B0604020202020204" pitchFamily="34" charset="0"/>
              </a:rPr>
              <a:t>JW Marriott is one of the luxury hotel brands owned and operated by Marriott International, with its headquarters in Bethesda, Maryland, United States</a:t>
            </a:r>
            <a:r>
              <a:rPr lang="ro-RO" sz="2000" dirty="0">
                <a:latin typeface="Arial" panose="020B0604020202020204" pitchFamily="34" charset="0"/>
                <a:ea typeface="Arial" panose="020B0604020202020204" pitchFamily="34" charset="0"/>
              </a:rPr>
              <a:t>.</a:t>
            </a:r>
            <a:endParaRPr lang="en-US" sz="2000" dirty="0">
              <a:latin typeface="Arial" panose="020B0604020202020204" pitchFamily="34" charset="0"/>
              <a:ea typeface="Arial" panose="020B0604020202020204" pitchFamily="34" charset="0"/>
            </a:endParaRPr>
          </a:p>
          <a:p>
            <a:pPr algn="just">
              <a:lnSpc>
                <a:spcPct val="150000"/>
              </a:lnSpc>
              <a:spcBef>
                <a:spcPts val="1200"/>
              </a:spcBef>
            </a:pPr>
            <a:r>
              <a:rPr lang="en-US" sz="2000" dirty="0">
                <a:latin typeface="Arial" panose="020B0604020202020204" pitchFamily="34" charset="0"/>
                <a:ea typeface="Arial" panose="020B0604020202020204" pitchFamily="34" charset="0"/>
              </a:rPr>
              <a:t>Marriott International is a global group that operates 31 brands and more than 8,500 properties across 138 countries and territories </a:t>
            </a:r>
            <a:r>
              <a:rPr lang="ro-RO" sz="2000" dirty="0">
                <a:latin typeface="Arial" panose="020B0604020202020204" pitchFamily="34" charset="0"/>
                <a:ea typeface="Arial" panose="020B0604020202020204" pitchFamily="34" charset="0"/>
              </a:rPr>
              <a:t>in</a:t>
            </a:r>
            <a:r>
              <a:rPr lang="en-US" sz="2000" dirty="0">
                <a:latin typeface="Arial" panose="020B0604020202020204" pitchFamily="34" charset="0"/>
                <a:ea typeface="Arial" panose="020B0604020202020204" pitchFamily="34" charset="0"/>
              </a:rPr>
              <a:t> the world (Marriott, 2023a).</a:t>
            </a:r>
          </a:p>
        </p:txBody>
      </p:sp>
      <p:pic>
        <p:nvPicPr>
          <p:cNvPr id="8" name="image2.png"/>
          <p:cNvPicPr/>
          <p:nvPr/>
        </p:nvPicPr>
        <p:blipFill>
          <a:blip r:embed="rId4"/>
          <a:srcRect/>
          <a:stretch>
            <a:fillRect/>
          </a:stretch>
        </p:blipFill>
        <p:spPr>
          <a:xfrm>
            <a:off x="6807200" y="2171700"/>
            <a:ext cx="5019675" cy="302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0F1EC450-9E57-0ABB-5C75-5FCF1CB6C6E7}"/>
              </a:ext>
            </a:extLst>
          </p:cNvPr>
          <p:cNvSpPr txBox="1"/>
          <p:nvPr/>
        </p:nvSpPr>
        <p:spPr>
          <a:xfrm>
            <a:off x="6257405" y="5675312"/>
            <a:ext cx="5652597"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Statista, 2023</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711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IN" sz="3600" b="1" dirty="0">
                <a:latin typeface="Arial" panose="020B0604020202020204" pitchFamily="34" charset="0"/>
                <a:ea typeface="Arial" panose="020B0604020202020204" pitchFamily="34" charset="0"/>
              </a:rPr>
              <a:t>Introducing main consumers of JW Marriott</a:t>
            </a:r>
            <a:endParaRPr lang="en-IN" sz="3600"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838200" y="1825625"/>
            <a:ext cx="5499100" cy="4351338"/>
          </a:xfrm>
        </p:spPr>
        <p:txBody>
          <a:bodyPr>
            <a:normAutofit/>
          </a:bodyPr>
          <a:lstStyle/>
          <a:p>
            <a:pPr algn="just">
              <a:lnSpc>
                <a:spcPct val="150000"/>
              </a:lnSpc>
              <a:spcBef>
                <a:spcPts val="1200"/>
              </a:spcBef>
            </a:pPr>
            <a:r>
              <a:rPr lang="en-US" sz="2000" dirty="0">
                <a:latin typeface="Arial" panose="020B0604020202020204" pitchFamily="34" charset="0"/>
                <a:cs typeface="Arial" panose="020B0604020202020204" pitchFamily="34" charset="0"/>
              </a:rPr>
              <a:t>Considering permanent customers of the group, they had above 177 million members at the year-end of 2022, under their Marriott Bonvoy program (Marriott, 2022).</a:t>
            </a:r>
          </a:p>
          <a:p>
            <a:pPr algn="just">
              <a:lnSpc>
                <a:spcPct val="150000"/>
              </a:lnSpc>
              <a:spcBef>
                <a:spcPts val="1200"/>
              </a:spcBef>
            </a:pPr>
            <a:r>
              <a:rPr lang="ro-RO" sz="2000" dirty="0">
                <a:latin typeface="Arial" panose="020B0604020202020204" pitchFamily="34" charset="0"/>
                <a:cs typeface="Arial" panose="020B0604020202020204" pitchFamily="34" charset="0"/>
              </a:rPr>
              <a:t>Therefore, JW Marriott appeals to premium business or leisure travellers including ones who have memberships, through their luxury services and facilities.</a:t>
            </a:r>
            <a:endParaRPr lang="en-IN" sz="2000" dirty="0">
              <a:latin typeface="Arial" panose="020B0604020202020204" pitchFamily="34" charset="0"/>
              <a:cs typeface="Arial" panose="020B0604020202020204" pitchFamily="34" charset="0"/>
            </a:endParaRPr>
          </a:p>
        </p:txBody>
      </p:sp>
      <p:pic>
        <p:nvPicPr>
          <p:cNvPr id="8" name="image1.png"/>
          <p:cNvPicPr/>
          <p:nvPr/>
        </p:nvPicPr>
        <p:blipFill>
          <a:blip r:embed="rId4"/>
          <a:srcRect/>
          <a:stretch>
            <a:fillRect/>
          </a:stretch>
        </p:blipFill>
        <p:spPr>
          <a:xfrm>
            <a:off x="6565900" y="1874316"/>
            <a:ext cx="5338445" cy="34048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5EC228E9-506A-F0A9-BBC7-ABDD308A38A9}"/>
              </a:ext>
            </a:extLst>
          </p:cNvPr>
          <p:cNvSpPr txBox="1"/>
          <p:nvPr/>
        </p:nvSpPr>
        <p:spPr>
          <a:xfrm>
            <a:off x="6186430" y="5604014"/>
            <a:ext cx="6097384" cy="707886"/>
          </a:xfrm>
          <a:prstGeom prst="rect">
            <a:avLst/>
          </a:prstGeom>
          <a:noFill/>
        </p:spPr>
        <p:txBody>
          <a:bodyPr wrap="square">
            <a:spAutoFit/>
          </a:bodyPr>
          <a:lstStyle/>
          <a:p>
            <a:pPr algn="ctr"/>
            <a:r>
              <a:rPr lang="ro-RO" sz="2000" b="1" dirty="0">
                <a:latin typeface="Arial" panose="020B0604020202020204" pitchFamily="34" charset="0"/>
                <a:cs typeface="Arial" panose="020B0604020202020204" pitchFamily="34" charset="0"/>
              </a:rPr>
              <a:t>Brand profile of Marriott International</a:t>
            </a:r>
          </a:p>
          <a:p>
            <a:pPr algn="ctr"/>
            <a:r>
              <a:rPr lang="en-US" sz="2000" dirty="0">
                <a:latin typeface="Arial" panose="020B0604020202020204" pitchFamily="34" charset="0"/>
                <a:cs typeface="Arial" panose="020B0604020202020204" pitchFamily="34" charset="0"/>
              </a:rPr>
              <a:t>Source: Kunst, 2023</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992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Justifying why JW Marriott’s consumers appeal to the hotel</a:t>
            </a:r>
            <a:endParaRPr lang="en-IN" sz="3600"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520700" y="2095499"/>
            <a:ext cx="5575300" cy="4056063"/>
          </a:xfrm>
        </p:spPr>
        <p:txBody>
          <a:bodyPr>
            <a:noAutofit/>
          </a:bodyPr>
          <a:lstStyle/>
          <a:p>
            <a:pPr algn="just">
              <a:lnSpc>
                <a:spcPct val="150000"/>
              </a:lnSpc>
              <a:spcBef>
                <a:spcPts val="1200"/>
              </a:spcBef>
            </a:pPr>
            <a:r>
              <a:rPr lang="en-US" sz="1600" dirty="0">
                <a:latin typeface="Arial" panose="020B0604020202020204" pitchFamily="34" charset="0"/>
                <a:ea typeface="Arial" panose="020B0604020202020204" pitchFamily="34" charset="0"/>
              </a:rPr>
              <a:t>Leisure demand influenced travel recovery, as </a:t>
            </a:r>
            <a:r>
              <a:rPr lang="en-US" sz="1600" dirty="0" err="1">
                <a:latin typeface="Arial" panose="020B0604020202020204" pitchFamily="34" charset="0"/>
                <a:ea typeface="Arial" panose="020B0604020202020204" pitchFamily="34" charset="0"/>
              </a:rPr>
              <a:t>travellers</a:t>
            </a:r>
            <a:r>
              <a:rPr lang="en-US" sz="1600" dirty="0">
                <a:latin typeface="Arial" panose="020B0604020202020204" pitchFamily="34" charset="0"/>
                <a:ea typeface="Arial" panose="020B0604020202020204" pitchFamily="34" charset="0"/>
              </a:rPr>
              <a:t> continued to accept “multi-purpose trips, mixing remote work and vacation time” (Marriott GCS, 2022).</a:t>
            </a:r>
            <a:endParaRPr lang="ro-RO" sz="1600" dirty="0">
              <a:latin typeface="Arial" panose="020B0604020202020204" pitchFamily="34" charset="0"/>
              <a:ea typeface="Arial" panose="020B0604020202020204" pitchFamily="34" charset="0"/>
            </a:endParaRPr>
          </a:p>
          <a:p>
            <a:pPr algn="just">
              <a:lnSpc>
                <a:spcPct val="150000"/>
              </a:lnSpc>
              <a:spcBef>
                <a:spcPts val="1200"/>
              </a:spcBef>
            </a:pPr>
            <a:r>
              <a:rPr lang="ro-RO" sz="1600" dirty="0">
                <a:latin typeface="Arial" panose="020B0604020202020204" pitchFamily="34" charset="0"/>
                <a:ea typeface="Arial" panose="020B0604020202020204" pitchFamily="34" charset="0"/>
              </a:rPr>
              <a:t>Based on this demand, costumer types would be usually leisure travelles, business travellers, and tourists, where JW Marriott serves all these costumer categories. </a:t>
            </a:r>
          </a:p>
          <a:p>
            <a:pPr algn="just">
              <a:lnSpc>
                <a:spcPct val="150000"/>
              </a:lnSpc>
              <a:spcBef>
                <a:spcPts val="1200"/>
              </a:spcBef>
            </a:pPr>
            <a:r>
              <a:rPr lang="en-US" sz="1600" dirty="0">
                <a:latin typeface="Arial" panose="020B0604020202020204" pitchFamily="34" charset="0"/>
                <a:ea typeface="Arial" panose="020B0604020202020204" pitchFamily="34" charset="0"/>
              </a:rPr>
              <a:t>Apart from luxury hospitality services, Marriott International also stands as the leader in the extended stay segment, delivered through its Residence </a:t>
            </a:r>
            <a:r>
              <a:rPr lang="ro-RO" sz="1600" dirty="0">
                <a:latin typeface="Arial" panose="020B0604020202020204" pitchFamily="34" charset="0"/>
                <a:ea typeface="Arial" panose="020B0604020202020204" pitchFamily="34" charset="0"/>
              </a:rPr>
              <a:t>i</a:t>
            </a:r>
            <a:r>
              <a:rPr lang="en-US" sz="1600" dirty="0">
                <a:latin typeface="Arial" panose="020B0604020202020204" pitchFamily="34" charset="0"/>
                <a:ea typeface="Arial" panose="020B0604020202020204" pitchFamily="34" charset="0"/>
              </a:rPr>
              <a:t>n brand</a:t>
            </a:r>
            <a:r>
              <a:rPr lang="ro-RO" sz="1600" dirty="0">
                <a:latin typeface="Arial" panose="020B0604020202020204" pitchFamily="34" charset="0"/>
                <a:ea typeface="Arial" panose="020B0604020202020204" pitchFamily="34" charset="0"/>
              </a:rPr>
              <a:t>.</a:t>
            </a:r>
            <a:endParaRPr lang="en-US" sz="1600" dirty="0">
              <a:latin typeface="Arial" panose="020B0604020202020204" pitchFamily="34" charset="0"/>
              <a:ea typeface="Arial" panose="020B0604020202020204" pitchFamily="34" charset="0"/>
            </a:endParaRPr>
          </a:p>
        </p:txBody>
      </p:sp>
      <p:pic>
        <p:nvPicPr>
          <p:cNvPr id="8" name="image3.png"/>
          <p:cNvPicPr/>
          <p:nvPr/>
        </p:nvPicPr>
        <p:blipFill>
          <a:blip r:embed="rId4"/>
          <a:srcRect/>
          <a:stretch>
            <a:fillRect/>
          </a:stretch>
        </p:blipFill>
        <p:spPr>
          <a:xfrm>
            <a:off x="6535873" y="2806700"/>
            <a:ext cx="541682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0D8D91A9-052F-2108-038A-50D947944CD5}"/>
              </a:ext>
            </a:extLst>
          </p:cNvPr>
          <p:cNvSpPr txBox="1"/>
          <p:nvPr/>
        </p:nvSpPr>
        <p:spPr>
          <a:xfrm>
            <a:off x="6303117" y="5125640"/>
            <a:ext cx="6097384" cy="1025922"/>
          </a:xfrm>
          <a:prstGeom prst="rect">
            <a:avLst/>
          </a:prstGeom>
          <a:noFill/>
        </p:spPr>
        <p:txBody>
          <a:bodyPr wrap="square">
            <a:spAutoFit/>
          </a:bodyPr>
          <a:lstStyle/>
          <a:p>
            <a:pPr algn="ctr">
              <a:lnSpc>
                <a:spcPct val="150000"/>
              </a:lnSpc>
              <a:spcBef>
                <a:spcPts val="1200"/>
              </a:spcBef>
            </a:pPr>
            <a:r>
              <a:rPr lang="en-US" dirty="0">
                <a:latin typeface="Arial" panose="020B0604020202020204" pitchFamily="34" charset="0"/>
                <a:cs typeface="Arial" panose="020B0604020202020204" pitchFamily="34" charset="0"/>
              </a:rPr>
              <a:t>Source: Marriott, 2023a</a:t>
            </a:r>
            <a:endParaRPr lang="en-IN" dirty="0">
              <a:latin typeface="Arial" panose="020B0604020202020204" pitchFamily="34" charset="0"/>
              <a:cs typeface="Arial" panose="020B0604020202020204" pitchFamily="34" charset="0"/>
            </a:endParaRPr>
          </a:p>
          <a:p>
            <a:pPr algn="just">
              <a:lnSpc>
                <a:spcPct val="150000"/>
              </a:lnSpc>
              <a:spcBef>
                <a:spcPts val="1200"/>
              </a:spcBef>
            </a:pPr>
            <a:endParaRPr lang="en-US" sz="18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354512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Nature and scope of guest services and facilities</a:t>
            </a:r>
            <a:r>
              <a:rPr lang="ro-RO" sz="3600" b="1" dirty="0">
                <a:latin typeface="Arial" panose="020B0604020202020204" pitchFamily="34" charset="0"/>
                <a:cs typeface="Arial" panose="020B0604020202020204" pitchFamily="34" charset="0"/>
              </a:rPr>
              <a:t> in context of JW Marriott</a:t>
            </a:r>
            <a:endParaRPr lang="en-IN" sz="3600"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838200" y="1943099"/>
            <a:ext cx="5727700" cy="4233863"/>
          </a:xfrm>
        </p:spPr>
        <p:txBody>
          <a:bodyPr>
            <a:normAutofit fontScale="85000" lnSpcReduction="10000"/>
          </a:bodyPr>
          <a:lstStyle/>
          <a:p>
            <a:pPr algn="just">
              <a:lnSpc>
                <a:spcPct val="150000"/>
              </a:lnSpc>
              <a:spcBef>
                <a:spcPts val="1200"/>
              </a:spcBef>
            </a:pPr>
            <a:r>
              <a:rPr lang="ro-RO" sz="2000" dirty="0">
                <a:latin typeface="Arial" panose="020B0604020202020204" pitchFamily="34" charset="0"/>
                <a:ea typeface="Arial" panose="020B0604020202020204" pitchFamily="34" charset="0"/>
              </a:rPr>
              <a:t>The hotel industry is costumer-centric by nature as it values satisfaction and enjoyment of guests (Insightsforprofessionals, 2021).</a:t>
            </a:r>
          </a:p>
          <a:p>
            <a:pPr algn="just">
              <a:lnSpc>
                <a:spcPct val="150000"/>
              </a:lnSpc>
              <a:spcBef>
                <a:spcPts val="1200"/>
              </a:spcBef>
            </a:pPr>
            <a:r>
              <a:rPr lang="ro-RO" sz="2000" dirty="0">
                <a:latin typeface="Arial" panose="020B0604020202020204" pitchFamily="34" charset="0"/>
                <a:ea typeface="Arial" panose="020B0604020202020204" pitchFamily="34" charset="0"/>
              </a:rPr>
              <a:t>The rapid sales of the hotel industry is the future scope.</a:t>
            </a:r>
          </a:p>
          <a:p>
            <a:pPr algn="just">
              <a:lnSpc>
                <a:spcPct val="150000"/>
              </a:lnSpc>
              <a:spcBef>
                <a:spcPts val="1200"/>
              </a:spcBef>
            </a:pPr>
            <a:r>
              <a:rPr lang="ro-RO" sz="2000" dirty="0">
                <a:latin typeface="Arial" panose="020B0604020202020204" pitchFamily="34" charset="0"/>
                <a:ea typeface="Arial" panose="020B0604020202020204" pitchFamily="34" charset="0"/>
              </a:rPr>
              <a:t>By nature, Marriott employees are truthful regarding service information (Marriott, 2023b).</a:t>
            </a:r>
          </a:p>
          <a:p>
            <a:pPr algn="just">
              <a:lnSpc>
                <a:spcPct val="150000"/>
              </a:lnSpc>
              <a:spcBef>
                <a:spcPts val="1200"/>
              </a:spcBef>
            </a:pPr>
            <a:r>
              <a:rPr lang="ro-RO" sz="2000" dirty="0">
                <a:latin typeface="Arial" panose="020B0604020202020204" pitchFamily="34" charset="0"/>
                <a:ea typeface="Arial" panose="020B0604020202020204" pitchFamily="34" charset="0"/>
              </a:rPr>
              <a:t>Strict policies prevent disclosure of information about Marriott guests which reflects a good scope of costumer safety for hotel (Marriott, 2023b).</a:t>
            </a:r>
            <a:endParaRPr lang="en-US" sz="2000" dirty="0">
              <a:latin typeface="Arial" panose="020B0604020202020204" pitchFamily="34" charset="0"/>
              <a:ea typeface="Arial" panose="020B0604020202020204" pitchFamily="34" charset="0"/>
            </a:endParaRPr>
          </a:p>
        </p:txBody>
      </p:sp>
      <p:pic>
        <p:nvPicPr>
          <p:cNvPr id="2" name="Picture 1"/>
          <p:cNvPicPr>
            <a:picLocks noChangeAspect="1"/>
          </p:cNvPicPr>
          <p:nvPr/>
        </p:nvPicPr>
        <p:blipFill>
          <a:blip r:embed="rId4"/>
          <a:stretch>
            <a:fillRect/>
          </a:stretch>
        </p:blipFill>
        <p:spPr>
          <a:xfrm>
            <a:off x="6850505" y="2211389"/>
            <a:ext cx="4787556" cy="29321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0C44FADC-11F3-B0D6-8112-05F9E16D4112}"/>
              </a:ext>
            </a:extLst>
          </p:cNvPr>
          <p:cNvSpPr txBox="1"/>
          <p:nvPr/>
        </p:nvSpPr>
        <p:spPr>
          <a:xfrm>
            <a:off x="6094616" y="5479536"/>
            <a:ext cx="6097384"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Marriott, 2023a</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88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35741" y="334794"/>
            <a:ext cx="9144000" cy="1369315"/>
          </a:xfrm>
        </p:spPr>
        <p:txBody>
          <a:bodyPr>
            <a:noAutofit/>
          </a:bodyPr>
          <a:lstStyle/>
          <a:p>
            <a:pPr>
              <a:lnSpc>
                <a:spcPct val="150000"/>
              </a:lnSpc>
            </a:pPr>
            <a:r>
              <a:rPr lang="en-US" sz="3600" b="1" dirty="0">
                <a:latin typeface="Arial" panose="020B0604020202020204" pitchFamily="34" charset="0"/>
                <a:cs typeface="Arial" panose="020B0604020202020204" pitchFamily="34" charset="0"/>
              </a:rPr>
              <a:t>Role of guest services and facilities</a:t>
            </a:r>
            <a:r>
              <a:rPr lang="ro-RO" sz="3600" b="1" dirty="0">
                <a:latin typeface="Arial" panose="020B0604020202020204" pitchFamily="34" charset="0"/>
                <a:cs typeface="Arial" panose="020B0604020202020204" pitchFamily="34" charset="0"/>
              </a:rPr>
              <a:t> in context of JW Marriott</a:t>
            </a:r>
            <a:endParaRPr lang="en-IN"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10243" y="1943100"/>
            <a:ext cx="5575168" cy="4416136"/>
          </a:xfrm>
        </p:spPr>
        <p:txBody>
          <a:bodyPr>
            <a:normAutofit fontScale="85000" lnSpcReduction="20000"/>
          </a:bodyPr>
          <a:lstStyle/>
          <a:p>
            <a:pPr marL="342900" indent="-342900" algn="just">
              <a:lnSpc>
                <a:spcPct val="150000"/>
              </a:lnSpc>
              <a:buFont typeface="Arial" panose="020B0604020202020204" pitchFamily="34" charset="0"/>
              <a:buChar char="•"/>
            </a:pPr>
            <a:r>
              <a:rPr lang="ro-RO" sz="2100" dirty="0">
                <a:latin typeface="Arial" panose="020B0604020202020204" pitchFamily="34" charset="0"/>
                <a:cs typeface="Arial" panose="020B0604020202020204" pitchFamily="34" charset="0"/>
              </a:rPr>
              <a:t>Employees providing guest services must efficiently communicate with diners to allow easy food choices (Ford and Sturman, 2018).</a:t>
            </a:r>
          </a:p>
          <a:p>
            <a:pPr marL="342900" indent="-342900" algn="just">
              <a:lnSpc>
                <a:spcPct val="150000"/>
              </a:lnSpc>
              <a:buFont typeface="Arial" panose="020B0604020202020204" pitchFamily="34" charset="0"/>
              <a:buChar char="•"/>
            </a:pPr>
            <a:r>
              <a:rPr lang="ro-RO" sz="2100" dirty="0">
                <a:latin typeface="Arial" panose="020B0604020202020204" pitchFamily="34" charset="0"/>
                <a:cs typeface="Arial" panose="020B0604020202020204" pitchFamily="34" charset="0"/>
              </a:rPr>
              <a:t>The gap between expected and perceived quality facilities must be low (Padma and Ahn, 2020).</a:t>
            </a:r>
          </a:p>
          <a:p>
            <a:pPr marL="342900" indent="-342900" algn="just">
              <a:lnSpc>
                <a:spcPct val="150000"/>
              </a:lnSpc>
              <a:buFont typeface="Arial" panose="020B0604020202020204" pitchFamily="34" charset="0"/>
              <a:buChar char="•"/>
            </a:pPr>
            <a:r>
              <a:rPr lang="ro-RO" sz="2100" dirty="0">
                <a:latin typeface="Arial" panose="020B0604020202020204" pitchFamily="34" charset="0"/>
                <a:cs typeface="Arial" panose="020B0604020202020204" pitchFamily="34" charset="0"/>
              </a:rPr>
              <a:t>As for JW Marriott, Presedential Suites have floor to ceiling windows which allow sunlight to seep in all day (Beaumondetraveler, 2023).</a:t>
            </a:r>
          </a:p>
          <a:p>
            <a:pPr marL="342900" indent="-342900" algn="just">
              <a:lnSpc>
                <a:spcPct val="150000"/>
              </a:lnSpc>
              <a:buFont typeface="Arial" panose="020B0604020202020204" pitchFamily="34" charset="0"/>
              <a:buChar char="•"/>
            </a:pPr>
            <a:r>
              <a:rPr lang="ro-RO" sz="2100" dirty="0">
                <a:latin typeface="Arial" panose="020B0604020202020204" pitchFamily="34" charset="0"/>
                <a:cs typeface="Arial" panose="020B0604020202020204" pitchFamily="34" charset="0"/>
              </a:rPr>
              <a:t>The Park Room of JW Marriott offer handcrafted beverages along with live piano daily between 2 and 6 PM (Marriott, 2023c).</a:t>
            </a:r>
          </a:p>
          <a:p>
            <a:pPr marL="342900" indent="-342900" algn="just">
              <a:lnSpc>
                <a:spcPct val="150000"/>
              </a:lnSpc>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D0F3716-A4E7-8F93-F811-5C0F529E1ABB}"/>
              </a:ext>
            </a:extLst>
          </p:cNvPr>
          <p:cNvPicPr>
            <a:picLocks noChangeAspect="1"/>
          </p:cNvPicPr>
          <p:nvPr/>
        </p:nvPicPr>
        <p:blipFill>
          <a:blip r:embed="rId4"/>
          <a:stretch>
            <a:fillRect/>
          </a:stretch>
        </p:blipFill>
        <p:spPr>
          <a:xfrm>
            <a:off x="6158729" y="2295479"/>
            <a:ext cx="5795971" cy="2488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3856085E-64EB-8B65-DF0D-C8506546258B}"/>
              </a:ext>
            </a:extLst>
          </p:cNvPr>
          <p:cNvSpPr txBox="1"/>
          <p:nvPr/>
        </p:nvSpPr>
        <p:spPr>
          <a:xfrm>
            <a:off x="5280212" y="5204846"/>
            <a:ext cx="6472516" cy="369332"/>
          </a:xfrm>
          <a:prstGeom prst="rect">
            <a:avLst/>
          </a:prstGeom>
          <a:noFill/>
        </p:spPr>
        <p:txBody>
          <a:bodyPr wrap="square">
            <a:spAutoFit/>
          </a:bodyPr>
          <a:lstStyle/>
          <a:p>
            <a:pPr algn="ctr"/>
            <a:r>
              <a:rPr lang="en-US" dirty="0">
                <a:latin typeface="Arial" panose="020B0604020202020204" pitchFamily="34" charset="0"/>
                <a:cs typeface="Arial" panose="020B0604020202020204" pitchFamily="34" charset="0"/>
              </a:rPr>
              <a:t>Source: Comparably,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8914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43318" y="331694"/>
            <a:ext cx="9144000" cy="1395773"/>
          </a:xfrm>
        </p:spPr>
        <p:txBody>
          <a:bodyPr>
            <a:noAutofit/>
          </a:bodyPr>
          <a:lstStyle/>
          <a:p>
            <a:pPr>
              <a:lnSpc>
                <a:spcPct val="150000"/>
              </a:lnSpc>
            </a:pPr>
            <a:r>
              <a:rPr lang="ro-RO" sz="3600" b="1" dirty="0">
                <a:latin typeface="Arial" panose="020B0604020202020204" pitchFamily="34" charset="0"/>
                <a:cs typeface="Arial" panose="020B0604020202020204" pitchFamily="34" charset="0"/>
              </a:rPr>
              <a:t>Importance of hospitality in meeting guest expectations</a:t>
            </a:r>
            <a:endParaRPr lang="en-IN"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2144" y="2247900"/>
            <a:ext cx="5470070" cy="4065814"/>
          </a:xfrm>
        </p:spPr>
        <p:txBody>
          <a:bodyPr>
            <a:normAutofit/>
          </a:bodyPr>
          <a:lstStyle/>
          <a:p>
            <a:pPr marL="342900" indent="-342900" algn="just">
              <a:lnSpc>
                <a:spcPct val="150000"/>
              </a:lnSpc>
              <a:buFont typeface="Arial" panose="020B0604020202020204" pitchFamily="34" charset="0"/>
              <a:buChar char="•"/>
            </a:pPr>
            <a:r>
              <a:rPr lang="ro-RO" sz="2000" dirty="0">
                <a:latin typeface="Arial" panose="020B0604020202020204" pitchFamily="34" charset="0"/>
                <a:cs typeface="Arial" panose="020B0604020202020204" pitchFamily="34" charset="0"/>
              </a:rPr>
              <a:t>Meeting or exceeding customer expectations within the hospitality industry leads to repeat business and positive reviews (Cloudbeds, 2023).</a:t>
            </a:r>
          </a:p>
          <a:p>
            <a:pPr marL="342900" indent="-342900" algn="just">
              <a:lnSpc>
                <a:spcPct val="150000"/>
              </a:lnSpc>
              <a:buFont typeface="Arial" panose="020B0604020202020204" pitchFamily="34" charset="0"/>
              <a:buChar char="•"/>
            </a:pPr>
            <a:r>
              <a:rPr lang="ro-RO" sz="2000" dirty="0">
                <a:latin typeface="Arial" panose="020B0604020202020204" pitchFamily="34" charset="0"/>
                <a:cs typeface="Arial" panose="020B0604020202020204" pitchFamily="34" charset="0"/>
              </a:rPr>
              <a:t>The importance is the ultimate profit for the industry actors.</a:t>
            </a:r>
            <a:endParaRPr lang="en-IN"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E0B3F7-461A-4070-90DA-43259292EC65}"/>
              </a:ext>
            </a:extLst>
          </p:cNvPr>
          <p:cNvSpPr txBox="1"/>
          <p:nvPr/>
        </p:nvSpPr>
        <p:spPr>
          <a:xfrm>
            <a:off x="5823856" y="5991593"/>
            <a:ext cx="6096000"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Statista, 2022</a:t>
            </a:r>
            <a:endParaRPr lang="en-IN"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73E1F62-8E88-5BF6-AD4C-82F8E544A31F}"/>
              </a:ext>
            </a:extLst>
          </p:cNvPr>
          <p:cNvPicPr/>
          <p:nvPr/>
        </p:nvPicPr>
        <p:blipFill>
          <a:blip r:embed="rId4"/>
          <a:stretch>
            <a:fillRect/>
          </a:stretch>
        </p:blipFill>
        <p:spPr>
          <a:xfrm>
            <a:off x="5919107" y="2288227"/>
            <a:ext cx="5742214" cy="35119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13161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57004" y="980902"/>
            <a:ext cx="9144000" cy="563356"/>
          </a:xfrm>
        </p:spPr>
        <p:txBody>
          <a:bodyPr>
            <a:noAutofit/>
          </a:bodyPr>
          <a:lstStyle/>
          <a:p>
            <a:pPr>
              <a:lnSpc>
                <a:spcPct val="150000"/>
              </a:lnSpc>
            </a:pPr>
            <a:r>
              <a:rPr lang="ro-RO" sz="3600" b="1" dirty="0">
                <a:latin typeface="Arial" panose="020B0604020202020204" pitchFamily="34" charset="0"/>
                <a:cs typeface="Arial" panose="020B0604020202020204" pitchFamily="34" charset="0"/>
              </a:rPr>
              <a:t>How hotels meet guest expectations</a:t>
            </a:r>
            <a:endParaRPr lang="en-IN"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12272" y="2186247"/>
            <a:ext cx="5515197" cy="4345181"/>
          </a:xfrm>
        </p:spPr>
        <p:txBody>
          <a:bodyPr>
            <a:normAutofit/>
          </a:bodyPr>
          <a:lstStyle/>
          <a:p>
            <a:pPr marL="342900" indent="-342900" algn="just">
              <a:lnSpc>
                <a:spcPct val="150000"/>
              </a:lnSpc>
              <a:buFont typeface="Arial" panose="020B0604020202020204" pitchFamily="34" charset="0"/>
              <a:buChar char="•"/>
            </a:pPr>
            <a:r>
              <a:rPr lang="ro-RO" sz="2000" dirty="0">
                <a:latin typeface="Arial" panose="020B0604020202020204" pitchFamily="34" charset="0"/>
                <a:cs typeface="Arial" panose="020B0604020202020204" pitchFamily="34" charset="0"/>
              </a:rPr>
              <a:t>One way of meeting guest expectations is by considering guest preferences and building experiences that guests crave (Amadeus-hospitality, 2023).</a:t>
            </a:r>
          </a:p>
          <a:p>
            <a:pPr marL="342900" indent="-342900" algn="just">
              <a:lnSpc>
                <a:spcPct val="150000"/>
              </a:lnSpc>
              <a:buFont typeface="Arial" panose="020B0604020202020204" pitchFamily="34" charset="0"/>
              <a:buChar char="•"/>
            </a:pPr>
            <a:r>
              <a:rPr lang="ro-RO" sz="2000" dirty="0">
                <a:latin typeface="Arial" panose="020B0604020202020204" pitchFamily="34" charset="0"/>
                <a:cs typeface="Arial" panose="020B0604020202020204" pitchFamily="34" charset="0"/>
              </a:rPr>
              <a:t>Another way is by leveraging technology like offering an easy online hotel booking option.</a:t>
            </a:r>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pic>
        <p:nvPicPr>
          <p:cNvPr id="7" name="Picture 6"/>
          <p:cNvPicPr/>
          <p:nvPr/>
        </p:nvPicPr>
        <p:blipFill>
          <a:blip r:embed="rId4"/>
          <a:stretch>
            <a:fillRect/>
          </a:stretch>
        </p:blipFill>
        <p:spPr>
          <a:xfrm>
            <a:off x="6096000" y="2855232"/>
            <a:ext cx="5954486" cy="1650266"/>
          </a:xfrm>
          <a:prstGeom prst="rect">
            <a:avLst/>
          </a:prstGeom>
        </p:spPr>
      </p:pic>
      <p:sp>
        <p:nvSpPr>
          <p:cNvPr id="6" name="TextBox 5">
            <a:extLst>
              <a:ext uri="{FF2B5EF4-FFF2-40B4-BE49-F238E27FC236}">
                <a16:creationId xmlns:a16="http://schemas.microsoft.com/office/drawing/2014/main" id="{7AE565A1-E2ED-E65C-9030-6A4E5C00ED53}"/>
              </a:ext>
            </a:extLst>
          </p:cNvPr>
          <p:cNvSpPr txBox="1"/>
          <p:nvPr/>
        </p:nvSpPr>
        <p:spPr>
          <a:xfrm>
            <a:off x="5809558" y="4944410"/>
            <a:ext cx="6097384"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Marriott, 2023c</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9056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47459"/>
            <a:ext cx="9144000" cy="396194"/>
          </a:xfrm>
        </p:spPr>
        <p:txBody>
          <a:bodyPr>
            <a:noAutofit/>
          </a:bodyPr>
          <a:lstStyle/>
          <a:p>
            <a:pPr>
              <a:lnSpc>
                <a:spcPct val="150000"/>
              </a:lnSpc>
            </a:pPr>
            <a:r>
              <a:rPr lang="en-US" sz="3600" b="1" dirty="0">
                <a:latin typeface="Arial" panose="020B0604020202020204" pitchFamily="34" charset="0"/>
                <a:cs typeface="Arial" panose="020B0604020202020204" pitchFamily="34" charset="0"/>
              </a:rPr>
              <a:t>Importance of hospitality and how hotels meet guest expectations</a:t>
            </a:r>
            <a:endParaRPr lang="en-IN"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66273" y="2179864"/>
            <a:ext cx="4751613" cy="4065814"/>
          </a:xfrm>
        </p:spPr>
        <p:txBody>
          <a:bodyPr>
            <a:normAutofit fontScale="85000" lnSpcReduction="10000"/>
          </a:bodyPr>
          <a:lstStyle/>
          <a:p>
            <a:pPr marL="342900" indent="-342900" algn="just">
              <a:lnSpc>
                <a:spcPct val="150000"/>
              </a:lnSpc>
              <a:buFont typeface="Arial" panose="020B0604020202020204" pitchFamily="34" charset="0"/>
              <a:buChar char="•"/>
            </a:pPr>
            <a:r>
              <a:rPr lang="en-IN" sz="2200" dirty="0">
                <a:latin typeface="Arial" panose="020B0604020202020204" pitchFamily="34" charset="0"/>
                <a:cs typeface="Arial" panose="020B0604020202020204" pitchFamily="34" charset="0"/>
              </a:rPr>
              <a:t>UK hotel service provider’s image quality effectively decides perceived service quality (</a:t>
            </a:r>
            <a:r>
              <a:rPr lang="en-IN" sz="2200" dirty="0" err="1">
                <a:latin typeface="Arial" panose="020B0604020202020204" pitchFamily="34" charset="0"/>
                <a:cs typeface="Arial" panose="020B0604020202020204" pitchFamily="34" charset="0"/>
              </a:rPr>
              <a:t>Bhuian</a:t>
            </a:r>
            <a:r>
              <a:rPr lang="en-IN" sz="2200" dirty="0">
                <a:latin typeface="Arial" panose="020B0604020202020204" pitchFamily="34" charset="0"/>
                <a:cs typeface="Arial" panose="020B0604020202020204" pitchFamily="34" charset="0"/>
              </a:rPr>
              <a:t>, 202</a:t>
            </a:r>
            <a:r>
              <a:rPr lang="ro-RO" sz="2200" dirty="0">
                <a:latin typeface="Arial" panose="020B0604020202020204" pitchFamily="34" charset="0"/>
                <a:cs typeface="Arial" panose="020B0604020202020204" pitchFamily="34" charset="0"/>
              </a:rPr>
              <a:t>1</a:t>
            </a:r>
            <a:r>
              <a:rPr lang="en-IN" sz="2200" dirty="0">
                <a:latin typeface="Arial" panose="020B0604020202020204" pitchFamily="34" charset="0"/>
                <a:cs typeface="Arial" panose="020B0604020202020204" pitchFamily="34" charset="0"/>
              </a:rPr>
              <a:t>)</a:t>
            </a:r>
            <a:r>
              <a:rPr lang="ro-RO" sz="2200" dirty="0">
                <a:latin typeface="Arial" panose="020B0604020202020204" pitchFamily="34" charset="0"/>
                <a:cs typeface="Arial" panose="020B0604020202020204" pitchFamily="34" charset="0"/>
              </a:rPr>
              <a:t>.</a:t>
            </a:r>
            <a:endParaRPr lang="en-IN" sz="22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IN" sz="2200" dirty="0">
                <a:latin typeface="Arial" panose="020B0604020202020204" pitchFamily="34" charset="0"/>
                <a:cs typeface="Arial" panose="020B0604020202020204" pitchFamily="34" charset="0"/>
              </a:rPr>
              <a:t>Chinese customers want technological intervention in hotel services</a:t>
            </a:r>
            <a:r>
              <a:rPr lang="ro-RO" sz="2200" dirty="0">
                <a:latin typeface="Arial" panose="020B0604020202020204" pitchFamily="34" charset="0"/>
                <a:cs typeface="Arial" panose="020B0604020202020204" pitchFamily="34" charset="0"/>
              </a:rPr>
              <a:t>.</a:t>
            </a:r>
            <a:endParaRPr lang="en-IN" sz="22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IN" sz="2200" dirty="0">
                <a:latin typeface="Arial" panose="020B0604020202020204" pitchFamily="34" charset="0"/>
                <a:cs typeface="Arial" panose="020B0604020202020204" pitchFamily="34" charset="0"/>
              </a:rPr>
              <a:t>In China, Marriott International used Alibaba-owned </a:t>
            </a:r>
            <a:r>
              <a:rPr lang="en-IN" sz="2200" dirty="0" err="1">
                <a:latin typeface="Arial" panose="020B0604020202020204" pitchFamily="34" charset="0"/>
                <a:cs typeface="Arial" panose="020B0604020202020204" pitchFamily="34" charset="0"/>
              </a:rPr>
              <a:t>Fliggy’s</a:t>
            </a:r>
            <a:r>
              <a:rPr lang="en-IN" sz="2200" dirty="0">
                <a:latin typeface="Arial" panose="020B0604020202020204" pitchFamily="34" charset="0"/>
                <a:cs typeface="Arial" panose="020B0604020202020204" pitchFamily="34" charset="0"/>
              </a:rPr>
              <a:t> innovative facial recognition check-in technology (</a:t>
            </a:r>
            <a:r>
              <a:rPr lang="en-IN" sz="2200" dirty="0" err="1">
                <a:latin typeface="Arial" panose="020B0604020202020204" pitchFamily="34" charset="0"/>
                <a:cs typeface="Arial" panose="020B0604020202020204" pitchFamily="34" charset="0"/>
              </a:rPr>
              <a:t>Techwireasia</a:t>
            </a:r>
            <a:r>
              <a:rPr lang="en-IN" sz="2200" dirty="0">
                <a:latin typeface="Arial" panose="020B0604020202020204" pitchFamily="34" charset="0"/>
                <a:cs typeface="Arial" panose="020B0604020202020204" pitchFamily="34" charset="0"/>
              </a:rPr>
              <a:t>, 2019)</a:t>
            </a:r>
            <a:r>
              <a:rPr lang="ro-RO" sz="2200" dirty="0">
                <a:latin typeface="Arial" panose="020B0604020202020204" pitchFamily="34" charset="0"/>
                <a:cs typeface="Arial" panose="020B0604020202020204" pitchFamily="34" charset="0"/>
              </a:rPr>
              <a:t>.</a:t>
            </a:r>
            <a:endParaRPr lang="en-IN" sz="22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a:stretch>
            <a:fillRect/>
          </a:stretch>
        </p:blipFill>
        <p:spPr>
          <a:xfrm>
            <a:off x="6841373" y="2269351"/>
            <a:ext cx="3519055" cy="34493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1BBDE35-AE9D-F942-6617-504EAD9A8CFF}"/>
              </a:ext>
            </a:extLst>
          </p:cNvPr>
          <p:cNvSpPr txBox="1"/>
          <p:nvPr/>
        </p:nvSpPr>
        <p:spPr>
          <a:xfrm>
            <a:off x="5628343" y="6008216"/>
            <a:ext cx="6097384" cy="384721"/>
          </a:xfrm>
          <a:prstGeom prst="rect">
            <a:avLst/>
          </a:prstGeom>
          <a:noFill/>
        </p:spPr>
        <p:txBody>
          <a:bodyPr wrap="square">
            <a:spAutoFit/>
          </a:bodyPr>
          <a:lstStyle/>
          <a:p>
            <a:pPr algn="ctr"/>
            <a:r>
              <a:rPr lang="en-US" sz="1900" dirty="0">
                <a:latin typeface="Arial" panose="020B0604020202020204" pitchFamily="34" charset="0"/>
                <a:cs typeface="Arial" panose="020B0604020202020204" pitchFamily="34" charset="0"/>
              </a:rPr>
              <a:t>Source: </a:t>
            </a:r>
            <a:r>
              <a:rPr lang="en-US" sz="1900" dirty="0" err="1">
                <a:latin typeface="Arial" panose="020B0604020202020204" pitchFamily="34" charset="0"/>
                <a:cs typeface="Arial" panose="020B0604020202020204" pitchFamily="34" charset="0"/>
              </a:rPr>
              <a:t>Hindustantimes</a:t>
            </a:r>
            <a:r>
              <a:rPr lang="en-US" sz="1900" dirty="0">
                <a:latin typeface="Arial" panose="020B0604020202020204" pitchFamily="34" charset="0"/>
                <a:cs typeface="Arial" panose="020B0604020202020204" pitchFamily="34" charset="0"/>
              </a:rPr>
              <a:t>, 2018</a:t>
            </a:r>
            <a:endParaRPr lang="en-IN"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945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5700" y="498159"/>
            <a:ext cx="9144000" cy="396194"/>
          </a:xfrm>
        </p:spPr>
        <p:txBody>
          <a:bodyPr>
            <a:noAutofit/>
          </a:bodyPr>
          <a:lstStyle/>
          <a:p>
            <a:pPr>
              <a:lnSpc>
                <a:spcPct val="150000"/>
              </a:lnSpc>
            </a:pPr>
            <a:r>
              <a:rPr lang="en-US" sz="3600" b="1" dirty="0">
                <a:latin typeface="Arial" panose="020B0604020202020204" pitchFamily="34" charset="0"/>
                <a:cs typeface="Arial" panose="020B0604020202020204" pitchFamily="34" charset="0"/>
              </a:rPr>
              <a:t>Conclusion</a:t>
            </a:r>
            <a:endParaRPr lang="en-IN"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94873" y="1894114"/>
            <a:ext cx="5871027" cy="4065814"/>
          </a:xfrm>
        </p:spPr>
        <p:txBody>
          <a:bodyPr>
            <a:normAutofit/>
          </a:bodyPr>
          <a:lstStyle/>
          <a:p>
            <a:pPr marL="342900" lvl="0" indent="-342900" algn="just" fontAlgn="base">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hotel industry is consumer-centric with regard to guest services</a:t>
            </a:r>
            <a:r>
              <a:rPr lang="ro-RO"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marL="342900" lvl="0" indent="-342900" algn="just" fontAlgn="base">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JW Marriott is appeasing customers with quality service</a:t>
            </a:r>
            <a:r>
              <a:rPr lang="ro-RO"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marL="342900" lvl="0" indent="-342900" algn="just" fontAlgn="base">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As per facial recognition demand in China, two hotels have employed this technology for check-in</a:t>
            </a:r>
            <a:r>
              <a:rPr lang="ro-RO" sz="2000" dirty="0">
                <a:latin typeface="Arial" panose="020B0604020202020204" pitchFamily="34" charset="0"/>
                <a:cs typeface="Arial" panose="020B0604020202020204" pitchFamily="34" charset="0"/>
              </a:rPr>
              <a:t>.</a:t>
            </a:r>
            <a:r>
              <a:rPr lang="en-IN" sz="2000" dirty="0">
                <a:latin typeface="Arial" panose="020B0604020202020204" pitchFamily="34" charset="0"/>
                <a:cs typeface="Arial" panose="020B0604020202020204" pitchFamily="34" charset="0"/>
              </a:rPr>
              <a:t> </a:t>
            </a:r>
          </a:p>
          <a:p>
            <a:pPr marL="342900" indent="-342900" algn="just">
              <a:lnSpc>
                <a:spcPct val="150000"/>
              </a:lnSpc>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4"/>
          <a:stretch>
            <a:fillRect/>
          </a:stretch>
        </p:blipFill>
        <p:spPr>
          <a:xfrm>
            <a:off x="7628208" y="2324787"/>
            <a:ext cx="3192192" cy="26719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E3969E9B-D607-7FC0-1CC7-2365D50A87D5}"/>
              </a:ext>
            </a:extLst>
          </p:cNvPr>
          <p:cNvSpPr txBox="1"/>
          <p:nvPr/>
        </p:nvSpPr>
        <p:spPr>
          <a:xfrm>
            <a:off x="6175612" y="5422268"/>
            <a:ext cx="5570272"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Source: Marriott, 2023a</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473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reference list with text&#10;&#10;Description automatically generated">
            <a:extLst>
              <a:ext uri="{FF2B5EF4-FFF2-40B4-BE49-F238E27FC236}">
                <a16:creationId xmlns:a16="http://schemas.microsoft.com/office/drawing/2014/main" id="{31797F45-51F9-EE69-E574-A7EF652AFDA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872" b="1"/>
          <a:stretch/>
        </p:blipFill>
        <p:spPr>
          <a:xfrm>
            <a:off x="20" y="-106784"/>
            <a:ext cx="12191980" cy="6964783"/>
          </a:xfrm>
          <a:prstGeom prst="rect">
            <a:avLst/>
          </a:prstGeom>
        </p:spPr>
      </p:pic>
    </p:spTree>
    <p:extLst>
      <p:ext uri="{BB962C8B-B14F-4D97-AF65-F5344CB8AC3E}">
        <p14:creationId xmlns:p14="http://schemas.microsoft.com/office/powerpoint/2010/main" val="882228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4B5CC7D9-15A9-5DB1-BAB9-DEBD6862EC67}"/>
              </a:ext>
            </a:extLst>
          </p:cNvPr>
          <p:cNvPicPr>
            <a:picLocks noChangeAspect="1"/>
          </p:cNvPicPr>
          <p:nvPr/>
        </p:nvPicPr>
        <p:blipFill rotWithShape="1">
          <a:blip r:embed="rId3"/>
          <a:srcRect t="11346"/>
          <a:stretch/>
        </p:blipFill>
        <p:spPr>
          <a:xfrm>
            <a:off x="-40639" y="10"/>
            <a:ext cx="9669642" cy="6857990"/>
          </a:xfrm>
          <a:prstGeom prst="rect">
            <a:avLst/>
          </a:prstGeom>
        </p:spPr>
      </p:pic>
      <p:sp>
        <p:nvSpPr>
          <p:cNvPr id="2" name="TextBox 1">
            <a:extLst>
              <a:ext uri="{FF2B5EF4-FFF2-40B4-BE49-F238E27FC236}">
                <a16:creationId xmlns:a16="http://schemas.microsoft.com/office/drawing/2014/main" id="{D50FD2ED-BD1F-36E9-4AC2-E836664C3C48}"/>
              </a:ext>
            </a:extLst>
          </p:cNvPr>
          <p:cNvSpPr txBox="1"/>
          <p:nvPr/>
        </p:nvSpPr>
        <p:spPr>
          <a:xfrm>
            <a:off x="7935402" y="743446"/>
            <a:ext cx="4175318" cy="4133353"/>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ro-RO" sz="5200" b="1" dirty="0">
                <a:latin typeface="+mj-lt"/>
                <a:ea typeface="+mj-ea"/>
                <a:cs typeface="+mj-cs"/>
              </a:rPr>
              <a:t>  </a:t>
            </a:r>
            <a:r>
              <a:rPr lang="en-US" sz="4400" b="1" dirty="0">
                <a:latin typeface="Arial" panose="020B0604020202020204" pitchFamily="34" charset="0"/>
                <a:ea typeface="+mj-ea"/>
                <a:cs typeface="Arial" panose="020B0604020202020204" pitchFamily="34" charset="0"/>
              </a:rPr>
              <a:t>THANK YOU </a:t>
            </a:r>
          </a:p>
        </p:txBody>
      </p:sp>
    </p:spTree>
    <p:extLst>
      <p:ext uri="{BB962C8B-B14F-4D97-AF65-F5344CB8AC3E}">
        <p14:creationId xmlns:p14="http://schemas.microsoft.com/office/powerpoint/2010/main" val="4058672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380</TotalTime>
  <Words>886</Words>
  <Application>Microsoft Office PowerPoint</Application>
  <PresentationFormat>Widescreen</PresentationFormat>
  <Paragraphs>76</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Table of Content</vt:lpstr>
      <vt:lpstr>Introduction</vt:lpstr>
      <vt:lpstr>Introduction to the Chosen Hotel</vt:lpstr>
      <vt:lpstr>Introducing main consumers of JW Marriott</vt:lpstr>
      <vt:lpstr>Justifying why JW Marriott’s consumers appeal to the hotel</vt:lpstr>
      <vt:lpstr>Nature and scope of guest services and facilities in context of JW Marriott</vt:lpstr>
      <vt:lpstr>Role of guest services and facilities in context of JW Marriott</vt:lpstr>
      <vt:lpstr>Importance of hospitality in meeting guest expectations</vt:lpstr>
      <vt:lpstr>How hotels meet guest expectations</vt:lpstr>
      <vt:lpstr>Importance of hospitality and how hotels meet guest expectations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Bianca Beatrice Matal</cp:lastModifiedBy>
  <cp:revision>27</cp:revision>
  <dcterms:created xsi:type="dcterms:W3CDTF">2023-10-05T06:44:31Z</dcterms:created>
  <dcterms:modified xsi:type="dcterms:W3CDTF">2023-10-22T16:23:58Z</dcterms:modified>
</cp:coreProperties>
</file>