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291" autoAdjust="0"/>
  </p:normalViewPr>
  <p:slideViewPr>
    <p:cSldViewPr snapToGrid="0">
      <p:cViewPr varScale="1">
        <p:scale>
          <a:sx n="68" d="100"/>
          <a:sy n="68" d="100"/>
        </p:scale>
        <p:origin x="12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122A78-5959-4E6D-A8EC-7B7BFD5FE752}" type="doc">
      <dgm:prSet loTypeId="urn:microsoft.com/office/officeart/2005/8/layout/vList2" loCatId="list" qsTypeId="urn:microsoft.com/office/officeart/2005/8/quickstyle/simple5" qsCatId="simple" csTypeId="urn:microsoft.com/office/officeart/2005/8/colors/accent1_5" csCatId="accent1"/>
      <dgm:spPr/>
      <dgm:t>
        <a:bodyPr/>
        <a:lstStyle/>
        <a:p>
          <a:endParaRPr lang="en-GB"/>
        </a:p>
      </dgm:t>
    </dgm:pt>
    <dgm:pt modelId="{9EE5651D-DB8C-4A26-BDA4-DE8B4FDC6B95}">
      <dgm:prSet/>
      <dgm:spPr/>
      <dgm:t>
        <a:bodyPr/>
        <a:lstStyle/>
        <a:p>
          <a:r>
            <a:rPr lang="en-US"/>
            <a:t>Meta Quest Pro Mixed Reality Headset is a </a:t>
          </a:r>
          <a:r>
            <a:rPr lang="en-GB"/>
            <a:t>key change in Meta</a:t>
          </a:r>
        </a:p>
      </dgm:t>
    </dgm:pt>
    <dgm:pt modelId="{02CDE076-2B27-4493-BF62-83D1392E3513}" type="parTrans" cxnId="{DC9DC036-8961-4BF5-8FEC-CD4187CC0CF4}">
      <dgm:prSet/>
      <dgm:spPr/>
      <dgm:t>
        <a:bodyPr/>
        <a:lstStyle/>
        <a:p>
          <a:endParaRPr lang="en-GB"/>
        </a:p>
      </dgm:t>
    </dgm:pt>
    <dgm:pt modelId="{C0798258-44F2-478B-B6E0-38B7FE912AC1}" type="sibTrans" cxnId="{DC9DC036-8961-4BF5-8FEC-CD4187CC0CF4}">
      <dgm:prSet/>
      <dgm:spPr/>
      <dgm:t>
        <a:bodyPr/>
        <a:lstStyle/>
        <a:p>
          <a:endParaRPr lang="en-GB"/>
        </a:p>
      </dgm:t>
    </dgm:pt>
    <dgm:pt modelId="{02AE71A2-039A-401E-94BD-C2459DAB5D2A}">
      <dgm:prSet/>
      <dgm:spPr/>
      <dgm:t>
        <a:bodyPr/>
        <a:lstStyle/>
        <a:p>
          <a:r>
            <a:rPr lang="en-GB"/>
            <a:t>This product combines virtual reality and augmented reality</a:t>
          </a:r>
        </a:p>
      </dgm:t>
    </dgm:pt>
    <dgm:pt modelId="{D684FBC8-BB72-4BD0-A9F7-3A4C73989845}" type="parTrans" cxnId="{CF2D7AEE-7FB8-42AD-9770-B8476413557E}">
      <dgm:prSet/>
      <dgm:spPr/>
      <dgm:t>
        <a:bodyPr/>
        <a:lstStyle/>
        <a:p>
          <a:endParaRPr lang="en-GB"/>
        </a:p>
      </dgm:t>
    </dgm:pt>
    <dgm:pt modelId="{88D6F91A-0557-490D-A2CD-9E8E0ECAAB41}" type="sibTrans" cxnId="{CF2D7AEE-7FB8-42AD-9770-B8476413557E}">
      <dgm:prSet/>
      <dgm:spPr/>
      <dgm:t>
        <a:bodyPr/>
        <a:lstStyle/>
        <a:p>
          <a:endParaRPr lang="en-GB"/>
        </a:p>
      </dgm:t>
    </dgm:pt>
    <dgm:pt modelId="{9F647947-8C58-4EC4-A2F3-DE65ADB571F1}">
      <dgm:prSet/>
      <dgm:spPr/>
      <dgm:t>
        <a:bodyPr/>
        <a:lstStyle/>
        <a:p>
          <a:r>
            <a:rPr lang="en-GB"/>
            <a:t>It gives immersive experience to users</a:t>
          </a:r>
        </a:p>
      </dgm:t>
    </dgm:pt>
    <dgm:pt modelId="{927F03A0-DD44-400D-9653-367E5D1DE412}" type="parTrans" cxnId="{269D2CAE-2051-42F3-B2CC-42A66962FD44}">
      <dgm:prSet/>
      <dgm:spPr/>
      <dgm:t>
        <a:bodyPr/>
        <a:lstStyle/>
        <a:p>
          <a:endParaRPr lang="en-GB"/>
        </a:p>
      </dgm:t>
    </dgm:pt>
    <dgm:pt modelId="{09C46C90-A5A1-4D22-9CC5-89D05BDEC589}" type="sibTrans" cxnId="{269D2CAE-2051-42F3-B2CC-42A66962FD44}">
      <dgm:prSet/>
      <dgm:spPr/>
      <dgm:t>
        <a:bodyPr/>
        <a:lstStyle/>
        <a:p>
          <a:endParaRPr lang="en-GB"/>
        </a:p>
      </dgm:t>
    </dgm:pt>
    <dgm:pt modelId="{8B8A269C-ED55-4942-A944-C931A07D512E}">
      <dgm:prSet/>
      <dgm:spPr/>
      <dgm:t>
        <a:bodyPr/>
        <a:lstStyle/>
        <a:p>
          <a:r>
            <a:rPr lang="en-GB"/>
            <a:t>It has opened up new opportunities for Meta</a:t>
          </a:r>
        </a:p>
      </dgm:t>
    </dgm:pt>
    <dgm:pt modelId="{9847EFCB-5239-40AB-86AE-8D4CD03786D3}" type="parTrans" cxnId="{5B12C7C4-8E86-491C-B4D2-AFED51F63662}">
      <dgm:prSet/>
      <dgm:spPr/>
      <dgm:t>
        <a:bodyPr/>
        <a:lstStyle/>
        <a:p>
          <a:endParaRPr lang="en-GB"/>
        </a:p>
      </dgm:t>
    </dgm:pt>
    <dgm:pt modelId="{C0DFEC45-0159-45C2-B382-A0F733CB080E}" type="sibTrans" cxnId="{5B12C7C4-8E86-491C-B4D2-AFED51F63662}">
      <dgm:prSet/>
      <dgm:spPr/>
      <dgm:t>
        <a:bodyPr/>
        <a:lstStyle/>
        <a:p>
          <a:endParaRPr lang="en-GB"/>
        </a:p>
      </dgm:t>
    </dgm:pt>
    <dgm:pt modelId="{DB066463-4653-4194-A5BF-E7E41924C5D3}">
      <dgm:prSet/>
      <dgm:spPr/>
      <dgm:t>
        <a:bodyPr/>
        <a:lstStyle/>
        <a:p>
          <a:r>
            <a:rPr lang="en-GB"/>
            <a:t>The launch of this product represents a vital step for Meta organisation</a:t>
          </a:r>
        </a:p>
      </dgm:t>
    </dgm:pt>
    <dgm:pt modelId="{3C83CB14-6E9D-4F76-A617-316EAD3CE3D3}" type="parTrans" cxnId="{3F48A611-11BA-4F84-80E9-7DD25A69E608}">
      <dgm:prSet/>
      <dgm:spPr/>
      <dgm:t>
        <a:bodyPr/>
        <a:lstStyle/>
        <a:p>
          <a:endParaRPr lang="en-GB"/>
        </a:p>
      </dgm:t>
    </dgm:pt>
    <dgm:pt modelId="{F9DE8BAC-448B-4179-AA4A-63F21F7B46FF}" type="sibTrans" cxnId="{3F48A611-11BA-4F84-80E9-7DD25A69E608}">
      <dgm:prSet/>
      <dgm:spPr/>
      <dgm:t>
        <a:bodyPr/>
        <a:lstStyle/>
        <a:p>
          <a:endParaRPr lang="en-GB"/>
        </a:p>
      </dgm:t>
    </dgm:pt>
    <dgm:pt modelId="{8A374133-D856-4482-8DD5-388354CA7065}" type="pres">
      <dgm:prSet presAssocID="{D4122A78-5959-4E6D-A8EC-7B7BFD5FE752}" presName="linear" presStyleCnt="0">
        <dgm:presLayoutVars>
          <dgm:animLvl val="lvl"/>
          <dgm:resizeHandles val="exact"/>
        </dgm:presLayoutVars>
      </dgm:prSet>
      <dgm:spPr/>
    </dgm:pt>
    <dgm:pt modelId="{14A2C2B7-5C26-4369-BDD9-F9481C394AAD}" type="pres">
      <dgm:prSet presAssocID="{9EE5651D-DB8C-4A26-BDA4-DE8B4FDC6B95}" presName="parentText" presStyleLbl="node1" presStyleIdx="0" presStyleCnt="5">
        <dgm:presLayoutVars>
          <dgm:chMax val="0"/>
          <dgm:bulletEnabled val="1"/>
        </dgm:presLayoutVars>
      </dgm:prSet>
      <dgm:spPr/>
    </dgm:pt>
    <dgm:pt modelId="{5D6C66E2-01CE-4B8A-B0C6-8AC124C0DC51}" type="pres">
      <dgm:prSet presAssocID="{C0798258-44F2-478B-B6E0-38B7FE912AC1}" presName="spacer" presStyleCnt="0"/>
      <dgm:spPr/>
    </dgm:pt>
    <dgm:pt modelId="{0966169F-2BBF-4828-AF92-AD7C0CA57D76}" type="pres">
      <dgm:prSet presAssocID="{02AE71A2-039A-401E-94BD-C2459DAB5D2A}" presName="parentText" presStyleLbl="node1" presStyleIdx="1" presStyleCnt="5">
        <dgm:presLayoutVars>
          <dgm:chMax val="0"/>
          <dgm:bulletEnabled val="1"/>
        </dgm:presLayoutVars>
      </dgm:prSet>
      <dgm:spPr/>
    </dgm:pt>
    <dgm:pt modelId="{7DB760FB-B425-4A98-9574-CFBE05574A7E}" type="pres">
      <dgm:prSet presAssocID="{88D6F91A-0557-490D-A2CD-9E8E0ECAAB41}" presName="spacer" presStyleCnt="0"/>
      <dgm:spPr/>
    </dgm:pt>
    <dgm:pt modelId="{ABC5C049-1566-4E73-AD6B-F420F835FECB}" type="pres">
      <dgm:prSet presAssocID="{9F647947-8C58-4EC4-A2F3-DE65ADB571F1}" presName="parentText" presStyleLbl="node1" presStyleIdx="2" presStyleCnt="5">
        <dgm:presLayoutVars>
          <dgm:chMax val="0"/>
          <dgm:bulletEnabled val="1"/>
        </dgm:presLayoutVars>
      </dgm:prSet>
      <dgm:spPr/>
    </dgm:pt>
    <dgm:pt modelId="{B83F32BE-12CC-44BC-A961-3530B2393B3C}" type="pres">
      <dgm:prSet presAssocID="{09C46C90-A5A1-4D22-9CC5-89D05BDEC589}" presName="spacer" presStyleCnt="0"/>
      <dgm:spPr/>
    </dgm:pt>
    <dgm:pt modelId="{E162445C-1430-4BAA-BD94-2FB357CE90AF}" type="pres">
      <dgm:prSet presAssocID="{8B8A269C-ED55-4942-A944-C931A07D512E}" presName="parentText" presStyleLbl="node1" presStyleIdx="3" presStyleCnt="5">
        <dgm:presLayoutVars>
          <dgm:chMax val="0"/>
          <dgm:bulletEnabled val="1"/>
        </dgm:presLayoutVars>
      </dgm:prSet>
      <dgm:spPr/>
    </dgm:pt>
    <dgm:pt modelId="{5B602632-C79A-4A78-8B82-1990FB9AFFC6}" type="pres">
      <dgm:prSet presAssocID="{C0DFEC45-0159-45C2-B382-A0F733CB080E}" presName="spacer" presStyleCnt="0"/>
      <dgm:spPr/>
    </dgm:pt>
    <dgm:pt modelId="{653FF14B-1676-4C07-AC27-A270C47E9E9E}" type="pres">
      <dgm:prSet presAssocID="{DB066463-4653-4194-A5BF-E7E41924C5D3}" presName="parentText" presStyleLbl="node1" presStyleIdx="4" presStyleCnt="5">
        <dgm:presLayoutVars>
          <dgm:chMax val="0"/>
          <dgm:bulletEnabled val="1"/>
        </dgm:presLayoutVars>
      </dgm:prSet>
      <dgm:spPr/>
    </dgm:pt>
  </dgm:ptLst>
  <dgm:cxnLst>
    <dgm:cxn modelId="{038E9C01-C754-4F09-B2F2-4D001236F6CE}" type="presOf" srcId="{8B8A269C-ED55-4942-A944-C931A07D512E}" destId="{E162445C-1430-4BAA-BD94-2FB357CE90AF}" srcOrd="0" destOrd="0" presId="urn:microsoft.com/office/officeart/2005/8/layout/vList2"/>
    <dgm:cxn modelId="{3F48A611-11BA-4F84-80E9-7DD25A69E608}" srcId="{D4122A78-5959-4E6D-A8EC-7B7BFD5FE752}" destId="{DB066463-4653-4194-A5BF-E7E41924C5D3}" srcOrd="4" destOrd="0" parTransId="{3C83CB14-6E9D-4F76-A617-316EAD3CE3D3}" sibTransId="{F9DE8BAC-448B-4179-AA4A-63F21F7B46FF}"/>
    <dgm:cxn modelId="{DC9DC036-8961-4BF5-8FEC-CD4187CC0CF4}" srcId="{D4122A78-5959-4E6D-A8EC-7B7BFD5FE752}" destId="{9EE5651D-DB8C-4A26-BDA4-DE8B4FDC6B95}" srcOrd="0" destOrd="0" parTransId="{02CDE076-2B27-4493-BF62-83D1392E3513}" sibTransId="{C0798258-44F2-478B-B6E0-38B7FE912AC1}"/>
    <dgm:cxn modelId="{7FE72E63-7D97-4945-A3BE-F1D10A330FE8}" type="presOf" srcId="{9F647947-8C58-4EC4-A2F3-DE65ADB571F1}" destId="{ABC5C049-1566-4E73-AD6B-F420F835FECB}" srcOrd="0" destOrd="0" presId="urn:microsoft.com/office/officeart/2005/8/layout/vList2"/>
    <dgm:cxn modelId="{794C0846-03E9-400A-B006-5519067E8747}" type="presOf" srcId="{DB066463-4653-4194-A5BF-E7E41924C5D3}" destId="{653FF14B-1676-4C07-AC27-A270C47E9E9E}" srcOrd="0" destOrd="0" presId="urn:microsoft.com/office/officeart/2005/8/layout/vList2"/>
    <dgm:cxn modelId="{4AFD057C-B16B-47F8-B3EC-54EC8C41ECCB}" type="presOf" srcId="{D4122A78-5959-4E6D-A8EC-7B7BFD5FE752}" destId="{8A374133-D856-4482-8DD5-388354CA7065}" srcOrd="0" destOrd="0" presId="urn:microsoft.com/office/officeart/2005/8/layout/vList2"/>
    <dgm:cxn modelId="{269D2CAE-2051-42F3-B2CC-42A66962FD44}" srcId="{D4122A78-5959-4E6D-A8EC-7B7BFD5FE752}" destId="{9F647947-8C58-4EC4-A2F3-DE65ADB571F1}" srcOrd="2" destOrd="0" parTransId="{927F03A0-DD44-400D-9653-367E5D1DE412}" sibTransId="{09C46C90-A5A1-4D22-9CC5-89D05BDEC589}"/>
    <dgm:cxn modelId="{5B12C7C4-8E86-491C-B4D2-AFED51F63662}" srcId="{D4122A78-5959-4E6D-A8EC-7B7BFD5FE752}" destId="{8B8A269C-ED55-4942-A944-C931A07D512E}" srcOrd="3" destOrd="0" parTransId="{9847EFCB-5239-40AB-86AE-8D4CD03786D3}" sibTransId="{C0DFEC45-0159-45C2-B382-A0F733CB080E}"/>
    <dgm:cxn modelId="{CF2D7AEE-7FB8-42AD-9770-B8476413557E}" srcId="{D4122A78-5959-4E6D-A8EC-7B7BFD5FE752}" destId="{02AE71A2-039A-401E-94BD-C2459DAB5D2A}" srcOrd="1" destOrd="0" parTransId="{D684FBC8-BB72-4BD0-A9F7-3A4C73989845}" sibTransId="{88D6F91A-0557-490D-A2CD-9E8E0ECAAB41}"/>
    <dgm:cxn modelId="{71ABBBEE-E77E-4C8B-99D8-BD83EA251324}" type="presOf" srcId="{02AE71A2-039A-401E-94BD-C2459DAB5D2A}" destId="{0966169F-2BBF-4828-AF92-AD7C0CA57D76}" srcOrd="0" destOrd="0" presId="urn:microsoft.com/office/officeart/2005/8/layout/vList2"/>
    <dgm:cxn modelId="{531937F4-9D64-4FC7-9237-F6F93714046D}" type="presOf" srcId="{9EE5651D-DB8C-4A26-BDA4-DE8B4FDC6B95}" destId="{14A2C2B7-5C26-4369-BDD9-F9481C394AAD}" srcOrd="0" destOrd="0" presId="urn:microsoft.com/office/officeart/2005/8/layout/vList2"/>
    <dgm:cxn modelId="{38CFF186-7F05-4D6A-A82D-716A05FBB9DA}" type="presParOf" srcId="{8A374133-D856-4482-8DD5-388354CA7065}" destId="{14A2C2B7-5C26-4369-BDD9-F9481C394AAD}" srcOrd="0" destOrd="0" presId="urn:microsoft.com/office/officeart/2005/8/layout/vList2"/>
    <dgm:cxn modelId="{2BCAB63B-DBCB-4C08-9D5C-F126226A3C9B}" type="presParOf" srcId="{8A374133-D856-4482-8DD5-388354CA7065}" destId="{5D6C66E2-01CE-4B8A-B0C6-8AC124C0DC51}" srcOrd="1" destOrd="0" presId="urn:microsoft.com/office/officeart/2005/8/layout/vList2"/>
    <dgm:cxn modelId="{60D9A09B-CF91-486E-AFA0-A05F6DAD5744}" type="presParOf" srcId="{8A374133-D856-4482-8DD5-388354CA7065}" destId="{0966169F-2BBF-4828-AF92-AD7C0CA57D76}" srcOrd="2" destOrd="0" presId="urn:microsoft.com/office/officeart/2005/8/layout/vList2"/>
    <dgm:cxn modelId="{034CCDFE-BF3F-4078-AB9E-0C2859E86949}" type="presParOf" srcId="{8A374133-D856-4482-8DD5-388354CA7065}" destId="{7DB760FB-B425-4A98-9574-CFBE05574A7E}" srcOrd="3" destOrd="0" presId="urn:microsoft.com/office/officeart/2005/8/layout/vList2"/>
    <dgm:cxn modelId="{69981593-F165-4875-82B2-947A8BC02EC7}" type="presParOf" srcId="{8A374133-D856-4482-8DD5-388354CA7065}" destId="{ABC5C049-1566-4E73-AD6B-F420F835FECB}" srcOrd="4" destOrd="0" presId="urn:microsoft.com/office/officeart/2005/8/layout/vList2"/>
    <dgm:cxn modelId="{E8A03CE7-60E1-4C40-A85F-9272B9400DAF}" type="presParOf" srcId="{8A374133-D856-4482-8DD5-388354CA7065}" destId="{B83F32BE-12CC-44BC-A961-3530B2393B3C}" srcOrd="5" destOrd="0" presId="urn:microsoft.com/office/officeart/2005/8/layout/vList2"/>
    <dgm:cxn modelId="{C4A86172-3861-484A-8DE8-444A06948455}" type="presParOf" srcId="{8A374133-D856-4482-8DD5-388354CA7065}" destId="{E162445C-1430-4BAA-BD94-2FB357CE90AF}" srcOrd="6" destOrd="0" presId="urn:microsoft.com/office/officeart/2005/8/layout/vList2"/>
    <dgm:cxn modelId="{B30403D0-8C3B-4C31-A1E7-6C9EE047709B}" type="presParOf" srcId="{8A374133-D856-4482-8DD5-388354CA7065}" destId="{5B602632-C79A-4A78-8B82-1990FB9AFFC6}" srcOrd="7" destOrd="0" presId="urn:microsoft.com/office/officeart/2005/8/layout/vList2"/>
    <dgm:cxn modelId="{DE5A3D62-60A2-4A4E-B2ED-F36047F79121}" type="presParOf" srcId="{8A374133-D856-4482-8DD5-388354CA7065}" destId="{653FF14B-1676-4C07-AC27-A270C47E9E9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5B52B-E9C5-46E6-A981-75FC9AD40267}"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GB"/>
        </a:p>
      </dgm:t>
    </dgm:pt>
    <dgm:pt modelId="{1747F7C5-9986-4FFF-A88F-64572D7C46C6}">
      <dgm:prSet/>
      <dgm:spPr/>
      <dgm:t>
        <a:bodyPr/>
        <a:lstStyle/>
        <a:p>
          <a:r>
            <a:rPr lang="en-GB"/>
            <a:t>Meta is a private company</a:t>
          </a:r>
        </a:p>
      </dgm:t>
    </dgm:pt>
    <dgm:pt modelId="{E8F2EFEF-3419-49C2-86E5-0B166BFE808D}" type="parTrans" cxnId="{06A6D360-C3CA-4DF2-B5B1-708C0C2825B6}">
      <dgm:prSet/>
      <dgm:spPr/>
      <dgm:t>
        <a:bodyPr/>
        <a:lstStyle/>
        <a:p>
          <a:endParaRPr lang="en-GB"/>
        </a:p>
      </dgm:t>
    </dgm:pt>
    <dgm:pt modelId="{80EFFB60-8B30-4800-8B8F-2A859E4349CD}" type="sibTrans" cxnId="{06A6D360-C3CA-4DF2-B5B1-708C0C2825B6}">
      <dgm:prSet/>
      <dgm:spPr/>
      <dgm:t>
        <a:bodyPr/>
        <a:lstStyle/>
        <a:p>
          <a:endParaRPr lang="en-GB"/>
        </a:p>
      </dgm:t>
    </dgm:pt>
    <dgm:pt modelId="{91DEBA3C-7A15-4CA5-8344-1B99630BB124}">
      <dgm:prSet/>
      <dgm:spPr/>
      <dgm:t>
        <a:bodyPr/>
        <a:lstStyle/>
        <a:p>
          <a:r>
            <a:rPr lang="en-GB"/>
            <a:t>It was founded in 2004 (Dixon 2022)</a:t>
          </a:r>
        </a:p>
      </dgm:t>
    </dgm:pt>
    <dgm:pt modelId="{4339C835-1829-4DBE-BA2F-70352E5402E1}" type="parTrans" cxnId="{49428FC1-D77F-4FF3-9037-60D8A44E7248}">
      <dgm:prSet/>
      <dgm:spPr/>
      <dgm:t>
        <a:bodyPr/>
        <a:lstStyle/>
        <a:p>
          <a:endParaRPr lang="en-GB"/>
        </a:p>
      </dgm:t>
    </dgm:pt>
    <dgm:pt modelId="{F2D80BC5-79F7-426F-A420-6677DDFF009B}" type="sibTrans" cxnId="{49428FC1-D77F-4FF3-9037-60D8A44E7248}">
      <dgm:prSet/>
      <dgm:spPr/>
      <dgm:t>
        <a:bodyPr/>
        <a:lstStyle/>
        <a:p>
          <a:endParaRPr lang="en-GB"/>
        </a:p>
      </dgm:t>
    </dgm:pt>
    <dgm:pt modelId="{13E47F09-6F71-4E29-92D1-145DA4B48B8D}">
      <dgm:prSet/>
      <dgm:spPr/>
      <dgm:t>
        <a:bodyPr/>
        <a:lstStyle/>
        <a:p>
          <a:r>
            <a:rPr lang="en-GB"/>
            <a:t>It has achieved key milestones since then</a:t>
          </a:r>
        </a:p>
      </dgm:t>
    </dgm:pt>
    <dgm:pt modelId="{C7820D78-0842-41B9-AB72-8F315384604F}" type="parTrans" cxnId="{4483E19E-6335-44AA-AA6F-738150EF2EF1}">
      <dgm:prSet/>
      <dgm:spPr/>
      <dgm:t>
        <a:bodyPr/>
        <a:lstStyle/>
        <a:p>
          <a:endParaRPr lang="en-GB"/>
        </a:p>
      </dgm:t>
    </dgm:pt>
    <dgm:pt modelId="{1CD5C8E3-6E6B-4A99-9235-4F5E6CE7D934}" type="sibTrans" cxnId="{4483E19E-6335-44AA-AA6F-738150EF2EF1}">
      <dgm:prSet/>
      <dgm:spPr/>
      <dgm:t>
        <a:bodyPr/>
        <a:lstStyle/>
        <a:p>
          <a:endParaRPr lang="en-GB"/>
        </a:p>
      </dgm:t>
    </dgm:pt>
    <dgm:pt modelId="{2F580CD1-165D-4B84-AC44-68E3FBCD39E9}">
      <dgm:prSet/>
      <dgm:spPr/>
      <dgm:t>
        <a:bodyPr/>
        <a:lstStyle/>
        <a:p>
          <a:r>
            <a:rPr lang="en-GB"/>
            <a:t>In 2012, launched its first virtual reality headset </a:t>
          </a:r>
        </a:p>
      </dgm:t>
    </dgm:pt>
    <dgm:pt modelId="{86C76632-F2AB-449D-B538-15097440DF60}" type="parTrans" cxnId="{D6676130-FBD8-4E94-9774-1614A9A28617}">
      <dgm:prSet/>
      <dgm:spPr/>
      <dgm:t>
        <a:bodyPr/>
        <a:lstStyle/>
        <a:p>
          <a:endParaRPr lang="en-GB"/>
        </a:p>
      </dgm:t>
    </dgm:pt>
    <dgm:pt modelId="{889EAC8D-6DF9-4628-A6E9-D87370C73034}" type="sibTrans" cxnId="{D6676130-FBD8-4E94-9774-1614A9A28617}">
      <dgm:prSet/>
      <dgm:spPr/>
      <dgm:t>
        <a:bodyPr/>
        <a:lstStyle/>
        <a:p>
          <a:endParaRPr lang="en-GB"/>
        </a:p>
      </dgm:t>
    </dgm:pt>
    <dgm:pt modelId="{F5772A83-C955-4C0E-94F3-AC0E617E1B25}">
      <dgm:prSet/>
      <dgm:spPr/>
      <dgm:t>
        <a:bodyPr/>
        <a:lstStyle/>
        <a:p>
          <a:r>
            <a:rPr lang="en-GB"/>
            <a:t>In 2016, expanded its operations to international markets</a:t>
          </a:r>
        </a:p>
      </dgm:t>
    </dgm:pt>
    <dgm:pt modelId="{CF003736-21FC-45A9-9B1C-6E023EBC3918}" type="parTrans" cxnId="{61BDA8E4-801A-4981-BD3D-50077FC8E90F}">
      <dgm:prSet/>
      <dgm:spPr/>
      <dgm:t>
        <a:bodyPr/>
        <a:lstStyle/>
        <a:p>
          <a:endParaRPr lang="en-GB"/>
        </a:p>
      </dgm:t>
    </dgm:pt>
    <dgm:pt modelId="{7C5DCABB-2D65-4A0F-97F2-AEC2964BC387}" type="sibTrans" cxnId="{61BDA8E4-801A-4981-BD3D-50077FC8E90F}">
      <dgm:prSet/>
      <dgm:spPr/>
      <dgm:t>
        <a:bodyPr/>
        <a:lstStyle/>
        <a:p>
          <a:endParaRPr lang="en-GB"/>
        </a:p>
      </dgm:t>
    </dgm:pt>
    <dgm:pt modelId="{B007A08E-92B9-4931-971C-AA9C90792C5F}">
      <dgm:prSet/>
      <dgm:spPr/>
      <dgm:t>
        <a:bodyPr/>
        <a:lstStyle/>
        <a:p>
          <a:r>
            <a:rPr lang="en-GB"/>
            <a:t>In 2020, introduced new augmented reality technology</a:t>
          </a:r>
        </a:p>
      </dgm:t>
    </dgm:pt>
    <dgm:pt modelId="{DDD4F5F3-C7D5-4DAB-AFA0-34F3988B3188}" type="parTrans" cxnId="{41D092BF-5CA1-4D54-8FC6-A5CAA77C0E82}">
      <dgm:prSet/>
      <dgm:spPr/>
      <dgm:t>
        <a:bodyPr/>
        <a:lstStyle/>
        <a:p>
          <a:endParaRPr lang="en-GB"/>
        </a:p>
      </dgm:t>
    </dgm:pt>
    <dgm:pt modelId="{51F7308F-68F6-41D3-8CE2-8CCD29D9CE53}" type="sibTrans" cxnId="{41D092BF-5CA1-4D54-8FC6-A5CAA77C0E82}">
      <dgm:prSet/>
      <dgm:spPr/>
      <dgm:t>
        <a:bodyPr/>
        <a:lstStyle/>
        <a:p>
          <a:endParaRPr lang="en-GB"/>
        </a:p>
      </dgm:t>
    </dgm:pt>
    <dgm:pt modelId="{01878411-23A7-4BB3-9433-7251E495FE43}">
      <dgm:prSet/>
      <dgm:spPr/>
      <dgm:t>
        <a:bodyPr/>
        <a:lstStyle/>
        <a:p>
          <a:r>
            <a:rPr lang="en-GB"/>
            <a:t>In 2022, the company launched the Meta Quest Pro Mixed Reality Headset</a:t>
          </a:r>
        </a:p>
      </dgm:t>
    </dgm:pt>
    <dgm:pt modelId="{8859E909-C8B4-4664-922A-22516538CF9E}" type="parTrans" cxnId="{65892BE5-F0EF-4182-ADB6-0C2CA025D2D7}">
      <dgm:prSet/>
      <dgm:spPr/>
      <dgm:t>
        <a:bodyPr/>
        <a:lstStyle/>
        <a:p>
          <a:endParaRPr lang="en-GB"/>
        </a:p>
      </dgm:t>
    </dgm:pt>
    <dgm:pt modelId="{4B529E4D-1B9C-43C1-BCB4-7A1E6E913B4D}" type="sibTrans" cxnId="{65892BE5-F0EF-4182-ADB6-0C2CA025D2D7}">
      <dgm:prSet/>
      <dgm:spPr/>
      <dgm:t>
        <a:bodyPr/>
        <a:lstStyle/>
        <a:p>
          <a:endParaRPr lang="en-GB"/>
        </a:p>
      </dgm:t>
    </dgm:pt>
    <dgm:pt modelId="{DFB9173C-ED1B-4DB2-BC18-70402056EC88}">
      <dgm:prSet/>
      <dgm:spPr/>
      <dgm:t>
        <a:bodyPr/>
        <a:lstStyle/>
        <a:p>
          <a:r>
            <a:rPr lang="en-GB"/>
            <a:t>Has over 70,000 employees (Dixon 2022)</a:t>
          </a:r>
        </a:p>
      </dgm:t>
    </dgm:pt>
    <dgm:pt modelId="{AE60CADC-D150-44DF-8050-104837E6CFBA}" type="parTrans" cxnId="{B7AD6D24-B8AF-4D63-B1CA-39A04DD8A395}">
      <dgm:prSet/>
      <dgm:spPr/>
      <dgm:t>
        <a:bodyPr/>
        <a:lstStyle/>
        <a:p>
          <a:endParaRPr lang="en-GB"/>
        </a:p>
      </dgm:t>
    </dgm:pt>
    <dgm:pt modelId="{01E6147A-0BDD-472F-B7BA-3374EC47494F}" type="sibTrans" cxnId="{B7AD6D24-B8AF-4D63-B1CA-39A04DD8A395}">
      <dgm:prSet/>
      <dgm:spPr/>
      <dgm:t>
        <a:bodyPr/>
        <a:lstStyle/>
        <a:p>
          <a:endParaRPr lang="en-GB"/>
        </a:p>
      </dgm:t>
    </dgm:pt>
    <dgm:pt modelId="{7AC900BE-D304-4E7F-BDE4-C446B6EFDB7D}">
      <dgm:prSet/>
      <dgm:spPr/>
      <dgm:t>
        <a:bodyPr/>
        <a:lstStyle/>
        <a:p>
          <a:r>
            <a:rPr lang="en-GB"/>
            <a:t>Its main stakeholders are shareholders and customers</a:t>
          </a:r>
        </a:p>
      </dgm:t>
    </dgm:pt>
    <dgm:pt modelId="{227F2280-A237-480B-B11F-37C7EE43A006}" type="parTrans" cxnId="{8874164E-3777-4BD7-A22D-FBA6ABC2D573}">
      <dgm:prSet/>
      <dgm:spPr/>
      <dgm:t>
        <a:bodyPr/>
        <a:lstStyle/>
        <a:p>
          <a:endParaRPr lang="en-GB"/>
        </a:p>
      </dgm:t>
    </dgm:pt>
    <dgm:pt modelId="{F3DBD34F-1DEB-46F1-A959-A8F97560C45D}" type="sibTrans" cxnId="{8874164E-3777-4BD7-A22D-FBA6ABC2D573}">
      <dgm:prSet/>
      <dgm:spPr/>
      <dgm:t>
        <a:bodyPr/>
        <a:lstStyle/>
        <a:p>
          <a:endParaRPr lang="en-GB"/>
        </a:p>
      </dgm:t>
    </dgm:pt>
    <dgm:pt modelId="{508070FB-5D40-49D1-B7B4-9F89799853FC}" type="pres">
      <dgm:prSet presAssocID="{6045B52B-E9C5-46E6-A981-75FC9AD40267}" presName="linear" presStyleCnt="0">
        <dgm:presLayoutVars>
          <dgm:dir/>
          <dgm:animLvl val="lvl"/>
          <dgm:resizeHandles val="exact"/>
        </dgm:presLayoutVars>
      </dgm:prSet>
      <dgm:spPr/>
    </dgm:pt>
    <dgm:pt modelId="{68FF0B8A-F222-4693-9554-DE0615432D2A}" type="pres">
      <dgm:prSet presAssocID="{1747F7C5-9986-4FFF-A88F-64572D7C46C6}" presName="parentLin" presStyleCnt="0"/>
      <dgm:spPr/>
    </dgm:pt>
    <dgm:pt modelId="{689EE1F9-43C0-4F6C-A25E-76674216C6CA}" type="pres">
      <dgm:prSet presAssocID="{1747F7C5-9986-4FFF-A88F-64572D7C46C6}" presName="parentLeftMargin" presStyleLbl="node1" presStyleIdx="0" presStyleCnt="5"/>
      <dgm:spPr/>
    </dgm:pt>
    <dgm:pt modelId="{75A2F63E-802B-486C-9495-0D1B737F4309}" type="pres">
      <dgm:prSet presAssocID="{1747F7C5-9986-4FFF-A88F-64572D7C46C6}" presName="parentText" presStyleLbl="node1" presStyleIdx="0" presStyleCnt="5">
        <dgm:presLayoutVars>
          <dgm:chMax val="0"/>
          <dgm:bulletEnabled val="1"/>
        </dgm:presLayoutVars>
      </dgm:prSet>
      <dgm:spPr/>
    </dgm:pt>
    <dgm:pt modelId="{2B6C16FF-BFF8-4A2B-A771-253130455196}" type="pres">
      <dgm:prSet presAssocID="{1747F7C5-9986-4FFF-A88F-64572D7C46C6}" presName="negativeSpace" presStyleCnt="0"/>
      <dgm:spPr/>
    </dgm:pt>
    <dgm:pt modelId="{D7236E80-6B21-4CA5-9C42-A48CE3821831}" type="pres">
      <dgm:prSet presAssocID="{1747F7C5-9986-4FFF-A88F-64572D7C46C6}" presName="childText" presStyleLbl="conFgAcc1" presStyleIdx="0" presStyleCnt="5">
        <dgm:presLayoutVars>
          <dgm:bulletEnabled val="1"/>
        </dgm:presLayoutVars>
      </dgm:prSet>
      <dgm:spPr/>
    </dgm:pt>
    <dgm:pt modelId="{E1FE3842-986C-42EC-99BE-DD4E79D35A11}" type="pres">
      <dgm:prSet presAssocID="{80EFFB60-8B30-4800-8B8F-2A859E4349CD}" presName="spaceBetweenRectangles" presStyleCnt="0"/>
      <dgm:spPr/>
    </dgm:pt>
    <dgm:pt modelId="{BBF8BC43-0852-4A23-9A82-11782FE9123C}" type="pres">
      <dgm:prSet presAssocID="{91DEBA3C-7A15-4CA5-8344-1B99630BB124}" presName="parentLin" presStyleCnt="0"/>
      <dgm:spPr/>
    </dgm:pt>
    <dgm:pt modelId="{E1794A40-4121-4247-95BB-F4E8FA4F49C2}" type="pres">
      <dgm:prSet presAssocID="{91DEBA3C-7A15-4CA5-8344-1B99630BB124}" presName="parentLeftMargin" presStyleLbl="node1" presStyleIdx="0" presStyleCnt="5"/>
      <dgm:spPr/>
    </dgm:pt>
    <dgm:pt modelId="{2114001C-FA94-4D00-9BBF-8D41E481C484}" type="pres">
      <dgm:prSet presAssocID="{91DEBA3C-7A15-4CA5-8344-1B99630BB124}" presName="parentText" presStyleLbl="node1" presStyleIdx="1" presStyleCnt="5">
        <dgm:presLayoutVars>
          <dgm:chMax val="0"/>
          <dgm:bulletEnabled val="1"/>
        </dgm:presLayoutVars>
      </dgm:prSet>
      <dgm:spPr/>
    </dgm:pt>
    <dgm:pt modelId="{176F212A-3CC4-4F02-A239-EC1809E0E3FD}" type="pres">
      <dgm:prSet presAssocID="{91DEBA3C-7A15-4CA5-8344-1B99630BB124}" presName="negativeSpace" presStyleCnt="0"/>
      <dgm:spPr/>
    </dgm:pt>
    <dgm:pt modelId="{C063190A-6A8E-47C3-B930-66C79C842D1F}" type="pres">
      <dgm:prSet presAssocID="{91DEBA3C-7A15-4CA5-8344-1B99630BB124}" presName="childText" presStyleLbl="conFgAcc1" presStyleIdx="1" presStyleCnt="5">
        <dgm:presLayoutVars>
          <dgm:bulletEnabled val="1"/>
        </dgm:presLayoutVars>
      </dgm:prSet>
      <dgm:spPr/>
    </dgm:pt>
    <dgm:pt modelId="{DC49A70D-2150-43BC-8351-84BB99793295}" type="pres">
      <dgm:prSet presAssocID="{F2D80BC5-79F7-426F-A420-6677DDFF009B}" presName="spaceBetweenRectangles" presStyleCnt="0"/>
      <dgm:spPr/>
    </dgm:pt>
    <dgm:pt modelId="{BF62DF11-1D46-490F-A61B-8D2DAD0EC1E0}" type="pres">
      <dgm:prSet presAssocID="{13E47F09-6F71-4E29-92D1-145DA4B48B8D}" presName="parentLin" presStyleCnt="0"/>
      <dgm:spPr/>
    </dgm:pt>
    <dgm:pt modelId="{CABE4F45-B7B6-4D0C-84E1-3967A7ADBDB1}" type="pres">
      <dgm:prSet presAssocID="{13E47F09-6F71-4E29-92D1-145DA4B48B8D}" presName="parentLeftMargin" presStyleLbl="node1" presStyleIdx="1" presStyleCnt="5"/>
      <dgm:spPr/>
    </dgm:pt>
    <dgm:pt modelId="{CFC4EF0E-08B0-4CD0-BB16-A8A611D473F9}" type="pres">
      <dgm:prSet presAssocID="{13E47F09-6F71-4E29-92D1-145DA4B48B8D}" presName="parentText" presStyleLbl="node1" presStyleIdx="2" presStyleCnt="5">
        <dgm:presLayoutVars>
          <dgm:chMax val="0"/>
          <dgm:bulletEnabled val="1"/>
        </dgm:presLayoutVars>
      </dgm:prSet>
      <dgm:spPr/>
    </dgm:pt>
    <dgm:pt modelId="{EBFDF762-643C-4B8C-8A81-8889DA4400E0}" type="pres">
      <dgm:prSet presAssocID="{13E47F09-6F71-4E29-92D1-145DA4B48B8D}" presName="negativeSpace" presStyleCnt="0"/>
      <dgm:spPr/>
    </dgm:pt>
    <dgm:pt modelId="{D872BA75-11B5-45B1-9854-3004E7009EE9}" type="pres">
      <dgm:prSet presAssocID="{13E47F09-6F71-4E29-92D1-145DA4B48B8D}" presName="childText" presStyleLbl="conFgAcc1" presStyleIdx="2" presStyleCnt="5">
        <dgm:presLayoutVars>
          <dgm:bulletEnabled val="1"/>
        </dgm:presLayoutVars>
      </dgm:prSet>
      <dgm:spPr/>
    </dgm:pt>
    <dgm:pt modelId="{2D28A589-A1C4-4897-A74A-C87475E97923}" type="pres">
      <dgm:prSet presAssocID="{1CD5C8E3-6E6B-4A99-9235-4F5E6CE7D934}" presName="spaceBetweenRectangles" presStyleCnt="0"/>
      <dgm:spPr/>
    </dgm:pt>
    <dgm:pt modelId="{EF1E162F-9422-4EB1-B8C4-77998ED9F761}" type="pres">
      <dgm:prSet presAssocID="{DFB9173C-ED1B-4DB2-BC18-70402056EC88}" presName="parentLin" presStyleCnt="0"/>
      <dgm:spPr/>
    </dgm:pt>
    <dgm:pt modelId="{9C3F366B-1D12-49B5-9C09-91B12EB9FC45}" type="pres">
      <dgm:prSet presAssocID="{DFB9173C-ED1B-4DB2-BC18-70402056EC88}" presName="parentLeftMargin" presStyleLbl="node1" presStyleIdx="2" presStyleCnt="5"/>
      <dgm:spPr/>
    </dgm:pt>
    <dgm:pt modelId="{FCB2105F-8014-49DC-BA2B-8DBD7AD6D54C}" type="pres">
      <dgm:prSet presAssocID="{DFB9173C-ED1B-4DB2-BC18-70402056EC88}" presName="parentText" presStyleLbl="node1" presStyleIdx="3" presStyleCnt="5">
        <dgm:presLayoutVars>
          <dgm:chMax val="0"/>
          <dgm:bulletEnabled val="1"/>
        </dgm:presLayoutVars>
      </dgm:prSet>
      <dgm:spPr/>
    </dgm:pt>
    <dgm:pt modelId="{1F3C3C60-5162-4419-A1D3-10E135AA72E1}" type="pres">
      <dgm:prSet presAssocID="{DFB9173C-ED1B-4DB2-BC18-70402056EC88}" presName="negativeSpace" presStyleCnt="0"/>
      <dgm:spPr/>
    </dgm:pt>
    <dgm:pt modelId="{6804C24B-A613-48A7-92EB-D3612E80FD3C}" type="pres">
      <dgm:prSet presAssocID="{DFB9173C-ED1B-4DB2-BC18-70402056EC88}" presName="childText" presStyleLbl="conFgAcc1" presStyleIdx="3" presStyleCnt="5">
        <dgm:presLayoutVars>
          <dgm:bulletEnabled val="1"/>
        </dgm:presLayoutVars>
      </dgm:prSet>
      <dgm:spPr/>
    </dgm:pt>
    <dgm:pt modelId="{3134264E-15A5-4D8E-8778-3FCF2A97A19B}" type="pres">
      <dgm:prSet presAssocID="{01E6147A-0BDD-472F-B7BA-3374EC47494F}" presName="spaceBetweenRectangles" presStyleCnt="0"/>
      <dgm:spPr/>
    </dgm:pt>
    <dgm:pt modelId="{28F16087-5EF6-428A-9E4E-E38F4A336497}" type="pres">
      <dgm:prSet presAssocID="{7AC900BE-D304-4E7F-BDE4-C446B6EFDB7D}" presName="parentLin" presStyleCnt="0"/>
      <dgm:spPr/>
    </dgm:pt>
    <dgm:pt modelId="{56F9AD53-5747-4921-9291-1C10E7363C41}" type="pres">
      <dgm:prSet presAssocID="{7AC900BE-D304-4E7F-BDE4-C446B6EFDB7D}" presName="parentLeftMargin" presStyleLbl="node1" presStyleIdx="3" presStyleCnt="5"/>
      <dgm:spPr/>
    </dgm:pt>
    <dgm:pt modelId="{BE92FE96-A347-464D-982C-F2DA2D929174}" type="pres">
      <dgm:prSet presAssocID="{7AC900BE-D304-4E7F-BDE4-C446B6EFDB7D}" presName="parentText" presStyleLbl="node1" presStyleIdx="4" presStyleCnt="5">
        <dgm:presLayoutVars>
          <dgm:chMax val="0"/>
          <dgm:bulletEnabled val="1"/>
        </dgm:presLayoutVars>
      </dgm:prSet>
      <dgm:spPr/>
    </dgm:pt>
    <dgm:pt modelId="{200B2567-D50A-4E60-B98E-95DFA8C51C38}" type="pres">
      <dgm:prSet presAssocID="{7AC900BE-D304-4E7F-BDE4-C446B6EFDB7D}" presName="negativeSpace" presStyleCnt="0"/>
      <dgm:spPr/>
    </dgm:pt>
    <dgm:pt modelId="{B97DD99E-FBAE-427B-B29F-D562BA0F952C}" type="pres">
      <dgm:prSet presAssocID="{7AC900BE-D304-4E7F-BDE4-C446B6EFDB7D}" presName="childText" presStyleLbl="conFgAcc1" presStyleIdx="4" presStyleCnt="5">
        <dgm:presLayoutVars>
          <dgm:bulletEnabled val="1"/>
        </dgm:presLayoutVars>
      </dgm:prSet>
      <dgm:spPr/>
    </dgm:pt>
  </dgm:ptLst>
  <dgm:cxnLst>
    <dgm:cxn modelId="{B337F10C-07F7-4E1A-AD2F-BEB4C731D1DE}" type="presOf" srcId="{1747F7C5-9986-4FFF-A88F-64572D7C46C6}" destId="{75A2F63E-802B-486C-9495-0D1B737F4309}" srcOrd="1" destOrd="0" presId="urn:microsoft.com/office/officeart/2005/8/layout/list1"/>
    <dgm:cxn modelId="{B7AD6D24-B8AF-4D63-B1CA-39A04DD8A395}" srcId="{6045B52B-E9C5-46E6-A981-75FC9AD40267}" destId="{DFB9173C-ED1B-4DB2-BC18-70402056EC88}" srcOrd="3" destOrd="0" parTransId="{AE60CADC-D150-44DF-8050-104837E6CFBA}" sibTransId="{01E6147A-0BDD-472F-B7BA-3374EC47494F}"/>
    <dgm:cxn modelId="{9C2AFC24-9691-4840-8EC2-CE365026FB31}" type="presOf" srcId="{DFB9173C-ED1B-4DB2-BC18-70402056EC88}" destId="{FCB2105F-8014-49DC-BA2B-8DBD7AD6D54C}" srcOrd="1" destOrd="0" presId="urn:microsoft.com/office/officeart/2005/8/layout/list1"/>
    <dgm:cxn modelId="{D6676130-FBD8-4E94-9774-1614A9A28617}" srcId="{13E47F09-6F71-4E29-92D1-145DA4B48B8D}" destId="{2F580CD1-165D-4B84-AC44-68E3FBCD39E9}" srcOrd="0" destOrd="0" parTransId="{86C76632-F2AB-449D-B538-15097440DF60}" sibTransId="{889EAC8D-6DF9-4628-A6E9-D87370C73034}"/>
    <dgm:cxn modelId="{2628AC3C-00D2-480D-BCB6-A909736D2DD0}" type="presOf" srcId="{01878411-23A7-4BB3-9433-7251E495FE43}" destId="{D872BA75-11B5-45B1-9854-3004E7009EE9}" srcOrd="0" destOrd="3" presId="urn:microsoft.com/office/officeart/2005/8/layout/list1"/>
    <dgm:cxn modelId="{D103145E-30FC-4FFE-A43D-09536C3EB07C}" type="presOf" srcId="{B007A08E-92B9-4931-971C-AA9C90792C5F}" destId="{D872BA75-11B5-45B1-9854-3004E7009EE9}" srcOrd="0" destOrd="2" presId="urn:microsoft.com/office/officeart/2005/8/layout/list1"/>
    <dgm:cxn modelId="{06A6D360-C3CA-4DF2-B5B1-708C0C2825B6}" srcId="{6045B52B-E9C5-46E6-A981-75FC9AD40267}" destId="{1747F7C5-9986-4FFF-A88F-64572D7C46C6}" srcOrd="0" destOrd="0" parTransId="{E8F2EFEF-3419-49C2-86E5-0B166BFE808D}" sibTransId="{80EFFB60-8B30-4800-8B8F-2A859E4349CD}"/>
    <dgm:cxn modelId="{C43B4263-3C59-4A7B-9E4C-1B909E8C0A9F}" type="presOf" srcId="{2F580CD1-165D-4B84-AC44-68E3FBCD39E9}" destId="{D872BA75-11B5-45B1-9854-3004E7009EE9}" srcOrd="0" destOrd="0" presId="urn:microsoft.com/office/officeart/2005/8/layout/list1"/>
    <dgm:cxn modelId="{09F3A14C-B426-4228-A9A6-E6738F505DFB}" type="presOf" srcId="{F5772A83-C955-4C0E-94F3-AC0E617E1B25}" destId="{D872BA75-11B5-45B1-9854-3004E7009EE9}" srcOrd="0" destOrd="1" presId="urn:microsoft.com/office/officeart/2005/8/layout/list1"/>
    <dgm:cxn modelId="{D160036D-29E2-475A-9F5D-4DA612F074EB}" type="presOf" srcId="{7AC900BE-D304-4E7F-BDE4-C446B6EFDB7D}" destId="{56F9AD53-5747-4921-9291-1C10E7363C41}" srcOrd="0" destOrd="0" presId="urn:microsoft.com/office/officeart/2005/8/layout/list1"/>
    <dgm:cxn modelId="{8874164E-3777-4BD7-A22D-FBA6ABC2D573}" srcId="{6045B52B-E9C5-46E6-A981-75FC9AD40267}" destId="{7AC900BE-D304-4E7F-BDE4-C446B6EFDB7D}" srcOrd="4" destOrd="0" parTransId="{227F2280-A237-480B-B11F-37C7EE43A006}" sibTransId="{F3DBD34F-1DEB-46F1-A959-A8F97560C45D}"/>
    <dgm:cxn modelId="{03F4CD53-1498-4B7D-AE40-35FAA4510E4C}" type="presOf" srcId="{DFB9173C-ED1B-4DB2-BC18-70402056EC88}" destId="{9C3F366B-1D12-49B5-9C09-91B12EB9FC45}" srcOrd="0" destOrd="0" presId="urn:microsoft.com/office/officeart/2005/8/layout/list1"/>
    <dgm:cxn modelId="{10CEC458-56E6-4226-9562-44DFC891AA58}" type="presOf" srcId="{91DEBA3C-7A15-4CA5-8344-1B99630BB124}" destId="{E1794A40-4121-4247-95BB-F4E8FA4F49C2}" srcOrd="0" destOrd="0" presId="urn:microsoft.com/office/officeart/2005/8/layout/list1"/>
    <dgm:cxn modelId="{B452AE8F-B51B-46A1-84B0-9733D4452D6F}" type="presOf" srcId="{7AC900BE-D304-4E7F-BDE4-C446B6EFDB7D}" destId="{BE92FE96-A347-464D-982C-F2DA2D929174}" srcOrd="1" destOrd="0" presId="urn:microsoft.com/office/officeart/2005/8/layout/list1"/>
    <dgm:cxn modelId="{4483E19E-6335-44AA-AA6F-738150EF2EF1}" srcId="{6045B52B-E9C5-46E6-A981-75FC9AD40267}" destId="{13E47F09-6F71-4E29-92D1-145DA4B48B8D}" srcOrd="2" destOrd="0" parTransId="{C7820D78-0842-41B9-AB72-8F315384604F}" sibTransId="{1CD5C8E3-6E6B-4A99-9235-4F5E6CE7D934}"/>
    <dgm:cxn modelId="{438DC2B3-C77C-44AC-AC0E-6D5A44248CD2}" type="presOf" srcId="{1747F7C5-9986-4FFF-A88F-64572D7C46C6}" destId="{689EE1F9-43C0-4F6C-A25E-76674216C6CA}" srcOrd="0" destOrd="0" presId="urn:microsoft.com/office/officeart/2005/8/layout/list1"/>
    <dgm:cxn modelId="{AC6D23B7-CA51-4B40-AD86-E0EAC35C3BDD}" type="presOf" srcId="{13E47F09-6F71-4E29-92D1-145DA4B48B8D}" destId="{CABE4F45-B7B6-4D0C-84E1-3967A7ADBDB1}" srcOrd="0" destOrd="0" presId="urn:microsoft.com/office/officeart/2005/8/layout/list1"/>
    <dgm:cxn modelId="{339D8ABC-ABD3-4B1A-BF61-F0208A5BF15D}" type="presOf" srcId="{13E47F09-6F71-4E29-92D1-145DA4B48B8D}" destId="{CFC4EF0E-08B0-4CD0-BB16-A8A611D473F9}" srcOrd="1" destOrd="0" presId="urn:microsoft.com/office/officeart/2005/8/layout/list1"/>
    <dgm:cxn modelId="{41D092BF-5CA1-4D54-8FC6-A5CAA77C0E82}" srcId="{13E47F09-6F71-4E29-92D1-145DA4B48B8D}" destId="{B007A08E-92B9-4931-971C-AA9C90792C5F}" srcOrd="2" destOrd="0" parTransId="{DDD4F5F3-C7D5-4DAB-AFA0-34F3988B3188}" sibTransId="{51F7308F-68F6-41D3-8CE2-8CCD29D9CE53}"/>
    <dgm:cxn modelId="{49428FC1-D77F-4FF3-9037-60D8A44E7248}" srcId="{6045B52B-E9C5-46E6-A981-75FC9AD40267}" destId="{91DEBA3C-7A15-4CA5-8344-1B99630BB124}" srcOrd="1" destOrd="0" parTransId="{4339C835-1829-4DBE-BA2F-70352E5402E1}" sibTransId="{F2D80BC5-79F7-426F-A420-6677DDFF009B}"/>
    <dgm:cxn modelId="{9CBF4BC3-06FC-4629-9BB4-BCAEFB966488}" type="presOf" srcId="{6045B52B-E9C5-46E6-A981-75FC9AD40267}" destId="{508070FB-5D40-49D1-B7B4-9F89799853FC}" srcOrd="0" destOrd="0" presId="urn:microsoft.com/office/officeart/2005/8/layout/list1"/>
    <dgm:cxn modelId="{61BDA8E4-801A-4981-BD3D-50077FC8E90F}" srcId="{13E47F09-6F71-4E29-92D1-145DA4B48B8D}" destId="{F5772A83-C955-4C0E-94F3-AC0E617E1B25}" srcOrd="1" destOrd="0" parTransId="{CF003736-21FC-45A9-9B1C-6E023EBC3918}" sibTransId="{7C5DCABB-2D65-4A0F-97F2-AEC2964BC387}"/>
    <dgm:cxn modelId="{65892BE5-F0EF-4182-ADB6-0C2CA025D2D7}" srcId="{13E47F09-6F71-4E29-92D1-145DA4B48B8D}" destId="{01878411-23A7-4BB3-9433-7251E495FE43}" srcOrd="3" destOrd="0" parTransId="{8859E909-C8B4-4664-922A-22516538CF9E}" sibTransId="{4B529E4D-1B9C-43C1-BCB4-7A1E6E913B4D}"/>
    <dgm:cxn modelId="{F84C1EE6-9F35-41FD-9ADF-165C5E48AAEA}" type="presOf" srcId="{91DEBA3C-7A15-4CA5-8344-1B99630BB124}" destId="{2114001C-FA94-4D00-9BBF-8D41E481C484}" srcOrd="1" destOrd="0" presId="urn:microsoft.com/office/officeart/2005/8/layout/list1"/>
    <dgm:cxn modelId="{FB6CEE5D-7772-427F-8A18-FC64190DD8CA}" type="presParOf" srcId="{508070FB-5D40-49D1-B7B4-9F89799853FC}" destId="{68FF0B8A-F222-4693-9554-DE0615432D2A}" srcOrd="0" destOrd="0" presId="urn:microsoft.com/office/officeart/2005/8/layout/list1"/>
    <dgm:cxn modelId="{22A14F85-9BED-47A2-A928-DECD2448A682}" type="presParOf" srcId="{68FF0B8A-F222-4693-9554-DE0615432D2A}" destId="{689EE1F9-43C0-4F6C-A25E-76674216C6CA}" srcOrd="0" destOrd="0" presId="urn:microsoft.com/office/officeart/2005/8/layout/list1"/>
    <dgm:cxn modelId="{726CB61D-F6A0-48C5-86A9-8A4798333CE5}" type="presParOf" srcId="{68FF0B8A-F222-4693-9554-DE0615432D2A}" destId="{75A2F63E-802B-486C-9495-0D1B737F4309}" srcOrd="1" destOrd="0" presId="urn:microsoft.com/office/officeart/2005/8/layout/list1"/>
    <dgm:cxn modelId="{5B2D7C2D-AC82-4300-91D3-0777065934B2}" type="presParOf" srcId="{508070FB-5D40-49D1-B7B4-9F89799853FC}" destId="{2B6C16FF-BFF8-4A2B-A771-253130455196}" srcOrd="1" destOrd="0" presId="urn:microsoft.com/office/officeart/2005/8/layout/list1"/>
    <dgm:cxn modelId="{E0478971-0525-4FE1-BFE0-77BB3E3192B6}" type="presParOf" srcId="{508070FB-5D40-49D1-B7B4-9F89799853FC}" destId="{D7236E80-6B21-4CA5-9C42-A48CE3821831}" srcOrd="2" destOrd="0" presId="urn:microsoft.com/office/officeart/2005/8/layout/list1"/>
    <dgm:cxn modelId="{9735C91F-78E1-4170-BEA9-F59227B36142}" type="presParOf" srcId="{508070FB-5D40-49D1-B7B4-9F89799853FC}" destId="{E1FE3842-986C-42EC-99BE-DD4E79D35A11}" srcOrd="3" destOrd="0" presId="urn:microsoft.com/office/officeart/2005/8/layout/list1"/>
    <dgm:cxn modelId="{BC1915F8-5670-48F3-87D5-26CB1CA85BC3}" type="presParOf" srcId="{508070FB-5D40-49D1-B7B4-9F89799853FC}" destId="{BBF8BC43-0852-4A23-9A82-11782FE9123C}" srcOrd="4" destOrd="0" presId="urn:microsoft.com/office/officeart/2005/8/layout/list1"/>
    <dgm:cxn modelId="{72D58DF6-0AC9-42B3-AE25-E884734BBD53}" type="presParOf" srcId="{BBF8BC43-0852-4A23-9A82-11782FE9123C}" destId="{E1794A40-4121-4247-95BB-F4E8FA4F49C2}" srcOrd="0" destOrd="0" presId="urn:microsoft.com/office/officeart/2005/8/layout/list1"/>
    <dgm:cxn modelId="{701DCF51-6B4B-400B-BCFC-700730C5727A}" type="presParOf" srcId="{BBF8BC43-0852-4A23-9A82-11782FE9123C}" destId="{2114001C-FA94-4D00-9BBF-8D41E481C484}" srcOrd="1" destOrd="0" presId="urn:microsoft.com/office/officeart/2005/8/layout/list1"/>
    <dgm:cxn modelId="{D045F840-45E4-4001-934D-74BD8354CB9B}" type="presParOf" srcId="{508070FB-5D40-49D1-B7B4-9F89799853FC}" destId="{176F212A-3CC4-4F02-A239-EC1809E0E3FD}" srcOrd="5" destOrd="0" presId="urn:microsoft.com/office/officeart/2005/8/layout/list1"/>
    <dgm:cxn modelId="{5E49D143-DB20-4C85-9408-737A03076275}" type="presParOf" srcId="{508070FB-5D40-49D1-B7B4-9F89799853FC}" destId="{C063190A-6A8E-47C3-B930-66C79C842D1F}" srcOrd="6" destOrd="0" presId="urn:microsoft.com/office/officeart/2005/8/layout/list1"/>
    <dgm:cxn modelId="{5771C7B7-41F1-4787-AA07-EFFCA89E894E}" type="presParOf" srcId="{508070FB-5D40-49D1-B7B4-9F89799853FC}" destId="{DC49A70D-2150-43BC-8351-84BB99793295}" srcOrd="7" destOrd="0" presId="urn:microsoft.com/office/officeart/2005/8/layout/list1"/>
    <dgm:cxn modelId="{D5FAECF9-BCBA-44D4-A7F3-FCE287A49979}" type="presParOf" srcId="{508070FB-5D40-49D1-B7B4-9F89799853FC}" destId="{BF62DF11-1D46-490F-A61B-8D2DAD0EC1E0}" srcOrd="8" destOrd="0" presId="urn:microsoft.com/office/officeart/2005/8/layout/list1"/>
    <dgm:cxn modelId="{88F17193-7947-482B-BFF2-C99298DFC616}" type="presParOf" srcId="{BF62DF11-1D46-490F-A61B-8D2DAD0EC1E0}" destId="{CABE4F45-B7B6-4D0C-84E1-3967A7ADBDB1}" srcOrd="0" destOrd="0" presId="urn:microsoft.com/office/officeart/2005/8/layout/list1"/>
    <dgm:cxn modelId="{4D179DDB-FA00-4DC0-BB81-B16D6BA9CB46}" type="presParOf" srcId="{BF62DF11-1D46-490F-A61B-8D2DAD0EC1E0}" destId="{CFC4EF0E-08B0-4CD0-BB16-A8A611D473F9}" srcOrd="1" destOrd="0" presId="urn:microsoft.com/office/officeart/2005/8/layout/list1"/>
    <dgm:cxn modelId="{CD05B6BF-FCC5-40DC-807F-B1EDD81B4E0F}" type="presParOf" srcId="{508070FB-5D40-49D1-B7B4-9F89799853FC}" destId="{EBFDF762-643C-4B8C-8A81-8889DA4400E0}" srcOrd="9" destOrd="0" presId="urn:microsoft.com/office/officeart/2005/8/layout/list1"/>
    <dgm:cxn modelId="{974357D7-77B0-43DB-AF39-D13D00B6B590}" type="presParOf" srcId="{508070FB-5D40-49D1-B7B4-9F89799853FC}" destId="{D872BA75-11B5-45B1-9854-3004E7009EE9}" srcOrd="10" destOrd="0" presId="urn:microsoft.com/office/officeart/2005/8/layout/list1"/>
    <dgm:cxn modelId="{F1822106-53B3-48E2-AF69-185F9B3ECE88}" type="presParOf" srcId="{508070FB-5D40-49D1-B7B4-9F89799853FC}" destId="{2D28A589-A1C4-4897-A74A-C87475E97923}" srcOrd="11" destOrd="0" presId="urn:microsoft.com/office/officeart/2005/8/layout/list1"/>
    <dgm:cxn modelId="{9A706CC7-FB73-42CB-AC33-527CE8BF68B6}" type="presParOf" srcId="{508070FB-5D40-49D1-B7B4-9F89799853FC}" destId="{EF1E162F-9422-4EB1-B8C4-77998ED9F761}" srcOrd="12" destOrd="0" presId="urn:microsoft.com/office/officeart/2005/8/layout/list1"/>
    <dgm:cxn modelId="{C6CEBC9F-82E6-4A18-A5C9-1D9399401BE2}" type="presParOf" srcId="{EF1E162F-9422-4EB1-B8C4-77998ED9F761}" destId="{9C3F366B-1D12-49B5-9C09-91B12EB9FC45}" srcOrd="0" destOrd="0" presId="urn:microsoft.com/office/officeart/2005/8/layout/list1"/>
    <dgm:cxn modelId="{EC0A095D-5AB7-42F1-92A2-9C3EB093F6D7}" type="presParOf" srcId="{EF1E162F-9422-4EB1-B8C4-77998ED9F761}" destId="{FCB2105F-8014-49DC-BA2B-8DBD7AD6D54C}" srcOrd="1" destOrd="0" presId="urn:microsoft.com/office/officeart/2005/8/layout/list1"/>
    <dgm:cxn modelId="{6460ACFE-7913-467C-B994-A6E223C6B71E}" type="presParOf" srcId="{508070FB-5D40-49D1-B7B4-9F89799853FC}" destId="{1F3C3C60-5162-4419-A1D3-10E135AA72E1}" srcOrd="13" destOrd="0" presId="urn:microsoft.com/office/officeart/2005/8/layout/list1"/>
    <dgm:cxn modelId="{648CC52E-6891-47D2-B798-DAA5F4C5D781}" type="presParOf" srcId="{508070FB-5D40-49D1-B7B4-9F89799853FC}" destId="{6804C24B-A613-48A7-92EB-D3612E80FD3C}" srcOrd="14" destOrd="0" presId="urn:microsoft.com/office/officeart/2005/8/layout/list1"/>
    <dgm:cxn modelId="{720A466F-276B-4FAA-8F69-D9BBD79F6AAD}" type="presParOf" srcId="{508070FB-5D40-49D1-B7B4-9F89799853FC}" destId="{3134264E-15A5-4D8E-8778-3FCF2A97A19B}" srcOrd="15" destOrd="0" presId="urn:microsoft.com/office/officeart/2005/8/layout/list1"/>
    <dgm:cxn modelId="{D14BDE71-48E7-40C4-9355-43B2EEB3D460}" type="presParOf" srcId="{508070FB-5D40-49D1-B7B4-9F89799853FC}" destId="{28F16087-5EF6-428A-9E4E-E38F4A336497}" srcOrd="16" destOrd="0" presId="urn:microsoft.com/office/officeart/2005/8/layout/list1"/>
    <dgm:cxn modelId="{2DD34506-16D7-4470-8643-D4DA3E97443E}" type="presParOf" srcId="{28F16087-5EF6-428A-9E4E-E38F4A336497}" destId="{56F9AD53-5747-4921-9291-1C10E7363C41}" srcOrd="0" destOrd="0" presId="urn:microsoft.com/office/officeart/2005/8/layout/list1"/>
    <dgm:cxn modelId="{FD962F7C-FF57-47C3-A433-AEA4C0BD3DA3}" type="presParOf" srcId="{28F16087-5EF6-428A-9E4E-E38F4A336497}" destId="{BE92FE96-A347-464D-982C-F2DA2D929174}" srcOrd="1" destOrd="0" presId="urn:microsoft.com/office/officeart/2005/8/layout/list1"/>
    <dgm:cxn modelId="{89E7B8F6-5D11-40EE-A53C-7E6816D38C1E}" type="presParOf" srcId="{508070FB-5D40-49D1-B7B4-9F89799853FC}" destId="{200B2567-D50A-4E60-B98E-95DFA8C51C38}" srcOrd="17" destOrd="0" presId="urn:microsoft.com/office/officeart/2005/8/layout/list1"/>
    <dgm:cxn modelId="{CA917223-C4E5-40D8-AC9A-D665911A94B1}" type="presParOf" srcId="{508070FB-5D40-49D1-B7B4-9F89799853FC}" destId="{B97DD99E-FBAE-427B-B29F-D562BA0F952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D3D9A1-D49A-447A-81B8-44954EC8C97F}" type="doc">
      <dgm:prSet loTypeId="urn:microsoft.com/office/officeart/2005/8/layout/vList2" loCatId="list" qsTypeId="urn:microsoft.com/office/officeart/2005/8/quickstyle/simple4" qsCatId="simple" csTypeId="urn:microsoft.com/office/officeart/2005/8/colors/accent1_5" csCatId="accent1"/>
      <dgm:spPr/>
      <dgm:t>
        <a:bodyPr/>
        <a:lstStyle/>
        <a:p>
          <a:endParaRPr lang="en-GB"/>
        </a:p>
      </dgm:t>
    </dgm:pt>
    <dgm:pt modelId="{594799F4-736C-4B93-B0B4-C8135A947D8A}">
      <dgm:prSet/>
      <dgm:spPr/>
      <dgm:t>
        <a:bodyPr/>
        <a:lstStyle/>
        <a:p>
          <a:r>
            <a:rPr lang="en-GB" dirty="0"/>
            <a:t>The nature of change in Meta is purely operational</a:t>
          </a:r>
        </a:p>
      </dgm:t>
    </dgm:pt>
    <dgm:pt modelId="{F1F2BAF3-D107-46D6-A8C3-3A25184D12FA}" type="parTrans" cxnId="{D02C1EC4-94C7-43AB-9C9B-0C4924578B4B}">
      <dgm:prSet/>
      <dgm:spPr/>
      <dgm:t>
        <a:bodyPr/>
        <a:lstStyle/>
        <a:p>
          <a:endParaRPr lang="en-GB"/>
        </a:p>
      </dgm:t>
    </dgm:pt>
    <dgm:pt modelId="{A8483C2E-5694-439E-A568-5D2967123460}" type="sibTrans" cxnId="{D02C1EC4-94C7-43AB-9C9B-0C4924578B4B}">
      <dgm:prSet/>
      <dgm:spPr/>
      <dgm:t>
        <a:bodyPr/>
        <a:lstStyle/>
        <a:p>
          <a:endParaRPr lang="en-GB"/>
        </a:p>
      </dgm:t>
    </dgm:pt>
    <dgm:pt modelId="{5BB574C0-1BA1-4BBE-85BE-F43FD64E455F}">
      <dgm:prSet/>
      <dgm:spPr/>
      <dgm:t>
        <a:bodyPr/>
        <a:lstStyle/>
        <a:p>
          <a:r>
            <a:rPr lang="en-GB"/>
            <a:t>It was influenced by several factors, identified by SWOT analysis</a:t>
          </a:r>
        </a:p>
      </dgm:t>
    </dgm:pt>
    <dgm:pt modelId="{DAE0D503-B131-4CC5-ACD9-CCB487A6A7F1}" type="parTrans" cxnId="{BDD4C9F9-E86B-4C7B-9AF2-45335FD5C2EC}">
      <dgm:prSet/>
      <dgm:spPr/>
      <dgm:t>
        <a:bodyPr/>
        <a:lstStyle/>
        <a:p>
          <a:endParaRPr lang="en-GB"/>
        </a:p>
      </dgm:t>
    </dgm:pt>
    <dgm:pt modelId="{6CBFF3B8-CE9A-4A91-AC0C-BE91E1CCED7D}" type="sibTrans" cxnId="{BDD4C9F9-E86B-4C7B-9AF2-45335FD5C2EC}">
      <dgm:prSet/>
      <dgm:spPr/>
      <dgm:t>
        <a:bodyPr/>
        <a:lstStyle/>
        <a:p>
          <a:endParaRPr lang="en-GB"/>
        </a:p>
      </dgm:t>
    </dgm:pt>
    <dgm:pt modelId="{A6B238F4-AAE9-4CBC-9CA0-225072518F26}">
      <dgm:prSet/>
      <dgm:spPr/>
      <dgm:t>
        <a:bodyPr/>
        <a:lstStyle/>
        <a:p>
          <a:r>
            <a:rPr lang="en-GB"/>
            <a:t>These include;</a:t>
          </a:r>
        </a:p>
      </dgm:t>
    </dgm:pt>
    <dgm:pt modelId="{702F14BE-66CC-4A31-8B6E-1409A6FFCB69}" type="parTrans" cxnId="{E93C3344-DF2A-47A8-B0A5-FF20643D4E55}">
      <dgm:prSet/>
      <dgm:spPr/>
      <dgm:t>
        <a:bodyPr/>
        <a:lstStyle/>
        <a:p>
          <a:endParaRPr lang="en-GB"/>
        </a:p>
      </dgm:t>
    </dgm:pt>
    <dgm:pt modelId="{725A8CF1-FF5D-4A29-827D-50D8760ECDA3}" type="sibTrans" cxnId="{E93C3344-DF2A-47A8-B0A5-FF20643D4E55}">
      <dgm:prSet/>
      <dgm:spPr/>
      <dgm:t>
        <a:bodyPr/>
        <a:lstStyle/>
        <a:p>
          <a:endParaRPr lang="en-GB"/>
        </a:p>
      </dgm:t>
    </dgm:pt>
    <dgm:pt modelId="{3DD6D3F0-3925-404D-8E20-1D63B3D8AFF1}">
      <dgm:prSet/>
      <dgm:spPr/>
      <dgm:t>
        <a:bodyPr/>
        <a:lstStyle/>
        <a:p>
          <a:r>
            <a:rPr lang="en-GB" dirty="0"/>
            <a:t>Strength: Advanced technology and research and development capabilities</a:t>
          </a:r>
        </a:p>
      </dgm:t>
    </dgm:pt>
    <dgm:pt modelId="{BD4D91EC-7C9B-486C-AB4C-A59A97869BA3}" type="parTrans" cxnId="{679FAFD5-BFA7-4339-9245-16E130079DC2}">
      <dgm:prSet/>
      <dgm:spPr/>
      <dgm:t>
        <a:bodyPr/>
        <a:lstStyle/>
        <a:p>
          <a:endParaRPr lang="en-GB"/>
        </a:p>
      </dgm:t>
    </dgm:pt>
    <dgm:pt modelId="{9ACE482E-82B2-472E-A188-12744DBA55D0}" type="sibTrans" cxnId="{679FAFD5-BFA7-4339-9245-16E130079DC2}">
      <dgm:prSet/>
      <dgm:spPr/>
      <dgm:t>
        <a:bodyPr/>
        <a:lstStyle/>
        <a:p>
          <a:endParaRPr lang="en-GB"/>
        </a:p>
      </dgm:t>
    </dgm:pt>
    <dgm:pt modelId="{84017741-4A34-460C-BE7B-6A962659BD8D}">
      <dgm:prSet/>
      <dgm:spPr/>
      <dgm:t>
        <a:bodyPr/>
        <a:lstStyle/>
        <a:p>
          <a:r>
            <a:rPr lang="en-GB" dirty="0"/>
            <a:t>Weakness: Limited market penetration in mixed reality market</a:t>
          </a:r>
        </a:p>
      </dgm:t>
    </dgm:pt>
    <dgm:pt modelId="{0CF53CF5-350B-4744-BBBB-5A8F16915AB7}" type="parTrans" cxnId="{CD69EB2B-C11E-4048-8DE3-8A38A1472EE0}">
      <dgm:prSet/>
      <dgm:spPr/>
      <dgm:t>
        <a:bodyPr/>
        <a:lstStyle/>
        <a:p>
          <a:endParaRPr lang="en-GB"/>
        </a:p>
      </dgm:t>
    </dgm:pt>
    <dgm:pt modelId="{6472D7B1-8ED2-4E40-9D14-EA63162CB89B}" type="sibTrans" cxnId="{CD69EB2B-C11E-4048-8DE3-8A38A1472EE0}">
      <dgm:prSet/>
      <dgm:spPr/>
      <dgm:t>
        <a:bodyPr/>
        <a:lstStyle/>
        <a:p>
          <a:endParaRPr lang="en-GB"/>
        </a:p>
      </dgm:t>
    </dgm:pt>
    <dgm:pt modelId="{70651CF3-DA10-4653-9CBC-830ACC4D3868}">
      <dgm:prSet/>
      <dgm:spPr/>
      <dgm:t>
        <a:bodyPr/>
        <a:lstStyle/>
        <a:p>
          <a:r>
            <a:rPr lang="en-GB" dirty="0"/>
            <a:t>Opportunity: Growing demand for mixed reality technology</a:t>
          </a:r>
        </a:p>
      </dgm:t>
    </dgm:pt>
    <dgm:pt modelId="{4FF751AA-9BF1-4C85-A53E-6D016819233B}" type="parTrans" cxnId="{55989400-3A67-46B6-A327-609AC1C28D89}">
      <dgm:prSet/>
      <dgm:spPr/>
      <dgm:t>
        <a:bodyPr/>
        <a:lstStyle/>
        <a:p>
          <a:endParaRPr lang="en-GB"/>
        </a:p>
      </dgm:t>
    </dgm:pt>
    <dgm:pt modelId="{892F71D1-8916-47A0-A000-8191ED96455C}" type="sibTrans" cxnId="{55989400-3A67-46B6-A327-609AC1C28D89}">
      <dgm:prSet/>
      <dgm:spPr/>
      <dgm:t>
        <a:bodyPr/>
        <a:lstStyle/>
        <a:p>
          <a:endParaRPr lang="en-GB"/>
        </a:p>
      </dgm:t>
    </dgm:pt>
    <dgm:pt modelId="{5F92B96E-BE96-402C-B261-1C8C4193C7CA}">
      <dgm:prSet/>
      <dgm:spPr/>
      <dgm:t>
        <a:bodyPr/>
        <a:lstStyle/>
        <a:p>
          <a:r>
            <a:rPr lang="en-GB" dirty="0"/>
            <a:t>Threat: Strong competition from established players in the market</a:t>
          </a:r>
        </a:p>
      </dgm:t>
    </dgm:pt>
    <dgm:pt modelId="{573F4C1D-7497-4F3D-ABF5-6C328EC2BBEF}" type="parTrans" cxnId="{C2663E5C-0D75-4287-925C-480E9989E6D3}">
      <dgm:prSet/>
      <dgm:spPr/>
      <dgm:t>
        <a:bodyPr/>
        <a:lstStyle/>
        <a:p>
          <a:endParaRPr lang="en-GB"/>
        </a:p>
      </dgm:t>
    </dgm:pt>
    <dgm:pt modelId="{9F6D4395-4B11-40E7-A78E-0C12ADA21B6E}" type="sibTrans" cxnId="{C2663E5C-0D75-4287-925C-480E9989E6D3}">
      <dgm:prSet/>
      <dgm:spPr/>
      <dgm:t>
        <a:bodyPr/>
        <a:lstStyle/>
        <a:p>
          <a:endParaRPr lang="en-GB"/>
        </a:p>
      </dgm:t>
    </dgm:pt>
    <dgm:pt modelId="{69C9DCDA-B644-42FD-8FB9-AB4E9A0BCA76}">
      <dgm:prSet/>
      <dgm:spPr/>
      <dgm:t>
        <a:bodyPr/>
        <a:lstStyle/>
        <a:p>
          <a:r>
            <a:rPr lang="en-GB" dirty="0"/>
            <a:t>The change has expanded Meta’s offerings and opportunities significantly</a:t>
          </a:r>
        </a:p>
      </dgm:t>
    </dgm:pt>
    <dgm:pt modelId="{ADA657E5-E9A1-4FC1-962C-BC3488BCED66}" type="parTrans" cxnId="{A8CBB2AB-7BBE-48D5-9B8F-7DA5B77C057B}">
      <dgm:prSet/>
      <dgm:spPr/>
      <dgm:t>
        <a:bodyPr/>
        <a:lstStyle/>
        <a:p>
          <a:endParaRPr lang="en-GB"/>
        </a:p>
      </dgm:t>
    </dgm:pt>
    <dgm:pt modelId="{7F108823-B2CD-4D1C-A945-3568834758DB}" type="sibTrans" cxnId="{A8CBB2AB-7BBE-48D5-9B8F-7DA5B77C057B}">
      <dgm:prSet/>
      <dgm:spPr/>
      <dgm:t>
        <a:bodyPr/>
        <a:lstStyle/>
        <a:p>
          <a:endParaRPr lang="en-GB"/>
        </a:p>
      </dgm:t>
    </dgm:pt>
    <dgm:pt modelId="{F46029ED-85C8-4B99-97FA-1CD761CB0492}">
      <dgm:prSet/>
      <dgm:spPr/>
      <dgm:t>
        <a:bodyPr/>
        <a:lstStyle/>
        <a:p>
          <a:r>
            <a:rPr lang="en-GB" dirty="0"/>
            <a:t>It has demonstrated the company’s commitment to innovation</a:t>
          </a:r>
        </a:p>
      </dgm:t>
    </dgm:pt>
    <dgm:pt modelId="{D149AC35-52FE-4CFB-A9A8-664BFD2B5EDF}" type="parTrans" cxnId="{775C6086-B66F-40C7-9408-409962BAE557}">
      <dgm:prSet/>
      <dgm:spPr/>
      <dgm:t>
        <a:bodyPr/>
        <a:lstStyle/>
        <a:p>
          <a:endParaRPr lang="en-GB"/>
        </a:p>
      </dgm:t>
    </dgm:pt>
    <dgm:pt modelId="{46820922-7F80-4B1A-AC56-70395C5E748C}" type="sibTrans" cxnId="{775C6086-B66F-40C7-9408-409962BAE557}">
      <dgm:prSet/>
      <dgm:spPr/>
      <dgm:t>
        <a:bodyPr/>
        <a:lstStyle/>
        <a:p>
          <a:endParaRPr lang="en-GB"/>
        </a:p>
      </dgm:t>
    </dgm:pt>
    <dgm:pt modelId="{622C6D2C-2962-4851-AE32-1B16FD764672}" type="pres">
      <dgm:prSet presAssocID="{47D3D9A1-D49A-447A-81B8-44954EC8C97F}" presName="linear" presStyleCnt="0">
        <dgm:presLayoutVars>
          <dgm:animLvl val="lvl"/>
          <dgm:resizeHandles val="exact"/>
        </dgm:presLayoutVars>
      </dgm:prSet>
      <dgm:spPr/>
    </dgm:pt>
    <dgm:pt modelId="{548967A7-0DED-4428-8E8D-104CF41F7448}" type="pres">
      <dgm:prSet presAssocID="{594799F4-736C-4B93-B0B4-C8135A947D8A}" presName="parentText" presStyleLbl="node1" presStyleIdx="0" presStyleCnt="5">
        <dgm:presLayoutVars>
          <dgm:chMax val="0"/>
          <dgm:bulletEnabled val="1"/>
        </dgm:presLayoutVars>
      </dgm:prSet>
      <dgm:spPr/>
    </dgm:pt>
    <dgm:pt modelId="{D71C360D-5A51-4F7C-91C9-4B53B96FB29C}" type="pres">
      <dgm:prSet presAssocID="{A8483C2E-5694-439E-A568-5D2967123460}" presName="spacer" presStyleCnt="0"/>
      <dgm:spPr/>
    </dgm:pt>
    <dgm:pt modelId="{D62096F7-33ED-4D35-9AFA-268AD5B8F841}" type="pres">
      <dgm:prSet presAssocID="{5BB574C0-1BA1-4BBE-85BE-F43FD64E455F}" presName="parentText" presStyleLbl="node1" presStyleIdx="1" presStyleCnt="5">
        <dgm:presLayoutVars>
          <dgm:chMax val="0"/>
          <dgm:bulletEnabled val="1"/>
        </dgm:presLayoutVars>
      </dgm:prSet>
      <dgm:spPr/>
    </dgm:pt>
    <dgm:pt modelId="{C85DDE27-DF85-4B69-9BD6-FEDC4744D6C9}" type="pres">
      <dgm:prSet presAssocID="{6CBFF3B8-CE9A-4A91-AC0C-BE91E1CCED7D}" presName="spacer" presStyleCnt="0"/>
      <dgm:spPr/>
    </dgm:pt>
    <dgm:pt modelId="{E5A0E257-A8C1-4685-B6BC-3B6B60790B5F}" type="pres">
      <dgm:prSet presAssocID="{A6B238F4-AAE9-4CBC-9CA0-225072518F26}" presName="parentText" presStyleLbl="node1" presStyleIdx="2" presStyleCnt="5">
        <dgm:presLayoutVars>
          <dgm:chMax val="0"/>
          <dgm:bulletEnabled val="1"/>
        </dgm:presLayoutVars>
      </dgm:prSet>
      <dgm:spPr/>
    </dgm:pt>
    <dgm:pt modelId="{64E24EE1-FCE9-4D28-A5A7-64A24A480DD5}" type="pres">
      <dgm:prSet presAssocID="{A6B238F4-AAE9-4CBC-9CA0-225072518F26}" presName="childText" presStyleLbl="revTx" presStyleIdx="0" presStyleCnt="1">
        <dgm:presLayoutVars>
          <dgm:bulletEnabled val="1"/>
        </dgm:presLayoutVars>
      </dgm:prSet>
      <dgm:spPr/>
    </dgm:pt>
    <dgm:pt modelId="{E1586345-2635-40E2-9E81-B4BF280E4D47}" type="pres">
      <dgm:prSet presAssocID="{69C9DCDA-B644-42FD-8FB9-AB4E9A0BCA76}" presName="parentText" presStyleLbl="node1" presStyleIdx="3" presStyleCnt="5">
        <dgm:presLayoutVars>
          <dgm:chMax val="0"/>
          <dgm:bulletEnabled val="1"/>
        </dgm:presLayoutVars>
      </dgm:prSet>
      <dgm:spPr/>
    </dgm:pt>
    <dgm:pt modelId="{BD9E73B8-821E-4B3F-B5CA-2434A2826611}" type="pres">
      <dgm:prSet presAssocID="{7F108823-B2CD-4D1C-A945-3568834758DB}" presName="spacer" presStyleCnt="0"/>
      <dgm:spPr/>
    </dgm:pt>
    <dgm:pt modelId="{F1412917-0D93-4148-9195-7CB635ED128C}" type="pres">
      <dgm:prSet presAssocID="{F46029ED-85C8-4B99-97FA-1CD761CB0492}" presName="parentText" presStyleLbl="node1" presStyleIdx="4" presStyleCnt="5">
        <dgm:presLayoutVars>
          <dgm:chMax val="0"/>
          <dgm:bulletEnabled val="1"/>
        </dgm:presLayoutVars>
      </dgm:prSet>
      <dgm:spPr/>
    </dgm:pt>
  </dgm:ptLst>
  <dgm:cxnLst>
    <dgm:cxn modelId="{55989400-3A67-46B6-A327-609AC1C28D89}" srcId="{A6B238F4-AAE9-4CBC-9CA0-225072518F26}" destId="{70651CF3-DA10-4653-9CBC-830ACC4D3868}" srcOrd="2" destOrd="0" parTransId="{4FF751AA-9BF1-4C85-A53E-6D016819233B}" sibTransId="{892F71D1-8916-47A0-A000-8191ED96455C}"/>
    <dgm:cxn modelId="{F1D19B04-BD64-453D-AEE1-08D583D7C8F3}" type="presOf" srcId="{F46029ED-85C8-4B99-97FA-1CD761CB0492}" destId="{F1412917-0D93-4148-9195-7CB635ED128C}" srcOrd="0" destOrd="0" presId="urn:microsoft.com/office/officeart/2005/8/layout/vList2"/>
    <dgm:cxn modelId="{2BF1630A-47E9-4F88-BEE9-BBB38A87F59E}" type="presOf" srcId="{5BB574C0-1BA1-4BBE-85BE-F43FD64E455F}" destId="{D62096F7-33ED-4D35-9AFA-268AD5B8F841}" srcOrd="0" destOrd="0" presId="urn:microsoft.com/office/officeart/2005/8/layout/vList2"/>
    <dgm:cxn modelId="{43D0DF0D-2681-44FB-B8F2-67EAC6F0BDDF}" type="presOf" srcId="{3DD6D3F0-3925-404D-8E20-1D63B3D8AFF1}" destId="{64E24EE1-FCE9-4D28-A5A7-64A24A480DD5}" srcOrd="0" destOrd="0" presId="urn:microsoft.com/office/officeart/2005/8/layout/vList2"/>
    <dgm:cxn modelId="{CD69EB2B-C11E-4048-8DE3-8A38A1472EE0}" srcId="{A6B238F4-AAE9-4CBC-9CA0-225072518F26}" destId="{84017741-4A34-460C-BE7B-6A962659BD8D}" srcOrd="1" destOrd="0" parTransId="{0CF53CF5-350B-4744-BBBB-5A8F16915AB7}" sibTransId="{6472D7B1-8ED2-4E40-9D14-EA63162CB89B}"/>
    <dgm:cxn modelId="{1C45273A-3190-4B7E-B718-CAF49C72F6C5}" type="presOf" srcId="{84017741-4A34-460C-BE7B-6A962659BD8D}" destId="{64E24EE1-FCE9-4D28-A5A7-64A24A480DD5}" srcOrd="0" destOrd="1" presId="urn:microsoft.com/office/officeart/2005/8/layout/vList2"/>
    <dgm:cxn modelId="{C2663E5C-0D75-4287-925C-480E9989E6D3}" srcId="{A6B238F4-AAE9-4CBC-9CA0-225072518F26}" destId="{5F92B96E-BE96-402C-B261-1C8C4193C7CA}" srcOrd="3" destOrd="0" parTransId="{573F4C1D-7497-4F3D-ABF5-6C328EC2BBEF}" sibTransId="{9F6D4395-4B11-40E7-A78E-0C12ADA21B6E}"/>
    <dgm:cxn modelId="{E93C3344-DF2A-47A8-B0A5-FF20643D4E55}" srcId="{47D3D9A1-D49A-447A-81B8-44954EC8C97F}" destId="{A6B238F4-AAE9-4CBC-9CA0-225072518F26}" srcOrd="2" destOrd="0" parTransId="{702F14BE-66CC-4A31-8B6E-1409A6FFCB69}" sibTransId="{725A8CF1-FF5D-4A29-827D-50D8760ECDA3}"/>
    <dgm:cxn modelId="{AFF9614C-815B-4EB4-B5A5-6F2674DE7EAF}" type="presOf" srcId="{A6B238F4-AAE9-4CBC-9CA0-225072518F26}" destId="{E5A0E257-A8C1-4685-B6BC-3B6B60790B5F}" srcOrd="0" destOrd="0" presId="urn:microsoft.com/office/officeart/2005/8/layout/vList2"/>
    <dgm:cxn modelId="{D177A14C-4767-4ADB-9F4B-FDD328E6FB59}" type="presOf" srcId="{594799F4-736C-4B93-B0B4-C8135A947D8A}" destId="{548967A7-0DED-4428-8E8D-104CF41F7448}" srcOrd="0" destOrd="0" presId="urn:microsoft.com/office/officeart/2005/8/layout/vList2"/>
    <dgm:cxn modelId="{B5D81B76-DFED-4F3C-8ED7-72EFA1AE2FF5}" type="presOf" srcId="{69C9DCDA-B644-42FD-8FB9-AB4E9A0BCA76}" destId="{E1586345-2635-40E2-9E81-B4BF280E4D47}" srcOrd="0" destOrd="0" presId="urn:microsoft.com/office/officeart/2005/8/layout/vList2"/>
    <dgm:cxn modelId="{775C6086-B66F-40C7-9408-409962BAE557}" srcId="{47D3D9A1-D49A-447A-81B8-44954EC8C97F}" destId="{F46029ED-85C8-4B99-97FA-1CD761CB0492}" srcOrd="4" destOrd="0" parTransId="{D149AC35-52FE-4CFB-A9A8-664BFD2B5EDF}" sibTransId="{46820922-7F80-4B1A-AC56-70395C5E748C}"/>
    <dgm:cxn modelId="{D28D5197-7655-4A86-8E40-242084F57271}" type="presOf" srcId="{5F92B96E-BE96-402C-B261-1C8C4193C7CA}" destId="{64E24EE1-FCE9-4D28-A5A7-64A24A480DD5}" srcOrd="0" destOrd="3" presId="urn:microsoft.com/office/officeart/2005/8/layout/vList2"/>
    <dgm:cxn modelId="{A8CBB2AB-7BBE-48D5-9B8F-7DA5B77C057B}" srcId="{47D3D9A1-D49A-447A-81B8-44954EC8C97F}" destId="{69C9DCDA-B644-42FD-8FB9-AB4E9A0BCA76}" srcOrd="3" destOrd="0" parTransId="{ADA657E5-E9A1-4FC1-962C-BC3488BCED66}" sibTransId="{7F108823-B2CD-4D1C-A945-3568834758DB}"/>
    <dgm:cxn modelId="{3B9C9BBF-DDEF-4669-A199-50090F55D1F2}" type="presOf" srcId="{47D3D9A1-D49A-447A-81B8-44954EC8C97F}" destId="{622C6D2C-2962-4851-AE32-1B16FD764672}" srcOrd="0" destOrd="0" presId="urn:microsoft.com/office/officeart/2005/8/layout/vList2"/>
    <dgm:cxn modelId="{D02C1EC4-94C7-43AB-9C9B-0C4924578B4B}" srcId="{47D3D9A1-D49A-447A-81B8-44954EC8C97F}" destId="{594799F4-736C-4B93-B0B4-C8135A947D8A}" srcOrd="0" destOrd="0" parTransId="{F1F2BAF3-D107-46D6-A8C3-3A25184D12FA}" sibTransId="{A8483C2E-5694-439E-A568-5D2967123460}"/>
    <dgm:cxn modelId="{C1DBFBCE-AED9-490B-B719-5DB9CF98125F}" type="presOf" srcId="{70651CF3-DA10-4653-9CBC-830ACC4D3868}" destId="{64E24EE1-FCE9-4D28-A5A7-64A24A480DD5}" srcOrd="0" destOrd="2" presId="urn:microsoft.com/office/officeart/2005/8/layout/vList2"/>
    <dgm:cxn modelId="{679FAFD5-BFA7-4339-9245-16E130079DC2}" srcId="{A6B238F4-AAE9-4CBC-9CA0-225072518F26}" destId="{3DD6D3F0-3925-404D-8E20-1D63B3D8AFF1}" srcOrd="0" destOrd="0" parTransId="{BD4D91EC-7C9B-486C-AB4C-A59A97869BA3}" sibTransId="{9ACE482E-82B2-472E-A188-12744DBA55D0}"/>
    <dgm:cxn modelId="{BDD4C9F9-E86B-4C7B-9AF2-45335FD5C2EC}" srcId="{47D3D9A1-D49A-447A-81B8-44954EC8C97F}" destId="{5BB574C0-1BA1-4BBE-85BE-F43FD64E455F}" srcOrd="1" destOrd="0" parTransId="{DAE0D503-B131-4CC5-ACD9-CCB487A6A7F1}" sibTransId="{6CBFF3B8-CE9A-4A91-AC0C-BE91E1CCED7D}"/>
    <dgm:cxn modelId="{B51008D2-A563-462C-8988-A9A2830A7BA4}" type="presParOf" srcId="{622C6D2C-2962-4851-AE32-1B16FD764672}" destId="{548967A7-0DED-4428-8E8D-104CF41F7448}" srcOrd="0" destOrd="0" presId="urn:microsoft.com/office/officeart/2005/8/layout/vList2"/>
    <dgm:cxn modelId="{A03CFAAF-A36A-4D4E-B742-3A0A3FA12EBA}" type="presParOf" srcId="{622C6D2C-2962-4851-AE32-1B16FD764672}" destId="{D71C360D-5A51-4F7C-91C9-4B53B96FB29C}" srcOrd="1" destOrd="0" presId="urn:microsoft.com/office/officeart/2005/8/layout/vList2"/>
    <dgm:cxn modelId="{50F190F8-EE6E-4D7C-8ACF-2AA7D3B0EE2B}" type="presParOf" srcId="{622C6D2C-2962-4851-AE32-1B16FD764672}" destId="{D62096F7-33ED-4D35-9AFA-268AD5B8F841}" srcOrd="2" destOrd="0" presId="urn:microsoft.com/office/officeart/2005/8/layout/vList2"/>
    <dgm:cxn modelId="{6E9612A2-1A34-4B76-BF1A-618EE69197EB}" type="presParOf" srcId="{622C6D2C-2962-4851-AE32-1B16FD764672}" destId="{C85DDE27-DF85-4B69-9BD6-FEDC4744D6C9}" srcOrd="3" destOrd="0" presId="urn:microsoft.com/office/officeart/2005/8/layout/vList2"/>
    <dgm:cxn modelId="{B98CC120-629F-4F5A-88A1-06A1C2892AD0}" type="presParOf" srcId="{622C6D2C-2962-4851-AE32-1B16FD764672}" destId="{E5A0E257-A8C1-4685-B6BC-3B6B60790B5F}" srcOrd="4" destOrd="0" presId="urn:microsoft.com/office/officeart/2005/8/layout/vList2"/>
    <dgm:cxn modelId="{9D6916B4-F0F0-4A39-B1ED-0E98406FD932}" type="presParOf" srcId="{622C6D2C-2962-4851-AE32-1B16FD764672}" destId="{64E24EE1-FCE9-4D28-A5A7-64A24A480DD5}" srcOrd="5" destOrd="0" presId="urn:microsoft.com/office/officeart/2005/8/layout/vList2"/>
    <dgm:cxn modelId="{C200C4CA-086D-44CE-8683-0826C065DCA5}" type="presParOf" srcId="{622C6D2C-2962-4851-AE32-1B16FD764672}" destId="{E1586345-2635-40E2-9E81-B4BF280E4D47}" srcOrd="6" destOrd="0" presId="urn:microsoft.com/office/officeart/2005/8/layout/vList2"/>
    <dgm:cxn modelId="{9A6FBF1C-9C92-4580-A429-7446BDCB0824}" type="presParOf" srcId="{622C6D2C-2962-4851-AE32-1B16FD764672}" destId="{BD9E73B8-821E-4B3F-B5CA-2434A2826611}" srcOrd="7" destOrd="0" presId="urn:microsoft.com/office/officeart/2005/8/layout/vList2"/>
    <dgm:cxn modelId="{588ED236-5419-4C69-A0F1-793C4C8B7BAF}" type="presParOf" srcId="{622C6D2C-2962-4851-AE32-1B16FD764672}" destId="{F1412917-0D93-4148-9195-7CB635ED128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05572F-6089-41A6-94A6-B616C83DB4B5}" type="doc">
      <dgm:prSet loTypeId="urn:microsoft.com/office/officeart/2005/8/layout/vList2" loCatId="list" qsTypeId="urn:microsoft.com/office/officeart/2005/8/quickstyle/simple4" qsCatId="simple" csTypeId="urn:microsoft.com/office/officeart/2005/8/colors/accent1_5" csCatId="accent1"/>
      <dgm:spPr/>
      <dgm:t>
        <a:bodyPr/>
        <a:lstStyle/>
        <a:p>
          <a:endParaRPr lang="en-GB"/>
        </a:p>
      </dgm:t>
    </dgm:pt>
    <dgm:pt modelId="{2306C356-F598-482D-A7CC-5783F32532DC}">
      <dgm:prSet/>
      <dgm:spPr/>
      <dgm:t>
        <a:bodyPr/>
        <a:lstStyle/>
        <a:p>
          <a:r>
            <a:rPr lang="en-GB"/>
            <a:t>This presentation has discussed;</a:t>
          </a:r>
        </a:p>
      </dgm:t>
    </dgm:pt>
    <dgm:pt modelId="{6E38917F-49F5-4249-9E95-68AE3BB2A1C8}" type="parTrans" cxnId="{2A80B52D-BD22-42A9-9212-4BF2874C53E6}">
      <dgm:prSet/>
      <dgm:spPr/>
      <dgm:t>
        <a:bodyPr/>
        <a:lstStyle/>
        <a:p>
          <a:endParaRPr lang="en-GB"/>
        </a:p>
      </dgm:t>
    </dgm:pt>
    <dgm:pt modelId="{6A7B9EBD-C752-4C9D-8652-9A3A68E7ED37}" type="sibTrans" cxnId="{2A80B52D-BD22-42A9-9212-4BF2874C53E6}">
      <dgm:prSet/>
      <dgm:spPr/>
      <dgm:t>
        <a:bodyPr/>
        <a:lstStyle/>
        <a:p>
          <a:endParaRPr lang="en-GB"/>
        </a:p>
      </dgm:t>
    </dgm:pt>
    <dgm:pt modelId="{DBC5BB19-2BE3-4986-A60D-538B11B8AB45}">
      <dgm:prSet/>
      <dgm:spPr/>
      <dgm:t>
        <a:bodyPr/>
        <a:lstStyle/>
        <a:p>
          <a:r>
            <a:rPr lang="en-GB"/>
            <a:t>Background on Meta organisation</a:t>
          </a:r>
        </a:p>
      </dgm:t>
    </dgm:pt>
    <dgm:pt modelId="{F6B1B7E0-F667-4737-A100-CDEE64DDB593}" type="parTrans" cxnId="{849E4C83-2C27-462B-B86E-DF9E7F1A142B}">
      <dgm:prSet/>
      <dgm:spPr/>
      <dgm:t>
        <a:bodyPr/>
        <a:lstStyle/>
        <a:p>
          <a:endParaRPr lang="en-GB"/>
        </a:p>
      </dgm:t>
    </dgm:pt>
    <dgm:pt modelId="{50E4587D-5643-43C6-B82D-DA5F83E0CA36}" type="sibTrans" cxnId="{849E4C83-2C27-462B-B86E-DF9E7F1A142B}">
      <dgm:prSet/>
      <dgm:spPr/>
      <dgm:t>
        <a:bodyPr/>
        <a:lstStyle/>
        <a:p>
          <a:endParaRPr lang="en-GB"/>
        </a:p>
      </dgm:t>
    </dgm:pt>
    <dgm:pt modelId="{E1F83582-092A-4251-B2D4-31B5F2472014}">
      <dgm:prSet/>
      <dgm:spPr/>
      <dgm:t>
        <a:bodyPr/>
        <a:lstStyle/>
        <a:p>
          <a:r>
            <a:rPr lang="en-GB"/>
            <a:t>Overview of the product it offers</a:t>
          </a:r>
        </a:p>
      </dgm:t>
    </dgm:pt>
    <dgm:pt modelId="{E114DE5B-2BC3-40B7-80F3-36C5BFA4FCF2}" type="parTrans" cxnId="{14553316-5D8E-4D81-8101-45A7F8663080}">
      <dgm:prSet/>
      <dgm:spPr/>
      <dgm:t>
        <a:bodyPr/>
        <a:lstStyle/>
        <a:p>
          <a:endParaRPr lang="en-GB"/>
        </a:p>
      </dgm:t>
    </dgm:pt>
    <dgm:pt modelId="{96544F85-DB41-4CB5-91CA-528F806A6844}" type="sibTrans" cxnId="{14553316-5D8E-4D81-8101-45A7F8663080}">
      <dgm:prSet/>
      <dgm:spPr/>
      <dgm:t>
        <a:bodyPr/>
        <a:lstStyle/>
        <a:p>
          <a:endParaRPr lang="en-GB"/>
        </a:p>
      </dgm:t>
    </dgm:pt>
    <dgm:pt modelId="{DFDED6D7-1152-4748-B2A2-861014A78E5D}">
      <dgm:prSet/>
      <dgm:spPr/>
      <dgm:t>
        <a:bodyPr/>
        <a:lstStyle/>
        <a:p>
          <a:r>
            <a:rPr lang="en-GB"/>
            <a:t>Its current market position</a:t>
          </a:r>
        </a:p>
      </dgm:t>
    </dgm:pt>
    <dgm:pt modelId="{1DF99969-5281-4D41-9435-63BA301BFBAE}" type="parTrans" cxnId="{B189A137-018E-4FCE-86E5-DCFBC98686D9}">
      <dgm:prSet/>
      <dgm:spPr/>
      <dgm:t>
        <a:bodyPr/>
        <a:lstStyle/>
        <a:p>
          <a:endParaRPr lang="en-GB"/>
        </a:p>
      </dgm:t>
    </dgm:pt>
    <dgm:pt modelId="{8E8707C3-F2F4-4EAF-B220-68E96825228A}" type="sibTrans" cxnId="{B189A137-018E-4FCE-86E5-DCFBC98686D9}">
      <dgm:prSet/>
      <dgm:spPr/>
      <dgm:t>
        <a:bodyPr/>
        <a:lstStyle/>
        <a:p>
          <a:endParaRPr lang="en-GB"/>
        </a:p>
      </dgm:t>
    </dgm:pt>
    <dgm:pt modelId="{1BF1AFE9-C946-4AA3-8B08-791AAF8ADB37}">
      <dgm:prSet/>
      <dgm:spPr/>
      <dgm:t>
        <a:bodyPr/>
        <a:lstStyle/>
        <a:p>
          <a:r>
            <a:rPr lang="en-GB"/>
            <a:t>It has also discussed a major change in Meta within the last 2 years with emphasis on micro environmental influences</a:t>
          </a:r>
        </a:p>
      </dgm:t>
    </dgm:pt>
    <dgm:pt modelId="{87B12BE5-B9F3-4A45-A72C-4DD8C7F21A90}" type="parTrans" cxnId="{3B17E8DD-25F6-4F80-A143-65AC4ECA2CA9}">
      <dgm:prSet/>
      <dgm:spPr/>
      <dgm:t>
        <a:bodyPr/>
        <a:lstStyle/>
        <a:p>
          <a:endParaRPr lang="en-GB"/>
        </a:p>
      </dgm:t>
    </dgm:pt>
    <dgm:pt modelId="{0F4D47B4-9EC6-4F29-8453-43F7CF81FBC1}" type="sibTrans" cxnId="{3B17E8DD-25F6-4F80-A143-65AC4ECA2CA9}">
      <dgm:prSet/>
      <dgm:spPr/>
      <dgm:t>
        <a:bodyPr/>
        <a:lstStyle/>
        <a:p>
          <a:endParaRPr lang="en-GB"/>
        </a:p>
      </dgm:t>
    </dgm:pt>
    <dgm:pt modelId="{A95165DF-C0DD-4809-A2A2-DED559093A58}">
      <dgm:prSet/>
      <dgm:spPr/>
      <dgm:t>
        <a:bodyPr/>
        <a:lstStyle/>
        <a:p>
          <a:r>
            <a:rPr lang="en-GB"/>
            <a:t>These include factors identified in SWOT analysis  </a:t>
          </a:r>
        </a:p>
      </dgm:t>
    </dgm:pt>
    <dgm:pt modelId="{6BB33DA1-B0F0-43EB-B4F3-E1D725BA51B3}" type="parTrans" cxnId="{2CACE75C-65F0-4108-B073-33B5BD24BCAC}">
      <dgm:prSet/>
      <dgm:spPr/>
      <dgm:t>
        <a:bodyPr/>
        <a:lstStyle/>
        <a:p>
          <a:endParaRPr lang="en-GB"/>
        </a:p>
      </dgm:t>
    </dgm:pt>
    <dgm:pt modelId="{EB34BBE7-926C-447E-A67C-184B8E774507}" type="sibTrans" cxnId="{2CACE75C-65F0-4108-B073-33B5BD24BCAC}">
      <dgm:prSet/>
      <dgm:spPr/>
      <dgm:t>
        <a:bodyPr/>
        <a:lstStyle/>
        <a:p>
          <a:endParaRPr lang="en-GB"/>
        </a:p>
      </dgm:t>
    </dgm:pt>
    <dgm:pt modelId="{964BA218-EDE5-4B63-88A3-A311EA545A87}" type="pres">
      <dgm:prSet presAssocID="{6005572F-6089-41A6-94A6-B616C83DB4B5}" presName="linear" presStyleCnt="0">
        <dgm:presLayoutVars>
          <dgm:animLvl val="lvl"/>
          <dgm:resizeHandles val="exact"/>
        </dgm:presLayoutVars>
      </dgm:prSet>
      <dgm:spPr/>
    </dgm:pt>
    <dgm:pt modelId="{D3B9901F-4149-4AFD-816C-42B961796768}" type="pres">
      <dgm:prSet presAssocID="{2306C356-F598-482D-A7CC-5783F32532DC}" presName="parentText" presStyleLbl="node1" presStyleIdx="0" presStyleCnt="3">
        <dgm:presLayoutVars>
          <dgm:chMax val="0"/>
          <dgm:bulletEnabled val="1"/>
        </dgm:presLayoutVars>
      </dgm:prSet>
      <dgm:spPr/>
    </dgm:pt>
    <dgm:pt modelId="{32B658A2-3BE8-4D9A-A556-60A43479DD9F}" type="pres">
      <dgm:prSet presAssocID="{2306C356-F598-482D-A7CC-5783F32532DC}" presName="childText" presStyleLbl="revTx" presStyleIdx="0" presStyleCnt="1">
        <dgm:presLayoutVars>
          <dgm:bulletEnabled val="1"/>
        </dgm:presLayoutVars>
      </dgm:prSet>
      <dgm:spPr/>
    </dgm:pt>
    <dgm:pt modelId="{498F053F-22A6-4239-BE44-161C35FD5016}" type="pres">
      <dgm:prSet presAssocID="{1BF1AFE9-C946-4AA3-8B08-791AAF8ADB37}" presName="parentText" presStyleLbl="node1" presStyleIdx="1" presStyleCnt="3">
        <dgm:presLayoutVars>
          <dgm:chMax val="0"/>
          <dgm:bulletEnabled val="1"/>
        </dgm:presLayoutVars>
      </dgm:prSet>
      <dgm:spPr/>
    </dgm:pt>
    <dgm:pt modelId="{F2F2382B-AF0F-4DCF-843B-078FC2012A45}" type="pres">
      <dgm:prSet presAssocID="{0F4D47B4-9EC6-4F29-8453-43F7CF81FBC1}" presName="spacer" presStyleCnt="0"/>
      <dgm:spPr/>
    </dgm:pt>
    <dgm:pt modelId="{4C32DBDE-E799-478C-80C5-689E73ADD646}" type="pres">
      <dgm:prSet presAssocID="{A95165DF-C0DD-4809-A2A2-DED559093A58}" presName="parentText" presStyleLbl="node1" presStyleIdx="2" presStyleCnt="3">
        <dgm:presLayoutVars>
          <dgm:chMax val="0"/>
          <dgm:bulletEnabled val="1"/>
        </dgm:presLayoutVars>
      </dgm:prSet>
      <dgm:spPr/>
    </dgm:pt>
  </dgm:ptLst>
  <dgm:cxnLst>
    <dgm:cxn modelId="{14553316-5D8E-4D81-8101-45A7F8663080}" srcId="{2306C356-F598-482D-A7CC-5783F32532DC}" destId="{E1F83582-092A-4251-B2D4-31B5F2472014}" srcOrd="1" destOrd="0" parTransId="{E114DE5B-2BC3-40B7-80F3-36C5BFA4FCF2}" sibTransId="{96544F85-DB41-4CB5-91CA-528F806A6844}"/>
    <dgm:cxn modelId="{2A80B52D-BD22-42A9-9212-4BF2874C53E6}" srcId="{6005572F-6089-41A6-94A6-B616C83DB4B5}" destId="{2306C356-F598-482D-A7CC-5783F32532DC}" srcOrd="0" destOrd="0" parTransId="{6E38917F-49F5-4249-9E95-68AE3BB2A1C8}" sibTransId="{6A7B9EBD-C752-4C9D-8652-9A3A68E7ED37}"/>
    <dgm:cxn modelId="{B189A137-018E-4FCE-86E5-DCFBC98686D9}" srcId="{2306C356-F598-482D-A7CC-5783F32532DC}" destId="{DFDED6D7-1152-4748-B2A2-861014A78E5D}" srcOrd="2" destOrd="0" parTransId="{1DF99969-5281-4D41-9435-63BA301BFBAE}" sibTransId="{8E8707C3-F2F4-4EAF-B220-68E96825228A}"/>
    <dgm:cxn modelId="{2CACE75C-65F0-4108-B073-33B5BD24BCAC}" srcId="{6005572F-6089-41A6-94A6-B616C83DB4B5}" destId="{A95165DF-C0DD-4809-A2A2-DED559093A58}" srcOrd="2" destOrd="0" parTransId="{6BB33DA1-B0F0-43EB-B4F3-E1D725BA51B3}" sibTransId="{EB34BBE7-926C-447E-A67C-184B8E774507}"/>
    <dgm:cxn modelId="{D3F74077-0675-4B87-96F6-A8940A7F769B}" type="presOf" srcId="{2306C356-F598-482D-A7CC-5783F32532DC}" destId="{D3B9901F-4149-4AFD-816C-42B961796768}" srcOrd="0" destOrd="0" presId="urn:microsoft.com/office/officeart/2005/8/layout/vList2"/>
    <dgm:cxn modelId="{849E4C83-2C27-462B-B86E-DF9E7F1A142B}" srcId="{2306C356-F598-482D-A7CC-5783F32532DC}" destId="{DBC5BB19-2BE3-4986-A60D-538B11B8AB45}" srcOrd="0" destOrd="0" parTransId="{F6B1B7E0-F667-4737-A100-CDEE64DDB593}" sibTransId="{50E4587D-5643-43C6-B82D-DA5F83E0CA36}"/>
    <dgm:cxn modelId="{180A91A1-F239-46B2-A377-B4A59A78D8AD}" type="presOf" srcId="{DFDED6D7-1152-4748-B2A2-861014A78E5D}" destId="{32B658A2-3BE8-4D9A-A556-60A43479DD9F}" srcOrd="0" destOrd="2" presId="urn:microsoft.com/office/officeart/2005/8/layout/vList2"/>
    <dgm:cxn modelId="{B80712AB-5944-4A13-B1CD-822BE4B23CF1}" type="presOf" srcId="{DBC5BB19-2BE3-4986-A60D-538B11B8AB45}" destId="{32B658A2-3BE8-4D9A-A556-60A43479DD9F}" srcOrd="0" destOrd="0" presId="urn:microsoft.com/office/officeart/2005/8/layout/vList2"/>
    <dgm:cxn modelId="{E0B53ABD-BFA0-47D4-9031-1E95B2498436}" type="presOf" srcId="{1BF1AFE9-C946-4AA3-8B08-791AAF8ADB37}" destId="{498F053F-22A6-4239-BE44-161C35FD5016}" srcOrd="0" destOrd="0" presId="urn:microsoft.com/office/officeart/2005/8/layout/vList2"/>
    <dgm:cxn modelId="{8D3845CC-19D4-4670-AAC6-23596669B06D}" type="presOf" srcId="{E1F83582-092A-4251-B2D4-31B5F2472014}" destId="{32B658A2-3BE8-4D9A-A556-60A43479DD9F}" srcOrd="0" destOrd="1" presId="urn:microsoft.com/office/officeart/2005/8/layout/vList2"/>
    <dgm:cxn modelId="{884806D8-E85C-4D04-A44D-F37ABEFAE311}" type="presOf" srcId="{A95165DF-C0DD-4809-A2A2-DED559093A58}" destId="{4C32DBDE-E799-478C-80C5-689E73ADD646}" srcOrd="0" destOrd="0" presId="urn:microsoft.com/office/officeart/2005/8/layout/vList2"/>
    <dgm:cxn modelId="{3B17E8DD-25F6-4F80-A143-65AC4ECA2CA9}" srcId="{6005572F-6089-41A6-94A6-B616C83DB4B5}" destId="{1BF1AFE9-C946-4AA3-8B08-791AAF8ADB37}" srcOrd="1" destOrd="0" parTransId="{87B12BE5-B9F3-4A45-A72C-4DD8C7F21A90}" sibTransId="{0F4D47B4-9EC6-4F29-8453-43F7CF81FBC1}"/>
    <dgm:cxn modelId="{49E261ED-119F-4EB2-AA33-E6C22D7CE8C6}" type="presOf" srcId="{6005572F-6089-41A6-94A6-B616C83DB4B5}" destId="{964BA218-EDE5-4B63-88A3-A311EA545A87}" srcOrd="0" destOrd="0" presId="urn:microsoft.com/office/officeart/2005/8/layout/vList2"/>
    <dgm:cxn modelId="{91BBBC9E-E46D-41CD-90DE-FF8D8E34E1D1}" type="presParOf" srcId="{964BA218-EDE5-4B63-88A3-A311EA545A87}" destId="{D3B9901F-4149-4AFD-816C-42B961796768}" srcOrd="0" destOrd="0" presId="urn:microsoft.com/office/officeart/2005/8/layout/vList2"/>
    <dgm:cxn modelId="{29C386ED-BC40-4EDF-8C23-8EBD9D4CD879}" type="presParOf" srcId="{964BA218-EDE5-4B63-88A3-A311EA545A87}" destId="{32B658A2-3BE8-4D9A-A556-60A43479DD9F}" srcOrd="1" destOrd="0" presId="urn:microsoft.com/office/officeart/2005/8/layout/vList2"/>
    <dgm:cxn modelId="{9EBA5D29-2A09-4B36-8AA0-7549CFBFD4AB}" type="presParOf" srcId="{964BA218-EDE5-4B63-88A3-A311EA545A87}" destId="{498F053F-22A6-4239-BE44-161C35FD5016}" srcOrd="2" destOrd="0" presId="urn:microsoft.com/office/officeart/2005/8/layout/vList2"/>
    <dgm:cxn modelId="{DDFF4D0D-36DF-43CC-89A2-7A73548089C3}" type="presParOf" srcId="{964BA218-EDE5-4B63-88A3-A311EA545A87}" destId="{F2F2382B-AF0F-4DCF-843B-078FC2012A45}" srcOrd="3" destOrd="0" presId="urn:microsoft.com/office/officeart/2005/8/layout/vList2"/>
    <dgm:cxn modelId="{87AD1BBA-960E-4AC7-90A4-877907C200CE}" type="presParOf" srcId="{964BA218-EDE5-4B63-88A3-A311EA545A87}" destId="{4C32DBDE-E799-478C-80C5-689E73ADD64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2C2B7-5C26-4369-BDD9-F9481C394AAD}">
      <dsp:nvSpPr>
        <dsp:cNvPr id="0" name=""/>
        <dsp:cNvSpPr/>
      </dsp:nvSpPr>
      <dsp:spPr>
        <a:xfrm>
          <a:off x="0" y="228232"/>
          <a:ext cx="6027985" cy="994500"/>
        </a:xfrm>
        <a:prstGeom prst="roundRect">
          <a:avLst/>
        </a:prstGeom>
        <a:gradFill rotWithShape="0">
          <a:gsLst>
            <a:gs pos="0">
              <a:schemeClr val="accent1">
                <a:alpha val="90000"/>
                <a:hueOff val="0"/>
                <a:satOff val="0"/>
                <a:lumOff val="0"/>
                <a:alphaOff val="0"/>
                <a:tint val="96000"/>
                <a:satMod val="100000"/>
                <a:lumMod val="104000"/>
              </a:schemeClr>
            </a:gs>
            <a:gs pos="78000">
              <a:schemeClr val="accent1">
                <a:alpha val="9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Meta Quest Pro Mixed Reality Headset is a </a:t>
          </a:r>
          <a:r>
            <a:rPr lang="en-GB" sz="2500" kern="1200"/>
            <a:t>key change in Meta</a:t>
          </a:r>
        </a:p>
      </dsp:txBody>
      <dsp:txXfrm>
        <a:off x="48547" y="276779"/>
        <a:ext cx="5930891" cy="897406"/>
      </dsp:txXfrm>
    </dsp:sp>
    <dsp:sp modelId="{0966169F-2BBF-4828-AF92-AD7C0CA57D76}">
      <dsp:nvSpPr>
        <dsp:cNvPr id="0" name=""/>
        <dsp:cNvSpPr/>
      </dsp:nvSpPr>
      <dsp:spPr>
        <a:xfrm>
          <a:off x="0" y="1294732"/>
          <a:ext cx="6027985" cy="994500"/>
        </a:xfrm>
        <a:prstGeom prst="roundRect">
          <a:avLst/>
        </a:prstGeom>
        <a:gradFill rotWithShape="0">
          <a:gsLst>
            <a:gs pos="0">
              <a:schemeClr val="accent1">
                <a:alpha val="90000"/>
                <a:hueOff val="0"/>
                <a:satOff val="0"/>
                <a:lumOff val="0"/>
                <a:alphaOff val="-10000"/>
                <a:tint val="96000"/>
                <a:satMod val="100000"/>
                <a:lumMod val="104000"/>
              </a:schemeClr>
            </a:gs>
            <a:gs pos="78000">
              <a:schemeClr val="accent1">
                <a:alpha val="90000"/>
                <a:hueOff val="0"/>
                <a:satOff val="0"/>
                <a:lumOff val="0"/>
                <a:alphaOff val="-1000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product combines virtual reality and augmented reality</a:t>
          </a:r>
        </a:p>
      </dsp:txBody>
      <dsp:txXfrm>
        <a:off x="48547" y="1343279"/>
        <a:ext cx="5930891" cy="897406"/>
      </dsp:txXfrm>
    </dsp:sp>
    <dsp:sp modelId="{ABC5C049-1566-4E73-AD6B-F420F835FECB}">
      <dsp:nvSpPr>
        <dsp:cNvPr id="0" name=""/>
        <dsp:cNvSpPr/>
      </dsp:nvSpPr>
      <dsp:spPr>
        <a:xfrm>
          <a:off x="0" y="2361232"/>
          <a:ext cx="6027985" cy="994500"/>
        </a:xfrm>
        <a:prstGeom prst="roundRect">
          <a:avLst/>
        </a:prstGeom>
        <a:gradFill rotWithShape="0">
          <a:gsLst>
            <a:gs pos="0">
              <a:schemeClr val="accent1">
                <a:alpha val="90000"/>
                <a:hueOff val="0"/>
                <a:satOff val="0"/>
                <a:lumOff val="0"/>
                <a:alphaOff val="-20000"/>
                <a:tint val="96000"/>
                <a:satMod val="100000"/>
                <a:lumMod val="104000"/>
              </a:schemeClr>
            </a:gs>
            <a:gs pos="78000">
              <a:schemeClr val="accent1">
                <a:alpha val="90000"/>
                <a:hueOff val="0"/>
                <a:satOff val="0"/>
                <a:lumOff val="0"/>
                <a:alphaOff val="-2000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gives immersive experience to users</a:t>
          </a:r>
        </a:p>
      </dsp:txBody>
      <dsp:txXfrm>
        <a:off x="48547" y="2409779"/>
        <a:ext cx="5930891" cy="897406"/>
      </dsp:txXfrm>
    </dsp:sp>
    <dsp:sp modelId="{E162445C-1430-4BAA-BD94-2FB357CE90AF}">
      <dsp:nvSpPr>
        <dsp:cNvPr id="0" name=""/>
        <dsp:cNvSpPr/>
      </dsp:nvSpPr>
      <dsp:spPr>
        <a:xfrm>
          <a:off x="0" y="3427732"/>
          <a:ext cx="6027985" cy="994500"/>
        </a:xfrm>
        <a:prstGeom prst="roundRect">
          <a:avLst/>
        </a:prstGeom>
        <a:gradFill rotWithShape="0">
          <a:gsLst>
            <a:gs pos="0">
              <a:schemeClr val="accent1">
                <a:alpha val="90000"/>
                <a:hueOff val="0"/>
                <a:satOff val="0"/>
                <a:lumOff val="0"/>
                <a:alphaOff val="-30000"/>
                <a:tint val="96000"/>
                <a:satMod val="100000"/>
                <a:lumMod val="104000"/>
              </a:schemeClr>
            </a:gs>
            <a:gs pos="78000">
              <a:schemeClr val="accent1">
                <a:alpha val="90000"/>
                <a:hueOff val="0"/>
                <a:satOff val="0"/>
                <a:lumOff val="0"/>
                <a:alphaOff val="-3000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has opened up new opportunities for Meta</a:t>
          </a:r>
        </a:p>
      </dsp:txBody>
      <dsp:txXfrm>
        <a:off x="48547" y="3476279"/>
        <a:ext cx="5930891" cy="897406"/>
      </dsp:txXfrm>
    </dsp:sp>
    <dsp:sp modelId="{653FF14B-1676-4C07-AC27-A270C47E9E9E}">
      <dsp:nvSpPr>
        <dsp:cNvPr id="0" name=""/>
        <dsp:cNvSpPr/>
      </dsp:nvSpPr>
      <dsp:spPr>
        <a:xfrm>
          <a:off x="0" y="4494232"/>
          <a:ext cx="6027985" cy="994500"/>
        </a:xfrm>
        <a:prstGeom prst="roundRect">
          <a:avLst/>
        </a:prstGeom>
        <a:gradFill rotWithShape="0">
          <a:gsLst>
            <a:gs pos="0">
              <a:schemeClr val="accent1">
                <a:alpha val="90000"/>
                <a:hueOff val="0"/>
                <a:satOff val="0"/>
                <a:lumOff val="0"/>
                <a:alphaOff val="-40000"/>
                <a:tint val="96000"/>
                <a:satMod val="100000"/>
                <a:lumMod val="104000"/>
              </a:schemeClr>
            </a:gs>
            <a:gs pos="78000">
              <a:schemeClr val="accent1">
                <a:alpha val="90000"/>
                <a:hueOff val="0"/>
                <a:satOff val="0"/>
                <a:lumOff val="0"/>
                <a:alphaOff val="-4000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launch of this product represents a vital step for Meta organisation</a:t>
          </a:r>
        </a:p>
      </dsp:txBody>
      <dsp:txXfrm>
        <a:off x="48547" y="4542779"/>
        <a:ext cx="5930891"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36E80-6B21-4CA5-9C42-A48CE3821831}">
      <dsp:nvSpPr>
        <dsp:cNvPr id="0" name=""/>
        <dsp:cNvSpPr/>
      </dsp:nvSpPr>
      <dsp:spPr>
        <a:xfrm>
          <a:off x="0" y="348740"/>
          <a:ext cx="11048645" cy="453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5A2F63E-802B-486C-9495-0D1B737F4309}">
      <dsp:nvSpPr>
        <dsp:cNvPr id="0" name=""/>
        <dsp:cNvSpPr/>
      </dsp:nvSpPr>
      <dsp:spPr>
        <a:xfrm>
          <a:off x="552432" y="83060"/>
          <a:ext cx="7734051" cy="531360"/>
        </a:xfrm>
        <a:prstGeom prst="round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92329" tIns="0" rIns="292329" bIns="0" numCol="1" spcCol="1270" anchor="ctr" anchorCtr="0">
          <a:noAutofit/>
        </a:bodyPr>
        <a:lstStyle/>
        <a:p>
          <a:pPr marL="0" lvl="0" indent="0" algn="l" defTabSz="800100">
            <a:lnSpc>
              <a:spcPct val="90000"/>
            </a:lnSpc>
            <a:spcBef>
              <a:spcPct val="0"/>
            </a:spcBef>
            <a:spcAft>
              <a:spcPct val="35000"/>
            </a:spcAft>
            <a:buNone/>
          </a:pPr>
          <a:r>
            <a:rPr lang="en-GB" sz="1800" kern="1200"/>
            <a:t>Meta is a private company</a:t>
          </a:r>
        </a:p>
      </dsp:txBody>
      <dsp:txXfrm>
        <a:off x="578371" y="108999"/>
        <a:ext cx="7682173" cy="479482"/>
      </dsp:txXfrm>
    </dsp:sp>
    <dsp:sp modelId="{C063190A-6A8E-47C3-B930-66C79C842D1F}">
      <dsp:nvSpPr>
        <dsp:cNvPr id="0" name=""/>
        <dsp:cNvSpPr/>
      </dsp:nvSpPr>
      <dsp:spPr>
        <a:xfrm>
          <a:off x="0" y="1165220"/>
          <a:ext cx="11048645" cy="453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114001C-FA94-4D00-9BBF-8D41E481C484}">
      <dsp:nvSpPr>
        <dsp:cNvPr id="0" name=""/>
        <dsp:cNvSpPr/>
      </dsp:nvSpPr>
      <dsp:spPr>
        <a:xfrm>
          <a:off x="552432" y="899540"/>
          <a:ext cx="7734051" cy="531360"/>
        </a:xfrm>
        <a:prstGeom prst="round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92329" tIns="0" rIns="292329" bIns="0" numCol="1" spcCol="1270" anchor="ctr" anchorCtr="0">
          <a:noAutofit/>
        </a:bodyPr>
        <a:lstStyle/>
        <a:p>
          <a:pPr marL="0" lvl="0" indent="0" algn="l" defTabSz="800100">
            <a:lnSpc>
              <a:spcPct val="90000"/>
            </a:lnSpc>
            <a:spcBef>
              <a:spcPct val="0"/>
            </a:spcBef>
            <a:spcAft>
              <a:spcPct val="35000"/>
            </a:spcAft>
            <a:buNone/>
          </a:pPr>
          <a:r>
            <a:rPr lang="en-GB" sz="1800" kern="1200"/>
            <a:t>It was founded in 2004 (Dixon 2022)</a:t>
          </a:r>
        </a:p>
      </dsp:txBody>
      <dsp:txXfrm>
        <a:off x="578371" y="925479"/>
        <a:ext cx="7682173" cy="479482"/>
      </dsp:txXfrm>
    </dsp:sp>
    <dsp:sp modelId="{D872BA75-11B5-45B1-9854-3004E7009EE9}">
      <dsp:nvSpPr>
        <dsp:cNvPr id="0" name=""/>
        <dsp:cNvSpPr/>
      </dsp:nvSpPr>
      <dsp:spPr>
        <a:xfrm>
          <a:off x="0" y="1981700"/>
          <a:ext cx="11048645" cy="16443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7498" tIns="374904" rIns="857498"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In 2012, launched its first virtual reality headset </a:t>
          </a:r>
        </a:p>
        <a:p>
          <a:pPr marL="171450" lvl="1" indent="-171450" algn="l" defTabSz="800100">
            <a:lnSpc>
              <a:spcPct val="90000"/>
            </a:lnSpc>
            <a:spcBef>
              <a:spcPct val="0"/>
            </a:spcBef>
            <a:spcAft>
              <a:spcPct val="15000"/>
            </a:spcAft>
            <a:buChar char="•"/>
          </a:pPr>
          <a:r>
            <a:rPr lang="en-GB" sz="1800" kern="1200"/>
            <a:t>In 2016, expanded its operations to international markets</a:t>
          </a:r>
        </a:p>
        <a:p>
          <a:pPr marL="171450" lvl="1" indent="-171450" algn="l" defTabSz="800100">
            <a:lnSpc>
              <a:spcPct val="90000"/>
            </a:lnSpc>
            <a:spcBef>
              <a:spcPct val="0"/>
            </a:spcBef>
            <a:spcAft>
              <a:spcPct val="15000"/>
            </a:spcAft>
            <a:buChar char="•"/>
          </a:pPr>
          <a:r>
            <a:rPr lang="en-GB" sz="1800" kern="1200"/>
            <a:t>In 2020, introduced new augmented reality technology</a:t>
          </a:r>
        </a:p>
        <a:p>
          <a:pPr marL="171450" lvl="1" indent="-171450" algn="l" defTabSz="800100">
            <a:lnSpc>
              <a:spcPct val="90000"/>
            </a:lnSpc>
            <a:spcBef>
              <a:spcPct val="0"/>
            </a:spcBef>
            <a:spcAft>
              <a:spcPct val="15000"/>
            </a:spcAft>
            <a:buChar char="•"/>
          </a:pPr>
          <a:r>
            <a:rPr lang="en-GB" sz="1800" kern="1200"/>
            <a:t>In 2022, the company launched the Meta Quest Pro Mixed Reality Headset</a:t>
          </a:r>
        </a:p>
      </dsp:txBody>
      <dsp:txXfrm>
        <a:off x="0" y="1981700"/>
        <a:ext cx="11048645" cy="1644300"/>
      </dsp:txXfrm>
    </dsp:sp>
    <dsp:sp modelId="{CFC4EF0E-08B0-4CD0-BB16-A8A611D473F9}">
      <dsp:nvSpPr>
        <dsp:cNvPr id="0" name=""/>
        <dsp:cNvSpPr/>
      </dsp:nvSpPr>
      <dsp:spPr>
        <a:xfrm>
          <a:off x="552432" y="1716020"/>
          <a:ext cx="7734051" cy="531360"/>
        </a:xfrm>
        <a:prstGeom prst="round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92329" tIns="0" rIns="292329" bIns="0" numCol="1" spcCol="1270" anchor="ctr" anchorCtr="0">
          <a:noAutofit/>
        </a:bodyPr>
        <a:lstStyle/>
        <a:p>
          <a:pPr marL="0" lvl="0" indent="0" algn="l" defTabSz="800100">
            <a:lnSpc>
              <a:spcPct val="90000"/>
            </a:lnSpc>
            <a:spcBef>
              <a:spcPct val="0"/>
            </a:spcBef>
            <a:spcAft>
              <a:spcPct val="35000"/>
            </a:spcAft>
            <a:buNone/>
          </a:pPr>
          <a:r>
            <a:rPr lang="en-GB" sz="1800" kern="1200"/>
            <a:t>It has achieved key milestones since then</a:t>
          </a:r>
        </a:p>
      </dsp:txBody>
      <dsp:txXfrm>
        <a:off x="578371" y="1741959"/>
        <a:ext cx="7682173" cy="479482"/>
      </dsp:txXfrm>
    </dsp:sp>
    <dsp:sp modelId="{6804C24B-A613-48A7-92EB-D3612E80FD3C}">
      <dsp:nvSpPr>
        <dsp:cNvPr id="0" name=""/>
        <dsp:cNvSpPr/>
      </dsp:nvSpPr>
      <dsp:spPr>
        <a:xfrm>
          <a:off x="0" y="3988880"/>
          <a:ext cx="11048645" cy="453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CB2105F-8014-49DC-BA2B-8DBD7AD6D54C}">
      <dsp:nvSpPr>
        <dsp:cNvPr id="0" name=""/>
        <dsp:cNvSpPr/>
      </dsp:nvSpPr>
      <dsp:spPr>
        <a:xfrm>
          <a:off x="552432" y="3723200"/>
          <a:ext cx="7734051" cy="531360"/>
        </a:xfrm>
        <a:prstGeom prst="round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92329" tIns="0" rIns="292329" bIns="0" numCol="1" spcCol="1270" anchor="ctr" anchorCtr="0">
          <a:noAutofit/>
        </a:bodyPr>
        <a:lstStyle/>
        <a:p>
          <a:pPr marL="0" lvl="0" indent="0" algn="l" defTabSz="800100">
            <a:lnSpc>
              <a:spcPct val="90000"/>
            </a:lnSpc>
            <a:spcBef>
              <a:spcPct val="0"/>
            </a:spcBef>
            <a:spcAft>
              <a:spcPct val="35000"/>
            </a:spcAft>
            <a:buNone/>
          </a:pPr>
          <a:r>
            <a:rPr lang="en-GB" sz="1800" kern="1200"/>
            <a:t>Has over 70,000 employees (Dixon 2022)</a:t>
          </a:r>
        </a:p>
      </dsp:txBody>
      <dsp:txXfrm>
        <a:off x="578371" y="3749139"/>
        <a:ext cx="7682173" cy="479482"/>
      </dsp:txXfrm>
    </dsp:sp>
    <dsp:sp modelId="{B97DD99E-FBAE-427B-B29F-D562BA0F952C}">
      <dsp:nvSpPr>
        <dsp:cNvPr id="0" name=""/>
        <dsp:cNvSpPr/>
      </dsp:nvSpPr>
      <dsp:spPr>
        <a:xfrm>
          <a:off x="0" y="4805360"/>
          <a:ext cx="11048645" cy="453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E92FE96-A347-464D-982C-F2DA2D929174}">
      <dsp:nvSpPr>
        <dsp:cNvPr id="0" name=""/>
        <dsp:cNvSpPr/>
      </dsp:nvSpPr>
      <dsp:spPr>
        <a:xfrm>
          <a:off x="552432" y="4539680"/>
          <a:ext cx="7734051" cy="531360"/>
        </a:xfrm>
        <a:prstGeom prst="round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92329" tIns="0" rIns="292329" bIns="0" numCol="1" spcCol="1270" anchor="ctr" anchorCtr="0">
          <a:noAutofit/>
        </a:bodyPr>
        <a:lstStyle/>
        <a:p>
          <a:pPr marL="0" lvl="0" indent="0" algn="l" defTabSz="800100">
            <a:lnSpc>
              <a:spcPct val="90000"/>
            </a:lnSpc>
            <a:spcBef>
              <a:spcPct val="0"/>
            </a:spcBef>
            <a:spcAft>
              <a:spcPct val="35000"/>
            </a:spcAft>
            <a:buNone/>
          </a:pPr>
          <a:r>
            <a:rPr lang="en-GB" sz="1800" kern="1200"/>
            <a:t>Its main stakeholders are shareholders and customers</a:t>
          </a:r>
        </a:p>
      </dsp:txBody>
      <dsp:txXfrm>
        <a:off x="578371" y="4565619"/>
        <a:ext cx="7682173"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8967A7-0DED-4428-8E8D-104CF41F7448}">
      <dsp:nvSpPr>
        <dsp:cNvPr id="0" name=""/>
        <dsp:cNvSpPr/>
      </dsp:nvSpPr>
      <dsp:spPr>
        <a:xfrm>
          <a:off x="0" y="738302"/>
          <a:ext cx="11934824" cy="599625"/>
        </a:xfrm>
        <a:prstGeom prst="roundRect">
          <a:avLst/>
        </a:prstGeom>
        <a:gradFill rotWithShape="0">
          <a:gsLst>
            <a:gs pos="0">
              <a:schemeClr val="accent1">
                <a:alpha val="90000"/>
                <a:hueOff val="0"/>
                <a:satOff val="0"/>
                <a:lumOff val="0"/>
                <a:alphaOff val="0"/>
                <a:tint val="96000"/>
                <a:satMod val="100000"/>
                <a:lumMod val="104000"/>
              </a:schemeClr>
            </a:gs>
            <a:gs pos="78000">
              <a:schemeClr val="accent1">
                <a:alpha val="90000"/>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nature of change in Meta is purely operational</a:t>
          </a:r>
        </a:p>
      </dsp:txBody>
      <dsp:txXfrm>
        <a:off x="29271" y="767573"/>
        <a:ext cx="11876282" cy="541083"/>
      </dsp:txXfrm>
    </dsp:sp>
    <dsp:sp modelId="{D62096F7-33ED-4D35-9AFA-268AD5B8F841}">
      <dsp:nvSpPr>
        <dsp:cNvPr id="0" name=""/>
        <dsp:cNvSpPr/>
      </dsp:nvSpPr>
      <dsp:spPr>
        <a:xfrm>
          <a:off x="0" y="1409927"/>
          <a:ext cx="11934824" cy="599625"/>
        </a:xfrm>
        <a:prstGeom prst="roundRect">
          <a:avLst/>
        </a:prstGeom>
        <a:gradFill rotWithShape="0">
          <a:gsLst>
            <a:gs pos="0">
              <a:schemeClr val="accent1">
                <a:alpha val="90000"/>
                <a:hueOff val="0"/>
                <a:satOff val="0"/>
                <a:lumOff val="0"/>
                <a:alphaOff val="-10000"/>
                <a:tint val="96000"/>
                <a:satMod val="100000"/>
                <a:lumMod val="104000"/>
              </a:schemeClr>
            </a:gs>
            <a:gs pos="78000">
              <a:schemeClr val="accent1">
                <a:alpha val="90000"/>
                <a:hueOff val="0"/>
                <a:satOff val="0"/>
                <a:lumOff val="0"/>
                <a:alphaOff val="-1000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was influenced by several factors, identified by SWOT analysis</a:t>
          </a:r>
        </a:p>
      </dsp:txBody>
      <dsp:txXfrm>
        <a:off x="29271" y="1439198"/>
        <a:ext cx="11876282" cy="541083"/>
      </dsp:txXfrm>
    </dsp:sp>
    <dsp:sp modelId="{E5A0E257-A8C1-4685-B6BC-3B6B60790B5F}">
      <dsp:nvSpPr>
        <dsp:cNvPr id="0" name=""/>
        <dsp:cNvSpPr/>
      </dsp:nvSpPr>
      <dsp:spPr>
        <a:xfrm>
          <a:off x="0" y="2081552"/>
          <a:ext cx="11934824" cy="599625"/>
        </a:xfrm>
        <a:prstGeom prst="roundRect">
          <a:avLst/>
        </a:prstGeom>
        <a:gradFill rotWithShape="0">
          <a:gsLst>
            <a:gs pos="0">
              <a:schemeClr val="accent1">
                <a:alpha val="90000"/>
                <a:hueOff val="0"/>
                <a:satOff val="0"/>
                <a:lumOff val="0"/>
                <a:alphaOff val="-20000"/>
                <a:tint val="96000"/>
                <a:satMod val="100000"/>
                <a:lumMod val="104000"/>
              </a:schemeClr>
            </a:gs>
            <a:gs pos="78000">
              <a:schemeClr val="accent1">
                <a:alpha val="90000"/>
                <a:hueOff val="0"/>
                <a:satOff val="0"/>
                <a:lumOff val="0"/>
                <a:alphaOff val="-2000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include;</a:t>
          </a:r>
        </a:p>
      </dsp:txBody>
      <dsp:txXfrm>
        <a:off x="29271" y="2110823"/>
        <a:ext cx="11876282" cy="541083"/>
      </dsp:txXfrm>
    </dsp:sp>
    <dsp:sp modelId="{64E24EE1-FCE9-4D28-A5A7-64A24A480DD5}">
      <dsp:nvSpPr>
        <dsp:cNvPr id="0" name=""/>
        <dsp:cNvSpPr/>
      </dsp:nvSpPr>
      <dsp:spPr>
        <a:xfrm>
          <a:off x="0" y="2681177"/>
          <a:ext cx="11934824" cy="1397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893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Strength: Advanced technology and research and development capabilities</a:t>
          </a:r>
        </a:p>
        <a:p>
          <a:pPr marL="228600" lvl="1" indent="-228600" algn="l" defTabSz="889000">
            <a:lnSpc>
              <a:spcPct val="90000"/>
            </a:lnSpc>
            <a:spcBef>
              <a:spcPct val="0"/>
            </a:spcBef>
            <a:spcAft>
              <a:spcPct val="20000"/>
            </a:spcAft>
            <a:buChar char="•"/>
          </a:pPr>
          <a:r>
            <a:rPr lang="en-GB" sz="2000" kern="1200" dirty="0"/>
            <a:t>Weakness: Limited market penetration in mixed reality market</a:t>
          </a:r>
        </a:p>
        <a:p>
          <a:pPr marL="228600" lvl="1" indent="-228600" algn="l" defTabSz="889000">
            <a:lnSpc>
              <a:spcPct val="90000"/>
            </a:lnSpc>
            <a:spcBef>
              <a:spcPct val="0"/>
            </a:spcBef>
            <a:spcAft>
              <a:spcPct val="20000"/>
            </a:spcAft>
            <a:buChar char="•"/>
          </a:pPr>
          <a:r>
            <a:rPr lang="en-GB" sz="2000" kern="1200" dirty="0"/>
            <a:t>Opportunity: Growing demand for mixed reality technology</a:t>
          </a:r>
        </a:p>
        <a:p>
          <a:pPr marL="228600" lvl="1" indent="-228600" algn="l" defTabSz="889000">
            <a:lnSpc>
              <a:spcPct val="90000"/>
            </a:lnSpc>
            <a:spcBef>
              <a:spcPct val="0"/>
            </a:spcBef>
            <a:spcAft>
              <a:spcPct val="20000"/>
            </a:spcAft>
            <a:buChar char="•"/>
          </a:pPr>
          <a:r>
            <a:rPr lang="en-GB" sz="2000" kern="1200" dirty="0"/>
            <a:t>Threat: Strong competition from established players in the market</a:t>
          </a:r>
        </a:p>
      </dsp:txBody>
      <dsp:txXfrm>
        <a:off x="0" y="2681177"/>
        <a:ext cx="11934824" cy="1397250"/>
      </dsp:txXfrm>
    </dsp:sp>
    <dsp:sp modelId="{E1586345-2635-40E2-9E81-B4BF280E4D47}">
      <dsp:nvSpPr>
        <dsp:cNvPr id="0" name=""/>
        <dsp:cNvSpPr/>
      </dsp:nvSpPr>
      <dsp:spPr>
        <a:xfrm>
          <a:off x="0" y="4078427"/>
          <a:ext cx="11934824" cy="599625"/>
        </a:xfrm>
        <a:prstGeom prst="roundRect">
          <a:avLst/>
        </a:prstGeom>
        <a:gradFill rotWithShape="0">
          <a:gsLst>
            <a:gs pos="0">
              <a:schemeClr val="accent1">
                <a:alpha val="90000"/>
                <a:hueOff val="0"/>
                <a:satOff val="0"/>
                <a:lumOff val="0"/>
                <a:alphaOff val="-30000"/>
                <a:tint val="96000"/>
                <a:satMod val="100000"/>
                <a:lumMod val="104000"/>
              </a:schemeClr>
            </a:gs>
            <a:gs pos="78000">
              <a:schemeClr val="accent1">
                <a:alpha val="90000"/>
                <a:hueOff val="0"/>
                <a:satOff val="0"/>
                <a:lumOff val="0"/>
                <a:alphaOff val="-3000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change has expanded Meta’s offerings and opportunities significantly</a:t>
          </a:r>
        </a:p>
      </dsp:txBody>
      <dsp:txXfrm>
        <a:off x="29271" y="4107698"/>
        <a:ext cx="11876282" cy="541083"/>
      </dsp:txXfrm>
    </dsp:sp>
    <dsp:sp modelId="{F1412917-0D93-4148-9195-7CB635ED128C}">
      <dsp:nvSpPr>
        <dsp:cNvPr id="0" name=""/>
        <dsp:cNvSpPr/>
      </dsp:nvSpPr>
      <dsp:spPr>
        <a:xfrm>
          <a:off x="0" y="4750052"/>
          <a:ext cx="11934824" cy="599625"/>
        </a:xfrm>
        <a:prstGeom prst="roundRect">
          <a:avLst/>
        </a:prstGeom>
        <a:gradFill rotWithShape="0">
          <a:gsLst>
            <a:gs pos="0">
              <a:schemeClr val="accent1">
                <a:alpha val="90000"/>
                <a:hueOff val="0"/>
                <a:satOff val="0"/>
                <a:lumOff val="0"/>
                <a:alphaOff val="-40000"/>
                <a:tint val="96000"/>
                <a:satMod val="100000"/>
                <a:lumMod val="104000"/>
              </a:schemeClr>
            </a:gs>
            <a:gs pos="78000">
              <a:schemeClr val="accent1">
                <a:alpha val="90000"/>
                <a:hueOff val="0"/>
                <a:satOff val="0"/>
                <a:lumOff val="0"/>
                <a:alphaOff val="-4000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It has demonstrated the company’s commitment to innovation</a:t>
          </a:r>
        </a:p>
      </dsp:txBody>
      <dsp:txXfrm>
        <a:off x="29271" y="4779323"/>
        <a:ext cx="11876282" cy="5410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9901F-4149-4AFD-816C-42B961796768}">
      <dsp:nvSpPr>
        <dsp:cNvPr id="0" name=""/>
        <dsp:cNvSpPr/>
      </dsp:nvSpPr>
      <dsp:spPr>
        <a:xfrm>
          <a:off x="0" y="483398"/>
          <a:ext cx="10530985" cy="1112304"/>
        </a:xfrm>
        <a:prstGeom prst="roundRect">
          <a:avLst/>
        </a:prstGeom>
        <a:gradFill rotWithShape="0">
          <a:gsLst>
            <a:gs pos="0">
              <a:schemeClr val="accent1">
                <a:alpha val="90000"/>
                <a:hueOff val="0"/>
                <a:satOff val="0"/>
                <a:lumOff val="0"/>
                <a:alphaOff val="0"/>
                <a:tint val="96000"/>
                <a:satMod val="100000"/>
                <a:lumMod val="104000"/>
              </a:schemeClr>
            </a:gs>
            <a:gs pos="78000">
              <a:schemeClr val="accent1">
                <a:alpha val="90000"/>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This presentation has discussed;</a:t>
          </a:r>
        </a:p>
      </dsp:txBody>
      <dsp:txXfrm>
        <a:off x="54298" y="537696"/>
        <a:ext cx="10422389" cy="1003708"/>
      </dsp:txXfrm>
    </dsp:sp>
    <dsp:sp modelId="{32B658A2-3BE8-4D9A-A556-60A43479DD9F}">
      <dsp:nvSpPr>
        <dsp:cNvPr id="0" name=""/>
        <dsp:cNvSpPr/>
      </dsp:nvSpPr>
      <dsp:spPr>
        <a:xfrm>
          <a:off x="0" y="1595702"/>
          <a:ext cx="10530985" cy="115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35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Background on Meta organisation</a:t>
          </a:r>
        </a:p>
        <a:p>
          <a:pPr marL="228600" lvl="1" indent="-228600" algn="l" defTabSz="977900">
            <a:lnSpc>
              <a:spcPct val="90000"/>
            </a:lnSpc>
            <a:spcBef>
              <a:spcPct val="0"/>
            </a:spcBef>
            <a:spcAft>
              <a:spcPct val="20000"/>
            </a:spcAft>
            <a:buChar char="•"/>
          </a:pPr>
          <a:r>
            <a:rPr lang="en-GB" sz="2200" kern="1200"/>
            <a:t>Overview of the product it offers</a:t>
          </a:r>
        </a:p>
        <a:p>
          <a:pPr marL="228600" lvl="1" indent="-228600" algn="l" defTabSz="977900">
            <a:lnSpc>
              <a:spcPct val="90000"/>
            </a:lnSpc>
            <a:spcBef>
              <a:spcPct val="0"/>
            </a:spcBef>
            <a:spcAft>
              <a:spcPct val="20000"/>
            </a:spcAft>
            <a:buChar char="•"/>
          </a:pPr>
          <a:r>
            <a:rPr lang="en-GB" sz="2200" kern="1200"/>
            <a:t>Its current market position</a:t>
          </a:r>
        </a:p>
      </dsp:txBody>
      <dsp:txXfrm>
        <a:off x="0" y="1595702"/>
        <a:ext cx="10530985" cy="1159200"/>
      </dsp:txXfrm>
    </dsp:sp>
    <dsp:sp modelId="{498F053F-22A6-4239-BE44-161C35FD5016}">
      <dsp:nvSpPr>
        <dsp:cNvPr id="0" name=""/>
        <dsp:cNvSpPr/>
      </dsp:nvSpPr>
      <dsp:spPr>
        <a:xfrm>
          <a:off x="0" y="2754902"/>
          <a:ext cx="10530985" cy="1112304"/>
        </a:xfrm>
        <a:prstGeom prst="roundRect">
          <a:avLst/>
        </a:prstGeom>
        <a:gradFill rotWithShape="0">
          <a:gsLst>
            <a:gs pos="0">
              <a:schemeClr val="accent1">
                <a:alpha val="90000"/>
                <a:hueOff val="0"/>
                <a:satOff val="0"/>
                <a:lumOff val="0"/>
                <a:alphaOff val="-20000"/>
                <a:tint val="96000"/>
                <a:satMod val="100000"/>
                <a:lumMod val="104000"/>
              </a:schemeClr>
            </a:gs>
            <a:gs pos="78000">
              <a:schemeClr val="accent1">
                <a:alpha val="90000"/>
                <a:hueOff val="0"/>
                <a:satOff val="0"/>
                <a:lumOff val="0"/>
                <a:alphaOff val="-2000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It has also discussed a major change in Meta within the last 2 years with emphasis on micro environmental influences</a:t>
          </a:r>
        </a:p>
      </dsp:txBody>
      <dsp:txXfrm>
        <a:off x="54298" y="2809200"/>
        <a:ext cx="10422389" cy="1003708"/>
      </dsp:txXfrm>
    </dsp:sp>
    <dsp:sp modelId="{4C32DBDE-E799-478C-80C5-689E73ADD646}">
      <dsp:nvSpPr>
        <dsp:cNvPr id="0" name=""/>
        <dsp:cNvSpPr/>
      </dsp:nvSpPr>
      <dsp:spPr>
        <a:xfrm>
          <a:off x="0" y="3947847"/>
          <a:ext cx="10530985" cy="1112304"/>
        </a:xfrm>
        <a:prstGeom prst="roundRect">
          <a:avLst/>
        </a:prstGeom>
        <a:gradFill rotWithShape="0">
          <a:gsLst>
            <a:gs pos="0">
              <a:schemeClr val="accent1">
                <a:alpha val="90000"/>
                <a:hueOff val="0"/>
                <a:satOff val="0"/>
                <a:lumOff val="0"/>
                <a:alphaOff val="-40000"/>
                <a:tint val="96000"/>
                <a:satMod val="100000"/>
                <a:lumMod val="104000"/>
              </a:schemeClr>
            </a:gs>
            <a:gs pos="78000">
              <a:schemeClr val="accent1">
                <a:alpha val="90000"/>
                <a:hueOff val="0"/>
                <a:satOff val="0"/>
                <a:lumOff val="0"/>
                <a:alphaOff val="-4000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These include factors identified in SWOT analysis  </a:t>
          </a:r>
        </a:p>
      </dsp:txBody>
      <dsp:txXfrm>
        <a:off x="54298" y="4002145"/>
        <a:ext cx="10422389" cy="10037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A1F3B6-1E7A-4D14-BA0F-96711FBF982F}" type="datetimeFigureOut">
              <a:rPr lang="en-GB" smtClean="0"/>
              <a:t>20/01/2023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CED023-EEE0-4A0D-805A-12A9B3FD8AF1}" type="slidenum">
              <a:rPr lang="en-GB" smtClean="0"/>
              <a:t>‹#›</a:t>
            </a:fld>
            <a:endParaRPr lang="en-GB"/>
          </a:p>
        </p:txBody>
      </p:sp>
    </p:spTree>
    <p:extLst>
      <p:ext uri="{BB962C8B-B14F-4D97-AF65-F5344CB8AC3E}">
        <p14:creationId xmlns:p14="http://schemas.microsoft.com/office/powerpoint/2010/main" val="2171145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This presentation evaluates one of the vital</a:t>
            </a:r>
            <a:r>
              <a:rPr lang="en-GB" baseline="0" dirty="0"/>
              <a:t> changes within Meta organisation. </a:t>
            </a:r>
          </a:p>
          <a:p>
            <a:endParaRPr lang="en-GB" baseline="0" dirty="0"/>
          </a:p>
          <a:p>
            <a:r>
              <a:rPr lang="en-GB" sz="1200" b="0" i="0" kern="1200" dirty="0">
                <a:solidFill>
                  <a:schemeClr val="tx1"/>
                </a:solidFill>
                <a:effectLst/>
                <a:latin typeface="+mn-lt"/>
                <a:ea typeface="+mn-ea"/>
                <a:cs typeface="+mn-cs"/>
              </a:rPr>
              <a:t>The introduction of the Meta Quest Pro Mixed Reality Headset represents a major change for Meta organisation, a private company that specialises in virtual and augmented reality technology. This new product expands the company's offerings and opens up new opportunities for growth in the mixed reality market. The Meta Quest Pro Mixed Reality Headset is a new product that combines virtual reality and augmented reality technology, allowing users to experience a more immersive and realistic environment (Meta 2023). The launch of this product represents a step forward for the company, as it expands its offerings and opens up new opportunities for growth in the mixed reality market.</a:t>
            </a:r>
            <a:endParaRPr lang="en-GB" dirty="0"/>
          </a:p>
        </p:txBody>
      </p:sp>
      <p:sp>
        <p:nvSpPr>
          <p:cNvPr id="4" name="Slide Number Placeholder 3"/>
          <p:cNvSpPr>
            <a:spLocks noGrp="1"/>
          </p:cNvSpPr>
          <p:nvPr>
            <p:ph type="sldNum" sz="quarter" idx="10"/>
          </p:nvPr>
        </p:nvSpPr>
        <p:spPr/>
        <p:txBody>
          <a:bodyPr/>
          <a:lstStyle/>
          <a:p>
            <a:fld id="{97CED023-EEE0-4A0D-805A-12A9B3FD8AF1}" type="slidenum">
              <a:rPr lang="en-GB" smtClean="0"/>
              <a:t>2</a:t>
            </a:fld>
            <a:endParaRPr lang="en-GB"/>
          </a:p>
        </p:txBody>
      </p:sp>
    </p:spTree>
    <p:extLst>
      <p:ext uri="{BB962C8B-B14F-4D97-AF65-F5344CB8AC3E}">
        <p14:creationId xmlns:p14="http://schemas.microsoft.com/office/powerpoint/2010/main" val="2636064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Meta organisation is a private company </a:t>
            </a:r>
            <a:r>
              <a:rPr lang="en-GB" sz="1200" b="0" i="0" kern="1200">
                <a:solidFill>
                  <a:schemeClr val="tx1"/>
                </a:solidFill>
                <a:effectLst/>
                <a:latin typeface="+mn-lt"/>
                <a:ea typeface="+mn-ea"/>
                <a:cs typeface="+mn-cs"/>
              </a:rPr>
              <a:t>that specialises </a:t>
            </a:r>
            <a:r>
              <a:rPr lang="en-GB" sz="1200" b="0" i="0" kern="1200" dirty="0">
                <a:solidFill>
                  <a:schemeClr val="tx1"/>
                </a:solidFill>
                <a:effectLst/>
                <a:latin typeface="+mn-lt"/>
                <a:ea typeface="+mn-ea"/>
                <a:cs typeface="+mn-cs"/>
              </a:rPr>
              <a:t>in virtual and augmented reality technology. The company was founded in 2004 and has since established itself as a leader in the industry through a series of key milestones and developments (Dixon, 2022). Some of these milestones include:</a:t>
            </a:r>
          </a:p>
          <a:p>
            <a:r>
              <a:rPr lang="en-GB" sz="1200" b="0" i="0" kern="1200" dirty="0">
                <a:solidFill>
                  <a:schemeClr val="tx1"/>
                </a:solidFill>
                <a:effectLst/>
                <a:latin typeface="+mn-lt"/>
                <a:ea typeface="+mn-ea"/>
                <a:cs typeface="+mn-cs"/>
              </a:rPr>
              <a:t>In 2012, the company launched its first virtual reality headset (Wessing, 2022)</a:t>
            </a:r>
          </a:p>
          <a:p>
            <a:r>
              <a:rPr lang="en-GB" sz="1200" b="0" i="0" kern="1200" dirty="0">
                <a:solidFill>
                  <a:schemeClr val="tx1"/>
                </a:solidFill>
                <a:effectLst/>
                <a:latin typeface="+mn-lt"/>
                <a:ea typeface="+mn-ea"/>
                <a:cs typeface="+mn-cs"/>
              </a:rPr>
              <a:t>In 2016, the company expanded its operations to international markets</a:t>
            </a:r>
            <a:r>
              <a:rPr lang="en-GB" sz="1200" b="0" i="0" kern="1200" baseline="0" dirty="0">
                <a:solidFill>
                  <a:schemeClr val="tx1"/>
                </a:solidFill>
                <a:effectLst/>
                <a:latin typeface="+mn-lt"/>
                <a:ea typeface="+mn-ea"/>
                <a:cs typeface="+mn-cs"/>
              </a:rPr>
              <a:t> (Wessing, 2022)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2020, the company introduced new augmented reality technology.</a:t>
            </a:r>
          </a:p>
          <a:p>
            <a:r>
              <a:rPr lang="en-GB" sz="1200" b="0" i="0" kern="1200" dirty="0">
                <a:solidFill>
                  <a:schemeClr val="tx1"/>
                </a:solidFill>
                <a:effectLst/>
                <a:latin typeface="+mn-lt"/>
                <a:ea typeface="+mn-ea"/>
                <a:cs typeface="+mn-cs"/>
              </a:rPr>
              <a:t>In 2022, the company launched the Meta Quest Pro Mixed Reality Headset.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terms of products and services, Meta organisation offers virtual and augmented reality headsets. The company operates in the private sector and has</a:t>
            </a:r>
            <a:r>
              <a:rPr lang="en-GB" sz="1200" b="0" i="0" kern="1200" baseline="0" dirty="0">
                <a:solidFill>
                  <a:schemeClr val="tx1"/>
                </a:solidFill>
                <a:effectLst/>
                <a:latin typeface="+mn-lt"/>
                <a:ea typeface="+mn-ea"/>
                <a:cs typeface="+mn-cs"/>
              </a:rPr>
              <a:t> over 70000</a:t>
            </a:r>
            <a:r>
              <a:rPr lang="en-GB" sz="1200" b="0" i="0" kern="1200" dirty="0">
                <a:solidFill>
                  <a:schemeClr val="tx1"/>
                </a:solidFill>
                <a:effectLst/>
                <a:latin typeface="+mn-lt"/>
                <a:ea typeface="+mn-ea"/>
                <a:cs typeface="+mn-cs"/>
              </a:rPr>
              <a:t> employees. The company's head office is located in San Francisco, California. In terms of market position, Meta organisation is profitable, with a significant market share in the virtual and augmented reality industry. The main stakeholders of the company include shareholders and customers.</a:t>
            </a:r>
          </a:p>
          <a:p>
            <a:endParaRPr lang="en-GB" dirty="0"/>
          </a:p>
        </p:txBody>
      </p:sp>
      <p:sp>
        <p:nvSpPr>
          <p:cNvPr id="4" name="Slide Number Placeholder 3"/>
          <p:cNvSpPr>
            <a:spLocks noGrp="1"/>
          </p:cNvSpPr>
          <p:nvPr>
            <p:ph type="sldNum" sz="quarter" idx="10"/>
          </p:nvPr>
        </p:nvSpPr>
        <p:spPr/>
        <p:txBody>
          <a:bodyPr/>
          <a:lstStyle/>
          <a:p>
            <a:fld id="{97CED023-EEE0-4A0D-805A-12A9B3FD8AF1}" type="slidenum">
              <a:rPr lang="en-GB" smtClean="0"/>
              <a:t>3</a:t>
            </a:fld>
            <a:endParaRPr lang="en-GB"/>
          </a:p>
        </p:txBody>
      </p:sp>
    </p:spTree>
    <p:extLst>
      <p:ext uri="{BB962C8B-B14F-4D97-AF65-F5344CB8AC3E}">
        <p14:creationId xmlns:p14="http://schemas.microsoft.com/office/powerpoint/2010/main" val="760275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nature of the change being examined is the introduction of the Meta Quest Pro Mixed Reality Headset, a new product that combines virtual reality and augmented reality technology. This change represents an operational change for the organisation, as it involves the introduction of new technology and expands the company's offerings (Kraus et al., 2022).</a:t>
            </a:r>
          </a:p>
          <a:p>
            <a:r>
              <a:rPr lang="en-GB" sz="1200" b="0" i="0" kern="1200" dirty="0">
                <a:solidFill>
                  <a:schemeClr val="tx1"/>
                </a:solidFill>
                <a:effectLst/>
                <a:latin typeface="+mn-lt"/>
                <a:ea typeface="+mn-ea"/>
                <a:cs typeface="+mn-cs"/>
              </a:rPr>
              <a:t>The change was influenced by various factors, including a SWOT analysis. The company's strengths in advanced technology and research and development capabilities were key factors in the decision to develop and launch the Meta Quest Pro Mixed Reality Headset (Kraus et al., 2022). Additionally, the company identified an opportunity in the growing demand for mixed reality technology. However, the company also faced challenges such as limited market penetration in the mixed reality market and strong competition from established players, which were also considered when making the decision.</a:t>
            </a:r>
          </a:p>
          <a:p>
            <a:r>
              <a:rPr lang="en-GB" sz="1200" b="0" i="0" kern="1200" dirty="0">
                <a:solidFill>
                  <a:schemeClr val="tx1"/>
                </a:solidFill>
                <a:effectLst/>
                <a:latin typeface="+mn-lt"/>
                <a:ea typeface="+mn-ea"/>
                <a:cs typeface="+mn-cs"/>
              </a:rPr>
              <a:t>The introduction of the Meta Quest Pro Mixed Reality Headset had a significant impact on the organisation's operational capabilities. It expands the company's offerings and opens up new opportunities for growth in the mixed reality market. The new product also demonstrates the company's commitment to innovation and its ability to stay ahead of the competition. Additionally, it could lead to new opportunities for the company, such as partnerships and collaborations with other companies in the industry.</a:t>
            </a:r>
            <a:endParaRPr lang="en-GB" dirty="0"/>
          </a:p>
        </p:txBody>
      </p:sp>
      <p:sp>
        <p:nvSpPr>
          <p:cNvPr id="4" name="Slide Number Placeholder 3"/>
          <p:cNvSpPr>
            <a:spLocks noGrp="1"/>
          </p:cNvSpPr>
          <p:nvPr>
            <p:ph type="sldNum" sz="quarter" idx="10"/>
          </p:nvPr>
        </p:nvSpPr>
        <p:spPr/>
        <p:txBody>
          <a:bodyPr/>
          <a:lstStyle/>
          <a:p>
            <a:fld id="{97CED023-EEE0-4A0D-805A-12A9B3FD8AF1}" type="slidenum">
              <a:rPr lang="en-GB" smtClean="0"/>
              <a:t>4</a:t>
            </a:fld>
            <a:endParaRPr lang="en-GB"/>
          </a:p>
        </p:txBody>
      </p:sp>
    </p:spTree>
    <p:extLst>
      <p:ext uri="{BB962C8B-B14F-4D97-AF65-F5344CB8AC3E}">
        <p14:creationId xmlns:p14="http://schemas.microsoft.com/office/powerpoint/2010/main" val="3152667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change of introducing the Meta Quest Pro Mixed Reality Headset was implemented through a specific process that included research and development, product testing, and market analysis. The research and development phase involved the development of the technology and the product's design (</a:t>
            </a:r>
            <a:r>
              <a:rPr lang="en-GB" sz="1200" b="0" i="0" kern="1200" dirty="0" err="1">
                <a:solidFill>
                  <a:schemeClr val="tx1"/>
                </a:solidFill>
                <a:effectLst/>
                <a:latin typeface="+mn-lt"/>
                <a:ea typeface="+mn-ea"/>
                <a:cs typeface="+mn-cs"/>
              </a:rPr>
              <a:t>Aikio</a:t>
            </a:r>
            <a:r>
              <a:rPr lang="en-GB" sz="1200" b="0" i="0" kern="1200" dirty="0">
                <a:solidFill>
                  <a:schemeClr val="tx1"/>
                </a:solidFill>
                <a:effectLst/>
                <a:latin typeface="+mn-lt"/>
                <a:ea typeface="+mn-ea"/>
                <a:cs typeface="+mn-cs"/>
              </a:rPr>
              <a:t>, 2022). The product testing phase involved testing the product to ensure that it met the company's standards and that it was ready for launch (</a:t>
            </a:r>
            <a:r>
              <a:rPr lang="en-GB" sz="1200" b="0" i="0" kern="1200" dirty="0" err="1">
                <a:solidFill>
                  <a:schemeClr val="tx1"/>
                </a:solidFill>
                <a:effectLst/>
                <a:latin typeface="+mn-lt"/>
                <a:ea typeface="+mn-ea"/>
                <a:cs typeface="+mn-cs"/>
              </a:rPr>
              <a:t>Aikio</a:t>
            </a:r>
            <a:r>
              <a:rPr lang="en-GB" sz="1200" b="0" i="0" kern="1200" dirty="0">
                <a:solidFill>
                  <a:schemeClr val="tx1"/>
                </a:solidFill>
                <a:effectLst/>
                <a:latin typeface="+mn-lt"/>
                <a:ea typeface="+mn-ea"/>
                <a:cs typeface="+mn-cs"/>
              </a:rPr>
              <a:t>, 2022). The market analysis phase involved researching and analysing the market to ensure that there was a demand for the product and that the product would be successful (</a:t>
            </a:r>
            <a:r>
              <a:rPr lang="en-GB" sz="1200" b="0" i="0" kern="1200" dirty="0" err="1">
                <a:solidFill>
                  <a:schemeClr val="tx1"/>
                </a:solidFill>
                <a:effectLst/>
                <a:latin typeface="+mn-lt"/>
                <a:ea typeface="+mn-ea"/>
                <a:cs typeface="+mn-cs"/>
              </a:rPr>
              <a:t>Aikio</a:t>
            </a:r>
            <a:r>
              <a:rPr lang="en-GB" sz="1200" b="0" i="0" kern="1200" dirty="0">
                <a:solidFill>
                  <a:schemeClr val="tx1"/>
                </a:solidFill>
                <a:effectLst/>
                <a:latin typeface="+mn-lt"/>
                <a:ea typeface="+mn-ea"/>
                <a:cs typeface="+mn-cs"/>
              </a:rPr>
              <a:t>, 2022).</a:t>
            </a:r>
          </a:p>
          <a:p>
            <a:r>
              <a:rPr lang="en-GB" sz="1200" b="0" i="0" kern="1200" dirty="0">
                <a:solidFill>
                  <a:schemeClr val="tx1"/>
                </a:solidFill>
                <a:effectLst/>
                <a:latin typeface="+mn-lt"/>
                <a:ea typeface="+mn-ea"/>
                <a:cs typeface="+mn-cs"/>
              </a:rPr>
              <a:t>The change process involved various teams within the organisation, including the R&amp;D team, product development team, marketing team, and management. The R&amp;D team was responsible for developing the technology and the design of the product, while the product development team was responsible for testing the product and ensuring that it met the company's standards. The marketing team was responsible for researching and analysing the market and for developing the marketing strategy for the product launch. Finally, management was responsible for overseeing the entire change process and for making the final decision on the launch of the product.</a:t>
            </a:r>
          </a:p>
          <a:p>
            <a:r>
              <a:rPr lang="en-GB" sz="1200" b="0" i="0" kern="1200" dirty="0">
                <a:solidFill>
                  <a:schemeClr val="tx1"/>
                </a:solidFill>
                <a:effectLst/>
                <a:latin typeface="+mn-lt"/>
                <a:ea typeface="+mn-ea"/>
                <a:cs typeface="+mn-cs"/>
              </a:rPr>
              <a:t>The timeline of the change process was two years, from the start of the research and development phase to the launch of the product. This timeline allowed sufficient time for the development of the technology, product testing, and market analysis.</a:t>
            </a:r>
          </a:p>
          <a:p>
            <a:r>
              <a:rPr lang="en-GB" sz="1200" b="0" i="0" kern="1200" dirty="0">
                <a:solidFill>
                  <a:schemeClr val="tx1"/>
                </a:solidFill>
                <a:effectLst/>
                <a:latin typeface="+mn-lt"/>
                <a:ea typeface="+mn-ea"/>
                <a:cs typeface="+mn-cs"/>
              </a:rPr>
              <a:t>During the implementation of the change, the company faced several challenges. One of the main challenges was limited market knowledge, as the company was entering a new market and had limited experience in the mixed reality market. Another challenge was competition, as there were already established players in the market. Additionally, the company faced challenges related to cost, as the development and launch of the product required significant investment. These challenges were addressed through market research, analysis, and budgeting to mitigate the risks.</a:t>
            </a:r>
            <a:endParaRPr lang="en-GB" dirty="0"/>
          </a:p>
        </p:txBody>
      </p:sp>
      <p:sp>
        <p:nvSpPr>
          <p:cNvPr id="4" name="Slide Number Placeholder 3"/>
          <p:cNvSpPr>
            <a:spLocks noGrp="1"/>
          </p:cNvSpPr>
          <p:nvPr>
            <p:ph type="sldNum" sz="quarter" idx="10"/>
          </p:nvPr>
        </p:nvSpPr>
        <p:spPr/>
        <p:txBody>
          <a:bodyPr/>
          <a:lstStyle/>
          <a:p>
            <a:fld id="{97CED023-EEE0-4A0D-805A-12A9B3FD8AF1}" type="slidenum">
              <a:rPr lang="en-GB" smtClean="0"/>
              <a:t>5</a:t>
            </a:fld>
            <a:endParaRPr lang="en-GB"/>
          </a:p>
        </p:txBody>
      </p:sp>
    </p:spTree>
    <p:extLst>
      <p:ext uri="{BB962C8B-B14F-4D97-AF65-F5344CB8AC3E}">
        <p14:creationId xmlns:p14="http://schemas.microsoft.com/office/powerpoint/2010/main" val="2985778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summary, the introduction of the Meta Quest Pro Mixed Reality Headset represents a major change for Meta organisation, a private company that specialises in virtual and augmented reality technology. The change involved the introduction of a new product that combined virtual reality and augmented reality technology, which expands the company's offerings and opens up new opportunities for growth in the mixed reality market. It offers products in virtual and augmented reality market. Meta's current market position is very profitable.</a:t>
            </a:r>
          </a:p>
          <a:p>
            <a:r>
              <a:rPr lang="en-GB" sz="1200" b="0" i="0" kern="1200" dirty="0">
                <a:solidFill>
                  <a:schemeClr val="tx1"/>
                </a:solidFill>
                <a:effectLst/>
                <a:latin typeface="+mn-lt"/>
                <a:ea typeface="+mn-ea"/>
                <a:cs typeface="+mn-cs"/>
              </a:rPr>
              <a:t>The change was influenced by a number of factors, including the company's strengths in advanced technology and research and development capabilities, as well as the opportunity presented by the growing demand for mixed reality technology. However, the company also faced challenges such as limited market penetration in the mixed reality market and strong competition from established players.</a:t>
            </a:r>
          </a:p>
          <a:p>
            <a:r>
              <a:rPr lang="en-GB" sz="1200" b="0" i="0" kern="1200" dirty="0">
                <a:solidFill>
                  <a:schemeClr val="tx1"/>
                </a:solidFill>
                <a:effectLst/>
                <a:latin typeface="+mn-lt"/>
                <a:ea typeface="+mn-ea"/>
                <a:cs typeface="+mn-cs"/>
              </a:rPr>
              <a:t>The impact of the change on the organisation was primarily on its operational capabilities, as it expands the company's offerings and opens up new opportunities for growth in the mixed reality market. Additionally, the launch of the Meta Quest Pro Mixed Reality Headset demonstrates the company's commitment to innovation and its ability to stay ahead of the competition.</a:t>
            </a:r>
          </a:p>
          <a:p>
            <a:r>
              <a:rPr lang="en-GB" sz="1200" b="0" i="0" kern="1200" dirty="0">
                <a:solidFill>
                  <a:schemeClr val="tx1"/>
                </a:solidFill>
                <a:effectLst/>
                <a:latin typeface="+mn-lt"/>
                <a:ea typeface="+mn-ea"/>
                <a:cs typeface="+mn-cs"/>
              </a:rPr>
              <a:t>Looking ahead, the future prospects for Meta organisation are promising. The introduction of the Meta Quest Pro Mixed Reality Headset positions the company for growth in the mixed reality market and could lead to new opportunities for the company, such as partnerships and collaborations with other companies in the industry. The company's reputation and brand will be beneficial in the long run.</a:t>
            </a:r>
            <a:endParaRPr lang="en-GB" dirty="0"/>
          </a:p>
        </p:txBody>
      </p:sp>
      <p:sp>
        <p:nvSpPr>
          <p:cNvPr id="4" name="Slide Number Placeholder 3"/>
          <p:cNvSpPr>
            <a:spLocks noGrp="1"/>
          </p:cNvSpPr>
          <p:nvPr>
            <p:ph type="sldNum" sz="quarter" idx="10"/>
          </p:nvPr>
        </p:nvSpPr>
        <p:spPr/>
        <p:txBody>
          <a:bodyPr/>
          <a:lstStyle/>
          <a:p>
            <a:fld id="{97CED023-EEE0-4A0D-805A-12A9B3FD8AF1}" type="slidenum">
              <a:rPr lang="en-GB" smtClean="0"/>
              <a:t>6</a:t>
            </a:fld>
            <a:endParaRPr lang="en-GB"/>
          </a:p>
        </p:txBody>
      </p:sp>
    </p:spTree>
    <p:extLst>
      <p:ext uri="{BB962C8B-B14F-4D97-AF65-F5344CB8AC3E}">
        <p14:creationId xmlns:p14="http://schemas.microsoft.com/office/powerpoint/2010/main" val="4149337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ru-RU"/>
              <a:t>Образец заголовка</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1/20/2023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60606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0711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оловок раздела">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ru-RU"/>
              <a:t>Образец заголовка</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1/20/2023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1733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4997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ru-RU"/>
              <a:t>Образец заголовка</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Content Placeholder 3"/>
          <p:cNvSpPr>
            <a:spLocks noGrp="1"/>
          </p:cNvSpPr>
          <p:nvPr>
            <p:ph sz="half" idx="2"/>
          </p:nvPr>
        </p:nvSpPr>
        <p:spPr>
          <a:xfrm>
            <a:off x="685800" y="3132666"/>
            <a:ext cx="5311775" cy="3086019"/>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Content Placeholder 5"/>
          <p:cNvSpPr>
            <a:spLocks noGrp="1"/>
          </p:cNvSpPr>
          <p:nvPr>
            <p:ph sz="quarter" idx="4"/>
          </p:nvPr>
        </p:nvSpPr>
        <p:spPr>
          <a:xfrm>
            <a:off x="6172200" y="3132666"/>
            <a:ext cx="5334000" cy="3086019"/>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5386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3559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3384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ru-RU"/>
              <a:t>Образец заголовка</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6105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ru-RU"/>
              <a:t>Образец заголовка</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a:t>Вставка рисунка</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1553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я фотография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ru-RU"/>
              <a:t>Образец заголовка</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a:t>Вставка рисунка</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2450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Заголовок и подпись">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ru-RU"/>
              <a:t>Образец заголовка</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5010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Цитата с подписью">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ru-RU"/>
              <a:t>Образец заголовка</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94922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Карточка имени">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ru-RU"/>
              <a:t>Образец заголовка</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1/20/2023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1751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Три колонки">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ru-RU"/>
              <a:t>Образец заголовка</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3" name="Date Placeholder 2"/>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4232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Столбец с тремя рисунками">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ru-RU"/>
              <a:t>Образец заголовка</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a:t>Вставка рисунка</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a:t>Вставка рисунка</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a:t>Вставка рисунка</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3" name="Date Placeholder 2"/>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5170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543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Вертикальный заголовок и текст">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ru-RU"/>
              <a:t>Образец заголовка</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1/20/2023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9978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ru-RU"/>
              <a:t>Образец заголовка</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1/20/2023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4784238"/>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statista.com/topics/9038/meta-platforms/#topicHeader__wrapper" TargetMode="External"/><Relationship Id="rId2" Type="http://schemas.openxmlformats.org/officeDocument/2006/relationships/hyperlink" Target="https://www.statista.com/statistics/273563/number-of-facebook-employees/" TargetMode="External"/><Relationship Id="rId1" Type="http://schemas.openxmlformats.org/officeDocument/2006/relationships/slideLayout" Target="../slideLayouts/slideLayout2.xml"/><Relationship Id="rId4" Type="http://schemas.openxmlformats.org/officeDocument/2006/relationships/hyperlink" Target="https://www.lexology.com/library/detail.aspx?g=a1723edf-73b1-4046-98b5-a9b72a9364b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12192000" cy="2761307"/>
          </a:xfrm>
        </p:spPr>
        <p:txBody>
          <a:bodyPr/>
          <a:lstStyle/>
          <a:p>
            <a:pPr algn="ctr"/>
            <a:r>
              <a:rPr lang="en-US" sz="3600" dirty="0"/>
              <a:t>Critical Evaluation of a Major Change in Meta</a:t>
            </a:r>
            <a:br>
              <a:rPr lang="en-GB" sz="3600" dirty="0"/>
            </a:br>
            <a:endParaRPr lang="en-US" sz="3600" dirty="0"/>
          </a:p>
        </p:txBody>
      </p:sp>
      <p:sp>
        <p:nvSpPr>
          <p:cNvPr id="3" name="Subtitle 2"/>
          <p:cNvSpPr>
            <a:spLocks noGrp="1"/>
          </p:cNvSpPr>
          <p:nvPr>
            <p:ph type="subTitle" idx="1"/>
          </p:nvPr>
        </p:nvSpPr>
        <p:spPr>
          <a:xfrm>
            <a:off x="0" y="2761307"/>
            <a:ext cx="12191999" cy="4096693"/>
          </a:xfrm>
        </p:spPr>
        <p:txBody>
          <a:bodyPr/>
          <a:lstStyle/>
          <a:p>
            <a:pPr algn="ctr"/>
            <a:r>
              <a:rPr lang="en-GB" dirty="0"/>
              <a:t>Cristina Craciunescu</a:t>
            </a:r>
          </a:p>
          <a:p>
            <a:pPr algn="ctr"/>
            <a:r>
              <a:rPr lang="en-GB" dirty="0"/>
              <a:t>Student number 1918818</a:t>
            </a:r>
          </a:p>
          <a:p>
            <a:pPr algn="ctr"/>
            <a:r>
              <a:rPr lang="en-US" dirty="0"/>
              <a:t> </a:t>
            </a:r>
            <a:endParaRPr lang="en-GB" dirty="0"/>
          </a:p>
          <a:p>
            <a:pPr algn="ctr"/>
            <a:r>
              <a:rPr lang="en-US" dirty="0"/>
              <a:t> </a:t>
            </a:r>
            <a:endParaRPr lang="en-GB" dirty="0"/>
          </a:p>
          <a:p>
            <a:pPr algn="ctr"/>
            <a:r>
              <a:rPr lang="en-US" dirty="0"/>
              <a:t> </a:t>
            </a:r>
            <a:endParaRPr lang="en-GB" dirty="0"/>
          </a:p>
          <a:p>
            <a:pPr algn="ctr"/>
            <a:r>
              <a:rPr lang="en-US" dirty="0"/>
              <a:t> </a:t>
            </a:r>
            <a:endParaRPr lang="en-GB" dirty="0"/>
          </a:p>
          <a:p>
            <a:pPr algn="l"/>
            <a:endParaRPr lang="en-US" dirty="0"/>
          </a:p>
        </p:txBody>
      </p:sp>
    </p:spTree>
    <p:extLst>
      <p:ext uri="{BB962C8B-B14F-4D97-AF65-F5344CB8AC3E}">
        <p14:creationId xmlns:p14="http://schemas.microsoft.com/office/powerpoint/2010/main" val="1451800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7984" y="1"/>
            <a:ext cx="5478216" cy="1141036"/>
          </a:xfrm>
        </p:spPr>
        <p:txBody>
          <a:bodyPr>
            <a:normAutofit/>
          </a:bodyPr>
          <a:lstStyle/>
          <a:p>
            <a:pPr algn="ctr"/>
            <a:r>
              <a:rPr lang="en-US" sz="5400" b="1" dirty="0"/>
              <a:t>Introduction</a:t>
            </a:r>
          </a:p>
        </p:txBody>
      </p:sp>
      <p:sp>
        <p:nvSpPr>
          <p:cNvPr id="3" name="Content Placeholder 2"/>
          <p:cNvSpPr>
            <a:spLocks noGrp="1"/>
          </p:cNvSpPr>
          <p:nvPr>
            <p:ph idx="1"/>
          </p:nvPr>
        </p:nvSpPr>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		</a:t>
            </a:r>
          </a:p>
        </p:txBody>
      </p:sp>
      <p:graphicFrame>
        <p:nvGraphicFramePr>
          <p:cNvPr id="5" name="Схема 4">
            <a:extLst>
              <a:ext uri="{FF2B5EF4-FFF2-40B4-BE49-F238E27FC236}">
                <a16:creationId xmlns:a16="http://schemas.microsoft.com/office/drawing/2014/main" id="{18B7370E-5B04-4AE4-BAD9-1580B08EAA5E}"/>
              </a:ext>
            </a:extLst>
          </p:cNvPr>
          <p:cNvGraphicFramePr/>
          <p:nvPr>
            <p:extLst>
              <p:ext uri="{D42A27DB-BD31-4B8C-83A1-F6EECF244321}">
                <p14:modId xmlns:p14="http://schemas.microsoft.com/office/powerpoint/2010/main" val="3694274903"/>
              </p:ext>
            </p:extLst>
          </p:nvPr>
        </p:nvGraphicFramePr>
        <p:xfrm>
          <a:off x="375265" y="1047788"/>
          <a:ext cx="6027985" cy="5716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he Meta Quest Pro VR and Mixed Reality Headset Has Been Revealed —  GeekTyrant">
            <a:extLst>
              <a:ext uri="{FF2B5EF4-FFF2-40B4-BE49-F238E27FC236}">
                <a16:creationId xmlns:a16="http://schemas.microsoft.com/office/drawing/2014/main" id="{96D5A590-7ED3-45B1-AE93-689B4B1CF07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368" r="12268"/>
          <a:stretch/>
        </p:blipFill>
        <p:spPr bwMode="auto">
          <a:xfrm>
            <a:off x="6786715" y="2095577"/>
            <a:ext cx="4719485" cy="36213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89560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0388" y="190435"/>
            <a:ext cx="9701495" cy="911191"/>
          </a:xfrm>
        </p:spPr>
        <p:txBody>
          <a:bodyPr>
            <a:normAutofit fontScale="90000"/>
          </a:bodyPr>
          <a:lstStyle/>
          <a:p>
            <a:pPr algn="ctr"/>
            <a:r>
              <a:rPr lang="en-GB" b="1" dirty="0"/>
              <a:t>Background Information on Meta</a:t>
            </a:r>
          </a:p>
        </p:txBody>
      </p:sp>
      <p:graphicFrame>
        <p:nvGraphicFramePr>
          <p:cNvPr id="4" name="Объект 3">
            <a:extLst>
              <a:ext uri="{FF2B5EF4-FFF2-40B4-BE49-F238E27FC236}">
                <a16:creationId xmlns:a16="http://schemas.microsoft.com/office/drawing/2014/main" id="{19D5454D-EF25-48B9-BA9D-F905D0D094A1}"/>
              </a:ext>
            </a:extLst>
          </p:cNvPr>
          <p:cNvGraphicFramePr>
            <a:graphicFrameLocks noGrp="1"/>
          </p:cNvGraphicFramePr>
          <p:nvPr>
            <p:ph idx="1"/>
            <p:extLst>
              <p:ext uri="{D42A27DB-BD31-4B8C-83A1-F6EECF244321}">
                <p14:modId xmlns:p14="http://schemas.microsoft.com/office/powerpoint/2010/main" val="663747641"/>
              </p:ext>
            </p:extLst>
          </p:nvPr>
        </p:nvGraphicFramePr>
        <p:xfrm>
          <a:off x="571677" y="1325544"/>
          <a:ext cx="11048645" cy="5342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6792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6413" y="0"/>
            <a:ext cx="6605586" cy="770021"/>
          </a:xfrm>
        </p:spPr>
        <p:txBody>
          <a:bodyPr/>
          <a:lstStyle/>
          <a:p>
            <a:pPr algn="ctr"/>
            <a:r>
              <a:rPr lang="en-GB" b="1" dirty="0"/>
              <a:t>Nature of Change</a:t>
            </a:r>
          </a:p>
        </p:txBody>
      </p:sp>
      <p:graphicFrame>
        <p:nvGraphicFramePr>
          <p:cNvPr id="4" name="Объект 3">
            <a:extLst>
              <a:ext uri="{FF2B5EF4-FFF2-40B4-BE49-F238E27FC236}">
                <a16:creationId xmlns:a16="http://schemas.microsoft.com/office/drawing/2014/main" id="{E839A30F-1BEF-499C-A651-7A43DCD93259}"/>
              </a:ext>
            </a:extLst>
          </p:cNvPr>
          <p:cNvGraphicFramePr>
            <a:graphicFrameLocks noGrp="1"/>
          </p:cNvGraphicFramePr>
          <p:nvPr>
            <p:ph idx="1"/>
            <p:extLst>
              <p:ext uri="{D42A27DB-BD31-4B8C-83A1-F6EECF244321}">
                <p14:modId xmlns:p14="http://schemas.microsoft.com/office/powerpoint/2010/main" val="2647372779"/>
              </p:ext>
            </p:extLst>
          </p:nvPr>
        </p:nvGraphicFramePr>
        <p:xfrm>
          <a:off x="257175" y="770021"/>
          <a:ext cx="11934824" cy="6087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542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7738" y="228600"/>
            <a:ext cx="7434262" cy="837398"/>
          </a:xfrm>
        </p:spPr>
        <p:txBody>
          <a:bodyPr>
            <a:normAutofit fontScale="90000"/>
          </a:bodyPr>
          <a:lstStyle/>
          <a:p>
            <a:pPr algn="ctr"/>
            <a:r>
              <a:rPr lang="en-GB" b="1" dirty="0"/>
              <a:t>Implementation of the Change</a:t>
            </a:r>
          </a:p>
        </p:txBody>
      </p:sp>
      <p:sp>
        <p:nvSpPr>
          <p:cNvPr id="3" name="Content Placeholder 2"/>
          <p:cNvSpPr>
            <a:spLocks noGrp="1"/>
          </p:cNvSpPr>
          <p:nvPr>
            <p:ph idx="1"/>
          </p:nvPr>
        </p:nvSpPr>
        <p:spPr>
          <a:xfrm>
            <a:off x="809725" y="1345506"/>
            <a:ext cx="10706000" cy="5815012"/>
          </a:xfrm>
        </p:spPr>
        <p:txBody>
          <a:bodyPr>
            <a:normAutofit/>
          </a:bodyPr>
          <a:lstStyle/>
          <a:p>
            <a:r>
              <a:rPr lang="en-GB" sz="2800" dirty="0"/>
              <a:t>Implementation process included;</a:t>
            </a:r>
          </a:p>
          <a:p>
            <a:endParaRPr lang="en-GB" sz="2800" dirty="0"/>
          </a:p>
          <a:p>
            <a:endParaRPr lang="en-GB" sz="2800" dirty="0"/>
          </a:p>
          <a:p>
            <a:endParaRPr lang="en-GB" sz="2800" dirty="0"/>
          </a:p>
          <a:p>
            <a:endParaRPr lang="en-GB" sz="2800" dirty="0"/>
          </a:p>
          <a:p>
            <a:endParaRPr lang="en-GB" sz="2800" dirty="0"/>
          </a:p>
          <a:p>
            <a:r>
              <a:rPr lang="en-GB" sz="2800" dirty="0"/>
              <a:t>The change process was facilitated by R&amp;D team, marketing team, management and product development team</a:t>
            </a:r>
          </a:p>
          <a:p>
            <a:r>
              <a:rPr lang="en-GB" sz="2800" dirty="0"/>
              <a:t>The timeline of change was 2 years</a:t>
            </a:r>
          </a:p>
          <a:p>
            <a:r>
              <a:rPr lang="en-GB" sz="2800" dirty="0"/>
              <a:t>During this period, the company faced several challenges </a:t>
            </a:r>
          </a:p>
        </p:txBody>
      </p:sp>
      <p:sp>
        <p:nvSpPr>
          <p:cNvPr id="4" name="Rounded Rectangle 3"/>
          <p:cNvSpPr/>
          <p:nvPr/>
        </p:nvSpPr>
        <p:spPr>
          <a:xfrm>
            <a:off x="2262839" y="2116204"/>
            <a:ext cx="4061861" cy="213680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en-GB" sz="2400" dirty="0"/>
              <a:t>Research and development</a:t>
            </a:r>
          </a:p>
          <a:p>
            <a:pPr marL="342900" indent="-342900">
              <a:buFont typeface="+mj-lt"/>
              <a:buAutoNum type="arabicPeriod"/>
            </a:pPr>
            <a:r>
              <a:rPr lang="en-GB" sz="2400" dirty="0"/>
              <a:t>Product testing</a:t>
            </a:r>
          </a:p>
          <a:p>
            <a:pPr marL="342900" indent="-342900">
              <a:buFont typeface="+mj-lt"/>
              <a:buAutoNum type="arabicPeriod"/>
            </a:pPr>
            <a:r>
              <a:rPr lang="en-GB" sz="2400" dirty="0"/>
              <a:t>Market analysis</a:t>
            </a:r>
          </a:p>
        </p:txBody>
      </p:sp>
    </p:spTree>
    <p:extLst>
      <p:ext uri="{BB962C8B-B14F-4D97-AF65-F5344CB8AC3E}">
        <p14:creationId xmlns:p14="http://schemas.microsoft.com/office/powerpoint/2010/main" val="135064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0" y="0"/>
            <a:ext cx="6022206" cy="895149"/>
          </a:xfrm>
        </p:spPr>
        <p:txBody>
          <a:bodyPr>
            <a:normAutofit/>
          </a:bodyPr>
          <a:lstStyle/>
          <a:p>
            <a:pPr algn="ctr"/>
            <a:r>
              <a:rPr lang="en-GB" sz="4400" b="1" dirty="0"/>
              <a:t>Conclusion</a:t>
            </a:r>
          </a:p>
        </p:txBody>
      </p:sp>
      <p:graphicFrame>
        <p:nvGraphicFramePr>
          <p:cNvPr id="5" name="Объект 4">
            <a:extLst>
              <a:ext uri="{FF2B5EF4-FFF2-40B4-BE49-F238E27FC236}">
                <a16:creationId xmlns:a16="http://schemas.microsoft.com/office/drawing/2014/main" id="{0356EE2F-C475-44D8-A1DD-47431751E75B}"/>
              </a:ext>
            </a:extLst>
          </p:cNvPr>
          <p:cNvGraphicFramePr>
            <a:graphicFrameLocks noGrp="1"/>
          </p:cNvGraphicFramePr>
          <p:nvPr>
            <p:ph idx="1"/>
            <p:extLst>
              <p:ext uri="{D42A27DB-BD31-4B8C-83A1-F6EECF244321}">
                <p14:modId xmlns:p14="http://schemas.microsoft.com/office/powerpoint/2010/main" val="664274053"/>
              </p:ext>
            </p:extLst>
          </p:nvPr>
        </p:nvGraphicFramePr>
        <p:xfrm>
          <a:off x="830507" y="1057275"/>
          <a:ext cx="10530985" cy="5543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1086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7600" y="0"/>
            <a:ext cx="5994400" cy="866274"/>
          </a:xfrm>
        </p:spPr>
        <p:txBody>
          <a:bodyPr/>
          <a:lstStyle/>
          <a:p>
            <a:pPr algn="ctr"/>
            <a:r>
              <a:rPr lang="en-GB" b="1" dirty="0"/>
              <a:t>References</a:t>
            </a:r>
          </a:p>
        </p:txBody>
      </p:sp>
      <p:sp>
        <p:nvSpPr>
          <p:cNvPr id="3" name="Content Placeholder 2"/>
          <p:cNvSpPr>
            <a:spLocks noGrp="1"/>
          </p:cNvSpPr>
          <p:nvPr>
            <p:ph idx="1"/>
          </p:nvPr>
        </p:nvSpPr>
        <p:spPr>
          <a:xfrm>
            <a:off x="530578" y="1049866"/>
            <a:ext cx="10950222" cy="5808133"/>
          </a:xfrm>
        </p:spPr>
        <p:txBody>
          <a:bodyPr>
            <a:normAutofit/>
          </a:bodyPr>
          <a:lstStyle/>
          <a:p>
            <a:pPr marL="631825" indent="-631825">
              <a:buNone/>
            </a:pPr>
            <a:r>
              <a:rPr lang="en-GB" sz="1900" dirty="0"/>
              <a:t>Aikio, H., 2022. </a:t>
            </a:r>
            <a:r>
              <a:rPr lang="en-GB" sz="1900" i="1" dirty="0"/>
              <a:t>Possibilities of extended reality in product development processes in a technology company, state of the art and projections </a:t>
            </a:r>
            <a:r>
              <a:rPr lang="en-GB" sz="1900" dirty="0"/>
              <a:t>[Master's Programme in Collaborative and Industrial Design, Aalto University].</a:t>
            </a:r>
          </a:p>
          <a:p>
            <a:pPr marL="631825" indent="-631825">
              <a:buNone/>
            </a:pPr>
            <a:r>
              <a:rPr lang="en-GB" sz="1900" dirty="0"/>
              <a:t>Dixon, S., 2022. </a:t>
            </a:r>
            <a:r>
              <a:rPr lang="en-GB" sz="1900" i="1" dirty="0"/>
              <a:t>Meta global workforce 2021</a:t>
            </a:r>
            <a:r>
              <a:rPr lang="nb-NO" sz="1900" i="1" dirty="0"/>
              <a:t>. </a:t>
            </a:r>
            <a:r>
              <a:rPr lang="nb-NO" sz="1900" dirty="0"/>
              <a:t>[Online] Available at: &lt;</a:t>
            </a:r>
            <a:r>
              <a:rPr lang="nb-NO" sz="1900" dirty="0">
                <a:hlinkClick r:id="rId2">
                  <a:extLst>
                    <a:ext uri="{A12FA001-AC4F-418D-AE19-62706E023703}">
                      <ahyp:hlinkClr xmlns:ahyp="http://schemas.microsoft.com/office/drawing/2018/hyperlinkcolor" val="tx"/>
                    </a:ext>
                  </a:extLst>
                </a:hlinkClick>
              </a:rPr>
              <a:t>https://www.statista.com/statistics/273563/number-of-facebook-employees/</a:t>
            </a:r>
            <a:r>
              <a:rPr lang="en-GB" sz="1900" u="sng" dirty="0"/>
              <a:t>&gt; [Accessed20 January 2022].</a:t>
            </a:r>
            <a:endParaRPr lang="en-GB" sz="1900" dirty="0"/>
          </a:p>
          <a:p>
            <a:pPr marL="631825" indent="-631825">
              <a:buNone/>
            </a:pPr>
            <a:r>
              <a:rPr lang="en-GB" sz="1900" dirty="0"/>
              <a:t>Dixon, S., 2022. </a:t>
            </a:r>
            <a:r>
              <a:rPr lang="en-GB" sz="1900" i="1" dirty="0"/>
              <a:t>Topic: Meta platforms. </a:t>
            </a:r>
            <a:r>
              <a:rPr lang="nb-NO" sz="1900" dirty="0"/>
              <a:t>[Online] Available at: &lt;</a:t>
            </a:r>
            <a:r>
              <a:rPr lang="nb-NO" sz="1900" dirty="0">
                <a:hlinkClick r:id="rId3">
                  <a:extLst>
                    <a:ext uri="{A12FA001-AC4F-418D-AE19-62706E023703}">
                      <ahyp:hlinkClr xmlns:ahyp="http://schemas.microsoft.com/office/drawing/2018/hyperlinkcolor" val="tx"/>
                    </a:ext>
                  </a:extLst>
                </a:hlinkClick>
              </a:rPr>
              <a:t>https://www.statista.com/topics/9038/meta-platforms/#topicHeader__wrapper</a:t>
            </a:r>
            <a:r>
              <a:rPr lang="en-GB" sz="1900" u="sng" dirty="0"/>
              <a:t>&gt; [Accessed20 January 2022].</a:t>
            </a:r>
            <a:endParaRPr lang="en-GB" sz="1900" dirty="0"/>
          </a:p>
          <a:p>
            <a:pPr marL="631825" indent="-631825">
              <a:buNone/>
            </a:pPr>
            <a:r>
              <a:rPr lang="en-GB" sz="1900" dirty="0"/>
              <a:t>Kraus, S., </a:t>
            </a:r>
            <a:r>
              <a:rPr lang="en-GB" sz="1900" dirty="0" err="1"/>
              <a:t>Kanbach</a:t>
            </a:r>
            <a:r>
              <a:rPr lang="en-GB" sz="1900" dirty="0"/>
              <a:t>, D.K., Krysta, P.M., Steinhoff, M.M. and </a:t>
            </a:r>
            <a:r>
              <a:rPr lang="en-GB" sz="1900" dirty="0" err="1"/>
              <a:t>Tomini</a:t>
            </a:r>
            <a:r>
              <a:rPr lang="en-GB" sz="1900" dirty="0"/>
              <a:t>, N., 2022. Facebook and the creation of the Metaverse: radical business model innovation or incremental transformation?. </a:t>
            </a:r>
            <a:r>
              <a:rPr lang="en-GB" sz="1900" i="1" dirty="0"/>
              <a:t>International Journal of Entrepreneurial </a:t>
            </a:r>
            <a:r>
              <a:rPr lang="en-GB" sz="1900" i="1" dirty="0" err="1"/>
              <a:t>Behavior</a:t>
            </a:r>
            <a:r>
              <a:rPr lang="en-GB" sz="1900" i="1" dirty="0"/>
              <a:t> &amp; Research, </a:t>
            </a:r>
            <a:r>
              <a:rPr lang="en-GB" sz="1900" b="1" dirty="0"/>
              <a:t>28</a:t>
            </a:r>
            <a:r>
              <a:rPr lang="en-GB" sz="1900" dirty="0"/>
              <a:t>(9), pp. 52-77.</a:t>
            </a:r>
          </a:p>
          <a:p>
            <a:pPr marL="631825" indent="-631825">
              <a:buNone/>
            </a:pPr>
            <a:r>
              <a:rPr lang="en-GB" sz="1900" dirty="0"/>
              <a:t>Meta. 2023. </a:t>
            </a:r>
            <a:r>
              <a:rPr lang="en-GB" sz="1900" i="1" dirty="0"/>
              <a:t>About Meta technologies. Meta platforms and technologies.</a:t>
            </a:r>
            <a:r>
              <a:rPr lang="nb-NO" sz="1900" i="1" dirty="0"/>
              <a:t> </a:t>
            </a:r>
            <a:r>
              <a:rPr lang="nb-NO" sz="1900" dirty="0"/>
              <a:t>[Online] Available at: &lt;</a:t>
            </a:r>
            <a:r>
              <a:rPr lang="en-GB" sz="1900" dirty="0"/>
              <a:t>https://about.meta.com/technologies/</a:t>
            </a:r>
            <a:r>
              <a:rPr lang="en-GB" sz="1900" u="sng" dirty="0"/>
              <a:t>&gt; [Accessed20 January 2022].</a:t>
            </a:r>
            <a:endParaRPr lang="en-GB" sz="1900" dirty="0"/>
          </a:p>
          <a:p>
            <a:pPr marL="631825" indent="-631825">
              <a:buNone/>
            </a:pPr>
            <a:r>
              <a:rPr lang="en-GB" sz="1900" dirty="0"/>
              <a:t>Wessing, T. 2022. </a:t>
            </a:r>
            <a:r>
              <a:rPr lang="en-GB" sz="1900" i="1" dirty="0"/>
              <a:t>Meta quest - the competition law battle for the gate to the metaverse. </a:t>
            </a:r>
            <a:r>
              <a:rPr lang="en-GB" sz="1900" dirty="0"/>
              <a:t>[Online] Available at: &lt;</a:t>
            </a:r>
            <a:r>
              <a:rPr lang="en-GB" sz="1900" u="sng" dirty="0">
                <a:hlinkClick r:id="rId4">
                  <a:extLst>
                    <a:ext uri="{A12FA001-AC4F-418D-AE19-62706E023703}">
                      <ahyp:hlinkClr xmlns:ahyp="http://schemas.microsoft.com/office/drawing/2018/hyperlinkcolor" val="tx"/>
                    </a:ext>
                  </a:extLst>
                </a:hlinkClick>
              </a:rPr>
              <a:t>https://www.lexology.com/library/detail.aspx?g=a1723edf-73b1-4046-98b5-a9b72a9364b1</a:t>
            </a:r>
            <a:r>
              <a:rPr lang="en-GB" sz="1900" u="sng" dirty="0"/>
              <a:t>&gt; [Accessed20 January 2022].</a:t>
            </a:r>
            <a:endParaRPr lang="en-GB" sz="1900" dirty="0"/>
          </a:p>
          <a:p>
            <a:pPr marL="0" indent="0">
              <a:buNone/>
            </a:pPr>
            <a:endParaRPr lang="en-GB" dirty="0"/>
          </a:p>
        </p:txBody>
      </p:sp>
    </p:spTree>
    <p:extLst>
      <p:ext uri="{BB962C8B-B14F-4D97-AF65-F5344CB8AC3E}">
        <p14:creationId xmlns:p14="http://schemas.microsoft.com/office/powerpoint/2010/main" val="2147658875"/>
      </p:ext>
    </p:extLst>
  </p:cSld>
  <p:clrMapOvr>
    <a:masterClrMapping/>
  </p:clrMapOvr>
</p:sld>
</file>

<file path=ppt/theme/theme1.xml><?xml version="1.0" encoding="utf-8"?>
<a:theme xmlns:a="http://schemas.openxmlformats.org/drawingml/2006/main" name="След самолета">
  <a:themeElements>
    <a:clrScheme name="След самолета">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След самолета">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лед самолета">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След самолета</Template>
  <TotalTime>5963</TotalTime>
  <Words>1781</Words>
  <Application>Microsoft Office PowerPoint</Application>
  <PresentationFormat>Widescreen</PresentationFormat>
  <Paragraphs>91</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След самолета</vt:lpstr>
      <vt:lpstr>Critical Evaluation of a Major Change in Meta </vt:lpstr>
      <vt:lpstr>Introduction</vt:lpstr>
      <vt:lpstr>Background Information on Meta</vt:lpstr>
      <vt:lpstr>Nature of Change</vt:lpstr>
      <vt:lpstr>Implementation of the Change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Evaluation of a Major Change in Meta </dc:title>
  <dc:creator>User</dc:creator>
  <cp:lastModifiedBy>Cristina Craciunescu (1918818)</cp:lastModifiedBy>
  <cp:revision>1</cp:revision>
  <dcterms:created xsi:type="dcterms:W3CDTF">2023-01-19T08:50:33Z</dcterms:created>
  <dcterms:modified xsi:type="dcterms:W3CDTF">2023-01-24T10:11:36Z</dcterms:modified>
</cp:coreProperties>
</file>