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70" r:id="rId3"/>
    <p:sldId id="257" r:id="rId4"/>
    <p:sldId id="258" r:id="rId5"/>
    <p:sldId id="259" r:id="rId6"/>
    <p:sldId id="260" r:id="rId7"/>
    <p:sldId id="261" r:id="rId8"/>
    <p:sldId id="263" r:id="rId9"/>
    <p:sldId id="262"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63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F37E-0E73-EB48-601B-8C38D3BA5A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E6A89D-57F4-22FE-4DE9-F6CA7323EA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EC25CD-25D6-8329-3D00-8CFA15F2B5E6}"/>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62D33712-7092-9E79-3634-79C4AB476F1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DA9986-0D04-7BCF-2C8F-CA5DBD537712}"/>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290328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E11B-D071-7FBA-7449-7E2443024F1D}"/>
              </a:ext>
            </a:extLst>
          </p:cNvPr>
          <p:cNvSpPr>
            <a:spLocks noGrp="1"/>
          </p:cNvSpPr>
          <p:nvPr>
            <p:ph type="title"/>
          </p:nvPr>
        </p:nvSpPr>
        <p:spPr>
          <a:xfrm>
            <a:off x="0" y="1"/>
            <a:ext cx="12192000" cy="1216151"/>
          </a:xfrm>
          <a:solidFill>
            <a:schemeClr val="tx2">
              <a:lumMod val="10000"/>
              <a:lumOff val="90000"/>
            </a:schemeClr>
          </a:solidFill>
        </p:spPr>
        <p:txBody>
          <a:bodyPr/>
          <a:lstStyle>
            <a:lvl1pPr algn="ctr">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0B2FD838-521C-59C5-6D4D-2B487B88BBFE}"/>
              </a:ext>
            </a:extLst>
          </p:cNvPr>
          <p:cNvSpPr>
            <a:spLocks noGrp="1"/>
          </p:cNvSpPr>
          <p:nvPr>
            <p:ph idx="1"/>
          </p:nvPr>
        </p:nvSpPr>
        <p:spPr>
          <a:xfrm>
            <a:off x="0" y="1216152"/>
            <a:ext cx="12192000" cy="5641847"/>
          </a:xfrm>
          <a:solidFill>
            <a:schemeClr val="tx2">
              <a:lumMod val="90000"/>
              <a:lumOff val="10000"/>
            </a:schemeClr>
          </a:solidFill>
        </p:spPr>
        <p:txBody>
          <a:bodyPr/>
          <a:lstStyle>
            <a:lvl1pPr>
              <a:defRPr>
                <a:solidFill>
                  <a:schemeClr val="tx2">
                    <a:lumMod val="10000"/>
                    <a:lumOff val="90000"/>
                  </a:schemeClr>
                </a:solidFill>
                <a:latin typeface="Arial" panose="020B0604020202020204" pitchFamily="34" charset="0"/>
                <a:cs typeface="Arial" panose="020B0604020202020204" pitchFamily="34" charset="0"/>
              </a:defRPr>
            </a:lvl1pPr>
            <a:lvl2pPr>
              <a:defRPr>
                <a:solidFill>
                  <a:schemeClr val="tx2">
                    <a:lumMod val="10000"/>
                    <a:lumOff val="90000"/>
                  </a:schemeClr>
                </a:solidFill>
                <a:latin typeface="Arial" panose="020B0604020202020204" pitchFamily="34" charset="0"/>
                <a:cs typeface="Arial" panose="020B0604020202020204" pitchFamily="34" charset="0"/>
              </a:defRPr>
            </a:lvl2pPr>
            <a:lvl3pPr>
              <a:defRPr>
                <a:solidFill>
                  <a:schemeClr val="tx2">
                    <a:lumMod val="10000"/>
                    <a:lumOff val="90000"/>
                  </a:schemeClr>
                </a:solidFill>
                <a:latin typeface="Arial" panose="020B0604020202020204" pitchFamily="34" charset="0"/>
                <a:cs typeface="Arial" panose="020B0604020202020204" pitchFamily="34" charset="0"/>
              </a:defRPr>
            </a:lvl3pPr>
            <a:lvl4pPr>
              <a:defRPr>
                <a:solidFill>
                  <a:schemeClr val="tx2">
                    <a:lumMod val="10000"/>
                    <a:lumOff val="90000"/>
                  </a:schemeClr>
                </a:solidFill>
                <a:latin typeface="Arial" panose="020B0604020202020204" pitchFamily="34" charset="0"/>
                <a:cs typeface="Arial" panose="020B0604020202020204" pitchFamily="34" charset="0"/>
              </a:defRPr>
            </a:lvl4pPr>
            <a:lvl5pPr>
              <a:defRPr>
                <a:solidFill>
                  <a:schemeClr val="tx2">
                    <a:lumMod val="10000"/>
                    <a:lumOff val="90000"/>
                  </a:schemeClr>
                </a:solidFill>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E027D6BF-3B28-B1F4-84B0-AF6341EE3349}"/>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B46F8D2A-842A-4EF4-6358-92D473D513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380E9AA-1903-9919-46C8-5FE2EE65656B}"/>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2420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7AD6-F993-3882-8431-DB7196944C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40E66F-C325-8722-9020-2268B15FB4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4B2179-DFF8-2375-56F0-0602E7EC5EE5}"/>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CE8D43E9-B21C-DFE5-5AF6-B817E1E23A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89851B-975A-FF14-6CA2-407E9AC3EE2A}"/>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912509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2218-A9DB-D811-8B04-BE8BCC5F6A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4F7FE6-4667-9002-F9D2-24B50272D2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9EA080-358C-782C-A471-346FF20762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4EC820-DAFB-2DF3-8070-9510A63A1D35}"/>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6" name="Footer Placeholder 5">
            <a:extLst>
              <a:ext uri="{FF2B5EF4-FFF2-40B4-BE49-F238E27FC236}">
                <a16:creationId xmlns:a16="http://schemas.microsoft.com/office/drawing/2014/main" id="{7920B483-3E6A-D22E-E544-67CD0BAF0BA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424196A-E09A-F0FE-C1DF-B18026EF525E}"/>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201199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98C3D-9E5E-32AE-084B-58BCD3C33D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6FA409-B0F3-E18A-0B47-C15D32EF1F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436DC5-257C-C9CB-4BAE-E5570D53CD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1F5C1C-DA31-9C21-5875-3DA991DDF3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01F7EF-7761-4139-52A6-7F3436DC26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064FA2-56F3-BE63-B36D-7D36A0CF7625}"/>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8" name="Footer Placeholder 7">
            <a:extLst>
              <a:ext uri="{FF2B5EF4-FFF2-40B4-BE49-F238E27FC236}">
                <a16:creationId xmlns:a16="http://schemas.microsoft.com/office/drawing/2014/main" id="{C2321C51-598C-FC12-F7EC-2F970D86212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51915E7-68DF-E56F-7E47-A480A109D851}"/>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3837328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3882-8D69-4763-6559-E20BE6ABCE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A238DA-EFB5-D5FC-4B6D-F8C2D9E86B4A}"/>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4" name="Footer Placeholder 3">
            <a:extLst>
              <a:ext uri="{FF2B5EF4-FFF2-40B4-BE49-F238E27FC236}">
                <a16:creationId xmlns:a16="http://schemas.microsoft.com/office/drawing/2014/main" id="{BBDA77C4-7000-373E-9AF5-3A2BD5973FB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369ED8A-57D2-7706-18B8-482F5A96DB7B}"/>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2060945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E4E12E-CB68-41AD-FBED-4A0122A065C9}"/>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3" name="Footer Placeholder 2">
            <a:extLst>
              <a:ext uri="{FF2B5EF4-FFF2-40B4-BE49-F238E27FC236}">
                <a16:creationId xmlns:a16="http://schemas.microsoft.com/office/drawing/2014/main" id="{A442D38F-8158-2283-50B8-38B1E429229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D930F89-9E5F-F88E-34EB-082223530F3D}"/>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06071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1D82B-1F21-4E08-7110-BF776C1F5B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22FAE-6FE1-5B0E-1E5E-7AF2FE5B0C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242508-8A42-2BA7-F249-F3B20CABBA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2E8475-3A34-CE27-5F14-ABDE5284A60B}"/>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6" name="Footer Placeholder 5">
            <a:extLst>
              <a:ext uri="{FF2B5EF4-FFF2-40B4-BE49-F238E27FC236}">
                <a16:creationId xmlns:a16="http://schemas.microsoft.com/office/drawing/2014/main" id="{B3FBC5A6-6EB0-AF68-1442-60C2221926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99669A4-5030-7560-5DBF-2445C8DDBCFB}"/>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370562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2826D-E37F-B7A3-D74D-A27A3B1AB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1DB6AD-366D-D69E-6B01-B047E199A3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0C73804-7BFC-45E2-665C-E25B387772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D7AEFF-0D2D-8A4D-B5A0-09BCA12E203C}"/>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6" name="Footer Placeholder 5">
            <a:extLst>
              <a:ext uri="{FF2B5EF4-FFF2-40B4-BE49-F238E27FC236}">
                <a16:creationId xmlns:a16="http://schemas.microsoft.com/office/drawing/2014/main" id="{3E698E93-1F70-448C-6EEE-C251DB66885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8D64684-7B6F-3AEA-6A6E-E203858FDFC2}"/>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878341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DB5E-642D-CE39-47E2-EBA1C9C0DF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F253A3-4059-BBD0-87AE-7CD375BD4D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08AF5-B63E-BF29-3D22-0950498F790E}"/>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A291F01D-94E4-0F9C-C03E-32F5BB11A89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252FEC3-D9B7-9BFE-7283-822464CB2C38}"/>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520305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3EC6EE-A1A5-B7A3-EDAB-23CED900DB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36AE91-7104-598F-733B-49A08A6057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314261-82C9-9EB8-A4EA-50AEFD4EBC6F}"/>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2A049DF5-A5C8-0228-F6A5-C4CC52AB982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C06988-1994-F58F-EF24-A2574D75327A}"/>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3182259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09/10/2024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078047809"/>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09/10/2024</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9873612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895881153"/>
      </p:ext>
    </p:extLst>
  </p:cSld>
  <p:clrMapOvr>
    <a:masterClrMapping/>
  </p:clrMapOvr>
  <p:transition>
    <p:dissolv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7583708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09/10/2024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670121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09/10/2024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742543969"/>
      </p:ext>
    </p:extLst>
  </p:cSld>
  <p:clrMapOvr>
    <a:masterClrMapping/>
  </p:clrMapOvr>
  <p:transition>
    <p:dissolv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09/10/2024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72509460"/>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60453613"/>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25507030"/>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00802864"/>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89524604"/>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09/10/2024</a:t>
            </a:fld>
            <a:endParaRPr lang="en-GB" dirty="0"/>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254774598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emf"/><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499792-3B29-35F8-1E57-D50C610643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830CD6-71C6-B5AD-1ED4-DB05896D56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977628-BD83-EBBC-75B5-9CDFAE5BC9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9C295B2F-6FC5-FAF6-B2CC-17223B7647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A415211F-E833-A884-A3EB-0149246E90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4B2F74F-A5A0-4A9F-A23D-1A1D17152292}" type="slidenum">
              <a:rPr lang="en-GB" smtClean="0"/>
              <a:t>‹#›</a:t>
            </a:fld>
            <a:endParaRPr lang="en-GB" dirty="0"/>
          </a:p>
        </p:txBody>
      </p:sp>
    </p:spTree>
    <p:extLst>
      <p:ext uri="{BB962C8B-B14F-4D97-AF65-F5344CB8AC3E}">
        <p14:creationId xmlns:p14="http://schemas.microsoft.com/office/powerpoint/2010/main" val="3001173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399662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1847528" y="3717032"/>
            <a:ext cx="8496944" cy="1752600"/>
          </a:xfrm>
        </p:spPr>
        <p:txBody>
          <a:bodyPr>
            <a:normAutofit/>
          </a:bodyPr>
          <a:lstStyle/>
          <a:p>
            <a:r>
              <a:rPr lang="en-GB" sz="4000" dirty="0">
                <a:solidFill>
                  <a:schemeClr val="bg1"/>
                </a:solidFill>
              </a:rPr>
              <a:t>Working capital management 2</a:t>
            </a:r>
          </a:p>
        </p:txBody>
      </p:sp>
      <p:sp>
        <p:nvSpPr>
          <p:cNvPr id="4" name="Slide Number Placeholder 3"/>
          <p:cNvSpPr>
            <a:spLocks noGrp="1"/>
          </p:cNvSpPr>
          <p:nvPr>
            <p:ph type="sldNum" sz="quarter" idx="4294967295"/>
          </p:nvPr>
        </p:nvSpPr>
        <p:spPr>
          <a:xfrm>
            <a:off x="10171272" y="6407945"/>
            <a:ext cx="365760" cy="365125"/>
          </a:xfrm>
          <a:prstGeom prst="rect">
            <a:avLst/>
          </a:prstGeom>
        </p:spPr>
        <p:txBody>
          <a:bodyPr/>
          <a:lstStyle/>
          <a:p>
            <a:fld id="{C2C2459C-41A3-4DEE-9162-AED796F61C72}" type="slidenum">
              <a:rPr lang="en-GB">
                <a:solidFill>
                  <a:prstClr val="black">
                    <a:tint val="75000"/>
                  </a:prstClr>
                </a:solidFill>
                <a:latin typeface="Myriad Pro"/>
              </a:rPr>
              <a:pPr/>
              <a:t>1</a:t>
            </a:fld>
            <a:endParaRPr lang="en-GB" dirty="0">
              <a:solidFill>
                <a:prstClr val="black">
                  <a:tint val="75000"/>
                </a:prstClr>
              </a:solidFill>
              <a:latin typeface="Myriad Pro"/>
            </a:endParaRPr>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339272"/>
          </a:xfrm>
        </p:spPr>
        <p:txBody>
          <a:bodyPr/>
          <a:lstStyle/>
          <a:p>
            <a:r>
              <a:rPr lang="en-GB" dirty="0"/>
              <a:t>Working capital and the operating cash cycle</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886691"/>
            <a:ext cx="12192000" cy="6017925"/>
          </a:xfrm>
          <a:solidFill>
            <a:schemeClr val="tx2">
              <a:lumMod val="90000"/>
              <a:lumOff val="10000"/>
            </a:schemeClr>
          </a:solidFill>
        </p:spPr>
        <p:txBody>
          <a:bodyPr>
            <a:normAutofit fontScale="92500" lnSpcReduction="10000"/>
          </a:bodyPr>
          <a:lstStyle/>
          <a:p>
            <a:r>
              <a:rPr lang="en-GB" dirty="0"/>
              <a:t>Working capital management is essentially the control of the business’s cash inflows and its cash outflows</a:t>
            </a:r>
          </a:p>
          <a:p>
            <a:pPr marL="0" indent="0">
              <a:buNone/>
            </a:pPr>
            <a:endParaRPr lang="en-GB" dirty="0"/>
          </a:p>
          <a:p>
            <a:r>
              <a:rPr lang="en-GB" dirty="0"/>
              <a:t>The main cash outflows can be seen as the ‘accounts or trade payables’ which are  payments to suppliers of raw materials, goods, and services; and payments of staff wages and salaries, and all the other operating expenses shown in the income statement as part of the calculation of net profit</a:t>
            </a:r>
          </a:p>
          <a:p>
            <a:pPr marL="0" indent="0">
              <a:buNone/>
            </a:pPr>
            <a:endParaRPr lang="en-GB" dirty="0"/>
          </a:p>
          <a:p>
            <a:r>
              <a:rPr lang="en-GB" dirty="0"/>
              <a:t>As the working capital cycle proceeds cash is absorbed in the form of labour, expenses, and payments to suppliers</a:t>
            </a:r>
          </a:p>
          <a:p>
            <a:pPr marL="0" indent="0">
              <a:buNone/>
            </a:pPr>
            <a:endParaRPr lang="en-GB" dirty="0"/>
          </a:p>
          <a:p>
            <a:r>
              <a:rPr lang="en-GB" dirty="0"/>
              <a:t>And, in due course, the finished goods or services the firm produces are sold, and the receipts from these sales become ‘accounts or trade receivables’, which in turn flow into the cash reservoir of the business and the cash or working capital cycle is completed</a:t>
            </a:r>
          </a:p>
        </p:txBody>
      </p:sp>
    </p:spTree>
    <p:extLst>
      <p:ext uri="{BB962C8B-B14F-4D97-AF65-F5344CB8AC3E}">
        <p14:creationId xmlns:p14="http://schemas.microsoft.com/office/powerpoint/2010/main" val="4018192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BF67-D3AF-DE39-A1DA-A809945196D5}"/>
              </a:ext>
            </a:extLst>
          </p:cNvPr>
          <p:cNvSpPr>
            <a:spLocks noGrp="1"/>
          </p:cNvSpPr>
          <p:nvPr>
            <p:ph type="title"/>
          </p:nvPr>
        </p:nvSpPr>
        <p:spPr>
          <a:xfrm>
            <a:off x="0" y="1"/>
            <a:ext cx="12192000" cy="960581"/>
          </a:xfrm>
        </p:spPr>
        <p:txBody>
          <a:bodyPr>
            <a:normAutofit fontScale="90000"/>
          </a:bodyPr>
          <a:lstStyle/>
          <a:p>
            <a:r>
              <a:rPr lang="en-GB" dirty="0"/>
              <a:t>Working capital and the operating cash cycle - illustration 1</a:t>
            </a:r>
          </a:p>
        </p:txBody>
      </p:sp>
      <p:sp>
        <p:nvSpPr>
          <p:cNvPr id="3" name="Content Placeholder 2">
            <a:extLst>
              <a:ext uri="{FF2B5EF4-FFF2-40B4-BE49-F238E27FC236}">
                <a16:creationId xmlns:a16="http://schemas.microsoft.com/office/drawing/2014/main" id="{2254B5F8-8E57-A22D-E57C-DE4C028BE90B}"/>
              </a:ext>
            </a:extLst>
          </p:cNvPr>
          <p:cNvSpPr>
            <a:spLocks noGrp="1"/>
          </p:cNvSpPr>
          <p:nvPr>
            <p:ph idx="1"/>
          </p:nvPr>
        </p:nvSpPr>
        <p:spPr>
          <a:xfrm>
            <a:off x="0" y="960582"/>
            <a:ext cx="12192000" cy="5897417"/>
          </a:xfrm>
        </p:spPr>
        <p:txBody>
          <a:bodyPr/>
          <a:lstStyle/>
          <a:p>
            <a:endParaRPr lang="en-GB" dirty="0"/>
          </a:p>
        </p:txBody>
      </p:sp>
      <p:sp>
        <p:nvSpPr>
          <p:cNvPr id="4" name="Rectangle 3">
            <a:extLst>
              <a:ext uri="{FF2B5EF4-FFF2-40B4-BE49-F238E27FC236}">
                <a16:creationId xmlns:a16="http://schemas.microsoft.com/office/drawing/2014/main" id="{48ECAFFB-1885-A581-2612-256EFE7DD0D2}"/>
              </a:ext>
            </a:extLst>
          </p:cNvPr>
          <p:cNvSpPr/>
          <p:nvPr/>
        </p:nvSpPr>
        <p:spPr>
          <a:xfrm>
            <a:off x="4611396" y="1183984"/>
            <a:ext cx="2013527" cy="15517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Raw materials</a:t>
            </a:r>
          </a:p>
          <a:p>
            <a:pPr algn="ctr"/>
            <a:endParaRPr lang="en-GB" dirty="0"/>
          </a:p>
          <a:p>
            <a:pPr algn="ctr"/>
            <a:r>
              <a:rPr lang="en-GB" b="1" dirty="0">
                <a:solidFill>
                  <a:schemeClr val="tx2">
                    <a:lumMod val="50000"/>
                    <a:lumOff val="50000"/>
                  </a:schemeClr>
                </a:solidFill>
              </a:rPr>
              <a:t>Work in progress</a:t>
            </a:r>
          </a:p>
          <a:p>
            <a:pPr algn="ctr"/>
            <a:endParaRPr lang="en-GB" dirty="0"/>
          </a:p>
          <a:p>
            <a:pPr algn="ctr"/>
            <a:r>
              <a:rPr lang="en-GB" b="1" dirty="0">
                <a:solidFill>
                  <a:schemeClr val="accent6">
                    <a:lumMod val="60000"/>
                    <a:lumOff val="40000"/>
                  </a:schemeClr>
                </a:solidFill>
              </a:rPr>
              <a:t>Finished goods</a:t>
            </a:r>
          </a:p>
        </p:txBody>
      </p:sp>
      <p:sp>
        <p:nvSpPr>
          <p:cNvPr id="7" name="Rectangle 6">
            <a:extLst>
              <a:ext uri="{FF2B5EF4-FFF2-40B4-BE49-F238E27FC236}">
                <a16:creationId xmlns:a16="http://schemas.microsoft.com/office/drawing/2014/main" id="{50B60C33-377B-FF01-D4C6-6828FDEC4D9D}"/>
              </a:ext>
            </a:extLst>
          </p:cNvPr>
          <p:cNvSpPr/>
          <p:nvPr/>
        </p:nvSpPr>
        <p:spPr>
          <a:xfrm>
            <a:off x="4661478" y="4967909"/>
            <a:ext cx="2013527" cy="1654131"/>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Cash</a:t>
            </a:r>
          </a:p>
        </p:txBody>
      </p:sp>
      <p:sp>
        <p:nvSpPr>
          <p:cNvPr id="8" name="Rectangle 7">
            <a:extLst>
              <a:ext uri="{FF2B5EF4-FFF2-40B4-BE49-F238E27FC236}">
                <a16:creationId xmlns:a16="http://schemas.microsoft.com/office/drawing/2014/main" id="{AF929801-32ED-02AA-9596-AE69A4C9CF9A}"/>
              </a:ext>
            </a:extLst>
          </p:cNvPr>
          <p:cNvSpPr/>
          <p:nvPr/>
        </p:nvSpPr>
        <p:spPr>
          <a:xfrm>
            <a:off x="203195" y="2894447"/>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a:t>
            </a:r>
          </a:p>
          <a:p>
            <a:pPr algn="ctr"/>
            <a:r>
              <a:rPr lang="en-GB" sz="2000" b="1" dirty="0"/>
              <a:t>  payable</a:t>
            </a:r>
          </a:p>
        </p:txBody>
      </p:sp>
      <p:sp>
        <p:nvSpPr>
          <p:cNvPr id="9" name="Rectangle 8">
            <a:extLst>
              <a:ext uri="{FF2B5EF4-FFF2-40B4-BE49-F238E27FC236}">
                <a16:creationId xmlns:a16="http://schemas.microsoft.com/office/drawing/2014/main" id="{E5BCFA78-3608-94EB-F466-8B667051FF11}"/>
              </a:ext>
            </a:extLst>
          </p:cNvPr>
          <p:cNvSpPr/>
          <p:nvPr/>
        </p:nvSpPr>
        <p:spPr>
          <a:xfrm>
            <a:off x="7197364" y="3571151"/>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 receivable </a:t>
            </a:r>
          </a:p>
        </p:txBody>
      </p:sp>
      <p:sp>
        <p:nvSpPr>
          <p:cNvPr id="10" name="Rectangle 9">
            <a:extLst>
              <a:ext uri="{FF2B5EF4-FFF2-40B4-BE49-F238E27FC236}">
                <a16:creationId xmlns:a16="http://schemas.microsoft.com/office/drawing/2014/main" id="{E0DB4097-F0E0-6D8B-BA12-FD7B1FAE2DD2}"/>
              </a:ext>
            </a:extLst>
          </p:cNvPr>
          <p:cNvSpPr/>
          <p:nvPr/>
        </p:nvSpPr>
        <p:spPr>
          <a:xfrm>
            <a:off x="464371" y="5958907"/>
            <a:ext cx="2013527" cy="5611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60000"/>
                    <a:lumOff val="40000"/>
                  </a:schemeClr>
                </a:solidFill>
              </a:rPr>
              <a:t>Short-term loan facility</a:t>
            </a:r>
          </a:p>
        </p:txBody>
      </p:sp>
      <p:sp>
        <p:nvSpPr>
          <p:cNvPr id="13" name="Arrow: Bent 12">
            <a:extLst>
              <a:ext uri="{FF2B5EF4-FFF2-40B4-BE49-F238E27FC236}">
                <a16:creationId xmlns:a16="http://schemas.microsoft.com/office/drawing/2014/main" id="{66657B99-DD08-A8A7-0DA5-83105415A00F}"/>
              </a:ext>
            </a:extLst>
          </p:cNvPr>
          <p:cNvSpPr/>
          <p:nvPr/>
        </p:nvSpPr>
        <p:spPr>
          <a:xfrm>
            <a:off x="1195172" y="1076077"/>
            <a:ext cx="3278899" cy="159337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Arrow: Bent 15">
            <a:extLst>
              <a:ext uri="{FF2B5EF4-FFF2-40B4-BE49-F238E27FC236}">
                <a16:creationId xmlns:a16="http://schemas.microsoft.com/office/drawing/2014/main" id="{A4ECD2DE-3B11-7BB8-3534-E4BE6B268391}"/>
              </a:ext>
            </a:extLst>
          </p:cNvPr>
          <p:cNvSpPr/>
          <p:nvPr/>
        </p:nvSpPr>
        <p:spPr>
          <a:xfrm rot="16200000">
            <a:off x="1847872" y="2950199"/>
            <a:ext cx="1758331" cy="3768718"/>
          </a:xfrm>
          <a:prstGeom prst="bentArrow">
            <a:avLst>
              <a:gd name="adj1" fmla="val 22369"/>
              <a:gd name="adj2" fmla="val 25000"/>
              <a:gd name="adj3" fmla="val 25000"/>
              <a:gd name="adj4" fmla="val 43750"/>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2" name="Arrow: Bent 21">
            <a:extLst>
              <a:ext uri="{FF2B5EF4-FFF2-40B4-BE49-F238E27FC236}">
                <a16:creationId xmlns:a16="http://schemas.microsoft.com/office/drawing/2014/main" id="{D2EF9A30-E23F-8B7E-0D72-4BB4403CF794}"/>
              </a:ext>
            </a:extLst>
          </p:cNvPr>
          <p:cNvSpPr/>
          <p:nvPr/>
        </p:nvSpPr>
        <p:spPr>
          <a:xfrm rot="5400000">
            <a:off x="7086782" y="1669666"/>
            <a:ext cx="1551707" cy="2200776"/>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3" name="Arrow: Down 22">
            <a:extLst>
              <a:ext uri="{FF2B5EF4-FFF2-40B4-BE49-F238E27FC236}">
                <a16:creationId xmlns:a16="http://schemas.microsoft.com/office/drawing/2014/main" id="{37FCAFB7-6DC8-C364-47E7-2EA7BD8D5308}"/>
              </a:ext>
            </a:extLst>
          </p:cNvPr>
          <p:cNvSpPr/>
          <p:nvPr/>
        </p:nvSpPr>
        <p:spPr>
          <a:xfrm rot="10800000" flipH="1" flipV="1">
            <a:off x="5451903" y="1618965"/>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rrow: Down 23">
            <a:extLst>
              <a:ext uri="{FF2B5EF4-FFF2-40B4-BE49-F238E27FC236}">
                <a16:creationId xmlns:a16="http://schemas.microsoft.com/office/drawing/2014/main" id="{F93AB502-478D-2240-191E-8079B52AEA83}"/>
              </a:ext>
            </a:extLst>
          </p:cNvPr>
          <p:cNvSpPr/>
          <p:nvPr/>
        </p:nvSpPr>
        <p:spPr>
          <a:xfrm rot="10800000" flipH="1" flipV="1">
            <a:off x="5466909" y="2179858"/>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6" name="Straight Arrow Connector 25">
            <a:extLst>
              <a:ext uri="{FF2B5EF4-FFF2-40B4-BE49-F238E27FC236}">
                <a16:creationId xmlns:a16="http://schemas.microsoft.com/office/drawing/2014/main" id="{11319933-4B77-EF31-29A7-EFC8EBA715C2}"/>
              </a:ext>
            </a:extLst>
          </p:cNvPr>
          <p:cNvCxnSpPr>
            <a:cxnSpLocks/>
          </p:cNvCxnSpPr>
          <p:nvPr/>
        </p:nvCxnSpPr>
        <p:spPr>
          <a:xfrm>
            <a:off x="2509014" y="6248120"/>
            <a:ext cx="2102382" cy="0"/>
          </a:xfrm>
          <a:prstGeom prst="straightConnector1">
            <a:avLst/>
          </a:prstGeom>
          <a:ln w="44450">
            <a:solidFill>
              <a:srgbClr val="FFFF00"/>
            </a:solidFill>
            <a:prstDash val="sysDash"/>
            <a:tailEnd type="triangle"/>
          </a:ln>
        </p:spPr>
        <p:style>
          <a:lnRef idx="2">
            <a:schemeClr val="accent1"/>
          </a:lnRef>
          <a:fillRef idx="0">
            <a:schemeClr val="accent1"/>
          </a:fillRef>
          <a:effectRef idx="1">
            <a:schemeClr val="accent1"/>
          </a:effectRef>
          <a:fontRef idx="minor">
            <a:schemeClr val="tx1"/>
          </a:fontRef>
        </p:style>
      </p:cxnSp>
      <p:sp>
        <p:nvSpPr>
          <p:cNvPr id="27" name="Arrow: Bent 26">
            <a:extLst>
              <a:ext uri="{FF2B5EF4-FFF2-40B4-BE49-F238E27FC236}">
                <a16:creationId xmlns:a16="http://schemas.microsoft.com/office/drawing/2014/main" id="{9AE3E9A3-9BC5-4240-68CF-F8A05EAFF036}"/>
              </a:ext>
            </a:extLst>
          </p:cNvPr>
          <p:cNvSpPr/>
          <p:nvPr/>
        </p:nvSpPr>
        <p:spPr>
          <a:xfrm>
            <a:off x="3342947" y="1967099"/>
            <a:ext cx="1094297" cy="1346875"/>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9" name="Arrow: Bent 28">
            <a:extLst>
              <a:ext uri="{FF2B5EF4-FFF2-40B4-BE49-F238E27FC236}">
                <a16:creationId xmlns:a16="http://schemas.microsoft.com/office/drawing/2014/main" id="{88858DE7-B106-3C76-C838-60DDB38122FA}"/>
              </a:ext>
            </a:extLst>
          </p:cNvPr>
          <p:cNvSpPr/>
          <p:nvPr/>
        </p:nvSpPr>
        <p:spPr>
          <a:xfrm rot="16200000">
            <a:off x="3346759" y="3953875"/>
            <a:ext cx="1059075" cy="1470199"/>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0" name="Rectangle 29">
            <a:extLst>
              <a:ext uri="{FF2B5EF4-FFF2-40B4-BE49-F238E27FC236}">
                <a16:creationId xmlns:a16="http://schemas.microsoft.com/office/drawing/2014/main" id="{B54768E0-E5E6-8A7C-B2D7-CE4D02C42169}"/>
              </a:ext>
            </a:extLst>
          </p:cNvPr>
          <p:cNvSpPr/>
          <p:nvPr/>
        </p:nvSpPr>
        <p:spPr>
          <a:xfrm>
            <a:off x="2477898" y="3462916"/>
            <a:ext cx="1794029" cy="581025"/>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5">
                    <a:lumMod val="40000"/>
                    <a:lumOff val="60000"/>
                  </a:schemeClr>
                </a:solidFill>
              </a:rPr>
              <a:t>Labour and expenses</a:t>
            </a:r>
          </a:p>
        </p:txBody>
      </p:sp>
      <p:sp>
        <p:nvSpPr>
          <p:cNvPr id="33" name="Arrow: Bent 32">
            <a:extLst>
              <a:ext uri="{FF2B5EF4-FFF2-40B4-BE49-F238E27FC236}">
                <a16:creationId xmlns:a16="http://schemas.microsoft.com/office/drawing/2014/main" id="{59991213-FF96-1BD5-B928-1C876A6B056F}"/>
              </a:ext>
            </a:extLst>
          </p:cNvPr>
          <p:cNvSpPr/>
          <p:nvPr/>
        </p:nvSpPr>
        <p:spPr>
          <a:xfrm rot="10800000">
            <a:off x="6851737" y="4579525"/>
            <a:ext cx="1976436" cy="175833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 name="Rectangle 4">
            <a:extLst>
              <a:ext uri="{FF2B5EF4-FFF2-40B4-BE49-F238E27FC236}">
                <a16:creationId xmlns:a16="http://schemas.microsoft.com/office/drawing/2014/main" id="{0AEDA33D-78A0-B3CE-75CA-79CFEFF2D515}"/>
              </a:ext>
            </a:extLst>
          </p:cNvPr>
          <p:cNvSpPr/>
          <p:nvPr/>
        </p:nvSpPr>
        <p:spPr>
          <a:xfrm>
            <a:off x="9526556" y="1764425"/>
            <a:ext cx="2462249" cy="4132993"/>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With each full circuit</a:t>
            </a:r>
          </a:p>
          <a:p>
            <a:pPr algn="ctr"/>
            <a:r>
              <a:rPr lang="en-GB" dirty="0"/>
              <a:t> </a:t>
            </a:r>
          </a:p>
          <a:p>
            <a:pPr algn="ctr"/>
            <a:r>
              <a:rPr lang="en-GB" b="1" dirty="0">
                <a:solidFill>
                  <a:srgbClr val="FFFF00"/>
                </a:solidFill>
              </a:rPr>
              <a:t>cash</a:t>
            </a:r>
          </a:p>
          <a:p>
            <a:pPr algn="ctr"/>
            <a:r>
              <a:rPr lang="en-GB" dirty="0"/>
              <a:t>to</a:t>
            </a:r>
          </a:p>
          <a:p>
            <a:pPr algn="ctr"/>
            <a:r>
              <a:rPr lang="en-GB" dirty="0">
                <a:solidFill>
                  <a:srgbClr val="FFFF00"/>
                </a:solidFill>
              </a:rPr>
              <a:t>accounts payable</a:t>
            </a:r>
          </a:p>
          <a:p>
            <a:pPr algn="ctr"/>
            <a:r>
              <a:rPr lang="en-GB" dirty="0"/>
              <a:t>to</a:t>
            </a:r>
          </a:p>
          <a:p>
            <a:pPr algn="ctr"/>
            <a:r>
              <a:rPr lang="en-GB" dirty="0">
                <a:solidFill>
                  <a:srgbClr val="FFFF00"/>
                </a:solidFill>
              </a:rPr>
              <a:t>inventory</a:t>
            </a:r>
          </a:p>
          <a:p>
            <a:pPr algn="ctr"/>
            <a:r>
              <a:rPr lang="en-GB" dirty="0"/>
              <a:t>to</a:t>
            </a:r>
          </a:p>
          <a:p>
            <a:pPr algn="ctr"/>
            <a:r>
              <a:rPr lang="en-GB" dirty="0">
                <a:solidFill>
                  <a:srgbClr val="FFFF00"/>
                </a:solidFill>
              </a:rPr>
              <a:t>accounts receivable</a:t>
            </a:r>
          </a:p>
          <a:p>
            <a:pPr algn="ctr"/>
            <a:r>
              <a:rPr lang="en-GB" dirty="0">
                <a:solidFill>
                  <a:srgbClr val="FFFF00"/>
                </a:solidFill>
              </a:rPr>
              <a:t>to</a:t>
            </a:r>
          </a:p>
          <a:p>
            <a:pPr algn="ctr"/>
            <a:r>
              <a:rPr lang="en-GB" dirty="0">
                <a:solidFill>
                  <a:srgbClr val="FFFF00"/>
                </a:solidFill>
              </a:rPr>
              <a:t>cash</a:t>
            </a:r>
          </a:p>
        </p:txBody>
      </p:sp>
    </p:spTree>
    <p:extLst>
      <p:ext uri="{BB962C8B-B14F-4D97-AF65-F5344CB8AC3E}">
        <p14:creationId xmlns:p14="http://schemas.microsoft.com/office/powerpoint/2010/main" val="4053780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223838"/>
          </a:xfrm>
        </p:spPr>
        <p:txBody>
          <a:bodyPr>
            <a:normAutofit fontScale="90000"/>
          </a:bodyPr>
          <a:lstStyle/>
          <a:p>
            <a:r>
              <a:rPr lang="en-GB" dirty="0"/>
              <a:t>Working capital and the operating cash cycle - illustration 2</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59671"/>
          </a:xfrm>
          <a:solidFill>
            <a:schemeClr val="tx2">
              <a:lumMod val="90000"/>
              <a:lumOff val="10000"/>
            </a:schemeClr>
          </a:solidFill>
        </p:spPr>
        <p:txBody>
          <a:bodyPr/>
          <a:lstStyle/>
          <a:p>
            <a:pPr marL="0" indent="0">
              <a:buNone/>
            </a:pPr>
            <a:r>
              <a:rPr lang="en-GB" i="1" dirty="0"/>
              <a:t>                      </a:t>
            </a:r>
          </a:p>
          <a:p>
            <a:pPr marL="0" indent="0">
              <a:buNone/>
            </a:pPr>
            <a:r>
              <a:rPr lang="en-GB" i="1" dirty="0"/>
              <a:t>                          </a:t>
            </a:r>
            <a:r>
              <a:rPr lang="en-GB" dirty="0">
                <a:solidFill>
                  <a:srgbClr val="FFFF00"/>
                </a:solidFill>
              </a:rPr>
              <a:t>Balance sheet</a:t>
            </a:r>
            <a:endParaRPr lang="en-GB" i="1" dirty="0"/>
          </a:p>
        </p:txBody>
      </p:sp>
      <p:sp>
        <p:nvSpPr>
          <p:cNvPr id="4" name="Rectangle 3">
            <a:extLst>
              <a:ext uri="{FF2B5EF4-FFF2-40B4-BE49-F238E27FC236}">
                <a16:creationId xmlns:a16="http://schemas.microsoft.com/office/drawing/2014/main" id="{EB4BB628-3E60-546B-DC62-B7BCE5ADC1BC}"/>
              </a:ext>
            </a:extLst>
          </p:cNvPr>
          <p:cNvSpPr/>
          <p:nvPr/>
        </p:nvSpPr>
        <p:spPr>
          <a:xfrm>
            <a:off x="1438268" y="1593850"/>
            <a:ext cx="2357441" cy="1934440"/>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assets</a:t>
            </a:r>
          </a:p>
        </p:txBody>
      </p:sp>
      <p:sp>
        <p:nvSpPr>
          <p:cNvPr id="5" name="Rectangle 4">
            <a:extLst>
              <a:ext uri="{FF2B5EF4-FFF2-40B4-BE49-F238E27FC236}">
                <a16:creationId xmlns:a16="http://schemas.microsoft.com/office/drawing/2014/main" id="{250F78F0-1095-B085-A0D8-D7515A959031}"/>
              </a:ext>
            </a:extLst>
          </p:cNvPr>
          <p:cNvSpPr/>
          <p:nvPr/>
        </p:nvSpPr>
        <p:spPr>
          <a:xfrm>
            <a:off x="1438268" y="3487777"/>
            <a:ext cx="2357441" cy="24427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endParaRPr lang="en-GB" sz="2000" dirty="0"/>
          </a:p>
          <a:p>
            <a:pPr marL="342900" indent="-342900">
              <a:buFont typeface="Arial" panose="020B0604020202020204" pitchFamily="34" charset="0"/>
              <a:buChar char="•"/>
            </a:pPr>
            <a:r>
              <a:rPr lang="en-GB" sz="2000" dirty="0"/>
              <a:t>Inventories</a:t>
            </a:r>
          </a:p>
          <a:p>
            <a:pPr marL="342900" indent="-342900">
              <a:buFont typeface="Arial" panose="020B0604020202020204" pitchFamily="34" charset="0"/>
              <a:buChar char="•"/>
            </a:pPr>
            <a:r>
              <a:rPr lang="en-GB" sz="2000" dirty="0"/>
              <a:t>Accounts receivable</a:t>
            </a:r>
          </a:p>
          <a:p>
            <a:pPr marL="342900" indent="-342900">
              <a:buFont typeface="Arial" panose="020B0604020202020204" pitchFamily="34" charset="0"/>
              <a:buChar char="•"/>
            </a:pPr>
            <a:r>
              <a:rPr lang="en-GB" sz="2000" dirty="0"/>
              <a:t>Cash and cash equivalents</a:t>
            </a:r>
          </a:p>
        </p:txBody>
      </p:sp>
      <p:sp>
        <p:nvSpPr>
          <p:cNvPr id="6" name="Rectangle 5">
            <a:extLst>
              <a:ext uri="{FF2B5EF4-FFF2-40B4-BE49-F238E27FC236}">
                <a16:creationId xmlns:a16="http://schemas.microsoft.com/office/drawing/2014/main" id="{FAA418DE-6D8E-EFEA-FE6A-07FF50CE4197}"/>
              </a:ext>
            </a:extLst>
          </p:cNvPr>
          <p:cNvSpPr/>
          <p:nvPr/>
        </p:nvSpPr>
        <p:spPr>
          <a:xfrm>
            <a:off x="3795709" y="1593850"/>
            <a:ext cx="2357441" cy="154034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Capital</a:t>
            </a:r>
          </a:p>
          <a:p>
            <a:pPr algn="ctr"/>
            <a:r>
              <a:rPr lang="en-GB" sz="2000" b="1" dirty="0"/>
              <a:t>Equity and reserves</a:t>
            </a:r>
          </a:p>
        </p:txBody>
      </p:sp>
      <p:sp>
        <p:nvSpPr>
          <p:cNvPr id="7" name="Rectangle 6">
            <a:extLst>
              <a:ext uri="{FF2B5EF4-FFF2-40B4-BE49-F238E27FC236}">
                <a16:creationId xmlns:a16="http://schemas.microsoft.com/office/drawing/2014/main" id="{BAA16AF6-3552-5D8E-05B7-F675D0F39818}"/>
              </a:ext>
            </a:extLst>
          </p:cNvPr>
          <p:cNvSpPr/>
          <p:nvPr/>
        </p:nvSpPr>
        <p:spPr>
          <a:xfrm>
            <a:off x="3795714" y="3099790"/>
            <a:ext cx="2357436" cy="125109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liabilities</a:t>
            </a:r>
          </a:p>
        </p:txBody>
      </p:sp>
      <p:sp>
        <p:nvSpPr>
          <p:cNvPr id="8" name="Rectangle 7">
            <a:extLst>
              <a:ext uri="{FF2B5EF4-FFF2-40B4-BE49-F238E27FC236}">
                <a16:creationId xmlns:a16="http://schemas.microsoft.com/office/drawing/2014/main" id="{F3F43167-E630-2002-75AC-C59A89D7C43F}"/>
              </a:ext>
            </a:extLst>
          </p:cNvPr>
          <p:cNvSpPr/>
          <p:nvPr/>
        </p:nvSpPr>
        <p:spPr>
          <a:xfrm>
            <a:off x="3795709" y="4350883"/>
            <a:ext cx="2357441" cy="1579624"/>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b="1" dirty="0"/>
          </a:p>
          <a:p>
            <a:pPr algn="ctr"/>
            <a:endParaRPr lang="en-GB" dirty="0"/>
          </a:p>
          <a:p>
            <a:pPr algn="ctr"/>
            <a:endParaRPr lang="en-GB" dirty="0"/>
          </a:p>
          <a:p>
            <a:pPr algn="ctr"/>
            <a:endParaRPr lang="en-GB" b="1" u="sng" dirty="0"/>
          </a:p>
          <a:p>
            <a:pPr algn="ctr"/>
            <a:endParaRPr lang="en-GB" b="1" u="sng" dirty="0"/>
          </a:p>
          <a:p>
            <a:pPr algn="ctr"/>
            <a:endParaRPr lang="en-GB" b="1" u="sng" dirty="0"/>
          </a:p>
          <a:p>
            <a:pPr algn="ctr"/>
            <a:r>
              <a:rPr lang="en-GB" sz="2000" b="1" u="sng" dirty="0"/>
              <a:t>Current liabilities</a:t>
            </a:r>
          </a:p>
          <a:p>
            <a:pPr algn="ctr"/>
            <a:endParaRPr lang="en-GB" b="1" dirty="0"/>
          </a:p>
          <a:p>
            <a:pPr marL="285750" indent="-285750">
              <a:buFont typeface="Arial" panose="020B0604020202020204" pitchFamily="34" charset="0"/>
              <a:buChar char="•"/>
            </a:pPr>
            <a:r>
              <a:rPr lang="en-GB" dirty="0"/>
              <a:t>Accounts payable</a:t>
            </a:r>
          </a:p>
          <a:p>
            <a:pPr marL="285750" indent="-285750">
              <a:buFont typeface="Arial" panose="020B0604020202020204" pitchFamily="34" charset="0"/>
              <a:buChar char="•"/>
            </a:pPr>
            <a:r>
              <a:rPr lang="en-GB" dirty="0"/>
              <a:t>Short-term loans</a:t>
            </a:r>
          </a:p>
          <a:p>
            <a:pPr marL="285750" indent="-285750">
              <a:buFont typeface="Arial" panose="020B0604020202020204" pitchFamily="34" charset="0"/>
              <a:buChar char="•"/>
            </a:pPr>
            <a:r>
              <a:rPr lang="en-GB" dirty="0"/>
              <a:t>Other short-term liabilities</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9" name="Rectangle 8">
            <a:extLst>
              <a:ext uri="{FF2B5EF4-FFF2-40B4-BE49-F238E27FC236}">
                <a16:creationId xmlns:a16="http://schemas.microsoft.com/office/drawing/2014/main" id="{4003535F-9D6A-55AE-D8FF-87CCACE1C6F9}"/>
              </a:ext>
            </a:extLst>
          </p:cNvPr>
          <p:cNvSpPr/>
          <p:nvPr/>
        </p:nvSpPr>
        <p:spPr>
          <a:xfrm>
            <a:off x="6896744" y="3569327"/>
            <a:ext cx="2357441" cy="24427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endParaRPr lang="en-GB" sz="2000" dirty="0"/>
          </a:p>
          <a:p>
            <a:pPr marL="342900" indent="-342900">
              <a:buFont typeface="Arial" panose="020B0604020202020204" pitchFamily="34" charset="0"/>
              <a:buChar char="•"/>
            </a:pPr>
            <a:r>
              <a:rPr lang="en-GB" sz="2000" dirty="0"/>
              <a:t>Inventories</a:t>
            </a:r>
          </a:p>
          <a:p>
            <a:pPr marL="342900" indent="-342900">
              <a:buFont typeface="Arial" panose="020B0604020202020204" pitchFamily="34" charset="0"/>
              <a:buChar char="•"/>
            </a:pPr>
            <a:r>
              <a:rPr lang="en-GB" sz="2000" dirty="0"/>
              <a:t>Accounts receivable</a:t>
            </a:r>
          </a:p>
          <a:p>
            <a:pPr marL="342900" indent="-342900">
              <a:buFont typeface="Arial" panose="020B0604020202020204" pitchFamily="34" charset="0"/>
              <a:buChar char="•"/>
            </a:pPr>
            <a:r>
              <a:rPr lang="en-GB" sz="2000" dirty="0"/>
              <a:t>Cash and cash equivalents</a:t>
            </a:r>
          </a:p>
        </p:txBody>
      </p:sp>
      <p:sp>
        <p:nvSpPr>
          <p:cNvPr id="10" name="Rectangle 9">
            <a:extLst>
              <a:ext uri="{FF2B5EF4-FFF2-40B4-BE49-F238E27FC236}">
                <a16:creationId xmlns:a16="http://schemas.microsoft.com/office/drawing/2014/main" id="{008ABFD0-FCD6-C986-2982-072E95FAB672}"/>
              </a:ext>
            </a:extLst>
          </p:cNvPr>
          <p:cNvSpPr/>
          <p:nvPr/>
        </p:nvSpPr>
        <p:spPr>
          <a:xfrm>
            <a:off x="9254185" y="4433455"/>
            <a:ext cx="2282033" cy="1578602"/>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b="1" dirty="0"/>
          </a:p>
          <a:p>
            <a:r>
              <a:rPr lang="en-GB" dirty="0"/>
              <a:t> </a:t>
            </a:r>
          </a:p>
          <a:p>
            <a:pPr algn="ctr"/>
            <a:endParaRPr lang="en-GB" b="1" u="sng" dirty="0"/>
          </a:p>
          <a:p>
            <a:pPr algn="ctr"/>
            <a:endParaRPr lang="en-GB" b="1" u="sng" dirty="0"/>
          </a:p>
          <a:p>
            <a:pPr algn="ctr"/>
            <a:endParaRPr lang="en-GB" b="1" u="sng" dirty="0"/>
          </a:p>
          <a:p>
            <a:pPr algn="ctr"/>
            <a:endParaRPr lang="en-GB" sz="2000" b="1" u="sng" dirty="0"/>
          </a:p>
          <a:p>
            <a:pPr algn="ctr"/>
            <a:r>
              <a:rPr lang="en-GB" sz="2000" b="1" u="sng" dirty="0"/>
              <a:t>Current liabilities</a:t>
            </a:r>
          </a:p>
          <a:p>
            <a:pPr algn="ctr"/>
            <a:endParaRPr lang="en-GB" b="1" dirty="0"/>
          </a:p>
          <a:p>
            <a:pPr marL="285750" indent="-285750">
              <a:buFont typeface="Arial" panose="020B0604020202020204" pitchFamily="34" charset="0"/>
              <a:buChar char="•"/>
            </a:pPr>
            <a:r>
              <a:rPr lang="en-GB" dirty="0"/>
              <a:t>Accounts payable</a:t>
            </a:r>
          </a:p>
          <a:p>
            <a:pPr marL="285750" indent="-285750">
              <a:buFont typeface="Arial" panose="020B0604020202020204" pitchFamily="34" charset="0"/>
              <a:buChar char="•"/>
            </a:pPr>
            <a:r>
              <a:rPr lang="en-GB" dirty="0"/>
              <a:t>Short-term loans</a:t>
            </a:r>
          </a:p>
          <a:p>
            <a:pPr marL="285750" indent="-285750">
              <a:buFont typeface="Arial" panose="020B0604020202020204" pitchFamily="34" charset="0"/>
              <a:buChar char="•"/>
            </a:pPr>
            <a:r>
              <a:rPr lang="en-GB" dirty="0"/>
              <a:t>Other short-term liabilities</a:t>
            </a:r>
          </a:p>
          <a:p>
            <a:pPr algn="ctr"/>
            <a:endParaRPr lang="en-GB" dirty="0"/>
          </a:p>
          <a:p>
            <a:pPr algn="ctr"/>
            <a:endParaRPr lang="en-GB" dirty="0"/>
          </a:p>
          <a:p>
            <a:pPr algn="ctr"/>
            <a:r>
              <a:rPr lang="en-GB" dirty="0"/>
              <a:t>                  </a:t>
            </a:r>
          </a:p>
          <a:p>
            <a:pPr algn="ctr"/>
            <a:endParaRPr lang="en-GB" dirty="0"/>
          </a:p>
          <a:p>
            <a:pPr algn="ctr"/>
            <a:endParaRPr lang="en-GB" dirty="0"/>
          </a:p>
          <a:p>
            <a:pPr algn="ctr"/>
            <a:endParaRPr lang="en-GB" dirty="0"/>
          </a:p>
          <a:p>
            <a:pPr algn="ctr"/>
            <a:endParaRPr lang="en-GB" dirty="0"/>
          </a:p>
          <a:p>
            <a:pPr algn="ctr"/>
            <a:endParaRPr lang="en-GB" dirty="0"/>
          </a:p>
        </p:txBody>
      </p:sp>
      <p:sp>
        <p:nvSpPr>
          <p:cNvPr id="12" name="TextBox 11">
            <a:extLst>
              <a:ext uri="{FF2B5EF4-FFF2-40B4-BE49-F238E27FC236}">
                <a16:creationId xmlns:a16="http://schemas.microsoft.com/office/drawing/2014/main" id="{5AA3B37D-CDA2-F3C4-91E2-282EC80F28CD}"/>
              </a:ext>
            </a:extLst>
          </p:cNvPr>
          <p:cNvSpPr txBox="1"/>
          <p:nvPr/>
        </p:nvSpPr>
        <p:spPr>
          <a:xfrm>
            <a:off x="6896744" y="2730568"/>
            <a:ext cx="4999692" cy="523220"/>
          </a:xfrm>
          <a:prstGeom prst="rect">
            <a:avLst/>
          </a:prstGeom>
          <a:noFill/>
        </p:spPr>
        <p:txBody>
          <a:bodyPr wrap="square" rtlCol="0">
            <a:spAutoFit/>
          </a:bodyPr>
          <a:lstStyle/>
          <a:p>
            <a:r>
              <a:rPr lang="en-GB" sz="2800" dirty="0">
                <a:solidFill>
                  <a:srgbClr val="FFFF00"/>
                </a:solidFill>
              </a:rPr>
              <a:t>Working capital (Current ratio)</a:t>
            </a:r>
          </a:p>
        </p:txBody>
      </p:sp>
    </p:spTree>
    <p:extLst>
      <p:ext uri="{BB962C8B-B14F-4D97-AF65-F5344CB8AC3E}">
        <p14:creationId xmlns:p14="http://schemas.microsoft.com/office/powerpoint/2010/main" val="101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Working capital and the operating cash flow equation</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lstStyle/>
          <a:p>
            <a:endParaRPr lang="en-GB" dirty="0"/>
          </a:p>
          <a:p>
            <a:r>
              <a:rPr lang="en-GB" dirty="0"/>
              <a:t>So far, we have considered working capital separately from profit</a:t>
            </a:r>
          </a:p>
          <a:p>
            <a:endParaRPr lang="en-GB" dirty="0"/>
          </a:p>
          <a:p>
            <a:r>
              <a:rPr lang="en-GB" dirty="0"/>
              <a:t>However, profit when realised is, of course, a major source of cash inflow</a:t>
            </a:r>
          </a:p>
          <a:p>
            <a:endParaRPr lang="en-GB" dirty="0"/>
          </a:p>
          <a:p>
            <a:r>
              <a:rPr lang="en-GB" dirty="0"/>
              <a:t>And within in the profit calculations an allowance for the depreciation of non-current assets is usually charged as an expense</a:t>
            </a:r>
          </a:p>
          <a:p>
            <a:endParaRPr lang="en-GB" dirty="0"/>
          </a:p>
          <a:p>
            <a:r>
              <a:rPr lang="en-GB" dirty="0"/>
              <a:t>From this we can derive the equation for operating cash flow as</a:t>
            </a:r>
          </a:p>
          <a:p>
            <a:pPr marL="0" indent="0">
              <a:buNone/>
            </a:pPr>
            <a:endParaRPr lang="en-GB" dirty="0"/>
          </a:p>
          <a:p>
            <a:pPr marL="0" indent="0">
              <a:buNone/>
            </a:pPr>
            <a:r>
              <a:rPr lang="en-GB" dirty="0"/>
              <a:t>   </a:t>
            </a:r>
            <a:r>
              <a:rPr lang="en-GB" sz="3600" dirty="0">
                <a:solidFill>
                  <a:srgbClr val="FFFF00"/>
                </a:solidFill>
              </a:rPr>
              <a:t>Operating cash flow = operating profit + depreciation</a:t>
            </a:r>
          </a:p>
        </p:txBody>
      </p:sp>
    </p:spTree>
    <p:extLst>
      <p:ext uri="{BB962C8B-B14F-4D97-AF65-F5344CB8AC3E}">
        <p14:creationId xmlns:p14="http://schemas.microsoft.com/office/powerpoint/2010/main" val="374216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fontScale="90000"/>
          </a:bodyPr>
          <a:lstStyle/>
          <a:p>
            <a:r>
              <a:rPr lang="en-GB" dirty="0"/>
              <a:t>Working capital and the operating cash flow – profit and depreciation</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lstStyle/>
          <a:p>
            <a:endParaRPr lang="en-GB" dirty="0"/>
          </a:p>
          <a:p>
            <a:r>
              <a:rPr lang="en-GB" dirty="0"/>
              <a:t>The profit as a source of cash inflow is easy to see. For example, normally where goods that cost £100 to produce are sold for, say, £125 the profit of £25 will subsequently flow into the business</a:t>
            </a:r>
          </a:p>
          <a:p>
            <a:endParaRPr lang="en-GB" dirty="0"/>
          </a:p>
          <a:p>
            <a:r>
              <a:rPr lang="en-GB" dirty="0"/>
              <a:t>However, although the annual depreciation expense of a firm’s non-current assets are shown in the income statement, it is </a:t>
            </a:r>
            <a:r>
              <a:rPr lang="en-GB" dirty="0">
                <a:solidFill>
                  <a:srgbClr val="FFFF00"/>
                </a:solidFill>
              </a:rPr>
              <a:t>not</a:t>
            </a:r>
            <a:r>
              <a:rPr lang="en-GB" dirty="0"/>
              <a:t> a physical cash outflow</a:t>
            </a:r>
          </a:p>
          <a:p>
            <a:endParaRPr lang="en-GB" dirty="0"/>
          </a:p>
          <a:p>
            <a:r>
              <a:rPr lang="en-GB" dirty="0"/>
              <a:t>Nevertheless, it is a true cost. and therefore expense, to the business</a:t>
            </a:r>
          </a:p>
          <a:p>
            <a:endParaRPr lang="en-GB" dirty="0"/>
          </a:p>
          <a:p>
            <a:r>
              <a:rPr lang="en-GB" dirty="0"/>
              <a:t>What the depreciation charge effectively represents is an avoidance of a cash outflow that </a:t>
            </a:r>
            <a:r>
              <a:rPr lang="en-GB" dirty="0">
                <a:solidFill>
                  <a:srgbClr val="FFFF00"/>
                </a:solidFill>
              </a:rPr>
              <a:t>retains</a:t>
            </a:r>
            <a:r>
              <a:rPr lang="en-GB" dirty="0"/>
              <a:t> that amount in the business’s accounts</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0160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BF67-D3AF-DE39-A1DA-A809945196D5}"/>
              </a:ext>
            </a:extLst>
          </p:cNvPr>
          <p:cNvSpPr>
            <a:spLocks noGrp="1"/>
          </p:cNvSpPr>
          <p:nvPr>
            <p:ph type="title"/>
          </p:nvPr>
        </p:nvSpPr>
        <p:spPr>
          <a:xfrm>
            <a:off x="0" y="1"/>
            <a:ext cx="12192000" cy="960581"/>
          </a:xfrm>
        </p:spPr>
        <p:txBody>
          <a:bodyPr>
            <a:normAutofit fontScale="90000"/>
          </a:bodyPr>
          <a:lstStyle/>
          <a:p>
            <a:r>
              <a:rPr lang="en-GB" dirty="0"/>
              <a:t>Working capital and the operating cash cycle - illustration 3</a:t>
            </a:r>
          </a:p>
        </p:txBody>
      </p:sp>
      <p:sp>
        <p:nvSpPr>
          <p:cNvPr id="3" name="Content Placeholder 2">
            <a:extLst>
              <a:ext uri="{FF2B5EF4-FFF2-40B4-BE49-F238E27FC236}">
                <a16:creationId xmlns:a16="http://schemas.microsoft.com/office/drawing/2014/main" id="{2254B5F8-8E57-A22D-E57C-DE4C028BE90B}"/>
              </a:ext>
            </a:extLst>
          </p:cNvPr>
          <p:cNvSpPr>
            <a:spLocks noGrp="1"/>
          </p:cNvSpPr>
          <p:nvPr>
            <p:ph idx="1"/>
          </p:nvPr>
        </p:nvSpPr>
        <p:spPr>
          <a:xfrm>
            <a:off x="0" y="960582"/>
            <a:ext cx="12192000" cy="5897417"/>
          </a:xfrm>
        </p:spPr>
        <p:txBody>
          <a:bodyPr/>
          <a:lstStyle/>
          <a:p>
            <a:endParaRPr lang="en-GB" dirty="0"/>
          </a:p>
        </p:txBody>
      </p:sp>
      <p:sp>
        <p:nvSpPr>
          <p:cNvPr id="4" name="Rectangle 3">
            <a:extLst>
              <a:ext uri="{FF2B5EF4-FFF2-40B4-BE49-F238E27FC236}">
                <a16:creationId xmlns:a16="http://schemas.microsoft.com/office/drawing/2014/main" id="{48ECAFFB-1885-A581-2612-256EFE7DD0D2}"/>
              </a:ext>
            </a:extLst>
          </p:cNvPr>
          <p:cNvSpPr/>
          <p:nvPr/>
        </p:nvSpPr>
        <p:spPr>
          <a:xfrm>
            <a:off x="4611396" y="1183984"/>
            <a:ext cx="2013527" cy="15517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Raw materials</a:t>
            </a:r>
          </a:p>
          <a:p>
            <a:pPr algn="ctr"/>
            <a:endParaRPr lang="en-GB" dirty="0"/>
          </a:p>
          <a:p>
            <a:pPr algn="ctr"/>
            <a:r>
              <a:rPr lang="en-GB" b="1" dirty="0">
                <a:solidFill>
                  <a:schemeClr val="tx2">
                    <a:lumMod val="50000"/>
                    <a:lumOff val="50000"/>
                  </a:schemeClr>
                </a:solidFill>
              </a:rPr>
              <a:t>Work in progress</a:t>
            </a:r>
          </a:p>
          <a:p>
            <a:pPr algn="ctr"/>
            <a:endParaRPr lang="en-GB" dirty="0"/>
          </a:p>
          <a:p>
            <a:pPr algn="ctr"/>
            <a:r>
              <a:rPr lang="en-GB" b="1" dirty="0">
                <a:solidFill>
                  <a:schemeClr val="accent6">
                    <a:lumMod val="60000"/>
                    <a:lumOff val="40000"/>
                  </a:schemeClr>
                </a:solidFill>
              </a:rPr>
              <a:t>Finished goods</a:t>
            </a:r>
          </a:p>
        </p:txBody>
      </p:sp>
      <p:sp>
        <p:nvSpPr>
          <p:cNvPr id="7" name="Rectangle 6">
            <a:extLst>
              <a:ext uri="{FF2B5EF4-FFF2-40B4-BE49-F238E27FC236}">
                <a16:creationId xmlns:a16="http://schemas.microsoft.com/office/drawing/2014/main" id="{50B60C33-377B-FF01-D4C6-6828FDEC4D9D}"/>
              </a:ext>
            </a:extLst>
          </p:cNvPr>
          <p:cNvSpPr/>
          <p:nvPr/>
        </p:nvSpPr>
        <p:spPr>
          <a:xfrm>
            <a:off x="4661478" y="4967909"/>
            <a:ext cx="2013527" cy="1654131"/>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Cash</a:t>
            </a:r>
          </a:p>
        </p:txBody>
      </p:sp>
      <p:sp>
        <p:nvSpPr>
          <p:cNvPr id="8" name="Rectangle 7">
            <a:extLst>
              <a:ext uri="{FF2B5EF4-FFF2-40B4-BE49-F238E27FC236}">
                <a16:creationId xmlns:a16="http://schemas.microsoft.com/office/drawing/2014/main" id="{AF929801-32ED-02AA-9596-AE69A4C9CF9A}"/>
              </a:ext>
            </a:extLst>
          </p:cNvPr>
          <p:cNvSpPr/>
          <p:nvPr/>
        </p:nvSpPr>
        <p:spPr>
          <a:xfrm>
            <a:off x="203195" y="2894447"/>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a:t>
            </a:r>
          </a:p>
          <a:p>
            <a:pPr algn="ctr"/>
            <a:r>
              <a:rPr lang="en-GB" sz="2000" b="1" dirty="0"/>
              <a:t>  payable</a:t>
            </a:r>
          </a:p>
        </p:txBody>
      </p:sp>
      <p:sp>
        <p:nvSpPr>
          <p:cNvPr id="9" name="Rectangle 8">
            <a:extLst>
              <a:ext uri="{FF2B5EF4-FFF2-40B4-BE49-F238E27FC236}">
                <a16:creationId xmlns:a16="http://schemas.microsoft.com/office/drawing/2014/main" id="{E5BCFA78-3608-94EB-F466-8B667051FF11}"/>
              </a:ext>
            </a:extLst>
          </p:cNvPr>
          <p:cNvSpPr/>
          <p:nvPr/>
        </p:nvSpPr>
        <p:spPr>
          <a:xfrm>
            <a:off x="7197364" y="3571151"/>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 receivable </a:t>
            </a:r>
          </a:p>
        </p:txBody>
      </p:sp>
      <p:sp>
        <p:nvSpPr>
          <p:cNvPr id="10" name="Rectangle 9">
            <a:extLst>
              <a:ext uri="{FF2B5EF4-FFF2-40B4-BE49-F238E27FC236}">
                <a16:creationId xmlns:a16="http://schemas.microsoft.com/office/drawing/2014/main" id="{E0DB4097-F0E0-6D8B-BA12-FD7B1FAE2DD2}"/>
              </a:ext>
            </a:extLst>
          </p:cNvPr>
          <p:cNvSpPr/>
          <p:nvPr/>
        </p:nvSpPr>
        <p:spPr>
          <a:xfrm>
            <a:off x="4661478" y="6071620"/>
            <a:ext cx="2013527" cy="5611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60000"/>
                    <a:lumOff val="40000"/>
                  </a:schemeClr>
                </a:solidFill>
              </a:rPr>
              <a:t>Short-term loan facility</a:t>
            </a:r>
          </a:p>
        </p:txBody>
      </p:sp>
      <p:sp>
        <p:nvSpPr>
          <p:cNvPr id="13" name="Arrow: Bent 12">
            <a:extLst>
              <a:ext uri="{FF2B5EF4-FFF2-40B4-BE49-F238E27FC236}">
                <a16:creationId xmlns:a16="http://schemas.microsoft.com/office/drawing/2014/main" id="{66657B99-DD08-A8A7-0DA5-83105415A00F}"/>
              </a:ext>
            </a:extLst>
          </p:cNvPr>
          <p:cNvSpPr/>
          <p:nvPr/>
        </p:nvSpPr>
        <p:spPr>
          <a:xfrm>
            <a:off x="1195172" y="1076077"/>
            <a:ext cx="3278899" cy="159337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Arrow: Bent 15">
            <a:extLst>
              <a:ext uri="{FF2B5EF4-FFF2-40B4-BE49-F238E27FC236}">
                <a16:creationId xmlns:a16="http://schemas.microsoft.com/office/drawing/2014/main" id="{A4ECD2DE-3B11-7BB8-3534-E4BE6B268391}"/>
              </a:ext>
            </a:extLst>
          </p:cNvPr>
          <p:cNvSpPr/>
          <p:nvPr/>
        </p:nvSpPr>
        <p:spPr>
          <a:xfrm rot="16200000">
            <a:off x="1847872" y="2950199"/>
            <a:ext cx="1758331" cy="3768718"/>
          </a:xfrm>
          <a:prstGeom prst="bentArrow">
            <a:avLst>
              <a:gd name="adj1" fmla="val 22369"/>
              <a:gd name="adj2" fmla="val 25000"/>
              <a:gd name="adj3" fmla="val 25000"/>
              <a:gd name="adj4" fmla="val 43750"/>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2" name="Arrow: Bent 21">
            <a:extLst>
              <a:ext uri="{FF2B5EF4-FFF2-40B4-BE49-F238E27FC236}">
                <a16:creationId xmlns:a16="http://schemas.microsoft.com/office/drawing/2014/main" id="{D2EF9A30-E23F-8B7E-0D72-4BB4403CF794}"/>
              </a:ext>
            </a:extLst>
          </p:cNvPr>
          <p:cNvSpPr/>
          <p:nvPr/>
        </p:nvSpPr>
        <p:spPr>
          <a:xfrm rot="5400000">
            <a:off x="7086782" y="1669666"/>
            <a:ext cx="1551707" cy="2200776"/>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3" name="Arrow: Down 22">
            <a:extLst>
              <a:ext uri="{FF2B5EF4-FFF2-40B4-BE49-F238E27FC236}">
                <a16:creationId xmlns:a16="http://schemas.microsoft.com/office/drawing/2014/main" id="{37FCAFB7-6DC8-C364-47E7-2EA7BD8D5308}"/>
              </a:ext>
            </a:extLst>
          </p:cNvPr>
          <p:cNvSpPr/>
          <p:nvPr/>
        </p:nvSpPr>
        <p:spPr>
          <a:xfrm rot="10800000" flipH="1" flipV="1">
            <a:off x="5451903" y="1618965"/>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rrow: Down 23">
            <a:extLst>
              <a:ext uri="{FF2B5EF4-FFF2-40B4-BE49-F238E27FC236}">
                <a16:creationId xmlns:a16="http://schemas.microsoft.com/office/drawing/2014/main" id="{F93AB502-478D-2240-191E-8079B52AEA83}"/>
              </a:ext>
            </a:extLst>
          </p:cNvPr>
          <p:cNvSpPr/>
          <p:nvPr/>
        </p:nvSpPr>
        <p:spPr>
          <a:xfrm rot="10800000" flipH="1" flipV="1">
            <a:off x="5466909" y="2179858"/>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Arrow: Bent 26">
            <a:extLst>
              <a:ext uri="{FF2B5EF4-FFF2-40B4-BE49-F238E27FC236}">
                <a16:creationId xmlns:a16="http://schemas.microsoft.com/office/drawing/2014/main" id="{9AE3E9A3-9BC5-4240-68CF-F8A05EAFF036}"/>
              </a:ext>
            </a:extLst>
          </p:cNvPr>
          <p:cNvSpPr/>
          <p:nvPr/>
        </p:nvSpPr>
        <p:spPr>
          <a:xfrm>
            <a:off x="3342947" y="1967099"/>
            <a:ext cx="1094297" cy="1346875"/>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9" name="Arrow: Bent 28">
            <a:extLst>
              <a:ext uri="{FF2B5EF4-FFF2-40B4-BE49-F238E27FC236}">
                <a16:creationId xmlns:a16="http://schemas.microsoft.com/office/drawing/2014/main" id="{88858DE7-B106-3C76-C838-60DDB38122FA}"/>
              </a:ext>
            </a:extLst>
          </p:cNvPr>
          <p:cNvSpPr/>
          <p:nvPr/>
        </p:nvSpPr>
        <p:spPr>
          <a:xfrm rot="16200000">
            <a:off x="3346759" y="3953875"/>
            <a:ext cx="1059075" cy="1470199"/>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0" name="Rectangle 29">
            <a:extLst>
              <a:ext uri="{FF2B5EF4-FFF2-40B4-BE49-F238E27FC236}">
                <a16:creationId xmlns:a16="http://schemas.microsoft.com/office/drawing/2014/main" id="{B54768E0-E5E6-8A7C-B2D7-CE4D02C42169}"/>
              </a:ext>
            </a:extLst>
          </p:cNvPr>
          <p:cNvSpPr/>
          <p:nvPr/>
        </p:nvSpPr>
        <p:spPr>
          <a:xfrm>
            <a:off x="2477898" y="3462916"/>
            <a:ext cx="1794029" cy="581025"/>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5">
                    <a:lumMod val="40000"/>
                    <a:lumOff val="60000"/>
                  </a:schemeClr>
                </a:solidFill>
              </a:rPr>
              <a:t>Labour and expenses</a:t>
            </a:r>
          </a:p>
        </p:txBody>
      </p:sp>
      <p:sp>
        <p:nvSpPr>
          <p:cNvPr id="33" name="Arrow: Bent 32">
            <a:extLst>
              <a:ext uri="{FF2B5EF4-FFF2-40B4-BE49-F238E27FC236}">
                <a16:creationId xmlns:a16="http://schemas.microsoft.com/office/drawing/2014/main" id="{59991213-FF96-1BD5-B928-1C876A6B056F}"/>
              </a:ext>
            </a:extLst>
          </p:cNvPr>
          <p:cNvSpPr/>
          <p:nvPr/>
        </p:nvSpPr>
        <p:spPr>
          <a:xfrm rot="10800000">
            <a:off x="6851737" y="4579525"/>
            <a:ext cx="1976436" cy="175833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Rectangle 5">
            <a:extLst>
              <a:ext uri="{FF2B5EF4-FFF2-40B4-BE49-F238E27FC236}">
                <a16:creationId xmlns:a16="http://schemas.microsoft.com/office/drawing/2014/main" id="{3457AF06-BD00-5CF9-6F46-7A24FAA179D7}"/>
              </a:ext>
            </a:extLst>
          </p:cNvPr>
          <p:cNvSpPr/>
          <p:nvPr/>
        </p:nvSpPr>
        <p:spPr>
          <a:xfrm>
            <a:off x="9863107" y="1664310"/>
            <a:ext cx="2200777" cy="15517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FFFF00"/>
                </a:solidFill>
              </a:rPr>
              <a:t>Profit</a:t>
            </a:r>
          </a:p>
          <a:p>
            <a:pPr algn="ctr"/>
            <a:r>
              <a:rPr lang="en-GB" sz="2400" b="1" dirty="0">
                <a:solidFill>
                  <a:srgbClr val="FFFF00"/>
                </a:solidFill>
              </a:rPr>
              <a:t>Depreciation</a:t>
            </a:r>
          </a:p>
        </p:txBody>
      </p:sp>
      <p:sp>
        <p:nvSpPr>
          <p:cNvPr id="11" name="Arrow: Right 10">
            <a:extLst>
              <a:ext uri="{FF2B5EF4-FFF2-40B4-BE49-F238E27FC236}">
                <a16:creationId xmlns:a16="http://schemas.microsoft.com/office/drawing/2014/main" id="{B4B13D2A-8AF1-9382-2306-F9822DEEBDAC}"/>
              </a:ext>
            </a:extLst>
          </p:cNvPr>
          <p:cNvSpPr/>
          <p:nvPr/>
        </p:nvSpPr>
        <p:spPr>
          <a:xfrm rot="10800000">
            <a:off x="8756583" y="2197311"/>
            <a:ext cx="978408"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02900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How depreciation as a cash flow works - 1</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normAutofit fontScale="92500"/>
          </a:bodyPr>
          <a:lstStyle/>
          <a:p>
            <a:endParaRPr lang="en-GB" dirty="0"/>
          </a:p>
          <a:p>
            <a:r>
              <a:rPr lang="en-GB" dirty="0"/>
              <a:t>To see how this works we need to remember that when a non-current asset is first acquired, it is not shown as a cash flow outflow in the income statement, but as relevant entries in the balance sheet</a:t>
            </a:r>
          </a:p>
          <a:p>
            <a:endParaRPr lang="en-GB" dirty="0"/>
          </a:p>
          <a:p>
            <a:r>
              <a:rPr lang="en-GB" dirty="0"/>
              <a:t>This means that the relevant cash outflow for the asset has happened at an earlier time</a:t>
            </a:r>
          </a:p>
          <a:p>
            <a:endParaRPr lang="en-GB" dirty="0"/>
          </a:p>
          <a:p>
            <a:r>
              <a:rPr lang="en-GB" dirty="0"/>
              <a:t>The amount charged to the income statement as an expense represents the using up of the asset over time, as it becomes older, less efficient, or  obsolete</a:t>
            </a:r>
          </a:p>
          <a:p>
            <a:endParaRPr lang="en-GB" dirty="0"/>
          </a:p>
          <a:p>
            <a:r>
              <a:rPr lang="en-GB" dirty="0"/>
              <a:t>Let us look at a simple numerical example </a:t>
            </a:r>
          </a:p>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26219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How depreciation as a cash flow works - 2</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normAutofit/>
          </a:bodyPr>
          <a:lstStyle/>
          <a:p>
            <a:endParaRPr lang="en-GB" dirty="0"/>
          </a:p>
          <a:p>
            <a:pPr marL="0" indent="0">
              <a:buNone/>
            </a:pPr>
            <a:r>
              <a:rPr lang="en-GB" dirty="0"/>
              <a:t>A simple haulage firm with a single non-current asset of a truck that cost £20,000</a:t>
            </a:r>
          </a:p>
          <a:p>
            <a:pPr marL="0" indent="0">
              <a:buNone/>
            </a:pPr>
            <a:endParaRPr lang="en-GB" dirty="0"/>
          </a:p>
          <a:p>
            <a:pPr marL="0" indent="0">
              <a:buNone/>
            </a:pPr>
            <a:r>
              <a:rPr lang="en-GB" dirty="0"/>
              <a:t>In its first year of trading, it has sales of £30,000, total costs of £27,000, and profit of £3,000</a:t>
            </a:r>
          </a:p>
          <a:p>
            <a:pPr marL="0" indent="0">
              <a:buNone/>
            </a:pPr>
            <a:endParaRPr lang="en-GB" dirty="0"/>
          </a:p>
          <a:p>
            <a:pPr marL="0" indent="0">
              <a:buNone/>
            </a:pPr>
            <a:r>
              <a:rPr lang="en-GB" dirty="0"/>
              <a:t>Sales        30,000</a:t>
            </a:r>
          </a:p>
          <a:p>
            <a:pPr marL="0" indent="0">
              <a:buNone/>
            </a:pPr>
            <a:r>
              <a:rPr lang="en-GB" dirty="0"/>
              <a:t>Costs        </a:t>
            </a:r>
            <a:r>
              <a:rPr lang="en-GB" u="sng" dirty="0"/>
              <a:t>27,000</a:t>
            </a:r>
          </a:p>
          <a:p>
            <a:pPr marL="0" indent="0">
              <a:buNone/>
            </a:pPr>
            <a:r>
              <a:rPr lang="en-GB" dirty="0"/>
              <a:t>Profit         3,000</a:t>
            </a:r>
          </a:p>
          <a:p>
            <a:pPr marL="0" indent="0">
              <a:buNone/>
            </a:pPr>
            <a:endParaRPr lang="en-GB" dirty="0"/>
          </a:p>
          <a:p>
            <a:pPr marL="0" indent="0">
              <a:buNone/>
            </a:pPr>
            <a:r>
              <a:rPr lang="en-GB" dirty="0"/>
              <a:t>The accounts of this business can be seen on the next slide</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04770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How depreciation as a cash flow works - 3</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35275"/>
            <a:ext cx="12192000" cy="6322725"/>
          </a:xfrm>
          <a:solidFill>
            <a:schemeClr val="tx2">
              <a:lumMod val="90000"/>
              <a:lumOff val="10000"/>
            </a:schemeClr>
          </a:solidFill>
        </p:spPr>
        <p:txBody>
          <a:bodyPr>
            <a:normAutofit/>
          </a:bodyPr>
          <a:lstStyle/>
          <a:p>
            <a:endParaRPr lang="en-GB" dirty="0"/>
          </a:p>
          <a:p>
            <a:pPr marL="0" indent="0">
              <a:buNone/>
            </a:pPr>
            <a:endParaRPr lang="en-GB" dirty="0"/>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07FB4194-9A6C-754B-3819-B4103EC1209D}"/>
              </a:ext>
            </a:extLst>
          </p:cNvPr>
          <p:cNvGraphicFramePr>
            <a:graphicFrameLocks noGrp="1"/>
          </p:cNvGraphicFramePr>
          <p:nvPr>
            <p:extLst>
              <p:ext uri="{D42A27DB-BD31-4B8C-83A1-F6EECF244321}">
                <p14:modId xmlns:p14="http://schemas.microsoft.com/office/powerpoint/2010/main" val="3976349680"/>
              </p:ext>
            </p:extLst>
          </p:nvPr>
        </p:nvGraphicFramePr>
        <p:xfrm>
          <a:off x="1727198" y="713971"/>
          <a:ext cx="4498112" cy="2103120"/>
        </p:xfrm>
        <a:graphic>
          <a:graphicData uri="http://schemas.openxmlformats.org/drawingml/2006/table">
            <a:tbl>
              <a:tblPr firstRow="1" bandRow="1">
                <a:tableStyleId>{5C22544A-7EE6-4342-B048-85BDC9FD1C3A}</a:tableStyleId>
              </a:tblPr>
              <a:tblGrid>
                <a:gridCol w="1124528">
                  <a:extLst>
                    <a:ext uri="{9D8B030D-6E8A-4147-A177-3AD203B41FA5}">
                      <a16:colId xmlns:a16="http://schemas.microsoft.com/office/drawing/2014/main" val="3675126879"/>
                    </a:ext>
                  </a:extLst>
                </a:gridCol>
                <a:gridCol w="992785">
                  <a:extLst>
                    <a:ext uri="{9D8B030D-6E8A-4147-A177-3AD203B41FA5}">
                      <a16:colId xmlns:a16="http://schemas.microsoft.com/office/drawing/2014/main" val="237326144"/>
                    </a:ext>
                  </a:extLst>
                </a:gridCol>
                <a:gridCol w="1256271">
                  <a:extLst>
                    <a:ext uri="{9D8B030D-6E8A-4147-A177-3AD203B41FA5}">
                      <a16:colId xmlns:a16="http://schemas.microsoft.com/office/drawing/2014/main" val="1615670283"/>
                    </a:ext>
                  </a:extLst>
                </a:gridCol>
                <a:gridCol w="1124528">
                  <a:extLst>
                    <a:ext uri="{9D8B030D-6E8A-4147-A177-3AD203B41FA5}">
                      <a16:colId xmlns:a16="http://schemas.microsoft.com/office/drawing/2014/main" val="2159329685"/>
                    </a:ext>
                  </a:extLst>
                </a:gridCol>
              </a:tblGrid>
              <a:tr h="305057">
                <a:tc gridSpan="4">
                  <a:txBody>
                    <a:bodyPr/>
                    <a:lstStyle/>
                    <a:p>
                      <a:pPr algn="ctr"/>
                      <a:r>
                        <a:rPr lang="en-GB" dirty="0"/>
                        <a:t>Opening balance sheet  (A = C +L)</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1250656360"/>
                  </a:ext>
                </a:extLst>
              </a:tr>
              <a:tr h="305057">
                <a:tc gridSpan="2">
                  <a:txBody>
                    <a:bodyPr/>
                    <a:lstStyle/>
                    <a:p>
                      <a:pPr algn="ctr"/>
                      <a:r>
                        <a:rPr lang="en-GB" dirty="0"/>
                        <a:t>Assets</a:t>
                      </a:r>
                    </a:p>
                    <a:p>
                      <a:pPr algn="ctr"/>
                      <a:r>
                        <a:rPr lang="en-GB" dirty="0"/>
                        <a:t>(£)</a:t>
                      </a:r>
                    </a:p>
                  </a:txBody>
                  <a:tcPr/>
                </a:tc>
                <a:tc hMerge="1">
                  <a:txBody>
                    <a:bodyPr/>
                    <a:lstStyle/>
                    <a:p>
                      <a:endParaRPr lang="en-GB"/>
                    </a:p>
                  </a:txBody>
                  <a:tcPr/>
                </a:tc>
                <a:tc gridSpan="2">
                  <a:txBody>
                    <a:bodyPr/>
                    <a:lstStyle/>
                    <a:p>
                      <a:pPr algn="ctr"/>
                      <a:r>
                        <a:rPr lang="en-GB" dirty="0"/>
                        <a:t>Capital and liabilities (£)</a:t>
                      </a:r>
                    </a:p>
                  </a:txBody>
                  <a:tcPr/>
                </a:tc>
                <a:tc hMerge="1">
                  <a:txBody>
                    <a:bodyPr/>
                    <a:lstStyle/>
                    <a:p>
                      <a:endParaRPr lang="en-GB"/>
                    </a:p>
                  </a:txBody>
                  <a:tcPr/>
                </a:tc>
                <a:extLst>
                  <a:ext uri="{0D108BD9-81ED-4DB2-BD59-A6C34878D82A}">
                    <a16:rowId xmlns:a16="http://schemas.microsoft.com/office/drawing/2014/main" val="177487586"/>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Vehicle</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20,000</a:t>
                      </a:r>
                    </a:p>
                  </a:txBody>
                  <a:tcPr/>
                </a:tc>
                <a:tc>
                  <a:txBody>
                    <a:bodyPr/>
                    <a:lstStyle/>
                    <a:p>
                      <a:r>
                        <a:rPr lang="en-GB" dirty="0"/>
                        <a:t>Capital</a:t>
                      </a:r>
                    </a:p>
                  </a:txBody>
                  <a:tcPr/>
                </a:tc>
                <a:tc>
                  <a:txBody>
                    <a:bodyPr/>
                    <a:lstStyle/>
                    <a:p>
                      <a:pPr algn="r"/>
                      <a:r>
                        <a:rPr lang="en-GB" dirty="0"/>
                        <a:t>20,000</a:t>
                      </a:r>
                    </a:p>
                  </a:txBody>
                  <a:tcPr/>
                </a:tc>
                <a:extLst>
                  <a:ext uri="{0D108BD9-81ED-4DB2-BD59-A6C34878D82A}">
                    <a16:rowId xmlns:a16="http://schemas.microsoft.com/office/drawing/2014/main" val="2093331117"/>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u="sng" dirty="0"/>
                    </a:p>
                  </a:txBody>
                  <a:tcPr/>
                </a:tc>
                <a:tc>
                  <a:txBody>
                    <a:bodyPr/>
                    <a:lstStyle/>
                    <a:p>
                      <a:r>
                        <a:rPr lang="en-GB" dirty="0"/>
                        <a:t>Liabilities</a:t>
                      </a:r>
                    </a:p>
                  </a:txBody>
                  <a:tcPr/>
                </a:tc>
                <a:tc>
                  <a:txBody>
                    <a:bodyPr/>
                    <a:lstStyle/>
                    <a:p>
                      <a:pPr algn="r"/>
                      <a:r>
                        <a:rPr lang="en-GB" dirty="0"/>
                        <a:t>0</a:t>
                      </a:r>
                    </a:p>
                  </a:txBody>
                  <a:tcPr/>
                </a:tc>
                <a:extLst>
                  <a:ext uri="{0D108BD9-81ED-4DB2-BD59-A6C34878D82A}">
                    <a16:rowId xmlns:a16="http://schemas.microsoft.com/office/drawing/2014/main" val="1500648049"/>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20,000</a:t>
                      </a:r>
                    </a:p>
                  </a:txBody>
                  <a:tcPr/>
                </a:tc>
                <a:tc>
                  <a:txBody>
                    <a:bodyPr/>
                    <a:lstStyle/>
                    <a:p>
                      <a:r>
                        <a:rPr lang="en-GB" dirty="0"/>
                        <a:t>Total</a:t>
                      </a:r>
                    </a:p>
                  </a:txBody>
                  <a:tcPr/>
                </a:tc>
                <a:tc>
                  <a:txBody>
                    <a:bodyPr/>
                    <a:lstStyle/>
                    <a:p>
                      <a:pPr algn="r"/>
                      <a:r>
                        <a:rPr lang="en-GB" dirty="0"/>
                        <a:t>20,000</a:t>
                      </a:r>
                    </a:p>
                  </a:txBody>
                  <a:tcPr/>
                </a:tc>
                <a:extLst>
                  <a:ext uri="{0D108BD9-81ED-4DB2-BD59-A6C34878D82A}">
                    <a16:rowId xmlns:a16="http://schemas.microsoft.com/office/drawing/2014/main" val="202439491"/>
                  </a:ext>
                </a:extLst>
              </a:tr>
            </a:tbl>
          </a:graphicData>
        </a:graphic>
      </p:graphicFrame>
      <p:graphicFrame>
        <p:nvGraphicFramePr>
          <p:cNvPr id="5" name="Table 4">
            <a:extLst>
              <a:ext uri="{FF2B5EF4-FFF2-40B4-BE49-F238E27FC236}">
                <a16:creationId xmlns:a16="http://schemas.microsoft.com/office/drawing/2014/main" id="{22F0FA7B-D7CE-649D-5686-7BDC796FE3A0}"/>
              </a:ext>
            </a:extLst>
          </p:cNvPr>
          <p:cNvGraphicFramePr>
            <a:graphicFrameLocks noGrp="1"/>
          </p:cNvGraphicFramePr>
          <p:nvPr>
            <p:extLst>
              <p:ext uri="{D42A27DB-BD31-4B8C-83A1-F6EECF244321}">
                <p14:modId xmlns:p14="http://schemas.microsoft.com/office/powerpoint/2010/main" val="1145009765"/>
              </p:ext>
            </p:extLst>
          </p:nvPr>
        </p:nvGraphicFramePr>
        <p:xfrm>
          <a:off x="8012545" y="1286395"/>
          <a:ext cx="3583710" cy="3657600"/>
        </p:xfrm>
        <a:graphic>
          <a:graphicData uri="http://schemas.openxmlformats.org/drawingml/2006/table">
            <a:tbl>
              <a:tblPr firstRow="1" bandRow="1">
                <a:tableStyleId>{5C22544A-7EE6-4342-B048-85BDC9FD1C3A}</a:tableStyleId>
              </a:tblPr>
              <a:tblGrid>
                <a:gridCol w="1616364">
                  <a:extLst>
                    <a:ext uri="{9D8B030D-6E8A-4147-A177-3AD203B41FA5}">
                      <a16:colId xmlns:a16="http://schemas.microsoft.com/office/drawing/2014/main" val="1058733966"/>
                    </a:ext>
                  </a:extLst>
                </a:gridCol>
                <a:gridCol w="942109">
                  <a:extLst>
                    <a:ext uri="{9D8B030D-6E8A-4147-A177-3AD203B41FA5}">
                      <a16:colId xmlns:a16="http://schemas.microsoft.com/office/drawing/2014/main" val="2917172238"/>
                    </a:ext>
                  </a:extLst>
                </a:gridCol>
                <a:gridCol w="1025237">
                  <a:extLst>
                    <a:ext uri="{9D8B030D-6E8A-4147-A177-3AD203B41FA5}">
                      <a16:colId xmlns:a16="http://schemas.microsoft.com/office/drawing/2014/main" val="3544504962"/>
                    </a:ext>
                  </a:extLst>
                </a:gridCol>
              </a:tblGrid>
              <a:tr h="347518">
                <a:tc gridSpan="3">
                  <a:txBody>
                    <a:bodyPr/>
                    <a:lstStyle/>
                    <a:p>
                      <a:pPr algn="ctr"/>
                      <a:r>
                        <a:rPr lang="en-GB" dirty="0"/>
                        <a:t>Income statement for year</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056023550"/>
                  </a:ext>
                </a:extLst>
              </a:tr>
              <a:tr h="252588">
                <a:tc>
                  <a:txBody>
                    <a:bodyPr/>
                    <a:lstStyle/>
                    <a:p>
                      <a:pPr algn="ctr"/>
                      <a:r>
                        <a:rPr lang="en-GB" dirty="0"/>
                        <a:t>£</a:t>
                      </a:r>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2268216176"/>
                  </a:ext>
                </a:extLst>
              </a:tr>
              <a:tr h="300182">
                <a:tc>
                  <a:txBody>
                    <a:bodyPr/>
                    <a:lstStyle/>
                    <a:p>
                      <a:r>
                        <a:rPr lang="en-GB" dirty="0"/>
                        <a:t>Sales</a:t>
                      </a:r>
                    </a:p>
                  </a:txBody>
                  <a:tcPr/>
                </a:tc>
                <a:tc>
                  <a:txBody>
                    <a:bodyPr/>
                    <a:lstStyle/>
                    <a:p>
                      <a:endParaRPr lang="en-GB" dirty="0"/>
                    </a:p>
                  </a:txBody>
                  <a:tcPr/>
                </a:tc>
                <a:tc>
                  <a:txBody>
                    <a:bodyPr/>
                    <a:lstStyle/>
                    <a:p>
                      <a:pPr algn="r"/>
                      <a:r>
                        <a:rPr lang="en-GB" dirty="0"/>
                        <a:t>30,000</a:t>
                      </a:r>
                    </a:p>
                  </a:txBody>
                  <a:tcPr/>
                </a:tc>
                <a:extLst>
                  <a:ext uri="{0D108BD9-81ED-4DB2-BD59-A6C34878D82A}">
                    <a16:rowId xmlns:a16="http://schemas.microsoft.com/office/drawing/2014/main" val="3305553301"/>
                  </a:ext>
                </a:extLst>
              </a:tr>
              <a:tr h="300182">
                <a:tc>
                  <a:txBody>
                    <a:bodyPr/>
                    <a:lstStyle/>
                    <a:p>
                      <a:r>
                        <a:rPr lang="en-GB" dirty="0"/>
                        <a:t>Costs</a:t>
                      </a:r>
                    </a:p>
                  </a:txBody>
                  <a:tcPr/>
                </a:tc>
                <a:tc>
                  <a:txBody>
                    <a:bodyPr/>
                    <a:lstStyle/>
                    <a:p>
                      <a:endParaRPr lang="en-GB" dirty="0"/>
                    </a:p>
                  </a:txBody>
                  <a:tcPr/>
                </a:tc>
                <a:tc>
                  <a:txBody>
                    <a:bodyPr/>
                    <a:lstStyle/>
                    <a:p>
                      <a:pPr algn="r"/>
                      <a:endParaRPr lang="en-GB" dirty="0"/>
                    </a:p>
                  </a:txBody>
                  <a:tcPr/>
                </a:tc>
                <a:extLst>
                  <a:ext uri="{0D108BD9-81ED-4DB2-BD59-A6C34878D82A}">
                    <a16:rowId xmlns:a16="http://schemas.microsoft.com/office/drawing/2014/main" val="2609780670"/>
                  </a:ext>
                </a:extLst>
              </a:tr>
              <a:tr h="300182">
                <a:tc>
                  <a:txBody>
                    <a:bodyPr/>
                    <a:lstStyle/>
                    <a:p>
                      <a:r>
                        <a:rPr lang="en-GB" dirty="0"/>
                        <a:t>Petrol</a:t>
                      </a:r>
                    </a:p>
                  </a:txBody>
                  <a:tcPr/>
                </a:tc>
                <a:tc>
                  <a:txBody>
                    <a:bodyPr/>
                    <a:lstStyle/>
                    <a:p>
                      <a:pPr algn="r"/>
                      <a:r>
                        <a:rPr lang="en-GB" dirty="0"/>
                        <a:t>4,000</a:t>
                      </a:r>
                    </a:p>
                  </a:txBody>
                  <a:tcPr/>
                </a:tc>
                <a:tc>
                  <a:txBody>
                    <a:bodyPr/>
                    <a:lstStyle/>
                    <a:p>
                      <a:pPr algn="r"/>
                      <a:endParaRPr lang="en-GB" dirty="0"/>
                    </a:p>
                  </a:txBody>
                  <a:tcPr/>
                </a:tc>
                <a:extLst>
                  <a:ext uri="{0D108BD9-81ED-4DB2-BD59-A6C34878D82A}">
                    <a16:rowId xmlns:a16="http://schemas.microsoft.com/office/drawing/2014/main" val="2356027431"/>
                  </a:ext>
                </a:extLst>
              </a:tr>
              <a:tr h="300182">
                <a:tc>
                  <a:txBody>
                    <a:bodyPr/>
                    <a:lstStyle/>
                    <a:p>
                      <a:r>
                        <a:rPr lang="en-GB" dirty="0"/>
                        <a:t>Salaries</a:t>
                      </a:r>
                    </a:p>
                  </a:txBody>
                  <a:tcPr/>
                </a:tc>
                <a:tc>
                  <a:txBody>
                    <a:bodyPr/>
                    <a:lstStyle/>
                    <a:p>
                      <a:pPr algn="r"/>
                      <a:r>
                        <a:rPr lang="en-GB" dirty="0"/>
                        <a:t>15,000</a:t>
                      </a:r>
                    </a:p>
                  </a:txBody>
                  <a:tcPr/>
                </a:tc>
                <a:tc>
                  <a:txBody>
                    <a:bodyPr/>
                    <a:lstStyle/>
                    <a:p>
                      <a:pPr algn="r"/>
                      <a:endParaRPr lang="en-GB" dirty="0"/>
                    </a:p>
                  </a:txBody>
                  <a:tcPr/>
                </a:tc>
                <a:extLst>
                  <a:ext uri="{0D108BD9-81ED-4DB2-BD59-A6C34878D82A}">
                    <a16:rowId xmlns:a16="http://schemas.microsoft.com/office/drawing/2014/main" val="700095662"/>
                  </a:ext>
                </a:extLst>
              </a:tr>
              <a:tr h="300182">
                <a:tc>
                  <a:txBody>
                    <a:bodyPr/>
                    <a:lstStyle/>
                    <a:p>
                      <a:r>
                        <a:rPr lang="en-GB" dirty="0"/>
                        <a:t>Maintenance</a:t>
                      </a:r>
                    </a:p>
                  </a:txBody>
                  <a:tcPr/>
                </a:tc>
                <a:tc>
                  <a:txBody>
                    <a:bodyPr/>
                    <a:lstStyle/>
                    <a:p>
                      <a:pPr algn="r"/>
                      <a:r>
                        <a:rPr lang="en-GB" dirty="0"/>
                        <a:t>3,000</a:t>
                      </a:r>
                    </a:p>
                  </a:txBody>
                  <a:tcPr/>
                </a:tc>
                <a:tc>
                  <a:txBody>
                    <a:bodyPr/>
                    <a:lstStyle/>
                    <a:p>
                      <a:pPr algn="r"/>
                      <a:endParaRPr lang="en-GB" dirty="0"/>
                    </a:p>
                  </a:txBody>
                  <a:tcPr/>
                </a:tc>
                <a:extLst>
                  <a:ext uri="{0D108BD9-81ED-4DB2-BD59-A6C34878D82A}">
                    <a16:rowId xmlns:a16="http://schemas.microsoft.com/office/drawing/2014/main" val="987988122"/>
                  </a:ext>
                </a:extLst>
              </a:tr>
              <a:tr h="300182">
                <a:tc>
                  <a:txBody>
                    <a:bodyPr/>
                    <a:lstStyle/>
                    <a:p>
                      <a:r>
                        <a:rPr lang="en-GB" dirty="0"/>
                        <a:t>Depreciation</a:t>
                      </a:r>
                    </a:p>
                  </a:txBody>
                  <a:tcPr/>
                </a:tc>
                <a:tc>
                  <a:txBody>
                    <a:bodyPr/>
                    <a:lstStyle/>
                    <a:p>
                      <a:pPr algn="r"/>
                      <a:r>
                        <a:rPr lang="en-GB" u="sng" dirty="0"/>
                        <a:t>5,000</a:t>
                      </a:r>
                    </a:p>
                  </a:txBody>
                  <a:tcPr/>
                </a:tc>
                <a:tc>
                  <a:txBody>
                    <a:bodyPr/>
                    <a:lstStyle/>
                    <a:p>
                      <a:pPr algn="r"/>
                      <a:r>
                        <a:rPr lang="en-GB" u="sng" dirty="0"/>
                        <a:t>27,000</a:t>
                      </a:r>
                    </a:p>
                  </a:txBody>
                  <a:tcPr/>
                </a:tc>
                <a:extLst>
                  <a:ext uri="{0D108BD9-81ED-4DB2-BD59-A6C34878D82A}">
                    <a16:rowId xmlns:a16="http://schemas.microsoft.com/office/drawing/2014/main" val="3746385529"/>
                  </a:ext>
                </a:extLst>
              </a:tr>
              <a:tr h="300182">
                <a:tc>
                  <a:txBody>
                    <a:bodyPr/>
                    <a:lstStyle/>
                    <a:p>
                      <a:r>
                        <a:rPr lang="en-GB" dirty="0"/>
                        <a:t>Profit</a:t>
                      </a:r>
                    </a:p>
                  </a:txBody>
                  <a:tcPr/>
                </a:tc>
                <a:tc>
                  <a:txBody>
                    <a:bodyPr/>
                    <a:lstStyle/>
                    <a:p>
                      <a:endParaRPr lang="en-GB" dirty="0"/>
                    </a:p>
                  </a:txBody>
                  <a:tcPr/>
                </a:tc>
                <a:tc>
                  <a:txBody>
                    <a:bodyPr/>
                    <a:lstStyle/>
                    <a:p>
                      <a:pPr algn="r"/>
                      <a:r>
                        <a:rPr lang="en-GB" dirty="0"/>
                        <a:t>3,000</a:t>
                      </a:r>
                    </a:p>
                  </a:txBody>
                  <a:tcPr/>
                </a:tc>
                <a:extLst>
                  <a:ext uri="{0D108BD9-81ED-4DB2-BD59-A6C34878D82A}">
                    <a16:rowId xmlns:a16="http://schemas.microsoft.com/office/drawing/2014/main" val="3089956415"/>
                  </a:ext>
                </a:extLst>
              </a:tr>
              <a:tr h="300182">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596103827"/>
                  </a:ext>
                </a:extLst>
              </a:tr>
            </a:tbl>
          </a:graphicData>
        </a:graphic>
      </p:graphicFrame>
      <p:graphicFrame>
        <p:nvGraphicFramePr>
          <p:cNvPr id="6" name="Table 5">
            <a:extLst>
              <a:ext uri="{FF2B5EF4-FFF2-40B4-BE49-F238E27FC236}">
                <a16:creationId xmlns:a16="http://schemas.microsoft.com/office/drawing/2014/main" id="{A7C9D062-4E54-F0BA-E244-9772569F431D}"/>
              </a:ext>
            </a:extLst>
          </p:cNvPr>
          <p:cNvGraphicFramePr>
            <a:graphicFrameLocks noGrp="1"/>
          </p:cNvGraphicFramePr>
          <p:nvPr>
            <p:extLst>
              <p:ext uri="{D42A27DB-BD31-4B8C-83A1-F6EECF244321}">
                <p14:modId xmlns:p14="http://schemas.microsoft.com/office/powerpoint/2010/main" val="2095574201"/>
              </p:ext>
            </p:extLst>
          </p:nvPr>
        </p:nvGraphicFramePr>
        <p:xfrm>
          <a:off x="1727198" y="3115195"/>
          <a:ext cx="4498111" cy="2103120"/>
        </p:xfrm>
        <a:graphic>
          <a:graphicData uri="http://schemas.openxmlformats.org/drawingml/2006/table">
            <a:tbl>
              <a:tblPr firstRow="1" bandRow="1">
                <a:tableStyleId>{5C22544A-7EE6-4342-B048-85BDC9FD1C3A}</a:tableStyleId>
              </a:tblPr>
              <a:tblGrid>
                <a:gridCol w="1124528">
                  <a:extLst>
                    <a:ext uri="{9D8B030D-6E8A-4147-A177-3AD203B41FA5}">
                      <a16:colId xmlns:a16="http://schemas.microsoft.com/office/drawing/2014/main" val="3675126879"/>
                    </a:ext>
                  </a:extLst>
                </a:gridCol>
                <a:gridCol w="992785">
                  <a:extLst>
                    <a:ext uri="{9D8B030D-6E8A-4147-A177-3AD203B41FA5}">
                      <a16:colId xmlns:a16="http://schemas.microsoft.com/office/drawing/2014/main" val="237326144"/>
                    </a:ext>
                  </a:extLst>
                </a:gridCol>
                <a:gridCol w="1256270">
                  <a:extLst>
                    <a:ext uri="{9D8B030D-6E8A-4147-A177-3AD203B41FA5}">
                      <a16:colId xmlns:a16="http://schemas.microsoft.com/office/drawing/2014/main" val="1615670283"/>
                    </a:ext>
                  </a:extLst>
                </a:gridCol>
                <a:gridCol w="1124528">
                  <a:extLst>
                    <a:ext uri="{9D8B030D-6E8A-4147-A177-3AD203B41FA5}">
                      <a16:colId xmlns:a16="http://schemas.microsoft.com/office/drawing/2014/main" val="2159329685"/>
                    </a:ext>
                  </a:extLst>
                </a:gridCol>
              </a:tblGrid>
              <a:tr h="305057">
                <a:tc gridSpan="4">
                  <a:txBody>
                    <a:bodyPr/>
                    <a:lstStyle/>
                    <a:p>
                      <a:pPr algn="ctr"/>
                      <a:r>
                        <a:rPr lang="en-GB" dirty="0"/>
                        <a:t>Closing balance sheet  (A = C +L)</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1250656360"/>
                  </a:ext>
                </a:extLst>
              </a:tr>
              <a:tr h="305057">
                <a:tc gridSpan="2">
                  <a:txBody>
                    <a:bodyPr/>
                    <a:lstStyle/>
                    <a:p>
                      <a:pPr algn="ctr"/>
                      <a:r>
                        <a:rPr lang="en-GB" dirty="0"/>
                        <a:t>Assets</a:t>
                      </a:r>
                    </a:p>
                    <a:p>
                      <a:pPr algn="ctr"/>
                      <a:r>
                        <a:rPr lang="en-GB" dirty="0"/>
                        <a:t>(£)</a:t>
                      </a:r>
                    </a:p>
                  </a:txBody>
                  <a:tcPr/>
                </a:tc>
                <a:tc hMerge="1">
                  <a:txBody>
                    <a:bodyPr/>
                    <a:lstStyle/>
                    <a:p>
                      <a:endParaRPr lang="en-GB"/>
                    </a:p>
                  </a:txBody>
                  <a:tcPr/>
                </a:tc>
                <a:tc gridSpan="2">
                  <a:txBody>
                    <a:bodyPr/>
                    <a:lstStyle/>
                    <a:p>
                      <a:pPr algn="ctr"/>
                      <a:r>
                        <a:rPr lang="en-GB" dirty="0"/>
                        <a:t>Capital and liabilities (£)</a:t>
                      </a:r>
                    </a:p>
                  </a:txBody>
                  <a:tcPr/>
                </a:tc>
                <a:tc hMerge="1">
                  <a:txBody>
                    <a:bodyPr/>
                    <a:lstStyle/>
                    <a:p>
                      <a:endParaRPr lang="en-GB"/>
                    </a:p>
                  </a:txBody>
                  <a:tcPr/>
                </a:tc>
                <a:extLst>
                  <a:ext uri="{0D108BD9-81ED-4DB2-BD59-A6C34878D82A}">
                    <a16:rowId xmlns:a16="http://schemas.microsoft.com/office/drawing/2014/main" val="177487586"/>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Vehicle</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a:t>
                      </a:r>
                    </a:p>
                  </a:txBody>
                  <a:tcPr/>
                </a:tc>
                <a:tc>
                  <a:txBody>
                    <a:bodyPr/>
                    <a:lstStyle/>
                    <a:p>
                      <a:r>
                        <a:rPr lang="en-GB" dirty="0"/>
                        <a:t>Capital</a:t>
                      </a:r>
                    </a:p>
                  </a:txBody>
                  <a:tcPr/>
                </a:tc>
                <a:tc>
                  <a:txBody>
                    <a:bodyPr/>
                    <a:lstStyle/>
                    <a:p>
                      <a:pPr algn="r"/>
                      <a:r>
                        <a:rPr lang="en-GB" dirty="0"/>
                        <a:t>20,000</a:t>
                      </a:r>
                    </a:p>
                  </a:txBody>
                  <a:tcPr/>
                </a:tc>
                <a:extLst>
                  <a:ext uri="{0D108BD9-81ED-4DB2-BD59-A6C34878D82A}">
                    <a16:rowId xmlns:a16="http://schemas.microsoft.com/office/drawing/2014/main" val="2093331117"/>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Cash</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8,000</a:t>
                      </a:r>
                    </a:p>
                  </a:txBody>
                  <a:tcPr/>
                </a:tc>
                <a:tc>
                  <a:txBody>
                    <a:bodyPr/>
                    <a:lstStyle/>
                    <a:p>
                      <a:r>
                        <a:rPr lang="en-GB" dirty="0"/>
                        <a:t>Profit</a:t>
                      </a:r>
                    </a:p>
                  </a:txBody>
                  <a:tcPr/>
                </a:tc>
                <a:tc>
                  <a:txBody>
                    <a:bodyPr/>
                    <a:lstStyle/>
                    <a:p>
                      <a:pPr algn="r"/>
                      <a:r>
                        <a:rPr lang="en-GB" u="sng" dirty="0"/>
                        <a:t>3,000</a:t>
                      </a:r>
                    </a:p>
                  </a:txBody>
                  <a:tcPr/>
                </a:tc>
                <a:extLst>
                  <a:ext uri="{0D108BD9-81ED-4DB2-BD59-A6C34878D82A}">
                    <a16:rowId xmlns:a16="http://schemas.microsoft.com/office/drawing/2014/main" val="1500648049"/>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23,000</a:t>
                      </a:r>
                    </a:p>
                  </a:txBody>
                  <a:tcPr/>
                </a:tc>
                <a:tc>
                  <a:txBody>
                    <a:bodyPr/>
                    <a:lstStyle/>
                    <a:p>
                      <a:r>
                        <a:rPr lang="en-GB" dirty="0"/>
                        <a:t>Total</a:t>
                      </a:r>
                    </a:p>
                  </a:txBody>
                  <a:tcPr/>
                </a:tc>
                <a:tc>
                  <a:txBody>
                    <a:bodyPr/>
                    <a:lstStyle/>
                    <a:p>
                      <a:pPr algn="r"/>
                      <a:r>
                        <a:rPr lang="en-GB" dirty="0"/>
                        <a:t>23,000</a:t>
                      </a:r>
                    </a:p>
                  </a:txBody>
                  <a:tcPr/>
                </a:tc>
                <a:extLst>
                  <a:ext uri="{0D108BD9-81ED-4DB2-BD59-A6C34878D82A}">
                    <a16:rowId xmlns:a16="http://schemas.microsoft.com/office/drawing/2014/main" val="202439491"/>
                  </a:ext>
                </a:extLst>
              </a:tr>
            </a:tbl>
          </a:graphicData>
        </a:graphic>
      </p:graphicFrame>
      <p:graphicFrame>
        <p:nvGraphicFramePr>
          <p:cNvPr id="8" name="Table 7">
            <a:extLst>
              <a:ext uri="{FF2B5EF4-FFF2-40B4-BE49-F238E27FC236}">
                <a16:creationId xmlns:a16="http://schemas.microsoft.com/office/drawing/2014/main" id="{F7BC681E-D0C9-47EB-3AB8-6D87E78E3E67}"/>
              </a:ext>
            </a:extLst>
          </p:cNvPr>
          <p:cNvGraphicFramePr>
            <a:graphicFrameLocks noGrp="1"/>
          </p:cNvGraphicFramePr>
          <p:nvPr>
            <p:extLst>
              <p:ext uri="{D42A27DB-BD31-4B8C-83A1-F6EECF244321}">
                <p14:modId xmlns:p14="http://schemas.microsoft.com/office/powerpoint/2010/main" val="3534721600"/>
              </p:ext>
            </p:extLst>
          </p:nvPr>
        </p:nvGraphicFramePr>
        <p:xfrm>
          <a:off x="1727197" y="5516419"/>
          <a:ext cx="4498112" cy="1112520"/>
        </p:xfrm>
        <a:graphic>
          <a:graphicData uri="http://schemas.openxmlformats.org/drawingml/2006/table">
            <a:tbl>
              <a:tblPr firstRow="1" bandRow="1">
                <a:tableStyleId>{5C22544A-7EE6-4342-B048-85BDC9FD1C3A}</a:tableStyleId>
              </a:tblPr>
              <a:tblGrid>
                <a:gridCol w="2249056">
                  <a:extLst>
                    <a:ext uri="{9D8B030D-6E8A-4147-A177-3AD203B41FA5}">
                      <a16:colId xmlns:a16="http://schemas.microsoft.com/office/drawing/2014/main" val="3074843299"/>
                    </a:ext>
                  </a:extLst>
                </a:gridCol>
                <a:gridCol w="2249056">
                  <a:extLst>
                    <a:ext uri="{9D8B030D-6E8A-4147-A177-3AD203B41FA5}">
                      <a16:colId xmlns:a16="http://schemas.microsoft.com/office/drawing/2014/main" val="3161876604"/>
                    </a:ext>
                  </a:extLst>
                </a:gridCol>
              </a:tblGrid>
              <a:tr h="370840">
                <a:tc gridSpan="2">
                  <a:txBody>
                    <a:bodyPr/>
                    <a:lstStyle/>
                    <a:p>
                      <a:pPr algn="ctr"/>
                      <a:r>
                        <a:rPr lang="en-GB" dirty="0"/>
                        <a:t>Cash breakdown</a:t>
                      </a:r>
                    </a:p>
                  </a:txBody>
                  <a:tcPr/>
                </a:tc>
                <a:tc hMerge="1">
                  <a:txBody>
                    <a:bodyPr/>
                    <a:lstStyle/>
                    <a:p>
                      <a:pPr algn="ctr"/>
                      <a:endParaRPr lang="en-GB" dirty="0"/>
                    </a:p>
                  </a:txBody>
                  <a:tcPr/>
                </a:tc>
                <a:extLst>
                  <a:ext uri="{0D108BD9-81ED-4DB2-BD59-A6C34878D82A}">
                    <a16:rowId xmlns:a16="http://schemas.microsoft.com/office/drawing/2014/main" val="4236638747"/>
                  </a:ext>
                </a:extLst>
              </a:tr>
              <a:tr h="370840">
                <a:tc>
                  <a:txBody>
                    <a:bodyPr/>
                    <a:lstStyle/>
                    <a:p>
                      <a:r>
                        <a:rPr lang="en-GB" b="0" dirty="0"/>
                        <a:t>Profit</a:t>
                      </a:r>
                    </a:p>
                  </a:txBody>
                  <a:tcPr/>
                </a:tc>
                <a:tc>
                  <a:txBody>
                    <a:bodyPr/>
                    <a:lstStyle/>
                    <a:p>
                      <a:pPr algn="r"/>
                      <a:r>
                        <a:rPr lang="en-GB" b="0" dirty="0"/>
                        <a:t>£3,000</a:t>
                      </a:r>
                    </a:p>
                  </a:txBody>
                  <a:tcPr/>
                </a:tc>
                <a:extLst>
                  <a:ext uri="{0D108BD9-81ED-4DB2-BD59-A6C34878D82A}">
                    <a16:rowId xmlns:a16="http://schemas.microsoft.com/office/drawing/2014/main" val="1067405849"/>
                  </a:ext>
                </a:extLst>
              </a:tr>
              <a:tr h="370840">
                <a:tc>
                  <a:txBody>
                    <a:bodyPr/>
                    <a:lstStyle/>
                    <a:p>
                      <a:r>
                        <a:rPr lang="en-GB" b="0" dirty="0"/>
                        <a:t>Depreciation</a:t>
                      </a:r>
                    </a:p>
                  </a:txBody>
                  <a:tcPr/>
                </a:tc>
                <a:tc>
                  <a:txBody>
                    <a:bodyPr/>
                    <a:lstStyle/>
                    <a:p>
                      <a:pPr algn="r"/>
                      <a:r>
                        <a:rPr lang="en-GB" b="0" dirty="0"/>
                        <a:t>£5,000</a:t>
                      </a:r>
                    </a:p>
                  </a:txBody>
                  <a:tcPr/>
                </a:tc>
                <a:extLst>
                  <a:ext uri="{0D108BD9-81ED-4DB2-BD59-A6C34878D82A}">
                    <a16:rowId xmlns:a16="http://schemas.microsoft.com/office/drawing/2014/main" val="223273953"/>
                  </a:ext>
                </a:extLst>
              </a:tr>
            </a:tbl>
          </a:graphicData>
        </a:graphic>
      </p:graphicFrame>
      <p:sp>
        <p:nvSpPr>
          <p:cNvPr id="9" name="Arrow: U-Turn 8">
            <a:extLst>
              <a:ext uri="{FF2B5EF4-FFF2-40B4-BE49-F238E27FC236}">
                <a16:creationId xmlns:a16="http://schemas.microsoft.com/office/drawing/2014/main" id="{0FC4C93F-3ACA-5F32-0C70-A10D7BDD9D7E}"/>
              </a:ext>
            </a:extLst>
          </p:cNvPr>
          <p:cNvSpPr/>
          <p:nvPr/>
        </p:nvSpPr>
        <p:spPr>
          <a:xfrm rot="16200000" flipH="1">
            <a:off x="644015" y="4874262"/>
            <a:ext cx="1228879" cy="688108"/>
          </a:xfrm>
          <a:prstGeom prst="uturnArrow">
            <a:avLst>
              <a:gd name="adj1" fmla="val 28006"/>
              <a:gd name="adj2" fmla="val 23596"/>
              <a:gd name="adj3" fmla="val 25000"/>
              <a:gd name="adj4" fmla="val 44073"/>
              <a:gd name="adj5" fmla="val 100000"/>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2" name="Arrow: Right 11">
            <a:extLst>
              <a:ext uri="{FF2B5EF4-FFF2-40B4-BE49-F238E27FC236}">
                <a16:creationId xmlns:a16="http://schemas.microsoft.com/office/drawing/2014/main" id="{B03788A2-B8DA-36B4-B6A1-25E7EAB8A25B}"/>
              </a:ext>
            </a:extLst>
          </p:cNvPr>
          <p:cNvSpPr/>
          <p:nvPr/>
        </p:nvSpPr>
        <p:spPr>
          <a:xfrm>
            <a:off x="6438392" y="1765531"/>
            <a:ext cx="1430990"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Right 13">
            <a:extLst>
              <a:ext uri="{FF2B5EF4-FFF2-40B4-BE49-F238E27FC236}">
                <a16:creationId xmlns:a16="http://schemas.microsoft.com/office/drawing/2014/main" id="{BA10AA56-1369-D223-B85F-16E8CAD4616D}"/>
              </a:ext>
            </a:extLst>
          </p:cNvPr>
          <p:cNvSpPr/>
          <p:nvPr/>
        </p:nvSpPr>
        <p:spPr>
          <a:xfrm rot="10800000">
            <a:off x="6368472" y="4069449"/>
            <a:ext cx="1430990"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327294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282240"/>
          </a:xfrm>
        </p:spPr>
        <p:txBody>
          <a:bodyPr>
            <a:normAutofit fontScale="90000"/>
          </a:bodyPr>
          <a:lstStyle/>
          <a:p>
            <a:r>
              <a:rPr lang="en-GB" dirty="0"/>
              <a:t>External impacts on working capital and cash management</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822823"/>
            <a:ext cx="12192000" cy="6322725"/>
          </a:xfrm>
          <a:solidFill>
            <a:schemeClr val="tx2">
              <a:lumMod val="90000"/>
              <a:lumOff val="10000"/>
            </a:schemeClr>
          </a:solidFill>
        </p:spPr>
        <p:txBody>
          <a:bodyPr>
            <a:normAutofit/>
          </a:bodyPr>
          <a:lstStyle/>
          <a:p>
            <a:pPr marL="0" indent="0">
              <a:buNone/>
            </a:pPr>
            <a:r>
              <a:rPr lang="en-GB" dirty="0"/>
              <a:t>Additionally, it must be remembered that up until we have focused on the internal aspects of working capital and cash management. However, we must also consider the external and internal outflows affecting working capital and cash holdings</a:t>
            </a:r>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770F3120-6BD8-F51B-25F8-1A5EEB17C202}"/>
              </a:ext>
            </a:extLst>
          </p:cNvPr>
          <p:cNvSpPr/>
          <p:nvPr/>
        </p:nvSpPr>
        <p:spPr>
          <a:xfrm>
            <a:off x="5206421" y="2895208"/>
            <a:ext cx="2013527" cy="358373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Cash</a:t>
            </a:r>
          </a:p>
        </p:txBody>
      </p:sp>
      <p:sp>
        <p:nvSpPr>
          <p:cNvPr id="5" name="Rectangle 4">
            <a:extLst>
              <a:ext uri="{FF2B5EF4-FFF2-40B4-BE49-F238E27FC236}">
                <a16:creationId xmlns:a16="http://schemas.microsoft.com/office/drawing/2014/main" id="{A800A311-A656-E7B0-9064-2E6D0AE8511E}"/>
              </a:ext>
            </a:extLst>
          </p:cNvPr>
          <p:cNvSpPr/>
          <p:nvPr/>
        </p:nvSpPr>
        <p:spPr>
          <a:xfrm>
            <a:off x="5206420" y="5917829"/>
            <a:ext cx="2013527" cy="5611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60000"/>
                    <a:lumOff val="40000"/>
                  </a:schemeClr>
                </a:solidFill>
              </a:rPr>
              <a:t>Short-term loan facility</a:t>
            </a:r>
          </a:p>
        </p:txBody>
      </p:sp>
      <p:sp>
        <p:nvSpPr>
          <p:cNvPr id="6" name="Rectangle 5">
            <a:extLst>
              <a:ext uri="{FF2B5EF4-FFF2-40B4-BE49-F238E27FC236}">
                <a16:creationId xmlns:a16="http://schemas.microsoft.com/office/drawing/2014/main" id="{CB16E98D-720C-0A5C-B256-BF90E482EEB6}"/>
              </a:ext>
            </a:extLst>
          </p:cNvPr>
          <p:cNvSpPr/>
          <p:nvPr/>
        </p:nvSpPr>
        <p:spPr>
          <a:xfrm>
            <a:off x="1043709" y="2881745"/>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6">
                    <a:lumMod val="40000"/>
                    <a:lumOff val="60000"/>
                  </a:schemeClr>
                </a:solidFill>
              </a:rPr>
              <a:t>Finance charges, tax, and dividends</a:t>
            </a:r>
          </a:p>
        </p:txBody>
      </p:sp>
      <p:sp>
        <p:nvSpPr>
          <p:cNvPr id="7" name="Rectangle 6">
            <a:extLst>
              <a:ext uri="{FF2B5EF4-FFF2-40B4-BE49-F238E27FC236}">
                <a16:creationId xmlns:a16="http://schemas.microsoft.com/office/drawing/2014/main" id="{1A3C539A-4E56-34DA-B824-05DEB8058E81}"/>
              </a:ext>
            </a:extLst>
          </p:cNvPr>
          <p:cNvSpPr/>
          <p:nvPr/>
        </p:nvSpPr>
        <p:spPr>
          <a:xfrm>
            <a:off x="1043709" y="4160590"/>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Loan repayments</a:t>
            </a:r>
          </a:p>
        </p:txBody>
      </p:sp>
      <p:sp>
        <p:nvSpPr>
          <p:cNvPr id="8" name="Rectangle 7">
            <a:extLst>
              <a:ext uri="{FF2B5EF4-FFF2-40B4-BE49-F238E27FC236}">
                <a16:creationId xmlns:a16="http://schemas.microsoft.com/office/drawing/2014/main" id="{4EE645F3-8929-08BC-9ADF-D047903F611B}"/>
              </a:ext>
            </a:extLst>
          </p:cNvPr>
          <p:cNvSpPr/>
          <p:nvPr/>
        </p:nvSpPr>
        <p:spPr>
          <a:xfrm>
            <a:off x="1043709" y="5532603"/>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Capital expenditure on assets etc</a:t>
            </a:r>
          </a:p>
        </p:txBody>
      </p:sp>
      <p:sp>
        <p:nvSpPr>
          <p:cNvPr id="9" name="Rectangle 8">
            <a:extLst>
              <a:ext uri="{FF2B5EF4-FFF2-40B4-BE49-F238E27FC236}">
                <a16:creationId xmlns:a16="http://schemas.microsoft.com/office/drawing/2014/main" id="{8FE82849-5E5A-3782-14BA-49D22E6D1977}"/>
              </a:ext>
            </a:extLst>
          </p:cNvPr>
          <p:cNvSpPr/>
          <p:nvPr/>
        </p:nvSpPr>
        <p:spPr>
          <a:xfrm>
            <a:off x="9371007" y="2881744"/>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00"/>
                </a:solidFill>
              </a:rPr>
              <a:t>New equity capital</a:t>
            </a:r>
          </a:p>
        </p:txBody>
      </p:sp>
      <p:sp>
        <p:nvSpPr>
          <p:cNvPr id="10" name="Rectangle 9">
            <a:extLst>
              <a:ext uri="{FF2B5EF4-FFF2-40B4-BE49-F238E27FC236}">
                <a16:creationId xmlns:a16="http://schemas.microsoft.com/office/drawing/2014/main" id="{1EC75C95-DCBE-1BC1-8914-E69549D29B34}"/>
              </a:ext>
            </a:extLst>
          </p:cNvPr>
          <p:cNvSpPr/>
          <p:nvPr/>
        </p:nvSpPr>
        <p:spPr>
          <a:xfrm>
            <a:off x="9407237" y="4190606"/>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5">
                    <a:lumMod val="40000"/>
                    <a:lumOff val="60000"/>
                  </a:schemeClr>
                </a:solidFill>
              </a:rPr>
              <a:t>New non-current loans</a:t>
            </a:r>
          </a:p>
        </p:txBody>
      </p:sp>
      <p:sp>
        <p:nvSpPr>
          <p:cNvPr id="11" name="Rectangle 10">
            <a:extLst>
              <a:ext uri="{FF2B5EF4-FFF2-40B4-BE49-F238E27FC236}">
                <a16:creationId xmlns:a16="http://schemas.microsoft.com/office/drawing/2014/main" id="{E69F28E2-D015-645C-1349-0F370FAAD668}"/>
              </a:ext>
            </a:extLst>
          </p:cNvPr>
          <p:cNvSpPr/>
          <p:nvPr/>
        </p:nvSpPr>
        <p:spPr>
          <a:xfrm>
            <a:off x="9369132" y="5641760"/>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F0"/>
                </a:solidFill>
              </a:rPr>
              <a:t>Sale of non-current assets</a:t>
            </a:r>
          </a:p>
        </p:txBody>
      </p:sp>
      <p:sp>
        <p:nvSpPr>
          <p:cNvPr id="26" name="Arrow: Right 25">
            <a:extLst>
              <a:ext uri="{FF2B5EF4-FFF2-40B4-BE49-F238E27FC236}">
                <a16:creationId xmlns:a16="http://schemas.microsoft.com/office/drawing/2014/main" id="{22240147-70AF-1C7B-281F-3DDA99B63C51}"/>
              </a:ext>
            </a:extLst>
          </p:cNvPr>
          <p:cNvSpPr/>
          <p:nvPr/>
        </p:nvSpPr>
        <p:spPr>
          <a:xfrm rot="10800000">
            <a:off x="7445081" y="3235137"/>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Arrow: Right 26">
            <a:extLst>
              <a:ext uri="{FF2B5EF4-FFF2-40B4-BE49-F238E27FC236}">
                <a16:creationId xmlns:a16="http://schemas.microsoft.com/office/drawing/2014/main" id="{F56F8C69-70A8-CE65-32E4-9F717800B337}"/>
              </a:ext>
            </a:extLst>
          </p:cNvPr>
          <p:cNvSpPr/>
          <p:nvPr/>
        </p:nvSpPr>
        <p:spPr>
          <a:xfrm rot="10800000">
            <a:off x="7391107" y="4529472"/>
            <a:ext cx="1753177"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Arrow: Right 27">
            <a:extLst>
              <a:ext uri="{FF2B5EF4-FFF2-40B4-BE49-F238E27FC236}">
                <a16:creationId xmlns:a16="http://schemas.microsoft.com/office/drawing/2014/main" id="{23793793-7D0D-FED8-97BA-7F7C85263F6A}"/>
              </a:ext>
            </a:extLst>
          </p:cNvPr>
          <p:cNvSpPr/>
          <p:nvPr/>
        </p:nvSpPr>
        <p:spPr>
          <a:xfrm rot="10800000">
            <a:off x="7391107" y="5865880"/>
            <a:ext cx="1753177"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Arrow: Right 28">
            <a:extLst>
              <a:ext uri="{FF2B5EF4-FFF2-40B4-BE49-F238E27FC236}">
                <a16:creationId xmlns:a16="http://schemas.microsoft.com/office/drawing/2014/main" id="{3614C995-A32C-843C-17A3-6E2C2B4B15DA}"/>
              </a:ext>
            </a:extLst>
          </p:cNvPr>
          <p:cNvSpPr/>
          <p:nvPr/>
        </p:nvSpPr>
        <p:spPr>
          <a:xfrm rot="10800000">
            <a:off x="3346451" y="5885176"/>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Arrow: Right 29">
            <a:extLst>
              <a:ext uri="{FF2B5EF4-FFF2-40B4-BE49-F238E27FC236}">
                <a16:creationId xmlns:a16="http://schemas.microsoft.com/office/drawing/2014/main" id="{A4C473C7-CA04-D783-F3FA-74F33B9722D9}"/>
              </a:ext>
            </a:extLst>
          </p:cNvPr>
          <p:cNvSpPr/>
          <p:nvPr/>
        </p:nvSpPr>
        <p:spPr>
          <a:xfrm rot="10800000">
            <a:off x="3331731" y="4384710"/>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Arrow: Right 30">
            <a:extLst>
              <a:ext uri="{FF2B5EF4-FFF2-40B4-BE49-F238E27FC236}">
                <a16:creationId xmlns:a16="http://schemas.microsoft.com/office/drawing/2014/main" id="{F403D961-975B-D033-4B34-2133EE2DD34E}"/>
              </a:ext>
            </a:extLst>
          </p:cNvPr>
          <p:cNvSpPr/>
          <p:nvPr/>
        </p:nvSpPr>
        <p:spPr>
          <a:xfrm rot="10800000">
            <a:off x="3346451" y="3105864"/>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327811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831272"/>
          </a:xfrm>
        </p:spPr>
        <p:txBody>
          <a:bodyPr>
            <a:normAutofit/>
          </a:bodyPr>
          <a:lstStyle/>
          <a:p>
            <a:endParaRPr lang="en-GB" dirty="0"/>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378691"/>
            <a:ext cx="12192000" cy="6322725"/>
          </a:xfrm>
          <a:solidFill>
            <a:schemeClr val="tx2">
              <a:lumMod val="90000"/>
              <a:lumOff val="10000"/>
            </a:schemeClr>
          </a:solidFill>
        </p:spPr>
        <p:txBody>
          <a:bodyPr>
            <a:normAutofit lnSpcReduction="10000"/>
          </a:bodyPr>
          <a:lstStyle/>
          <a:p>
            <a:endParaRPr lang="en-GB" dirty="0"/>
          </a:p>
          <a:p>
            <a:r>
              <a:rPr lang="en-GB" dirty="0"/>
              <a:t>Finally, it is worth noting how businesses in different industries may have to manage their working capital and cash holdings in response to changes in economic conditions</a:t>
            </a:r>
          </a:p>
          <a:p>
            <a:endParaRPr lang="en-GB" dirty="0"/>
          </a:p>
          <a:p>
            <a:r>
              <a:rPr lang="en-GB" dirty="0"/>
              <a:t>We can use the balance sheet diagram from slide number 4 to help understand these issues</a:t>
            </a:r>
          </a:p>
          <a:p>
            <a:endParaRPr lang="en-GB" dirty="0"/>
          </a:p>
          <a:p>
            <a:r>
              <a:rPr lang="en-GB" dirty="0"/>
              <a:t>For example, a firm with a significant proportion of current assets will be particularly prone to inflation rate increases; and a company that has borrowed heavily in the long-term (non-current liabilities) will be exposed to changes in interest rates </a:t>
            </a:r>
          </a:p>
          <a:p>
            <a:endParaRPr lang="en-GB" dirty="0"/>
          </a:p>
          <a:p>
            <a:r>
              <a:rPr lang="en-GB" dirty="0"/>
              <a:t>You may recall, we have looked at some of these situations when considering capital structure and varying levels of gearing</a:t>
            </a:r>
          </a:p>
          <a:p>
            <a:pPr marL="0" indent="0">
              <a:buNone/>
            </a:pPr>
            <a:endParaRPr lang="en-GB" dirty="0"/>
          </a:p>
        </p:txBody>
      </p:sp>
    </p:spTree>
    <p:extLst>
      <p:ext uri="{BB962C8B-B14F-4D97-AF65-F5344CB8AC3E}">
        <p14:creationId xmlns:p14="http://schemas.microsoft.com/office/powerpoint/2010/main" val="1772084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1" y="-452581"/>
            <a:ext cx="12275127" cy="1034472"/>
          </a:xfrm>
        </p:spPr>
        <p:txBody>
          <a:bodyPr>
            <a:normAutofit/>
          </a:bodyPr>
          <a:lstStyle/>
          <a:p>
            <a:r>
              <a:rPr lang="en-GB" dirty="0"/>
              <a:t>Contrasting industries’ balance sheets</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83127" y="581891"/>
            <a:ext cx="12192000" cy="6322725"/>
          </a:xfrm>
          <a:solidFill>
            <a:schemeClr val="tx2">
              <a:lumMod val="90000"/>
              <a:lumOff val="10000"/>
            </a:schemeClr>
          </a:solidFill>
        </p:spPr>
        <p:txBody>
          <a:bodyPr>
            <a:normAutofit/>
          </a:bodyPr>
          <a:lstStyle/>
          <a:p>
            <a:endParaRPr lang="en-GB" dirty="0"/>
          </a:p>
          <a:p>
            <a:pPr marL="0" indent="0">
              <a:buNone/>
            </a:pPr>
            <a:endParaRPr lang="en-GB" dirty="0"/>
          </a:p>
        </p:txBody>
      </p:sp>
      <p:sp>
        <p:nvSpPr>
          <p:cNvPr id="5" name="Rectangle 4">
            <a:extLst>
              <a:ext uri="{FF2B5EF4-FFF2-40B4-BE49-F238E27FC236}">
                <a16:creationId xmlns:a16="http://schemas.microsoft.com/office/drawing/2014/main" id="{3D192560-881D-B772-F764-518814669317}"/>
              </a:ext>
            </a:extLst>
          </p:cNvPr>
          <p:cNvSpPr/>
          <p:nvPr/>
        </p:nvSpPr>
        <p:spPr>
          <a:xfrm>
            <a:off x="810196" y="1568483"/>
            <a:ext cx="2357441" cy="2574818"/>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assets</a:t>
            </a:r>
          </a:p>
          <a:p>
            <a:pPr algn="ctr"/>
            <a:r>
              <a:rPr lang="en-GB" sz="2000" b="1" dirty="0">
                <a:solidFill>
                  <a:schemeClr val="tx2">
                    <a:lumMod val="90000"/>
                    <a:lumOff val="10000"/>
                  </a:schemeClr>
                </a:solidFill>
              </a:rPr>
              <a:t>£68m</a:t>
            </a:r>
          </a:p>
        </p:txBody>
      </p:sp>
      <p:sp>
        <p:nvSpPr>
          <p:cNvPr id="6" name="Rectangle 5">
            <a:extLst>
              <a:ext uri="{FF2B5EF4-FFF2-40B4-BE49-F238E27FC236}">
                <a16:creationId xmlns:a16="http://schemas.microsoft.com/office/drawing/2014/main" id="{C738B645-79AC-AF1E-94E5-DA7849D2BA93}"/>
              </a:ext>
            </a:extLst>
          </p:cNvPr>
          <p:cNvSpPr/>
          <p:nvPr/>
        </p:nvSpPr>
        <p:spPr>
          <a:xfrm>
            <a:off x="810196" y="4143301"/>
            <a:ext cx="2357441" cy="17618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r>
              <a:rPr lang="en-GB" sz="2000" b="1" dirty="0"/>
              <a:t>£32m</a:t>
            </a:r>
          </a:p>
          <a:p>
            <a:pPr algn="ctr"/>
            <a:endParaRPr lang="en-GB" sz="2000" dirty="0"/>
          </a:p>
        </p:txBody>
      </p:sp>
      <p:sp>
        <p:nvSpPr>
          <p:cNvPr id="8" name="Rectangle 7">
            <a:extLst>
              <a:ext uri="{FF2B5EF4-FFF2-40B4-BE49-F238E27FC236}">
                <a16:creationId xmlns:a16="http://schemas.microsoft.com/office/drawing/2014/main" id="{8A9A8865-ECF1-A806-5346-5561820040FC}"/>
              </a:ext>
            </a:extLst>
          </p:cNvPr>
          <p:cNvSpPr/>
          <p:nvPr/>
        </p:nvSpPr>
        <p:spPr>
          <a:xfrm>
            <a:off x="3167636" y="4966918"/>
            <a:ext cx="2357441" cy="963587"/>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b="1" dirty="0"/>
          </a:p>
          <a:p>
            <a:pPr algn="ctr"/>
            <a:endParaRPr lang="en-GB" dirty="0"/>
          </a:p>
          <a:p>
            <a:pPr algn="ctr"/>
            <a:endParaRPr lang="en-GB" dirty="0"/>
          </a:p>
          <a:p>
            <a:pPr algn="ctr"/>
            <a:endParaRPr lang="en-GB" b="1" u="sng" dirty="0"/>
          </a:p>
          <a:p>
            <a:pPr algn="ctr"/>
            <a:endParaRPr lang="en-GB" b="1" u="sng" dirty="0"/>
          </a:p>
          <a:p>
            <a:pPr algn="ctr"/>
            <a:endParaRPr lang="en-GB" b="1" u="sng" dirty="0"/>
          </a:p>
          <a:p>
            <a:pPr algn="ctr"/>
            <a:endParaRPr lang="en-GB" sz="2000" b="1" u="sng" dirty="0"/>
          </a:p>
          <a:p>
            <a:pPr algn="ctr"/>
            <a:r>
              <a:rPr lang="en-GB" sz="2000" b="1" u="sng" dirty="0"/>
              <a:t>Current liabilities</a:t>
            </a:r>
          </a:p>
          <a:p>
            <a:pPr algn="ctr"/>
            <a:r>
              <a:rPr lang="en-GB" sz="2000" b="1" dirty="0"/>
              <a:t>£21m</a:t>
            </a:r>
          </a:p>
          <a:p>
            <a:pPr algn="ctr"/>
            <a:endParaRPr lang="en-GB" b="1"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9" name="Rectangle 8">
            <a:extLst>
              <a:ext uri="{FF2B5EF4-FFF2-40B4-BE49-F238E27FC236}">
                <a16:creationId xmlns:a16="http://schemas.microsoft.com/office/drawing/2014/main" id="{0970236E-5776-8DF4-0144-D995865433F8}"/>
              </a:ext>
            </a:extLst>
          </p:cNvPr>
          <p:cNvSpPr/>
          <p:nvPr/>
        </p:nvSpPr>
        <p:spPr>
          <a:xfrm>
            <a:off x="3167638" y="3686496"/>
            <a:ext cx="2357440" cy="133772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1"/>
                </a:solidFill>
              </a:rPr>
              <a:t>Non-current liabilities</a:t>
            </a:r>
          </a:p>
          <a:p>
            <a:pPr algn="ctr"/>
            <a:r>
              <a:rPr lang="en-GB" sz="2000" b="1" dirty="0">
                <a:solidFill>
                  <a:schemeClr val="tx1"/>
                </a:solidFill>
              </a:rPr>
              <a:t>£32m</a:t>
            </a:r>
          </a:p>
        </p:txBody>
      </p:sp>
      <p:sp>
        <p:nvSpPr>
          <p:cNvPr id="10" name="Rectangle 9">
            <a:extLst>
              <a:ext uri="{FF2B5EF4-FFF2-40B4-BE49-F238E27FC236}">
                <a16:creationId xmlns:a16="http://schemas.microsoft.com/office/drawing/2014/main" id="{7DD11C4E-02AF-1870-A2C8-1C99EDB330B7}"/>
              </a:ext>
            </a:extLst>
          </p:cNvPr>
          <p:cNvSpPr/>
          <p:nvPr/>
        </p:nvSpPr>
        <p:spPr>
          <a:xfrm>
            <a:off x="6541359" y="1568482"/>
            <a:ext cx="2357441" cy="1793554"/>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assets</a:t>
            </a:r>
          </a:p>
          <a:p>
            <a:pPr algn="ctr"/>
            <a:r>
              <a:rPr lang="en-GB" sz="2000" b="1" dirty="0">
                <a:solidFill>
                  <a:schemeClr val="tx2">
                    <a:lumMod val="90000"/>
                    <a:lumOff val="10000"/>
                  </a:schemeClr>
                </a:solidFill>
              </a:rPr>
              <a:t>£38m</a:t>
            </a:r>
          </a:p>
        </p:txBody>
      </p:sp>
      <p:sp>
        <p:nvSpPr>
          <p:cNvPr id="11" name="Rectangle 10">
            <a:extLst>
              <a:ext uri="{FF2B5EF4-FFF2-40B4-BE49-F238E27FC236}">
                <a16:creationId xmlns:a16="http://schemas.microsoft.com/office/drawing/2014/main" id="{BBFBEE3A-9ACB-1040-61F7-E75994D163C1}"/>
              </a:ext>
            </a:extLst>
          </p:cNvPr>
          <p:cNvSpPr/>
          <p:nvPr/>
        </p:nvSpPr>
        <p:spPr>
          <a:xfrm>
            <a:off x="6541358" y="3371488"/>
            <a:ext cx="2357441" cy="25590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r>
              <a:rPr lang="en-GB" sz="2000" b="1" dirty="0"/>
              <a:t>£62m</a:t>
            </a:r>
          </a:p>
          <a:p>
            <a:pPr algn="ctr"/>
            <a:endParaRPr lang="en-GB" sz="2000" dirty="0"/>
          </a:p>
        </p:txBody>
      </p:sp>
      <p:sp>
        <p:nvSpPr>
          <p:cNvPr id="13" name="Rectangle 12">
            <a:extLst>
              <a:ext uri="{FF2B5EF4-FFF2-40B4-BE49-F238E27FC236}">
                <a16:creationId xmlns:a16="http://schemas.microsoft.com/office/drawing/2014/main" id="{ED30E87B-AB22-3AFE-7F41-2A6F27987D9A}"/>
              </a:ext>
            </a:extLst>
          </p:cNvPr>
          <p:cNvSpPr/>
          <p:nvPr/>
        </p:nvSpPr>
        <p:spPr>
          <a:xfrm>
            <a:off x="3167637" y="1568482"/>
            <a:ext cx="2357441" cy="2149404"/>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Capital</a:t>
            </a:r>
          </a:p>
          <a:p>
            <a:pPr algn="ctr"/>
            <a:r>
              <a:rPr lang="en-GB" sz="2000" b="1" dirty="0"/>
              <a:t>Equity and reserves</a:t>
            </a:r>
          </a:p>
          <a:p>
            <a:pPr algn="ctr"/>
            <a:r>
              <a:rPr lang="en-GB" sz="2000" b="1" dirty="0"/>
              <a:t>£47m</a:t>
            </a:r>
          </a:p>
        </p:txBody>
      </p:sp>
      <p:sp>
        <p:nvSpPr>
          <p:cNvPr id="16" name="Rectangle 15">
            <a:extLst>
              <a:ext uri="{FF2B5EF4-FFF2-40B4-BE49-F238E27FC236}">
                <a16:creationId xmlns:a16="http://schemas.microsoft.com/office/drawing/2014/main" id="{1F157E7A-EA57-E63D-8858-868798DE1B5A}"/>
              </a:ext>
            </a:extLst>
          </p:cNvPr>
          <p:cNvSpPr/>
          <p:nvPr/>
        </p:nvSpPr>
        <p:spPr>
          <a:xfrm>
            <a:off x="8898799" y="4143302"/>
            <a:ext cx="2357441" cy="1761838"/>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a:p>
            <a:pPr algn="ctr"/>
            <a:r>
              <a:rPr lang="en-GB" b="1" dirty="0"/>
              <a:t>£41m</a:t>
            </a:r>
          </a:p>
          <a:p>
            <a:pPr algn="ctr"/>
            <a:endParaRPr lang="en-GB" dirty="0"/>
          </a:p>
          <a:p>
            <a:pPr algn="ctr"/>
            <a:endParaRPr lang="en-GB" dirty="0"/>
          </a:p>
          <a:p>
            <a:pPr algn="ctr"/>
            <a:endParaRPr lang="en-GB" b="1" u="sng" dirty="0"/>
          </a:p>
          <a:p>
            <a:pPr algn="ctr"/>
            <a:endParaRPr lang="en-GB" b="1" u="sng" dirty="0"/>
          </a:p>
          <a:p>
            <a:pPr algn="ctr"/>
            <a:r>
              <a:rPr lang="en-GB" sz="2000" b="1" u="sng" dirty="0"/>
              <a:t>Current liabilities</a:t>
            </a:r>
          </a:p>
          <a:p>
            <a:pPr algn="ctr"/>
            <a:r>
              <a:rPr lang="en-GB" sz="2000" b="1" dirty="0"/>
              <a:t>£42m</a:t>
            </a:r>
          </a:p>
          <a:p>
            <a:pPr algn="ctr"/>
            <a:endParaRPr lang="en-GB" b="1"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17" name="Rectangle 16">
            <a:extLst>
              <a:ext uri="{FF2B5EF4-FFF2-40B4-BE49-F238E27FC236}">
                <a16:creationId xmlns:a16="http://schemas.microsoft.com/office/drawing/2014/main" id="{EBFE1E26-283E-938F-09D9-915887DE6DED}"/>
              </a:ext>
            </a:extLst>
          </p:cNvPr>
          <p:cNvSpPr/>
          <p:nvPr/>
        </p:nvSpPr>
        <p:spPr>
          <a:xfrm>
            <a:off x="8898800" y="3495965"/>
            <a:ext cx="2357440" cy="67270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b="1" u="sng" dirty="0">
                <a:solidFill>
                  <a:schemeClr val="tx1"/>
                </a:solidFill>
              </a:rPr>
              <a:t>Non-current liabilities</a:t>
            </a:r>
          </a:p>
          <a:p>
            <a:pPr algn="ctr"/>
            <a:r>
              <a:rPr lang="en-GB" sz="1700" b="1" dirty="0">
                <a:solidFill>
                  <a:schemeClr val="tx1"/>
                </a:solidFill>
              </a:rPr>
              <a:t>£17</a:t>
            </a:r>
          </a:p>
        </p:txBody>
      </p:sp>
      <p:sp>
        <p:nvSpPr>
          <p:cNvPr id="18" name="Rectangle 17">
            <a:extLst>
              <a:ext uri="{FF2B5EF4-FFF2-40B4-BE49-F238E27FC236}">
                <a16:creationId xmlns:a16="http://schemas.microsoft.com/office/drawing/2014/main" id="{77AE5EDF-7332-F681-A22B-74E05F5D0958}"/>
              </a:ext>
            </a:extLst>
          </p:cNvPr>
          <p:cNvSpPr/>
          <p:nvPr/>
        </p:nvSpPr>
        <p:spPr>
          <a:xfrm>
            <a:off x="8898798" y="1568481"/>
            <a:ext cx="2357441" cy="2016451"/>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Capital</a:t>
            </a:r>
          </a:p>
          <a:p>
            <a:pPr algn="ctr"/>
            <a:r>
              <a:rPr lang="en-GB" sz="2000" b="1" dirty="0"/>
              <a:t>Equity and reserves</a:t>
            </a:r>
          </a:p>
          <a:p>
            <a:pPr algn="ctr"/>
            <a:r>
              <a:rPr lang="en-GB" sz="2000" b="1" dirty="0"/>
              <a:t>£41m</a:t>
            </a:r>
          </a:p>
        </p:txBody>
      </p:sp>
      <p:sp>
        <p:nvSpPr>
          <p:cNvPr id="19" name="Rectangle 18">
            <a:extLst>
              <a:ext uri="{FF2B5EF4-FFF2-40B4-BE49-F238E27FC236}">
                <a16:creationId xmlns:a16="http://schemas.microsoft.com/office/drawing/2014/main" id="{B97FA195-C9A5-1818-9368-986D8158B373}"/>
              </a:ext>
            </a:extLst>
          </p:cNvPr>
          <p:cNvSpPr/>
          <p:nvPr/>
        </p:nvSpPr>
        <p:spPr>
          <a:xfrm>
            <a:off x="810196" y="927494"/>
            <a:ext cx="4714881" cy="47801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Brewing industry</a:t>
            </a:r>
          </a:p>
        </p:txBody>
      </p:sp>
      <p:sp>
        <p:nvSpPr>
          <p:cNvPr id="20" name="Rectangle 19">
            <a:extLst>
              <a:ext uri="{FF2B5EF4-FFF2-40B4-BE49-F238E27FC236}">
                <a16:creationId xmlns:a16="http://schemas.microsoft.com/office/drawing/2014/main" id="{9B30616F-6E5F-F8FA-21A8-FC399A015A8F}"/>
              </a:ext>
            </a:extLst>
          </p:cNvPr>
          <p:cNvSpPr/>
          <p:nvPr/>
        </p:nvSpPr>
        <p:spPr>
          <a:xfrm>
            <a:off x="6541358" y="927494"/>
            <a:ext cx="4714881" cy="47801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Textiles industry</a:t>
            </a:r>
          </a:p>
        </p:txBody>
      </p:sp>
    </p:spTree>
    <p:extLst>
      <p:ext uri="{BB962C8B-B14F-4D97-AF65-F5344CB8AC3E}">
        <p14:creationId xmlns:p14="http://schemas.microsoft.com/office/powerpoint/2010/main" val="2266712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831272"/>
          </a:xfrm>
        </p:spPr>
        <p:txBody>
          <a:bodyPr>
            <a:normAutofit/>
          </a:bodyPr>
          <a:lstStyle/>
          <a:p>
            <a:endParaRPr lang="en-GB" dirty="0"/>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378691"/>
            <a:ext cx="12192000" cy="6322725"/>
          </a:xfrm>
          <a:solidFill>
            <a:schemeClr val="tx2">
              <a:lumMod val="90000"/>
              <a:lumOff val="10000"/>
            </a:schemeClr>
          </a:solidFill>
        </p:spPr>
        <p:txBody>
          <a:bodyPr>
            <a:normAutofit/>
          </a:bodyPr>
          <a:lstStyle/>
          <a:p>
            <a:endParaRPr lang="en-GB" dirty="0"/>
          </a:p>
          <a:p>
            <a:r>
              <a:rPr lang="en-GB" dirty="0"/>
              <a:t>The balance sheet on the left for the brewing industry, shows a high percentage of non-current assets, which means greater investment on longer-term assets. This is reflected in the higher proportion of the equity and reserves, and longer-term liabilities illustrated on the capital and liabilities side of the balance sheet</a:t>
            </a:r>
          </a:p>
          <a:p>
            <a:endParaRPr lang="en-GB" dirty="0"/>
          </a:p>
          <a:p>
            <a:r>
              <a:rPr lang="en-GB" dirty="0"/>
              <a:t>In terms of the textile industry example balance sheet, there is a heavier investment in the short-term current assets, and there is a high proportion of current liabilities but relatively little long-term non-current liabilities</a:t>
            </a:r>
          </a:p>
          <a:p>
            <a:endParaRPr lang="en-GB" dirty="0"/>
          </a:p>
          <a:p>
            <a:r>
              <a:rPr lang="en-GB" dirty="0">
                <a:solidFill>
                  <a:srgbClr val="FFFF00"/>
                </a:solidFill>
              </a:rPr>
              <a:t>From these illustrations you can calculate the gearing ratios, the current ratio, and the working capital amount. What would be your assessment  of the two balance sheets?</a:t>
            </a:r>
          </a:p>
        </p:txBody>
      </p:sp>
    </p:spTree>
    <p:extLst>
      <p:ext uri="{BB962C8B-B14F-4D97-AF65-F5344CB8AC3E}">
        <p14:creationId xmlns:p14="http://schemas.microsoft.com/office/powerpoint/2010/main" val="25143401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3288</TotalTime>
  <Words>1118</Words>
  <Application>Microsoft Office PowerPoint</Application>
  <PresentationFormat>Widescreen</PresentationFormat>
  <Paragraphs>286</Paragraphs>
  <Slides>14</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Aptos</vt:lpstr>
      <vt:lpstr>Aptos Display</vt:lpstr>
      <vt:lpstr>Arial</vt:lpstr>
      <vt:lpstr>Myriad Pro</vt:lpstr>
      <vt:lpstr>Office Theme</vt:lpstr>
      <vt:lpstr>20140311PresentationUWTSDTemplate</vt:lpstr>
      <vt:lpstr>MBA  Financial Management</vt:lpstr>
      <vt:lpstr>Working capital and the operating cash cycle</vt:lpstr>
      <vt:lpstr>Working capital and the operating cash cycle - illustration 1</vt:lpstr>
      <vt:lpstr>Working capital and the operating cash cycle - illustration 2</vt:lpstr>
      <vt:lpstr>Working capital and the operating cash flow equation</vt:lpstr>
      <vt:lpstr>Working capital and the operating cash flow – profit and depreciation</vt:lpstr>
      <vt:lpstr>Working capital and the operating cash cycle - illustration 3</vt:lpstr>
      <vt:lpstr>How depreciation as a cash flow works - 1</vt:lpstr>
      <vt:lpstr>How depreciation as a cash flow works - 2</vt:lpstr>
      <vt:lpstr>How depreciation as a cash flow works - 3</vt:lpstr>
      <vt:lpstr>External impacts on working capital and cash management</vt:lpstr>
      <vt:lpstr>PowerPoint Presentation</vt:lpstr>
      <vt:lpstr>Contrasting industries’ balance sheets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Financial Management and Corporate Finance</dc:title>
  <dc:creator>David Jenkins</dc:creator>
  <cp:lastModifiedBy>David Jenkins</cp:lastModifiedBy>
  <cp:revision>19</cp:revision>
  <dcterms:created xsi:type="dcterms:W3CDTF">2024-02-25T10:38:40Z</dcterms:created>
  <dcterms:modified xsi:type="dcterms:W3CDTF">2024-10-09T18:41:25Z</dcterms:modified>
</cp:coreProperties>
</file>