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2" r:id="rId1"/>
  </p:sldMasterIdLst>
  <p:notesMasterIdLst>
    <p:notesMasterId r:id="rId34"/>
  </p:notesMasterIdLst>
  <p:handoutMasterIdLst>
    <p:handoutMasterId r:id="rId35"/>
  </p:handoutMasterIdLst>
  <p:sldIdLst>
    <p:sldId id="460" r:id="rId2"/>
    <p:sldId id="415" r:id="rId3"/>
    <p:sldId id="462" r:id="rId4"/>
    <p:sldId id="464" r:id="rId5"/>
    <p:sldId id="463" r:id="rId6"/>
    <p:sldId id="465" r:id="rId7"/>
    <p:sldId id="491" r:id="rId8"/>
    <p:sldId id="417" r:id="rId9"/>
    <p:sldId id="490" r:id="rId10"/>
    <p:sldId id="466" r:id="rId11"/>
    <p:sldId id="479" r:id="rId12"/>
    <p:sldId id="480" r:id="rId13"/>
    <p:sldId id="467" r:id="rId14"/>
    <p:sldId id="468" r:id="rId15"/>
    <p:sldId id="469" r:id="rId16"/>
    <p:sldId id="470" r:id="rId17"/>
    <p:sldId id="471" r:id="rId18"/>
    <p:sldId id="472" r:id="rId19"/>
    <p:sldId id="473" r:id="rId20"/>
    <p:sldId id="474" r:id="rId21"/>
    <p:sldId id="475" r:id="rId22"/>
    <p:sldId id="476" r:id="rId23"/>
    <p:sldId id="477" r:id="rId24"/>
    <p:sldId id="481" r:id="rId25"/>
    <p:sldId id="482" r:id="rId26"/>
    <p:sldId id="483" r:id="rId27"/>
    <p:sldId id="484" r:id="rId28"/>
    <p:sldId id="485" r:id="rId29"/>
    <p:sldId id="486" r:id="rId30"/>
    <p:sldId id="487" r:id="rId31"/>
    <p:sldId id="488" r:id="rId32"/>
    <p:sldId id="489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85E08"/>
    <a:srgbClr val="FF3300"/>
    <a:srgbClr val="CC3300"/>
    <a:srgbClr val="FFA827"/>
    <a:srgbClr val="BE6A0E"/>
    <a:srgbClr val="EE8512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22" autoAdjust="0"/>
    <p:restoredTop sz="94479" autoAdjust="0"/>
  </p:normalViewPr>
  <p:slideViewPr>
    <p:cSldViewPr>
      <p:cViewPr>
        <p:scale>
          <a:sx n="95" d="100"/>
          <a:sy n="95" d="100"/>
        </p:scale>
        <p:origin x="39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241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2F6D3E4A-37A3-4652-979D-D59837553E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539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F9535BD6-FAB7-4BE8-B3CD-462CB56F63A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0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254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7953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651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920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546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8890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5977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3974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113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0310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8683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9373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883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6568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4191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7807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2987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696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60"/>
              <a:ext cx="5476" cy="29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93197" name="Rectangle 1037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77497" y="3886200"/>
            <a:ext cx="7780703" cy="2286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 b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US" dirty="0" smtClean="0"/>
              <a:t>Chapter 1</a:t>
            </a:r>
          </a:p>
          <a:p>
            <a:r>
              <a:rPr lang="en-US" dirty="0" smtClean="0"/>
              <a:t>Some Title ….</a:t>
            </a:r>
            <a:endParaRPr lang="en-US" dirty="0"/>
          </a:p>
        </p:txBody>
      </p:sp>
      <p:sp>
        <p:nvSpPr>
          <p:cNvPr id="14" name="Rectangle 13"/>
          <p:cNvSpPr>
            <a:spLocks noGrp="1" noChangeArrowheads="1"/>
          </p:cNvSpPr>
          <p:nvPr userDrawn="1"/>
        </p:nvSpPr>
        <p:spPr bwMode="auto">
          <a:xfrm>
            <a:off x="0" y="304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dirty="0">
                <a:solidFill>
                  <a:srgbClr val="F85E08"/>
                </a:solidFill>
              </a:rPr>
              <a:t/>
            </a:r>
            <a:br>
              <a:rPr lang="en-US" dirty="0">
                <a:solidFill>
                  <a:srgbClr val="F85E08"/>
                </a:solidFill>
              </a:rPr>
            </a:b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sz="4000" b="0" dirty="0" smtClean="0">
                <a:solidFill>
                  <a:srgbClr val="F85E08"/>
                </a:solidFill>
              </a:rPr>
              <a:t>Business </a:t>
            </a:r>
            <a:r>
              <a:rPr lang="en-US" sz="4000" b="0" dirty="0">
                <a:solidFill>
                  <a:srgbClr val="F85E08"/>
                </a:solidFill>
              </a:rPr>
              <a:t>Intelligence and Analytics: Systems for Decision </a:t>
            </a:r>
            <a:r>
              <a:rPr lang="en-US" sz="4000" b="0" dirty="0" smtClean="0">
                <a:solidFill>
                  <a:srgbClr val="F85E08"/>
                </a:solidFill>
              </a:rPr>
              <a:t>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(10</a:t>
            </a:r>
            <a:r>
              <a:rPr lang="en-US" sz="4000" b="0" baseline="30000" dirty="0" smtClean="0">
                <a:solidFill>
                  <a:srgbClr val="F85E08"/>
                </a:solidFill>
              </a:rPr>
              <a:t>th</a:t>
            </a:r>
            <a:r>
              <a:rPr lang="en-US" sz="4000" b="0" dirty="0" smtClean="0">
                <a:solidFill>
                  <a:srgbClr val="F85E08"/>
                </a:solidFill>
              </a:rPr>
              <a:t> Edition)</a:t>
            </a:r>
            <a:endParaRPr lang="en-US" sz="4000" b="0" dirty="0">
              <a:solidFill>
                <a:srgbClr val="F85E08"/>
              </a:solidFill>
            </a:endParaRPr>
          </a:p>
        </p:txBody>
      </p:sp>
      <p:pic>
        <p:nvPicPr>
          <p:cNvPr id="15" name="Picture 2" descr="http://ecx.images-amazon.com/images/I/51L11n8dpnL._SX258_BO1,204,203,200_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57" y="2141538"/>
            <a:ext cx="1889222" cy="23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50825"/>
            <a:ext cx="1951038" cy="58816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50825"/>
            <a:ext cx="5700712" cy="58816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02A8D-DDAC-497C-93D6-0F6E7DA747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15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990600" y="6431578"/>
            <a:ext cx="7315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b">
            <a:spAutoFit/>
          </a:bodyPr>
          <a:lstStyle/>
          <a:p>
            <a:pPr algn="ctr">
              <a:spcBef>
                <a:spcPts val="600"/>
              </a:spcBef>
              <a:buClr>
                <a:schemeClr val="hlink"/>
              </a:buClr>
              <a:buSzPct val="110000"/>
              <a:buFont typeface="Wingdings" pitchFamily="2" charset="2"/>
              <a:buNone/>
              <a:defRPr/>
            </a:pPr>
            <a:r>
              <a:rPr lang="en-US" sz="1200" b="0" i="1" dirty="0">
                <a:solidFill>
                  <a:schemeClr val="tx1"/>
                </a:solidFill>
                <a:latin typeface="Arial" charset="0"/>
                <a:cs typeface="+mn-cs"/>
              </a:rPr>
              <a:t>    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Copyright © </a:t>
            </a:r>
            <a:r>
              <a:rPr lang="en-US" sz="1200" b="0" i="1" dirty="0" smtClean="0">
                <a:solidFill>
                  <a:srgbClr val="0000CC"/>
                </a:solidFill>
                <a:latin typeface="Arial" charset="0"/>
                <a:cs typeface="+mn-cs"/>
              </a:rPr>
              <a:t>2014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Pearson Education, Inc. </a:t>
            </a:r>
            <a:endParaRPr lang="en-US" sz="1200" b="0" dirty="0">
              <a:solidFill>
                <a:srgbClr val="0000CC"/>
              </a:solidFill>
              <a:latin typeface="Arial" charset="0"/>
              <a:cs typeface="+mn-cs"/>
            </a:endParaRPr>
          </a:p>
        </p:txBody>
      </p:sp>
      <p:sp>
        <p:nvSpPr>
          <p:cNvPr id="92162" name="Rectangle 2"/>
          <p:cNvSpPr>
            <a:spLocks noChangeArrowheads="1"/>
          </p:cNvSpPr>
          <p:nvPr/>
        </p:nvSpPr>
        <p:spPr bwMode="ltGray">
          <a:xfrm>
            <a:off x="417513" y="731838"/>
            <a:ext cx="438150" cy="4746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ltGray">
          <a:xfrm>
            <a:off x="800100" y="731838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4" name="Rectangle 4"/>
          <p:cNvSpPr>
            <a:spLocks noChangeArrowheads="1"/>
          </p:cNvSpPr>
          <p:nvPr/>
        </p:nvSpPr>
        <p:spPr bwMode="ltGray">
          <a:xfrm>
            <a:off x="541338" y="1154113"/>
            <a:ext cx="422275" cy="47466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ltGray">
          <a:xfrm>
            <a:off x="911225" y="1154113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ltGray">
          <a:xfrm>
            <a:off x="127000" y="1081088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gray">
          <a:xfrm>
            <a:off x="762000" y="623888"/>
            <a:ext cx="31750" cy="1052512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gray">
          <a:xfrm>
            <a:off x="442913" y="1414463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9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31776"/>
            <a:ext cx="7793037" cy="113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777875" y="1524000"/>
            <a:ext cx="817721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76200" y="6430962"/>
            <a:ext cx="70403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200" dirty="0" smtClean="0">
                <a:solidFill>
                  <a:srgbClr val="EE8411"/>
                </a:solidFill>
                <a:cs typeface="+mn-cs"/>
              </a:rPr>
              <a:t>13-</a:t>
            </a:r>
            <a:fld id="{930D3EF6-C8D8-4409-A7BA-DC47BF803ED5}" type="slidenum">
              <a:rPr lang="en-US" sz="1200" smtClean="0">
                <a:solidFill>
                  <a:srgbClr val="EE8411"/>
                </a:solidFill>
                <a:cs typeface="+mn-cs"/>
              </a:rPr>
              <a:pPr>
                <a:defRPr/>
              </a:pPr>
              <a:t>‹#›</a:t>
            </a:fld>
            <a:endParaRPr lang="en-US" sz="1200" dirty="0">
              <a:solidFill>
                <a:srgbClr val="EE8411"/>
              </a:solidFill>
              <a:cs typeface="+mn-cs"/>
            </a:endParaRPr>
          </a:p>
        </p:txBody>
      </p:sp>
      <p:sp>
        <p:nvSpPr>
          <p:cNvPr id="20" name="Rectangle 8"/>
          <p:cNvSpPr>
            <a:spLocks noChangeArrowheads="1"/>
          </p:cNvSpPr>
          <p:nvPr userDrawn="1"/>
        </p:nvSpPr>
        <p:spPr bwMode="gray">
          <a:xfrm>
            <a:off x="548265" y="644525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21" name="Rectangle 8"/>
          <p:cNvSpPr>
            <a:spLocks noChangeArrowheads="1"/>
          </p:cNvSpPr>
          <p:nvPr userDrawn="1"/>
        </p:nvSpPr>
        <p:spPr bwMode="gray">
          <a:xfrm>
            <a:off x="541337" y="670560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22" name="Rectangle 8"/>
          <p:cNvSpPr>
            <a:spLocks noChangeArrowheads="1"/>
          </p:cNvSpPr>
          <p:nvPr userDrawn="1"/>
        </p:nvSpPr>
        <p:spPr bwMode="gray">
          <a:xfrm>
            <a:off x="685800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  <p:sp>
        <p:nvSpPr>
          <p:cNvPr id="24" name="Rectangle 8"/>
          <p:cNvSpPr>
            <a:spLocks noChangeArrowheads="1"/>
          </p:cNvSpPr>
          <p:nvPr userDrawn="1"/>
        </p:nvSpPr>
        <p:spPr bwMode="gray">
          <a:xfrm>
            <a:off x="8182552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>
              <a:solidFill>
                <a:schemeClr val="tx1"/>
              </a:solidFill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65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ts val="4000"/>
        </a:lnSpc>
        <a:spcBef>
          <a:spcPct val="0"/>
        </a:spcBef>
        <a:spcAft>
          <a:spcPct val="0"/>
        </a:spcAft>
        <a:defRPr sz="4000">
          <a:solidFill>
            <a:srgbClr val="F85E08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folHlink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folHlink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folHlink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rbusiness.azcentral.com/advantages-using-spreadsheets-3647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f.ed.ac.uk/teaching/courses/dme/html/software2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windowsclub.com/what-is-data-minin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/>
          </a:bodyPr>
          <a:lstStyle/>
          <a:p>
            <a:endParaRPr lang="en-US" sz="3200" b="1" dirty="0" smtClean="0">
              <a:solidFill>
                <a:srgbClr val="F85E08"/>
              </a:solidFill>
            </a:endParaRPr>
          </a:p>
          <a:p>
            <a:pPr eaLnBrk="1" hangingPunct="1">
              <a:defRPr/>
            </a:pPr>
            <a:r>
              <a:rPr lang="en-US" sz="4000" b="1" dirty="0">
                <a:solidFill>
                  <a:srgbClr val="F85E08"/>
                </a:solidFill>
              </a:rPr>
              <a:t>Lecture </a:t>
            </a:r>
            <a:r>
              <a:rPr lang="en-US" sz="4000" b="1" dirty="0" smtClean="0">
                <a:solidFill>
                  <a:srgbClr val="F85E08"/>
                </a:solidFill>
              </a:rPr>
              <a:t>:</a:t>
            </a:r>
            <a:endParaRPr lang="en-US" sz="4000" b="1" dirty="0">
              <a:solidFill>
                <a:srgbClr val="F85E08"/>
              </a:solidFill>
            </a:endParaRPr>
          </a:p>
          <a:p>
            <a:pPr eaLnBrk="1" hangingPunct="1">
              <a:defRPr/>
            </a:pPr>
            <a:r>
              <a:rPr lang="en-US" sz="4000" dirty="0" smtClean="0"/>
              <a:t>The Assignment</a:t>
            </a:r>
            <a:endParaRPr lang="en-US" sz="4000" dirty="0"/>
          </a:p>
          <a:p>
            <a:pPr eaLnBrk="1" hangingPunct="1">
              <a:defRPr/>
            </a:pPr>
            <a:endParaRPr lang="en-US" sz="4000" dirty="0"/>
          </a:p>
          <a:p>
            <a:endParaRPr lang="en-US" sz="4000" b="1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81000" y="16002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&amp; Business Intelligence: 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7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Understanding the assignment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5052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2: 1(b)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Your report should also evaluate the strengths of using spreadsheet software such as Excel for pre-processing, analysing and visualising the data and why an organisation such as Sarn Helen Stationery should use spreadsheet software for decision making purposes.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88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2: 1(b)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Your report should also </a:t>
            </a:r>
            <a:r>
              <a:rPr lang="en-US" b="1" dirty="0"/>
              <a:t>evaluate the strengths</a:t>
            </a:r>
            <a:r>
              <a:rPr lang="en-US" dirty="0"/>
              <a:t> of using spreadsheet software such as Excel for </a:t>
            </a:r>
            <a:r>
              <a:rPr lang="en-US" b="1" dirty="0"/>
              <a:t>pre-processing, analysing and visualising the data</a:t>
            </a:r>
            <a:r>
              <a:rPr lang="en-US" dirty="0"/>
              <a:t> and </a:t>
            </a:r>
            <a:r>
              <a:rPr lang="en-US" b="1" dirty="0"/>
              <a:t>why an organisation such as Sarn Helen Stationery should use spreadsheet software for decision making purposes</a:t>
            </a:r>
            <a:r>
              <a:rPr lang="en-US" dirty="0"/>
              <a:t>.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73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 parts to the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evaluate </a:t>
            </a:r>
            <a:r>
              <a:rPr lang="en-US" b="1" dirty="0"/>
              <a:t>the strengths</a:t>
            </a:r>
            <a:r>
              <a:rPr lang="en-US" dirty="0"/>
              <a:t> of using spreadsheet software such as Excel for </a:t>
            </a:r>
            <a:r>
              <a:rPr lang="en-US" b="1" dirty="0"/>
              <a:t>pre-processing, analysing and visualising the data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b="1" dirty="0" smtClean="0"/>
              <a:t>why </a:t>
            </a:r>
            <a:r>
              <a:rPr lang="en-US" b="1" dirty="0"/>
              <a:t>an organisation such as Sarn Helen Stationery should use spreadsheet software for decision making purposes</a:t>
            </a:r>
            <a:r>
              <a:rPr lang="en-US" dirty="0"/>
              <a:t>.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37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strengths (and weaknesses) of spreadsheet software in terms of pre-processing , analysing and visualising the data for companies such as Sarn Helen</a:t>
            </a:r>
          </a:p>
          <a:p>
            <a:pPr lvl="1"/>
            <a:r>
              <a:rPr lang="en-GB" dirty="0" smtClean="0"/>
              <a:t>Give general examples from your reading</a:t>
            </a:r>
          </a:p>
          <a:p>
            <a:pPr lvl="1"/>
            <a:r>
              <a:rPr lang="en-GB" dirty="0" smtClean="0"/>
              <a:t>Give specific examples from your assignment</a:t>
            </a:r>
          </a:p>
          <a:p>
            <a:pPr lvl="2"/>
            <a:r>
              <a:rPr lang="en-GB" dirty="0"/>
              <a:t>Pre-processing compared to WEKA</a:t>
            </a:r>
          </a:p>
          <a:p>
            <a:pPr lvl="3"/>
            <a:r>
              <a:rPr lang="en-GB" dirty="0"/>
              <a:t>Changing apostrophes </a:t>
            </a:r>
            <a:r>
              <a:rPr lang="en-GB" dirty="0" err="1"/>
              <a:t>etc</a:t>
            </a:r>
            <a:r>
              <a:rPr lang="en-GB" dirty="0"/>
              <a:t> 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098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Strengths and 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9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Spreadsheets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05800" cy="4876800"/>
          </a:xfrm>
        </p:spPr>
        <p:txBody>
          <a:bodyPr>
            <a:normAutofit/>
          </a:bodyPr>
          <a:lstStyle/>
          <a:p>
            <a:pPr>
              <a:buNone/>
            </a:pPr>
            <a:endParaRPr lang="en-US" dirty="0" smtClean="0">
              <a:hlinkClick r:id="rId3"/>
            </a:endParaRPr>
          </a:p>
          <a:p>
            <a:pPr>
              <a:buNone/>
            </a:pPr>
            <a:endParaRPr lang="en-US" dirty="0" smtClean="0">
              <a:hlinkClick r:id="rId3"/>
            </a:endParaRPr>
          </a:p>
          <a:p>
            <a:pPr>
              <a:buNone/>
            </a:pPr>
            <a:r>
              <a:rPr lang="en-US" dirty="0" smtClean="0">
                <a:hlinkClick r:id="rId3"/>
              </a:rPr>
              <a:t>https</a:t>
            </a:r>
            <a:r>
              <a:rPr lang="en-US" dirty="0">
                <a:hlinkClick r:id="rId3"/>
              </a:rPr>
              <a:t>://</a:t>
            </a:r>
            <a:r>
              <a:rPr lang="en-US" dirty="0" smtClean="0">
                <a:hlinkClick r:id="rId3"/>
              </a:rPr>
              <a:t>yourbusiness.azcentral.com/advantages-using-spreadsheets-3647.html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29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NB. There are ‘add-ins’ for Excel that means you can do data mining but we used Weka.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68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2: 2(a)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 the main data mining approaches of prediction, association and clustering that may be used to understand the data and critically evaluate how they would be relevant to a company such as Sarn Helen Stationery.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43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2: 2(a)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Explain the main data mining approaches of prediction, association and clustering that may be used to understand the data </a:t>
            </a:r>
            <a:r>
              <a:rPr lang="en-US" dirty="0"/>
              <a:t>and </a:t>
            </a:r>
            <a:r>
              <a:rPr lang="en-US" b="1" dirty="0"/>
              <a:t>critically evaluate how they would be relevant to a company such as Sarn Helen Stationery. 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73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2: 2(a)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Explain the main data mining approaches of prediction, association and clustering that may be used to understand the </a:t>
            </a:r>
            <a:r>
              <a:rPr lang="en-US" dirty="0" smtClean="0"/>
              <a:t>data</a:t>
            </a:r>
          </a:p>
          <a:p>
            <a:pPr lvl="1"/>
            <a:r>
              <a:rPr lang="en-US" dirty="0" smtClean="0"/>
              <a:t>Explain what these techniques are and give general examples</a:t>
            </a:r>
          </a:p>
          <a:p>
            <a:r>
              <a:rPr lang="en-US" dirty="0" smtClean="0"/>
              <a:t>critically </a:t>
            </a:r>
            <a:r>
              <a:rPr lang="en-US" dirty="0"/>
              <a:t>evaluate how they would be relevant to a company such as Sarn Helen Stationery. </a:t>
            </a:r>
            <a:endParaRPr lang="en-US" dirty="0" smtClean="0"/>
          </a:p>
          <a:p>
            <a:pPr lvl="1"/>
            <a:r>
              <a:rPr lang="en-US" dirty="0" smtClean="0"/>
              <a:t>Give specific examples of the advantages and disadvantages of small companies using data mining programmes such as WEKA e.g. competitive advantage.</a:t>
            </a:r>
          </a:p>
          <a:p>
            <a:pPr lvl="1"/>
            <a:r>
              <a:rPr lang="en-US" dirty="0" smtClean="0"/>
              <a:t>Also talk about strengths </a:t>
            </a:r>
            <a:r>
              <a:rPr lang="en-US" dirty="0"/>
              <a:t>and weaknesses of WEKA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www.inf.ed.ac.uk/teaching/courses/dme/html/software2.html</a:t>
            </a:r>
            <a:endParaRPr lang="en-US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9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www.thewindowsclub.com/what-is-data-mining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63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Prediction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Depending on the nature of what is being predicted, prediction can be named more specifically as </a:t>
            </a:r>
            <a:r>
              <a:rPr lang="en-US" dirty="0" smtClean="0">
                <a:solidFill>
                  <a:srgbClr val="FF0000"/>
                </a:solidFill>
              </a:rPr>
              <a:t>classification</a:t>
            </a:r>
            <a:r>
              <a:rPr lang="en-US" dirty="0" smtClean="0"/>
              <a:t> (if its dealing with class values “rainy”)</a:t>
            </a:r>
          </a:p>
          <a:p>
            <a:r>
              <a:rPr lang="en-US" dirty="0" smtClean="0"/>
              <a:t>Or </a:t>
            </a:r>
            <a:r>
              <a:rPr lang="en-US" dirty="0" smtClean="0">
                <a:solidFill>
                  <a:srgbClr val="FF0000"/>
                </a:solidFill>
              </a:rPr>
              <a:t>regression</a:t>
            </a:r>
            <a:r>
              <a:rPr lang="en-US" dirty="0" smtClean="0"/>
              <a:t> if it is dealing with real numbers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Slide 1- </a:t>
            </a:r>
            <a:fld id="{0CFEC368-1D7A-4F81-ABF6-AE0E36BAF64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88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Taxonomy for Data Mining Tasks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1600200"/>
            <a:ext cx="5867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7802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Methods: Classification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Most frequently used DM method</a:t>
            </a:r>
          </a:p>
          <a:p>
            <a:r>
              <a:rPr lang="en-US" dirty="0" smtClean="0"/>
              <a:t>Learn from past data, classify new data</a:t>
            </a:r>
          </a:p>
          <a:p>
            <a:r>
              <a:rPr lang="en-US" dirty="0" smtClean="0"/>
              <a:t>The output variable is categorical (nominal: rainy/cloudy or ordinal: s/m/l/xl) in nature</a:t>
            </a:r>
          </a:p>
          <a:p>
            <a:r>
              <a:rPr lang="en-US" dirty="0" smtClean="0">
                <a:solidFill>
                  <a:srgbClr val="FF3300"/>
                </a:solidFill>
              </a:rPr>
              <a:t>Classification with numeric values = regression.</a:t>
            </a:r>
          </a:p>
        </p:txBody>
      </p:sp>
    </p:spTree>
    <p:extLst>
      <p:ext uri="{BB962C8B-B14F-4D97-AF65-F5344CB8AC3E}">
        <p14:creationId xmlns:p14="http://schemas.microsoft.com/office/powerpoint/2010/main" val="420337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Prediction</a:t>
            </a:r>
            <a:r>
              <a:rPr lang="en-US" dirty="0"/>
              <a:t>: the act of telling about the future. It differs from simple guessing by taking into account the experiences, opinions, and other relevant information in conducting the task of foretelling. A term that is commonly associated with prediction is </a:t>
            </a:r>
            <a:r>
              <a:rPr lang="en-US" i="1" dirty="0"/>
              <a:t>forecasting</a:t>
            </a:r>
            <a:r>
              <a:rPr lang="en-US" dirty="0" smtClean="0"/>
              <a:t>.. </a:t>
            </a:r>
            <a:r>
              <a:rPr lang="en-US" dirty="0"/>
              <a:t>In data mining terminology, </a:t>
            </a:r>
            <a:r>
              <a:rPr lang="en-US" i="1" dirty="0"/>
              <a:t>prediction </a:t>
            </a:r>
            <a:r>
              <a:rPr lang="en-US" dirty="0"/>
              <a:t>and </a:t>
            </a:r>
            <a:r>
              <a:rPr lang="en-US" i="1" dirty="0"/>
              <a:t>forecasting </a:t>
            </a:r>
            <a:r>
              <a:rPr lang="en-US" dirty="0"/>
              <a:t>are used </a:t>
            </a:r>
            <a:r>
              <a:rPr lang="en-US" dirty="0" smtClean="0"/>
              <a:t>synonymously.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Slide 1- </a:t>
            </a:r>
            <a:fld id="{0CFEC368-1D7A-4F81-ABF6-AE0E36BAF64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85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Classification</a:t>
            </a:r>
            <a:r>
              <a:rPr lang="en-US" b="1" dirty="0"/>
              <a:t>:</a:t>
            </a:r>
            <a:r>
              <a:rPr lang="en-US" dirty="0"/>
              <a:t> </a:t>
            </a:r>
            <a:r>
              <a:rPr lang="en-US" dirty="0" smtClean="0"/>
              <a:t>analysing </a:t>
            </a:r>
            <a:r>
              <a:rPr lang="en-US" dirty="0"/>
              <a:t>the historical behavior of groups of entities with similar characteristics, to predict the future behavior of a new entity from its similarity to those groups</a:t>
            </a:r>
            <a:endParaRPr lang="en-GB" dirty="0"/>
          </a:p>
          <a:p>
            <a:r>
              <a:rPr lang="en-US" b="1" dirty="0"/>
              <a:t>Clustering:</a:t>
            </a:r>
            <a:r>
              <a:rPr lang="en-US" dirty="0"/>
              <a:t> finding groups of entities with similar characteristics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Slide 1- </a:t>
            </a:r>
            <a:fld id="{0CFEC368-1D7A-4F81-ABF6-AE0E36BAF64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405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Applications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Customer Relationship Management</a:t>
            </a:r>
          </a:p>
          <a:p>
            <a:pPr lvl="1"/>
            <a:r>
              <a:rPr lang="en-US" sz="2400" dirty="0" smtClean="0"/>
              <a:t>Maximize return on marketing campaigns</a:t>
            </a:r>
          </a:p>
          <a:p>
            <a:pPr lvl="1"/>
            <a:r>
              <a:rPr lang="en-US" sz="2400" dirty="0" smtClean="0"/>
              <a:t>Improve customer retention (churn analysis)</a:t>
            </a:r>
          </a:p>
          <a:p>
            <a:pPr lvl="1"/>
            <a:r>
              <a:rPr lang="en-US" sz="2400" dirty="0" smtClean="0"/>
              <a:t>Maximize customer value (cross-, up-selling)</a:t>
            </a:r>
          </a:p>
          <a:p>
            <a:pPr lvl="1"/>
            <a:r>
              <a:rPr lang="en-US" sz="2400" dirty="0" smtClean="0"/>
              <a:t>Identify and treat most valued customers</a:t>
            </a:r>
          </a:p>
          <a:p>
            <a:pPr lvl="3"/>
            <a:endParaRPr lang="en-US" sz="1100" dirty="0" smtClean="0"/>
          </a:p>
          <a:p>
            <a:r>
              <a:rPr lang="en-US" sz="2800" dirty="0" smtClean="0"/>
              <a:t>Banking &amp; Other Financial </a:t>
            </a:r>
          </a:p>
          <a:p>
            <a:pPr lvl="1"/>
            <a:r>
              <a:rPr lang="en-US" sz="2400" dirty="0" smtClean="0"/>
              <a:t>Automate the loan application process </a:t>
            </a:r>
          </a:p>
          <a:p>
            <a:pPr lvl="1"/>
            <a:r>
              <a:rPr lang="en-US" sz="2400" dirty="0" smtClean="0"/>
              <a:t>Detecting fraudulent transactions</a:t>
            </a:r>
          </a:p>
          <a:p>
            <a:pPr lvl="1"/>
            <a:r>
              <a:rPr lang="en-US" sz="2400" dirty="0" smtClean="0"/>
              <a:t>Maximize customer value (cross-, up-selling)</a:t>
            </a:r>
          </a:p>
          <a:p>
            <a:pPr lvl="1"/>
            <a:r>
              <a:rPr lang="en-US" sz="2400" dirty="0" smtClean="0"/>
              <a:t>Optimizing cash reserves with forecasting </a:t>
            </a:r>
          </a:p>
          <a:p>
            <a:pPr lvl="1"/>
            <a:endParaRPr lang="en-US" sz="2400" dirty="0" smtClean="0"/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16657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Applications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Retailing and Logistics</a:t>
            </a:r>
          </a:p>
          <a:p>
            <a:pPr lvl="1"/>
            <a:r>
              <a:rPr lang="en-US" sz="2400" dirty="0" smtClean="0"/>
              <a:t>Optimize inventory levels at different locations</a:t>
            </a:r>
          </a:p>
          <a:p>
            <a:pPr lvl="1"/>
            <a:r>
              <a:rPr lang="en-US" sz="2400" dirty="0" smtClean="0"/>
              <a:t>Improve the store layout and sales promotions</a:t>
            </a:r>
          </a:p>
          <a:p>
            <a:pPr lvl="1"/>
            <a:r>
              <a:rPr lang="en-US" sz="2400" dirty="0" smtClean="0"/>
              <a:t>Optimize logistics by predicting seasonal effects</a:t>
            </a:r>
          </a:p>
          <a:p>
            <a:pPr lvl="1"/>
            <a:r>
              <a:rPr lang="en-US" sz="2400" dirty="0" smtClean="0"/>
              <a:t>Minimize losses due to limited shelf life</a:t>
            </a:r>
          </a:p>
          <a:p>
            <a:pPr lvl="1"/>
            <a:endParaRPr lang="en-US" sz="1100" dirty="0" smtClean="0"/>
          </a:p>
          <a:p>
            <a:r>
              <a:rPr lang="en-US" sz="2800" dirty="0" smtClean="0"/>
              <a:t>Manufacturing and Maintenance</a:t>
            </a:r>
          </a:p>
          <a:p>
            <a:pPr lvl="1"/>
            <a:r>
              <a:rPr lang="en-US" sz="2400" dirty="0" smtClean="0"/>
              <a:t>Predict/prevent machinery failures </a:t>
            </a:r>
          </a:p>
          <a:p>
            <a:pPr lvl="1"/>
            <a:r>
              <a:rPr lang="en-US" sz="2400" dirty="0" smtClean="0"/>
              <a:t>Identify anomalies in production systems to optimize the use manufacturing capacity</a:t>
            </a:r>
          </a:p>
          <a:p>
            <a:pPr lvl="1"/>
            <a:r>
              <a:rPr lang="en-US" sz="2400" dirty="0" smtClean="0"/>
              <a:t>Discover novel patterns to improve product quality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0907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</a:t>
            </a:r>
            <a:r>
              <a:rPr lang="en-US" dirty="0"/>
              <a:t>Applications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00600"/>
          </a:xfrm>
        </p:spPr>
        <p:txBody>
          <a:bodyPr/>
          <a:lstStyle/>
          <a:p>
            <a:r>
              <a:rPr lang="en-US" sz="2800" dirty="0" smtClean="0"/>
              <a:t>Brokerage and Securities Trading</a:t>
            </a:r>
          </a:p>
          <a:p>
            <a:pPr lvl="1"/>
            <a:r>
              <a:rPr lang="en-US" sz="2400" dirty="0" smtClean="0"/>
              <a:t>Predict changes on certain bond prices </a:t>
            </a:r>
          </a:p>
          <a:p>
            <a:pPr lvl="1"/>
            <a:r>
              <a:rPr lang="en-US" sz="2400" dirty="0" smtClean="0"/>
              <a:t>Forecast the direction of stock fluctuations</a:t>
            </a:r>
          </a:p>
          <a:p>
            <a:pPr lvl="1"/>
            <a:r>
              <a:rPr lang="en-US" sz="2400" dirty="0" smtClean="0"/>
              <a:t>Assess the effect of events on market movements</a:t>
            </a:r>
          </a:p>
          <a:p>
            <a:pPr lvl="1"/>
            <a:r>
              <a:rPr lang="en-US" sz="2400" dirty="0" smtClean="0"/>
              <a:t>Identify and prevent fraudulent activities in trading</a:t>
            </a:r>
          </a:p>
          <a:p>
            <a:pPr lvl="1"/>
            <a:endParaRPr lang="en-US" sz="1100" dirty="0" smtClean="0"/>
          </a:p>
          <a:p>
            <a:r>
              <a:rPr lang="en-US" sz="2800" dirty="0" smtClean="0"/>
              <a:t>Insurance</a:t>
            </a:r>
          </a:p>
          <a:p>
            <a:pPr lvl="1"/>
            <a:r>
              <a:rPr lang="en-US" sz="2400" dirty="0" smtClean="0"/>
              <a:t>Forecast claim costs for better business planning</a:t>
            </a:r>
          </a:p>
          <a:p>
            <a:pPr lvl="1"/>
            <a:r>
              <a:rPr lang="en-US" sz="2400" dirty="0" smtClean="0"/>
              <a:t>Determine optimal rate plans </a:t>
            </a:r>
          </a:p>
          <a:p>
            <a:pPr lvl="1"/>
            <a:r>
              <a:rPr lang="en-US" sz="2400" dirty="0" smtClean="0"/>
              <a:t>Optimize marketing to specific customers </a:t>
            </a:r>
          </a:p>
          <a:p>
            <a:pPr lvl="1"/>
            <a:r>
              <a:rPr lang="en-US" sz="2400" dirty="0" smtClean="0"/>
              <a:t>Identify and prevent fraudulent claim activities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2875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Applications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00600"/>
          </a:xfrm>
        </p:spPr>
        <p:txBody>
          <a:bodyPr/>
          <a:lstStyle/>
          <a:p>
            <a:r>
              <a:rPr lang="en-US" sz="2800" dirty="0" smtClean="0"/>
              <a:t>Computer hardware and software</a:t>
            </a:r>
          </a:p>
          <a:p>
            <a:r>
              <a:rPr lang="en-US" sz="2800" dirty="0" smtClean="0"/>
              <a:t>Science and engineering</a:t>
            </a:r>
          </a:p>
          <a:p>
            <a:r>
              <a:rPr lang="en-US" sz="2400" dirty="0" smtClean="0"/>
              <a:t>Government and defense</a:t>
            </a:r>
          </a:p>
          <a:p>
            <a:r>
              <a:rPr lang="en-US" sz="2400" dirty="0" smtClean="0"/>
              <a:t>Homeland security and law enforcement</a:t>
            </a:r>
          </a:p>
          <a:p>
            <a:r>
              <a:rPr lang="en-US" sz="2400" dirty="0" smtClean="0"/>
              <a:t>Travel industry </a:t>
            </a:r>
          </a:p>
          <a:p>
            <a:r>
              <a:rPr lang="en-US" sz="2400" dirty="0" smtClean="0"/>
              <a:t>Healthcare</a:t>
            </a:r>
          </a:p>
          <a:p>
            <a:r>
              <a:rPr lang="en-US" sz="2400" dirty="0" smtClean="0"/>
              <a:t>Medicine</a:t>
            </a:r>
          </a:p>
          <a:p>
            <a:r>
              <a:rPr lang="en-US" sz="2400" dirty="0" smtClean="0"/>
              <a:t>Entertainment industry</a:t>
            </a:r>
          </a:p>
          <a:p>
            <a:r>
              <a:rPr lang="en-US" sz="2400" dirty="0" smtClean="0"/>
              <a:t>Sports</a:t>
            </a:r>
          </a:p>
          <a:p>
            <a:r>
              <a:rPr lang="en-US" sz="2400" dirty="0" smtClean="0"/>
              <a:t>Etc.</a:t>
            </a:r>
          </a:p>
        </p:txBody>
      </p:sp>
      <p:sp>
        <p:nvSpPr>
          <p:cNvPr id="4" name="Right Brace 3"/>
          <p:cNvSpPr/>
          <p:nvPr/>
        </p:nvSpPr>
        <p:spPr bwMode="auto">
          <a:xfrm>
            <a:off x="3200400" y="3886200"/>
            <a:ext cx="304800" cy="838200"/>
          </a:xfrm>
          <a:prstGeom prst="rightBrace">
            <a:avLst/>
          </a:prstGeom>
          <a:noFill/>
          <a:ln w="9525" cap="flat" cmpd="sng" algn="ctr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8" rIns="92075" bIns="46038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800" i="0" u="none" strike="noStrike" cap="none" normalizeH="0" baseline="0" dirty="0" smtClean="0">
              <a:ln>
                <a:noFill/>
              </a:ln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81400" y="3940314"/>
            <a:ext cx="3124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0" dirty="0" smtClean="0">
                <a:effectLst/>
              </a:rPr>
              <a:t>Highly popular application areas for data mining</a:t>
            </a:r>
            <a:endParaRPr lang="en-US" sz="20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4038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***The most common  two-step methodology for classification type prediction  involves training and testing.</a:t>
            </a:r>
          </a:p>
          <a:p>
            <a:r>
              <a:rPr lang="en-US" dirty="0" smtClean="0"/>
              <a:t>The model is developed using training data then tested against the remaining sample for accuracy.****</a:t>
            </a:r>
          </a:p>
          <a:p>
            <a:r>
              <a:rPr lang="en-US" dirty="0" smtClean="0"/>
              <a:t>(WEKA can do this by splitting all your data)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Slide 1- </a:t>
            </a:r>
            <a:fld id="{0CFEC368-1D7A-4F81-ABF6-AE0E36BAF64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38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Classification Techniques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Decision tree analysis</a:t>
            </a:r>
          </a:p>
          <a:p>
            <a:r>
              <a:rPr lang="en-US" dirty="0" smtClean="0"/>
              <a:t>Statistical </a:t>
            </a:r>
            <a:r>
              <a:rPr lang="en-US" dirty="0" smtClean="0"/>
              <a:t>analysis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682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 Trees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3124200"/>
            <a:ext cx="7696200" cy="3352800"/>
          </a:xfrm>
        </p:spPr>
        <p:txBody>
          <a:bodyPr>
            <a:normAutofit/>
          </a:bodyPr>
          <a:lstStyle/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sz="2400" dirty="0" smtClean="0"/>
              <a:t>Create a root node and assign all of the training data to it. </a:t>
            </a:r>
          </a:p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sz="2400" dirty="0" smtClean="0"/>
              <a:t>Select the best splitting attribute.</a:t>
            </a:r>
          </a:p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sz="2400" dirty="0" smtClean="0"/>
              <a:t>Add a branch to the root node for each value of the split. Split the data into mutually exclusive subsets along the lines of the specific split.</a:t>
            </a:r>
          </a:p>
          <a:p>
            <a:pPr marL="914400" lvl="1" indent="-457200">
              <a:buSzPct val="75000"/>
              <a:buFont typeface="+mj-lt"/>
              <a:buAutoNum type="arabicPeriod"/>
            </a:pPr>
            <a:r>
              <a:rPr lang="en-US" sz="2400" dirty="0" smtClean="0"/>
              <a:t>Repeat the steps 2 and 3 for each and every leaf node until the stopping criteria is reached.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52400" y="3330476"/>
            <a:ext cx="1524000" cy="23083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US" sz="2400" b="0" dirty="0" smtClean="0">
                <a:solidFill>
                  <a:srgbClr val="C00000"/>
                </a:solidFill>
                <a:effectLst/>
              </a:rPr>
              <a:t>A general algorithm for decision tree building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600200"/>
            <a:ext cx="8382000" cy="1501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8925" indent="-28892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69913" indent="-29527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60425" indent="-3127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90000"/>
              <a:buFont typeface="Wingdings" panose="05000000000000000000" pitchFamily="2" charset="2"/>
              <a:buChar char="§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1413" indent="-31908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12863" indent="-2619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100000"/>
              <a:buFont typeface="Wingdings" panose="05000000000000000000" pitchFamily="2" charset="2"/>
              <a:buChar char="§"/>
              <a:defRPr sz="20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Employs the divide and conquer method</a:t>
            </a:r>
          </a:p>
          <a:p>
            <a:pPr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Recursively divides a training set until each division consists of examples from one class</a:t>
            </a:r>
          </a:p>
        </p:txBody>
      </p:sp>
    </p:spTree>
    <p:extLst>
      <p:ext uri="{BB962C8B-B14F-4D97-AF65-F5344CB8AC3E}">
        <p14:creationId xmlns:p14="http://schemas.microsoft.com/office/powerpoint/2010/main" val="167649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Used for automatic identification of natural groupings of things</a:t>
            </a:r>
          </a:p>
          <a:p>
            <a:r>
              <a:rPr lang="en-US" dirty="0" smtClean="0"/>
              <a:t>Employ unsupervised learning</a:t>
            </a:r>
          </a:p>
          <a:p>
            <a:pPr lvl="1"/>
            <a:r>
              <a:rPr lang="en-US" dirty="0"/>
              <a:t>There is not an output </a:t>
            </a:r>
            <a:r>
              <a:rPr lang="en-US" dirty="0" smtClean="0"/>
              <a:t>variable</a:t>
            </a:r>
          </a:p>
          <a:p>
            <a:r>
              <a:rPr lang="en-US" dirty="0" smtClean="0"/>
              <a:t>Learns the clusters of things from past data, then assigns new instances</a:t>
            </a:r>
          </a:p>
          <a:p>
            <a:r>
              <a:rPr lang="en-US" dirty="0" smtClean="0"/>
              <a:t>Also known as segmentation</a:t>
            </a:r>
          </a:p>
        </p:txBody>
      </p:sp>
    </p:spTree>
    <p:extLst>
      <p:ext uri="{BB962C8B-B14F-4D97-AF65-F5344CB8AC3E}">
        <p14:creationId xmlns:p14="http://schemas.microsoft.com/office/powerpoint/2010/main" val="57644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Clustering results may be used to</a:t>
            </a:r>
          </a:p>
          <a:p>
            <a:pPr lvl="1"/>
            <a:r>
              <a:rPr lang="en-US" dirty="0" smtClean="0"/>
              <a:t>Identify natural groupings of customers</a:t>
            </a:r>
          </a:p>
          <a:p>
            <a:pPr lvl="1"/>
            <a:r>
              <a:rPr lang="en-US" dirty="0" smtClean="0"/>
              <a:t>Identify rules for assigning new cases to classes for targeting/diagnostic purposes</a:t>
            </a:r>
          </a:p>
          <a:p>
            <a:pPr lvl="1"/>
            <a:r>
              <a:rPr lang="en-US" dirty="0" smtClean="0"/>
              <a:t>Provide characterization, definition, labeling of populations</a:t>
            </a:r>
          </a:p>
          <a:p>
            <a:pPr lvl="1"/>
            <a:r>
              <a:rPr lang="en-US" dirty="0" smtClean="0"/>
              <a:t>Decrease the size and complexity of problems for other data mining methods </a:t>
            </a:r>
          </a:p>
          <a:p>
            <a:pPr lvl="1"/>
            <a:r>
              <a:rPr lang="en-US" dirty="0" smtClean="0"/>
              <a:t>Identify outliers in a specific domain (e.g., rare-event detection)</a:t>
            </a:r>
          </a:p>
        </p:txBody>
      </p:sp>
    </p:spTree>
    <p:extLst>
      <p:ext uri="{BB962C8B-B14F-4D97-AF65-F5344CB8AC3E}">
        <p14:creationId xmlns:p14="http://schemas.microsoft.com/office/powerpoint/2010/main" val="140190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/>
          </a:bodyPr>
          <a:lstStyle/>
          <a:p>
            <a:r>
              <a:rPr lang="en-US" dirty="0" smtClean="0"/>
              <a:t>Analysis methods</a:t>
            </a:r>
          </a:p>
          <a:p>
            <a:pPr lvl="1"/>
            <a:r>
              <a:rPr lang="en-US" dirty="0" smtClean="0"/>
              <a:t>Statistical methods (including both hierarchical and nonhierarchical), such as </a:t>
            </a:r>
            <a:r>
              <a:rPr lang="en-US" i="1" dirty="0" smtClean="0"/>
              <a:t>k</a:t>
            </a:r>
            <a:r>
              <a:rPr lang="en-US" dirty="0" smtClean="0"/>
              <a:t>-means, </a:t>
            </a:r>
            <a:r>
              <a:rPr lang="en-US" i="1" dirty="0" smtClean="0"/>
              <a:t>k</a:t>
            </a:r>
            <a:r>
              <a:rPr lang="en-US" dirty="0" smtClean="0"/>
              <a:t>-modes, and so on.</a:t>
            </a:r>
          </a:p>
          <a:p>
            <a:pPr lvl="3"/>
            <a:endParaRPr lang="en-US" sz="1200" dirty="0" smtClean="0"/>
          </a:p>
        </p:txBody>
      </p:sp>
    </p:spTree>
    <p:extLst>
      <p:ext uri="{BB962C8B-B14F-4D97-AF65-F5344CB8AC3E}">
        <p14:creationId xmlns:p14="http://schemas.microsoft.com/office/powerpoint/2010/main" val="256982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00600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A very popular DM method in business</a:t>
            </a:r>
          </a:p>
          <a:p>
            <a:r>
              <a:rPr lang="en-US" sz="2800" dirty="0" smtClean="0"/>
              <a:t>Finds interesting relationships (affinities) between variables (items or events)</a:t>
            </a:r>
          </a:p>
          <a:p>
            <a:r>
              <a:rPr lang="en-US" sz="2800" dirty="0" smtClean="0"/>
              <a:t>Part of machine learning family</a:t>
            </a:r>
          </a:p>
          <a:p>
            <a:r>
              <a:rPr lang="en-US" sz="2800" dirty="0" smtClean="0"/>
              <a:t>Employs unsupervised learning</a:t>
            </a:r>
          </a:p>
          <a:p>
            <a:r>
              <a:rPr lang="en-US" sz="2800" dirty="0" smtClean="0"/>
              <a:t>There is no output variable</a:t>
            </a:r>
          </a:p>
          <a:p>
            <a:r>
              <a:rPr lang="en-US" sz="2800" dirty="0" smtClean="0"/>
              <a:t>Also known as </a:t>
            </a:r>
            <a:r>
              <a:rPr lang="en-US" sz="2800" dirty="0" smtClean="0">
                <a:solidFill>
                  <a:srgbClr val="FF3300"/>
                </a:solidFill>
              </a:rPr>
              <a:t>market basket analysis</a:t>
            </a:r>
          </a:p>
          <a:p>
            <a:r>
              <a:rPr lang="en-US" sz="2800" dirty="0" smtClean="0"/>
              <a:t>Often used as an example to describe DM to ordinary people, such as the famous “relationship between diapers and beers!”</a:t>
            </a:r>
          </a:p>
        </p:txBody>
      </p:sp>
    </p:spTree>
    <p:extLst>
      <p:ext uri="{BB962C8B-B14F-4D97-AF65-F5344CB8AC3E}">
        <p14:creationId xmlns:p14="http://schemas.microsoft.com/office/powerpoint/2010/main" val="160195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FF3300"/>
                </a:solidFill>
              </a:rPr>
              <a:t>Input:</a:t>
            </a:r>
            <a:r>
              <a:rPr lang="en-US" sz="2800" dirty="0" smtClean="0"/>
              <a:t> the simple point-of-sale transaction data</a:t>
            </a:r>
          </a:p>
          <a:p>
            <a:r>
              <a:rPr lang="en-US" sz="2800" dirty="0" smtClean="0">
                <a:solidFill>
                  <a:srgbClr val="FF3300"/>
                </a:solidFill>
              </a:rPr>
              <a:t>Output:</a:t>
            </a:r>
            <a:r>
              <a:rPr lang="en-US" sz="2800" dirty="0" smtClean="0"/>
              <a:t> Most frequent affinities among items </a:t>
            </a:r>
          </a:p>
          <a:p>
            <a:r>
              <a:rPr lang="en-US" sz="2800" u="sng" dirty="0" smtClean="0"/>
              <a:t>Example: </a:t>
            </a:r>
            <a:r>
              <a:rPr lang="en-US" sz="2800" dirty="0" smtClean="0"/>
              <a:t>according to the transaction data…</a:t>
            </a:r>
          </a:p>
          <a:p>
            <a:pPr>
              <a:buNone/>
            </a:pPr>
            <a:r>
              <a:rPr lang="en-US" sz="2800" dirty="0" smtClean="0"/>
              <a:t>	“Customer who bought a lap-top computer and a virus protection software, also bought extended service plan 70 percent of the time." </a:t>
            </a:r>
          </a:p>
          <a:p>
            <a:r>
              <a:rPr lang="en-US" sz="2800" dirty="0" smtClean="0"/>
              <a:t>How do you use such a pattern/knowledge?</a:t>
            </a:r>
          </a:p>
          <a:p>
            <a:pPr lvl="1"/>
            <a:r>
              <a:rPr lang="en-US" sz="2400" dirty="0" smtClean="0"/>
              <a:t>Put the items next to each other</a:t>
            </a:r>
          </a:p>
          <a:p>
            <a:pPr lvl="1"/>
            <a:r>
              <a:rPr lang="en-US" sz="2400" dirty="0" smtClean="0"/>
              <a:t>Promote the items as a package </a:t>
            </a:r>
          </a:p>
          <a:p>
            <a:pPr lvl="1"/>
            <a:r>
              <a:rPr lang="en-US" sz="2400" dirty="0" smtClean="0"/>
              <a:t>Place items far apart from each other!</a:t>
            </a:r>
          </a:p>
        </p:txBody>
      </p:sp>
    </p:spTree>
    <p:extLst>
      <p:ext uri="{BB962C8B-B14F-4D97-AF65-F5344CB8AC3E}">
        <p14:creationId xmlns:p14="http://schemas.microsoft.com/office/powerpoint/2010/main" val="138752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00600"/>
          </a:xfrm>
        </p:spPr>
        <p:txBody>
          <a:bodyPr/>
          <a:lstStyle/>
          <a:p>
            <a:r>
              <a:rPr lang="en-US" sz="2800" dirty="0" smtClean="0"/>
              <a:t>A representative applications of association rule mining include</a:t>
            </a:r>
          </a:p>
          <a:p>
            <a:pPr lvl="1"/>
            <a:r>
              <a:rPr lang="en-US" sz="2400" dirty="0" smtClean="0">
                <a:solidFill>
                  <a:srgbClr val="FF3300"/>
                </a:solidFill>
              </a:rPr>
              <a:t>In business: </a:t>
            </a:r>
            <a:r>
              <a:rPr lang="en-US" sz="2400" dirty="0" smtClean="0"/>
              <a:t>cross-marketing, cross-selling, store design, catalog design, e-commerce site design, optimization of online advertising, product pricing, and sales/promotion configuration</a:t>
            </a:r>
          </a:p>
          <a:p>
            <a:pPr lvl="1"/>
            <a:r>
              <a:rPr lang="en-US" sz="2400" dirty="0" smtClean="0">
                <a:solidFill>
                  <a:srgbClr val="FF3300"/>
                </a:solidFill>
              </a:rPr>
              <a:t>In medicine: </a:t>
            </a:r>
            <a:r>
              <a:rPr lang="en-US" sz="2400" dirty="0" smtClean="0"/>
              <a:t>relationships between symptoms and illnesses; diagnosis and patient characteristics and treatments (to be used in medical </a:t>
            </a:r>
            <a:r>
              <a:rPr lang="en-US" sz="2400" dirty="0" err="1" smtClean="0"/>
              <a:t>DSS</a:t>
            </a:r>
            <a:r>
              <a:rPr lang="en-US" sz="2400" dirty="0" smtClean="0"/>
              <a:t>); and genes and their functions (to be used in genomics projects)</a:t>
            </a:r>
          </a:p>
          <a:p>
            <a:pPr lvl="1"/>
            <a:r>
              <a:rPr lang="en-US" sz="2400" dirty="0" smtClean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7627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Algorithms are available for generating association rules.</a:t>
            </a:r>
          </a:p>
          <a:p>
            <a:pPr lvl="1"/>
            <a:r>
              <a:rPr lang="en-US" dirty="0" smtClean="0"/>
              <a:t>We’ll use</a:t>
            </a:r>
          </a:p>
          <a:p>
            <a:pPr lvl="2"/>
            <a:r>
              <a:rPr lang="en-US" dirty="0" err="1" smtClean="0"/>
              <a:t>Apriori</a:t>
            </a:r>
            <a:endParaRPr lang="en-US" dirty="0" smtClean="0"/>
          </a:p>
          <a:p>
            <a:r>
              <a:rPr lang="en-US" dirty="0" smtClean="0"/>
              <a:t>The algorithms help identify the </a:t>
            </a:r>
            <a:r>
              <a:rPr lang="en-US" dirty="0" smtClean="0">
                <a:solidFill>
                  <a:srgbClr val="FF3300"/>
                </a:solidFill>
              </a:rPr>
              <a:t>frequent item sets</a:t>
            </a:r>
            <a:r>
              <a:rPr lang="en-US" dirty="0" smtClean="0"/>
              <a:t>, which are, then converted to association rules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58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U_PPTemplate">
  <a:themeElements>
    <a:clrScheme name="OSU_PPTemplate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OSU_PPTemplat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lnDef>
  </a:objectDefaults>
  <a:extraClrSchemeLst>
    <a:extraClrScheme>
      <a:clrScheme name="OSU_PP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C:\User\Teaching\MSIS5633 - Fall2002\Class Presentations\OSU_PPTemplate.pot</Template>
  <TotalTime>4601</TotalTime>
  <Words>1276</Words>
  <Application>Microsoft Office PowerPoint</Application>
  <PresentationFormat>On-screen Show (4:3)</PresentationFormat>
  <Paragraphs>173</Paragraphs>
  <Slides>32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Tahoma</vt:lpstr>
      <vt:lpstr>Times New Roman</vt:lpstr>
      <vt:lpstr>Wingdings</vt:lpstr>
      <vt:lpstr>OSU_PPTemplate</vt:lpstr>
      <vt:lpstr>PowerPoint Presentation</vt:lpstr>
      <vt:lpstr>Learning Objectives</vt:lpstr>
      <vt:lpstr>Question 2: 1(b)</vt:lpstr>
      <vt:lpstr>Question 2: 1(b)</vt:lpstr>
      <vt:lpstr>2 parts to the Question</vt:lpstr>
      <vt:lpstr>PowerPoint Presentation</vt:lpstr>
      <vt:lpstr>Strengths and Weaknesses?</vt:lpstr>
      <vt:lpstr>Spreadsheets</vt:lpstr>
      <vt:lpstr>PowerPoint Presentation</vt:lpstr>
      <vt:lpstr>Question 2: 2(a)</vt:lpstr>
      <vt:lpstr>Question 2: 2(a)</vt:lpstr>
      <vt:lpstr>Question 2: 2(a)</vt:lpstr>
      <vt:lpstr>PowerPoint Presentation</vt:lpstr>
      <vt:lpstr>Prediction</vt:lpstr>
      <vt:lpstr>A Taxonomy for Data Mining Tasks</vt:lpstr>
      <vt:lpstr>Data Mining Methods: Classification</vt:lpstr>
      <vt:lpstr>PowerPoint Presentation</vt:lpstr>
      <vt:lpstr>PowerPoint Presentation</vt:lpstr>
      <vt:lpstr>Data Mining Applications</vt:lpstr>
      <vt:lpstr>Data Mining Applications (cont.)</vt:lpstr>
      <vt:lpstr>Data Mining Applications (cont.)</vt:lpstr>
      <vt:lpstr>Data Mining Applications (cont.)</vt:lpstr>
      <vt:lpstr>PowerPoint Presentation</vt:lpstr>
      <vt:lpstr>Classification Techniques</vt:lpstr>
      <vt:lpstr>Decision Trees</vt:lpstr>
      <vt:lpstr>Cluster Analysis for Data Mining</vt:lpstr>
      <vt:lpstr>Cluster Analysis for Data Mining</vt:lpstr>
      <vt:lpstr>Cluster Analysis for Data Mining</vt:lpstr>
      <vt:lpstr>Association Rule Mining</vt:lpstr>
      <vt:lpstr>Association Rule Mining</vt:lpstr>
      <vt:lpstr>Association Rule Mining</vt:lpstr>
      <vt:lpstr>Association Rule Mining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Thomas, Christopher (Business)</cp:lastModifiedBy>
  <cp:revision>206</cp:revision>
  <cp:lastPrinted>2000-12-01T14:01:59Z</cp:lastPrinted>
  <dcterms:created xsi:type="dcterms:W3CDTF">1998-03-18T21:58:50Z</dcterms:created>
  <dcterms:modified xsi:type="dcterms:W3CDTF">2019-03-19T12:07:16Z</dcterms:modified>
</cp:coreProperties>
</file>