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7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9457B8-A54F-444C-A134-DDD9988C8F58}" type="doc">
      <dgm:prSet loTypeId="urn:microsoft.com/office/officeart/2005/8/layout/orgChart1" loCatId="hierarchy" qsTypeId="urn:microsoft.com/office/officeart/2005/8/quickstyle/simple4" qsCatId="simple" csTypeId="urn:microsoft.com/office/officeart/2005/8/colors/colorful5" csCatId="colorful" phldr="1"/>
      <dgm:spPr/>
      <dgm:t>
        <a:bodyPr/>
        <a:lstStyle/>
        <a:p>
          <a:endParaRPr lang="en-IN"/>
        </a:p>
      </dgm:t>
    </dgm:pt>
    <dgm:pt modelId="{15F6C8F5-6155-466D-8335-77E91E49ED7C}">
      <dgm:prSet phldrT="[Text]"/>
      <dgm:spPr/>
      <dgm:t>
        <a:bodyPr/>
        <a:lstStyle/>
        <a:p>
          <a:r>
            <a:rPr lang="en-IN" b="1" dirty="0"/>
            <a:t>Business Development</a:t>
          </a:r>
        </a:p>
      </dgm:t>
    </dgm:pt>
    <dgm:pt modelId="{FBAB59BE-9162-4853-AA28-81A8CF3978FF}" type="parTrans" cxnId="{77950464-CA2D-4AA3-A194-F8D62A6D5296}">
      <dgm:prSet/>
      <dgm:spPr/>
      <dgm:t>
        <a:bodyPr/>
        <a:lstStyle/>
        <a:p>
          <a:endParaRPr lang="en-IN"/>
        </a:p>
      </dgm:t>
    </dgm:pt>
    <dgm:pt modelId="{21DCF515-292C-41BC-9999-BED48EE04552}" type="sibTrans" cxnId="{77950464-CA2D-4AA3-A194-F8D62A6D5296}">
      <dgm:prSet/>
      <dgm:spPr/>
      <dgm:t>
        <a:bodyPr/>
        <a:lstStyle/>
        <a:p>
          <a:endParaRPr lang="en-IN"/>
        </a:p>
      </dgm:t>
    </dgm:pt>
    <dgm:pt modelId="{E5771783-A8DA-4C1E-B149-66742C191671}" type="asst">
      <dgm:prSet phldrT="[Text]"/>
      <dgm:spPr/>
      <dgm:t>
        <a:bodyPr/>
        <a:lstStyle/>
        <a:p>
          <a:r>
            <a:rPr lang="en-IN" b="0" dirty="0"/>
            <a:t>Company Ownership</a:t>
          </a:r>
        </a:p>
      </dgm:t>
    </dgm:pt>
    <dgm:pt modelId="{B5C24E65-71E5-470A-9A84-1E46CC8EC6F5}" type="parTrans" cxnId="{A514AFAC-F04A-4C06-8AD7-23E74F33A0D1}">
      <dgm:prSet/>
      <dgm:spPr/>
      <dgm:t>
        <a:bodyPr/>
        <a:lstStyle/>
        <a:p>
          <a:endParaRPr lang="en-IN"/>
        </a:p>
      </dgm:t>
    </dgm:pt>
    <dgm:pt modelId="{1732026F-C478-4205-BBDB-B4D75AAA3FAE}" type="sibTrans" cxnId="{A514AFAC-F04A-4C06-8AD7-23E74F33A0D1}">
      <dgm:prSet/>
      <dgm:spPr/>
      <dgm:t>
        <a:bodyPr/>
        <a:lstStyle/>
        <a:p>
          <a:endParaRPr lang="en-IN"/>
        </a:p>
      </dgm:t>
    </dgm:pt>
    <dgm:pt modelId="{1A34CD18-DBB2-4705-BE62-6E7D02C16D18}">
      <dgm:prSet phldrT="[Text]"/>
      <dgm:spPr/>
      <dgm:t>
        <a:bodyPr/>
        <a:lstStyle/>
        <a:p>
          <a:r>
            <a:rPr lang="en-IN" b="0" dirty="0"/>
            <a:t>Target Market</a:t>
          </a:r>
        </a:p>
      </dgm:t>
    </dgm:pt>
    <dgm:pt modelId="{8F8C885B-7B66-4044-8709-AAC4EFB4C2EE}" type="parTrans" cxnId="{83904064-759D-45A1-8BA8-22C10B6AE240}">
      <dgm:prSet/>
      <dgm:spPr/>
      <dgm:t>
        <a:bodyPr/>
        <a:lstStyle/>
        <a:p>
          <a:endParaRPr lang="en-IN"/>
        </a:p>
      </dgm:t>
    </dgm:pt>
    <dgm:pt modelId="{33FE383C-AE53-4E07-813A-D3AD1E9B1F26}" type="sibTrans" cxnId="{83904064-759D-45A1-8BA8-22C10B6AE240}">
      <dgm:prSet/>
      <dgm:spPr/>
      <dgm:t>
        <a:bodyPr/>
        <a:lstStyle/>
        <a:p>
          <a:endParaRPr lang="en-IN"/>
        </a:p>
      </dgm:t>
    </dgm:pt>
    <dgm:pt modelId="{AAF9CD23-0BEA-4E00-A079-41647B396CA3}">
      <dgm:prSet phldrT="[Text]"/>
      <dgm:spPr/>
      <dgm:t>
        <a:bodyPr/>
        <a:lstStyle/>
        <a:p>
          <a:r>
            <a:rPr lang="en-IN" b="0" dirty="0"/>
            <a:t>Stat up Cost</a:t>
          </a:r>
        </a:p>
      </dgm:t>
    </dgm:pt>
    <dgm:pt modelId="{C60FD7D0-A673-4ACE-9B6D-C941F654F34C}" type="parTrans" cxnId="{7F41D6B3-1968-4071-8DA1-4EDE4C01AEF9}">
      <dgm:prSet/>
      <dgm:spPr/>
      <dgm:t>
        <a:bodyPr/>
        <a:lstStyle/>
        <a:p>
          <a:endParaRPr lang="en-IN"/>
        </a:p>
      </dgm:t>
    </dgm:pt>
    <dgm:pt modelId="{51F9DD5A-D544-45BD-B452-771B5D2D1DCE}" type="sibTrans" cxnId="{7F41D6B3-1968-4071-8DA1-4EDE4C01AEF9}">
      <dgm:prSet/>
      <dgm:spPr/>
      <dgm:t>
        <a:bodyPr/>
        <a:lstStyle/>
        <a:p>
          <a:endParaRPr lang="en-IN"/>
        </a:p>
      </dgm:t>
    </dgm:pt>
    <dgm:pt modelId="{703C4DC9-24EA-431C-9830-F8EBE542B0A5}" type="pres">
      <dgm:prSet presAssocID="{FD9457B8-A54F-444C-A134-DDD9988C8F58}" presName="hierChild1" presStyleCnt="0">
        <dgm:presLayoutVars>
          <dgm:orgChart val="1"/>
          <dgm:chPref val="1"/>
          <dgm:dir/>
          <dgm:animOne val="branch"/>
          <dgm:animLvl val="lvl"/>
          <dgm:resizeHandles/>
        </dgm:presLayoutVars>
      </dgm:prSet>
      <dgm:spPr/>
    </dgm:pt>
    <dgm:pt modelId="{D65055A3-EA6F-41E0-B701-C9C367E14C25}" type="pres">
      <dgm:prSet presAssocID="{15F6C8F5-6155-466D-8335-77E91E49ED7C}" presName="hierRoot1" presStyleCnt="0">
        <dgm:presLayoutVars>
          <dgm:hierBranch val="init"/>
        </dgm:presLayoutVars>
      </dgm:prSet>
      <dgm:spPr/>
    </dgm:pt>
    <dgm:pt modelId="{274E3327-9E5E-4595-9659-8CC8E81A2DF8}" type="pres">
      <dgm:prSet presAssocID="{15F6C8F5-6155-466D-8335-77E91E49ED7C}" presName="rootComposite1" presStyleCnt="0"/>
      <dgm:spPr/>
    </dgm:pt>
    <dgm:pt modelId="{87A8D8E5-A478-4458-A2A8-F4FA01987401}" type="pres">
      <dgm:prSet presAssocID="{15F6C8F5-6155-466D-8335-77E91E49ED7C}" presName="rootText1" presStyleLbl="node0" presStyleIdx="0" presStyleCnt="1" custScaleX="114632" custScaleY="106321">
        <dgm:presLayoutVars>
          <dgm:chPref val="3"/>
        </dgm:presLayoutVars>
      </dgm:prSet>
      <dgm:spPr/>
    </dgm:pt>
    <dgm:pt modelId="{EDD46DD4-6CC3-4543-814F-B49E9238B508}" type="pres">
      <dgm:prSet presAssocID="{15F6C8F5-6155-466D-8335-77E91E49ED7C}" presName="rootConnector1" presStyleLbl="node1" presStyleIdx="0" presStyleCnt="0"/>
      <dgm:spPr/>
    </dgm:pt>
    <dgm:pt modelId="{5750B663-B41D-4661-8E70-C08C6C29E2F6}" type="pres">
      <dgm:prSet presAssocID="{15F6C8F5-6155-466D-8335-77E91E49ED7C}" presName="hierChild2" presStyleCnt="0"/>
      <dgm:spPr/>
    </dgm:pt>
    <dgm:pt modelId="{CA46BE1C-E780-4185-B62F-E47D164CF560}" type="pres">
      <dgm:prSet presAssocID="{8F8C885B-7B66-4044-8709-AAC4EFB4C2EE}" presName="Name37" presStyleLbl="parChTrans1D2" presStyleIdx="0" presStyleCnt="3"/>
      <dgm:spPr/>
    </dgm:pt>
    <dgm:pt modelId="{0BE49F45-3981-44FB-A6B5-E9B00A94CC65}" type="pres">
      <dgm:prSet presAssocID="{1A34CD18-DBB2-4705-BE62-6E7D02C16D18}" presName="hierRoot2" presStyleCnt="0">
        <dgm:presLayoutVars>
          <dgm:hierBranch val="init"/>
        </dgm:presLayoutVars>
      </dgm:prSet>
      <dgm:spPr/>
    </dgm:pt>
    <dgm:pt modelId="{A8B98D3F-3A72-4DD2-A857-E3DA22375EAE}" type="pres">
      <dgm:prSet presAssocID="{1A34CD18-DBB2-4705-BE62-6E7D02C16D18}" presName="rootComposite" presStyleCnt="0"/>
      <dgm:spPr/>
    </dgm:pt>
    <dgm:pt modelId="{CED00B1B-0CA8-49D6-8C42-EC987C401788}" type="pres">
      <dgm:prSet presAssocID="{1A34CD18-DBB2-4705-BE62-6E7D02C16D18}" presName="rootText" presStyleLbl="node2" presStyleIdx="0" presStyleCnt="2" custLinFactNeighborX="40535" custLinFactNeighborY="1041">
        <dgm:presLayoutVars>
          <dgm:chPref val="3"/>
        </dgm:presLayoutVars>
      </dgm:prSet>
      <dgm:spPr/>
    </dgm:pt>
    <dgm:pt modelId="{5F0F6D79-EE3B-4D02-8338-980F0C028947}" type="pres">
      <dgm:prSet presAssocID="{1A34CD18-DBB2-4705-BE62-6E7D02C16D18}" presName="rootConnector" presStyleLbl="node2" presStyleIdx="0" presStyleCnt="2"/>
      <dgm:spPr/>
    </dgm:pt>
    <dgm:pt modelId="{9D3309B2-F36A-4A68-B669-E1823FD423B3}" type="pres">
      <dgm:prSet presAssocID="{1A34CD18-DBB2-4705-BE62-6E7D02C16D18}" presName="hierChild4" presStyleCnt="0"/>
      <dgm:spPr/>
    </dgm:pt>
    <dgm:pt modelId="{A3864CCF-B093-4D3B-98E4-25ED6DF94415}" type="pres">
      <dgm:prSet presAssocID="{1A34CD18-DBB2-4705-BE62-6E7D02C16D18}" presName="hierChild5" presStyleCnt="0"/>
      <dgm:spPr/>
    </dgm:pt>
    <dgm:pt modelId="{C8C8E4DE-F41B-4F17-8EB8-3A8F84EBF14F}" type="pres">
      <dgm:prSet presAssocID="{C60FD7D0-A673-4ACE-9B6D-C941F654F34C}" presName="Name37" presStyleLbl="parChTrans1D2" presStyleIdx="1" presStyleCnt="3"/>
      <dgm:spPr/>
    </dgm:pt>
    <dgm:pt modelId="{3D65931A-4038-477B-9088-FDA14C088C6E}" type="pres">
      <dgm:prSet presAssocID="{AAF9CD23-0BEA-4E00-A079-41647B396CA3}" presName="hierRoot2" presStyleCnt="0">
        <dgm:presLayoutVars>
          <dgm:hierBranch val="init"/>
        </dgm:presLayoutVars>
      </dgm:prSet>
      <dgm:spPr/>
    </dgm:pt>
    <dgm:pt modelId="{28AFF686-C420-4FF6-9E51-1DB2A075BEAE}" type="pres">
      <dgm:prSet presAssocID="{AAF9CD23-0BEA-4E00-A079-41647B396CA3}" presName="rootComposite" presStyleCnt="0"/>
      <dgm:spPr/>
    </dgm:pt>
    <dgm:pt modelId="{04B2D785-7589-4143-9A51-2A7E0A6EFB00}" type="pres">
      <dgm:prSet presAssocID="{AAF9CD23-0BEA-4E00-A079-41647B396CA3}" presName="rootText" presStyleLbl="node2" presStyleIdx="1" presStyleCnt="2" custLinFactY="-15567" custLinFactNeighborX="41974" custLinFactNeighborY="-100000">
        <dgm:presLayoutVars>
          <dgm:chPref val="3"/>
        </dgm:presLayoutVars>
      </dgm:prSet>
      <dgm:spPr/>
    </dgm:pt>
    <dgm:pt modelId="{462EFDE8-8B6A-4BA5-88E0-BA26ACB49743}" type="pres">
      <dgm:prSet presAssocID="{AAF9CD23-0BEA-4E00-A079-41647B396CA3}" presName="rootConnector" presStyleLbl="node2" presStyleIdx="1" presStyleCnt="2"/>
      <dgm:spPr/>
    </dgm:pt>
    <dgm:pt modelId="{3E79FA8B-4B15-4EA7-B7DA-0FA8D10EC228}" type="pres">
      <dgm:prSet presAssocID="{AAF9CD23-0BEA-4E00-A079-41647B396CA3}" presName="hierChild4" presStyleCnt="0"/>
      <dgm:spPr/>
    </dgm:pt>
    <dgm:pt modelId="{3BB87564-1234-4508-B046-655D75614494}" type="pres">
      <dgm:prSet presAssocID="{AAF9CD23-0BEA-4E00-A079-41647B396CA3}" presName="hierChild5" presStyleCnt="0"/>
      <dgm:spPr/>
    </dgm:pt>
    <dgm:pt modelId="{94D10494-BB2D-4CC4-99E3-30E9DA8BFE2A}" type="pres">
      <dgm:prSet presAssocID="{15F6C8F5-6155-466D-8335-77E91E49ED7C}" presName="hierChild3" presStyleCnt="0"/>
      <dgm:spPr/>
    </dgm:pt>
    <dgm:pt modelId="{07ACFD87-9C76-4FFB-8CDA-DD033ACB0D46}" type="pres">
      <dgm:prSet presAssocID="{B5C24E65-71E5-470A-9A84-1E46CC8EC6F5}" presName="Name111" presStyleLbl="parChTrans1D2" presStyleIdx="2" presStyleCnt="3"/>
      <dgm:spPr/>
    </dgm:pt>
    <dgm:pt modelId="{56791B57-52F2-47AC-9573-F1AB833E8220}" type="pres">
      <dgm:prSet presAssocID="{E5771783-A8DA-4C1E-B149-66742C191671}" presName="hierRoot3" presStyleCnt="0">
        <dgm:presLayoutVars>
          <dgm:hierBranch val="init"/>
        </dgm:presLayoutVars>
      </dgm:prSet>
      <dgm:spPr/>
    </dgm:pt>
    <dgm:pt modelId="{347BA664-181F-4DCA-8F2F-2589BA1409FA}" type="pres">
      <dgm:prSet presAssocID="{E5771783-A8DA-4C1E-B149-66742C191671}" presName="rootComposite3" presStyleCnt="0"/>
      <dgm:spPr/>
    </dgm:pt>
    <dgm:pt modelId="{5765998A-B285-445C-B649-EB00FCDD86BC}" type="pres">
      <dgm:prSet presAssocID="{E5771783-A8DA-4C1E-B149-66742C191671}" presName="rootText3" presStyleLbl="asst1" presStyleIdx="0" presStyleCnt="1" custLinFactNeighborX="-55666" custLinFactNeighborY="-2719">
        <dgm:presLayoutVars>
          <dgm:chPref val="3"/>
        </dgm:presLayoutVars>
      </dgm:prSet>
      <dgm:spPr/>
    </dgm:pt>
    <dgm:pt modelId="{28C3359B-DB9B-41A4-84CD-3ED6B9ADFB9A}" type="pres">
      <dgm:prSet presAssocID="{E5771783-A8DA-4C1E-B149-66742C191671}" presName="rootConnector3" presStyleLbl="asst1" presStyleIdx="0" presStyleCnt="1"/>
      <dgm:spPr/>
    </dgm:pt>
    <dgm:pt modelId="{513D4CDD-D034-4BED-9B8D-648940396773}" type="pres">
      <dgm:prSet presAssocID="{E5771783-A8DA-4C1E-B149-66742C191671}" presName="hierChild6" presStyleCnt="0"/>
      <dgm:spPr/>
    </dgm:pt>
    <dgm:pt modelId="{C451478B-F65D-468B-961F-9BD5A05AA125}" type="pres">
      <dgm:prSet presAssocID="{E5771783-A8DA-4C1E-B149-66742C191671}" presName="hierChild7" presStyleCnt="0"/>
      <dgm:spPr/>
    </dgm:pt>
  </dgm:ptLst>
  <dgm:cxnLst>
    <dgm:cxn modelId="{B3EDA819-7AD9-4EE7-9787-86013355225E}" type="presOf" srcId="{1A34CD18-DBB2-4705-BE62-6E7D02C16D18}" destId="{CED00B1B-0CA8-49D6-8C42-EC987C401788}" srcOrd="0" destOrd="0" presId="urn:microsoft.com/office/officeart/2005/8/layout/orgChart1"/>
    <dgm:cxn modelId="{09A8EB33-D8B6-4AAB-8D88-44F51D3F1383}" type="presOf" srcId="{E5771783-A8DA-4C1E-B149-66742C191671}" destId="{28C3359B-DB9B-41A4-84CD-3ED6B9ADFB9A}" srcOrd="1" destOrd="0" presId="urn:microsoft.com/office/officeart/2005/8/layout/orgChart1"/>
    <dgm:cxn modelId="{77950464-CA2D-4AA3-A194-F8D62A6D5296}" srcId="{FD9457B8-A54F-444C-A134-DDD9988C8F58}" destId="{15F6C8F5-6155-466D-8335-77E91E49ED7C}" srcOrd="0" destOrd="0" parTransId="{FBAB59BE-9162-4853-AA28-81A8CF3978FF}" sibTransId="{21DCF515-292C-41BC-9999-BED48EE04552}"/>
    <dgm:cxn modelId="{83904064-759D-45A1-8BA8-22C10B6AE240}" srcId="{15F6C8F5-6155-466D-8335-77E91E49ED7C}" destId="{1A34CD18-DBB2-4705-BE62-6E7D02C16D18}" srcOrd="1" destOrd="0" parTransId="{8F8C885B-7B66-4044-8709-AAC4EFB4C2EE}" sibTransId="{33FE383C-AE53-4E07-813A-D3AD1E9B1F26}"/>
    <dgm:cxn modelId="{02A59D6D-EBB7-4288-B4D5-E1BFF5073DA0}" type="presOf" srcId="{FD9457B8-A54F-444C-A134-DDD9988C8F58}" destId="{703C4DC9-24EA-431C-9830-F8EBE542B0A5}" srcOrd="0" destOrd="0" presId="urn:microsoft.com/office/officeart/2005/8/layout/orgChart1"/>
    <dgm:cxn modelId="{5D8E2071-39D0-41C5-80A5-A726958EC4BA}" type="presOf" srcId="{B5C24E65-71E5-470A-9A84-1E46CC8EC6F5}" destId="{07ACFD87-9C76-4FFB-8CDA-DD033ACB0D46}" srcOrd="0" destOrd="0" presId="urn:microsoft.com/office/officeart/2005/8/layout/orgChart1"/>
    <dgm:cxn modelId="{64DB6672-53F8-4243-9CF6-70FE27AF114C}" type="presOf" srcId="{15F6C8F5-6155-466D-8335-77E91E49ED7C}" destId="{EDD46DD4-6CC3-4543-814F-B49E9238B508}" srcOrd="1" destOrd="0" presId="urn:microsoft.com/office/officeart/2005/8/layout/orgChart1"/>
    <dgm:cxn modelId="{D0B13F82-B751-426C-A182-C96FC6519B3E}" type="presOf" srcId="{1A34CD18-DBB2-4705-BE62-6E7D02C16D18}" destId="{5F0F6D79-EE3B-4D02-8338-980F0C028947}" srcOrd="1" destOrd="0" presId="urn:microsoft.com/office/officeart/2005/8/layout/orgChart1"/>
    <dgm:cxn modelId="{AE00518A-0111-41F5-96DB-C318989598AB}" type="presOf" srcId="{E5771783-A8DA-4C1E-B149-66742C191671}" destId="{5765998A-B285-445C-B649-EB00FCDD86BC}" srcOrd="0" destOrd="0" presId="urn:microsoft.com/office/officeart/2005/8/layout/orgChart1"/>
    <dgm:cxn modelId="{A514AFAC-F04A-4C06-8AD7-23E74F33A0D1}" srcId="{15F6C8F5-6155-466D-8335-77E91E49ED7C}" destId="{E5771783-A8DA-4C1E-B149-66742C191671}" srcOrd="0" destOrd="0" parTransId="{B5C24E65-71E5-470A-9A84-1E46CC8EC6F5}" sibTransId="{1732026F-C478-4205-BBDB-B4D75AAA3FAE}"/>
    <dgm:cxn modelId="{7F41D6B3-1968-4071-8DA1-4EDE4C01AEF9}" srcId="{15F6C8F5-6155-466D-8335-77E91E49ED7C}" destId="{AAF9CD23-0BEA-4E00-A079-41647B396CA3}" srcOrd="2" destOrd="0" parTransId="{C60FD7D0-A673-4ACE-9B6D-C941F654F34C}" sibTransId="{51F9DD5A-D544-45BD-B452-771B5D2D1DCE}"/>
    <dgm:cxn modelId="{8D543BCC-B948-4E66-BD19-42CD80F10753}" type="presOf" srcId="{AAF9CD23-0BEA-4E00-A079-41647B396CA3}" destId="{462EFDE8-8B6A-4BA5-88E0-BA26ACB49743}" srcOrd="1" destOrd="0" presId="urn:microsoft.com/office/officeart/2005/8/layout/orgChart1"/>
    <dgm:cxn modelId="{6A6C62D3-B207-432F-8068-30139369C28B}" type="presOf" srcId="{8F8C885B-7B66-4044-8709-AAC4EFB4C2EE}" destId="{CA46BE1C-E780-4185-B62F-E47D164CF560}" srcOrd="0" destOrd="0" presId="urn:microsoft.com/office/officeart/2005/8/layout/orgChart1"/>
    <dgm:cxn modelId="{3EA5B0E0-56E0-4773-856D-DA636F0C3F14}" type="presOf" srcId="{C60FD7D0-A673-4ACE-9B6D-C941F654F34C}" destId="{C8C8E4DE-F41B-4F17-8EB8-3A8F84EBF14F}" srcOrd="0" destOrd="0" presId="urn:microsoft.com/office/officeart/2005/8/layout/orgChart1"/>
    <dgm:cxn modelId="{E569B8E3-2CEC-470F-B4DE-DEABBC1A58A1}" type="presOf" srcId="{AAF9CD23-0BEA-4E00-A079-41647B396CA3}" destId="{04B2D785-7589-4143-9A51-2A7E0A6EFB00}" srcOrd="0" destOrd="0" presId="urn:microsoft.com/office/officeart/2005/8/layout/orgChart1"/>
    <dgm:cxn modelId="{1B3ACCFE-8AF0-485B-88C9-5CE3A0A714FA}" type="presOf" srcId="{15F6C8F5-6155-466D-8335-77E91E49ED7C}" destId="{87A8D8E5-A478-4458-A2A8-F4FA01987401}" srcOrd="0" destOrd="0" presId="urn:microsoft.com/office/officeart/2005/8/layout/orgChart1"/>
    <dgm:cxn modelId="{BC68E46A-F8BC-4C51-AC92-E1A1712F2626}" type="presParOf" srcId="{703C4DC9-24EA-431C-9830-F8EBE542B0A5}" destId="{D65055A3-EA6F-41E0-B701-C9C367E14C25}" srcOrd="0" destOrd="0" presId="urn:microsoft.com/office/officeart/2005/8/layout/orgChart1"/>
    <dgm:cxn modelId="{E0AADBD7-11EF-4A2F-9E03-B376077FA5F8}" type="presParOf" srcId="{D65055A3-EA6F-41E0-B701-C9C367E14C25}" destId="{274E3327-9E5E-4595-9659-8CC8E81A2DF8}" srcOrd="0" destOrd="0" presId="urn:microsoft.com/office/officeart/2005/8/layout/orgChart1"/>
    <dgm:cxn modelId="{D09314F2-200C-4E0E-B55E-E68D260CC196}" type="presParOf" srcId="{274E3327-9E5E-4595-9659-8CC8E81A2DF8}" destId="{87A8D8E5-A478-4458-A2A8-F4FA01987401}" srcOrd="0" destOrd="0" presId="urn:microsoft.com/office/officeart/2005/8/layout/orgChart1"/>
    <dgm:cxn modelId="{0D193B43-15BE-48D3-B47D-FB507E7A0C67}" type="presParOf" srcId="{274E3327-9E5E-4595-9659-8CC8E81A2DF8}" destId="{EDD46DD4-6CC3-4543-814F-B49E9238B508}" srcOrd="1" destOrd="0" presId="urn:microsoft.com/office/officeart/2005/8/layout/orgChart1"/>
    <dgm:cxn modelId="{D10E4ACD-8779-4332-8BBC-724F357BE26C}" type="presParOf" srcId="{D65055A3-EA6F-41E0-B701-C9C367E14C25}" destId="{5750B663-B41D-4661-8E70-C08C6C29E2F6}" srcOrd="1" destOrd="0" presId="urn:microsoft.com/office/officeart/2005/8/layout/orgChart1"/>
    <dgm:cxn modelId="{A1CB7FFB-9D2F-4266-B76C-508C12CD90ED}" type="presParOf" srcId="{5750B663-B41D-4661-8E70-C08C6C29E2F6}" destId="{CA46BE1C-E780-4185-B62F-E47D164CF560}" srcOrd="0" destOrd="0" presId="urn:microsoft.com/office/officeart/2005/8/layout/orgChart1"/>
    <dgm:cxn modelId="{B61E5F9F-07DC-4D69-ACC8-2C9DF0B3F4F8}" type="presParOf" srcId="{5750B663-B41D-4661-8E70-C08C6C29E2F6}" destId="{0BE49F45-3981-44FB-A6B5-E9B00A94CC65}" srcOrd="1" destOrd="0" presId="urn:microsoft.com/office/officeart/2005/8/layout/orgChart1"/>
    <dgm:cxn modelId="{959575EA-7296-48B7-B7E8-94C45AA77341}" type="presParOf" srcId="{0BE49F45-3981-44FB-A6B5-E9B00A94CC65}" destId="{A8B98D3F-3A72-4DD2-A857-E3DA22375EAE}" srcOrd="0" destOrd="0" presId="urn:microsoft.com/office/officeart/2005/8/layout/orgChart1"/>
    <dgm:cxn modelId="{BC71424B-8F93-4DF4-8925-EE63E807713B}" type="presParOf" srcId="{A8B98D3F-3A72-4DD2-A857-E3DA22375EAE}" destId="{CED00B1B-0CA8-49D6-8C42-EC987C401788}" srcOrd="0" destOrd="0" presId="urn:microsoft.com/office/officeart/2005/8/layout/orgChart1"/>
    <dgm:cxn modelId="{E70C6F86-E9F0-448E-A8DF-F9A0F52EC925}" type="presParOf" srcId="{A8B98D3F-3A72-4DD2-A857-E3DA22375EAE}" destId="{5F0F6D79-EE3B-4D02-8338-980F0C028947}" srcOrd="1" destOrd="0" presId="urn:microsoft.com/office/officeart/2005/8/layout/orgChart1"/>
    <dgm:cxn modelId="{AAB87EFB-E920-435D-A29A-58B18D6D3544}" type="presParOf" srcId="{0BE49F45-3981-44FB-A6B5-E9B00A94CC65}" destId="{9D3309B2-F36A-4A68-B669-E1823FD423B3}" srcOrd="1" destOrd="0" presId="urn:microsoft.com/office/officeart/2005/8/layout/orgChart1"/>
    <dgm:cxn modelId="{39312354-9C5B-4BC8-B085-1F5361B95A88}" type="presParOf" srcId="{0BE49F45-3981-44FB-A6B5-E9B00A94CC65}" destId="{A3864CCF-B093-4D3B-98E4-25ED6DF94415}" srcOrd="2" destOrd="0" presId="urn:microsoft.com/office/officeart/2005/8/layout/orgChart1"/>
    <dgm:cxn modelId="{ED5EDF64-5340-441E-A9AB-3B782BCC78F6}" type="presParOf" srcId="{5750B663-B41D-4661-8E70-C08C6C29E2F6}" destId="{C8C8E4DE-F41B-4F17-8EB8-3A8F84EBF14F}" srcOrd="2" destOrd="0" presId="urn:microsoft.com/office/officeart/2005/8/layout/orgChart1"/>
    <dgm:cxn modelId="{B4E46E65-B7E7-4AB4-A793-07942C48B8B1}" type="presParOf" srcId="{5750B663-B41D-4661-8E70-C08C6C29E2F6}" destId="{3D65931A-4038-477B-9088-FDA14C088C6E}" srcOrd="3" destOrd="0" presId="urn:microsoft.com/office/officeart/2005/8/layout/orgChart1"/>
    <dgm:cxn modelId="{3246870A-D924-450F-972F-B63776055B5B}" type="presParOf" srcId="{3D65931A-4038-477B-9088-FDA14C088C6E}" destId="{28AFF686-C420-4FF6-9E51-1DB2A075BEAE}" srcOrd="0" destOrd="0" presId="urn:microsoft.com/office/officeart/2005/8/layout/orgChart1"/>
    <dgm:cxn modelId="{53BBABB4-B88A-4523-B9C5-E03E05E2B34C}" type="presParOf" srcId="{28AFF686-C420-4FF6-9E51-1DB2A075BEAE}" destId="{04B2D785-7589-4143-9A51-2A7E0A6EFB00}" srcOrd="0" destOrd="0" presId="urn:microsoft.com/office/officeart/2005/8/layout/orgChart1"/>
    <dgm:cxn modelId="{FAE05004-DF2F-4269-9139-F714C25D7553}" type="presParOf" srcId="{28AFF686-C420-4FF6-9E51-1DB2A075BEAE}" destId="{462EFDE8-8B6A-4BA5-88E0-BA26ACB49743}" srcOrd="1" destOrd="0" presId="urn:microsoft.com/office/officeart/2005/8/layout/orgChart1"/>
    <dgm:cxn modelId="{E1754283-6F27-49D4-BE94-E3DED820C20E}" type="presParOf" srcId="{3D65931A-4038-477B-9088-FDA14C088C6E}" destId="{3E79FA8B-4B15-4EA7-B7DA-0FA8D10EC228}" srcOrd="1" destOrd="0" presId="urn:microsoft.com/office/officeart/2005/8/layout/orgChart1"/>
    <dgm:cxn modelId="{5763CB1F-341E-4F37-8A61-0C356E0A3141}" type="presParOf" srcId="{3D65931A-4038-477B-9088-FDA14C088C6E}" destId="{3BB87564-1234-4508-B046-655D75614494}" srcOrd="2" destOrd="0" presId="urn:microsoft.com/office/officeart/2005/8/layout/orgChart1"/>
    <dgm:cxn modelId="{F93DD803-1016-44D0-8C31-B5A89466E4D5}" type="presParOf" srcId="{D65055A3-EA6F-41E0-B701-C9C367E14C25}" destId="{94D10494-BB2D-4CC4-99E3-30E9DA8BFE2A}" srcOrd="2" destOrd="0" presId="urn:microsoft.com/office/officeart/2005/8/layout/orgChart1"/>
    <dgm:cxn modelId="{17AE461B-C48F-4F69-A883-027B413974D6}" type="presParOf" srcId="{94D10494-BB2D-4CC4-99E3-30E9DA8BFE2A}" destId="{07ACFD87-9C76-4FFB-8CDA-DD033ACB0D46}" srcOrd="0" destOrd="0" presId="urn:microsoft.com/office/officeart/2005/8/layout/orgChart1"/>
    <dgm:cxn modelId="{7EC163DA-8549-4B40-A98D-F2914C07DD93}" type="presParOf" srcId="{94D10494-BB2D-4CC4-99E3-30E9DA8BFE2A}" destId="{56791B57-52F2-47AC-9573-F1AB833E8220}" srcOrd="1" destOrd="0" presId="urn:microsoft.com/office/officeart/2005/8/layout/orgChart1"/>
    <dgm:cxn modelId="{E712F4EF-63DD-478B-9BD3-A3348F94ACE5}" type="presParOf" srcId="{56791B57-52F2-47AC-9573-F1AB833E8220}" destId="{347BA664-181F-4DCA-8F2F-2589BA1409FA}" srcOrd="0" destOrd="0" presId="urn:microsoft.com/office/officeart/2005/8/layout/orgChart1"/>
    <dgm:cxn modelId="{05EE2411-E6B9-4345-9E64-918F63D93319}" type="presParOf" srcId="{347BA664-181F-4DCA-8F2F-2589BA1409FA}" destId="{5765998A-B285-445C-B649-EB00FCDD86BC}" srcOrd="0" destOrd="0" presId="urn:microsoft.com/office/officeart/2005/8/layout/orgChart1"/>
    <dgm:cxn modelId="{1AA28872-47DB-4511-9854-B56DD57813B3}" type="presParOf" srcId="{347BA664-181F-4DCA-8F2F-2589BA1409FA}" destId="{28C3359B-DB9B-41A4-84CD-3ED6B9ADFB9A}" srcOrd="1" destOrd="0" presId="urn:microsoft.com/office/officeart/2005/8/layout/orgChart1"/>
    <dgm:cxn modelId="{DD430C01-5CF8-433D-9675-108C97464847}" type="presParOf" srcId="{56791B57-52F2-47AC-9573-F1AB833E8220}" destId="{513D4CDD-D034-4BED-9B8D-648940396773}" srcOrd="1" destOrd="0" presId="urn:microsoft.com/office/officeart/2005/8/layout/orgChart1"/>
    <dgm:cxn modelId="{3B597EE8-B9B5-4844-9215-D444B3BCB63A}" type="presParOf" srcId="{56791B57-52F2-47AC-9573-F1AB833E8220}" destId="{C451478B-F65D-468B-961F-9BD5A05AA12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7DAFC7-0A96-474C-B6A6-713ACB045008}" type="doc">
      <dgm:prSet loTypeId="urn:microsoft.com/office/officeart/2005/8/layout/radial5" loCatId="cycle" qsTypeId="urn:microsoft.com/office/officeart/2005/8/quickstyle/simple4" qsCatId="simple" csTypeId="urn:microsoft.com/office/officeart/2005/8/colors/colorful5" csCatId="colorful" phldr="1"/>
      <dgm:spPr/>
      <dgm:t>
        <a:bodyPr/>
        <a:lstStyle/>
        <a:p>
          <a:endParaRPr lang="en-IN"/>
        </a:p>
      </dgm:t>
    </dgm:pt>
    <dgm:pt modelId="{E4089080-A9DC-4F2C-B8EE-72AAB8381954}">
      <dgm:prSet phldrT="[Text]"/>
      <dgm:spPr/>
      <dgm:t>
        <a:bodyPr/>
        <a:lstStyle/>
        <a:p>
          <a:r>
            <a:rPr lang="en-IN" b="1" dirty="0"/>
            <a:t>Business Customers</a:t>
          </a:r>
        </a:p>
      </dgm:t>
    </dgm:pt>
    <dgm:pt modelId="{04E42AFE-9246-4BC8-89DB-3388C9276F9D}" type="parTrans" cxnId="{C9E0453A-38EF-4D59-9265-7A511DBE0486}">
      <dgm:prSet/>
      <dgm:spPr/>
      <dgm:t>
        <a:bodyPr/>
        <a:lstStyle/>
        <a:p>
          <a:endParaRPr lang="en-IN"/>
        </a:p>
      </dgm:t>
    </dgm:pt>
    <dgm:pt modelId="{BDD131C3-36A0-473E-A4FE-89B50D6DFB7E}" type="sibTrans" cxnId="{C9E0453A-38EF-4D59-9265-7A511DBE0486}">
      <dgm:prSet/>
      <dgm:spPr/>
      <dgm:t>
        <a:bodyPr/>
        <a:lstStyle/>
        <a:p>
          <a:endParaRPr lang="en-IN"/>
        </a:p>
      </dgm:t>
    </dgm:pt>
    <dgm:pt modelId="{08066AFB-4260-4502-ADA8-67836F296D3D}">
      <dgm:prSet phldrT="[Text]"/>
      <dgm:spPr/>
      <dgm:t>
        <a:bodyPr/>
        <a:lstStyle/>
        <a:p>
          <a:r>
            <a:rPr lang="en-IN" dirty="0"/>
            <a:t>Students</a:t>
          </a:r>
        </a:p>
      </dgm:t>
    </dgm:pt>
    <dgm:pt modelId="{63A1AD41-6FA7-45D0-9661-0D3E27491254}" type="parTrans" cxnId="{C5FEE3FD-9AD0-4BCE-BA08-3DE8F4633248}">
      <dgm:prSet/>
      <dgm:spPr/>
      <dgm:t>
        <a:bodyPr/>
        <a:lstStyle/>
        <a:p>
          <a:endParaRPr lang="en-IN"/>
        </a:p>
      </dgm:t>
    </dgm:pt>
    <dgm:pt modelId="{A65E161C-98BB-4B99-8B8A-F1822DAF788C}" type="sibTrans" cxnId="{C5FEE3FD-9AD0-4BCE-BA08-3DE8F4633248}">
      <dgm:prSet/>
      <dgm:spPr/>
      <dgm:t>
        <a:bodyPr/>
        <a:lstStyle/>
        <a:p>
          <a:endParaRPr lang="en-IN"/>
        </a:p>
      </dgm:t>
    </dgm:pt>
    <dgm:pt modelId="{36D8E0E5-A9D6-45FF-9F75-BE5FB1032692}">
      <dgm:prSet phldrT="[Text]"/>
      <dgm:spPr/>
      <dgm:t>
        <a:bodyPr/>
        <a:lstStyle/>
        <a:p>
          <a:r>
            <a:rPr lang="en-IN" dirty="0"/>
            <a:t>Young Adults</a:t>
          </a:r>
        </a:p>
      </dgm:t>
    </dgm:pt>
    <dgm:pt modelId="{7A31E1C1-441A-40D8-A646-F276EBF963D8}" type="parTrans" cxnId="{E56168F6-A653-401E-860A-0A870FA745A4}">
      <dgm:prSet/>
      <dgm:spPr/>
      <dgm:t>
        <a:bodyPr/>
        <a:lstStyle/>
        <a:p>
          <a:endParaRPr lang="en-IN"/>
        </a:p>
      </dgm:t>
    </dgm:pt>
    <dgm:pt modelId="{CF0D7A97-4EA4-473E-9442-8A06FE48C57A}" type="sibTrans" cxnId="{E56168F6-A653-401E-860A-0A870FA745A4}">
      <dgm:prSet/>
      <dgm:spPr/>
      <dgm:t>
        <a:bodyPr/>
        <a:lstStyle/>
        <a:p>
          <a:endParaRPr lang="en-IN"/>
        </a:p>
      </dgm:t>
    </dgm:pt>
    <dgm:pt modelId="{D0B34658-668C-4610-A53D-BE1B10B96557}">
      <dgm:prSet phldrT="[Text]"/>
      <dgm:spPr/>
      <dgm:t>
        <a:bodyPr/>
        <a:lstStyle/>
        <a:p>
          <a:r>
            <a:rPr lang="en-IN" dirty="0"/>
            <a:t>Working Families</a:t>
          </a:r>
        </a:p>
      </dgm:t>
    </dgm:pt>
    <dgm:pt modelId="{47A9AE23-7485-4420-9A82-1F49C4A7B7C0}" type="parTrans" cxnId="{DE797895-5DAD-4256-8AB3-CD9F05FA49CC}">
      <dgm:prSet/>
      <dgm:spPr/>
      <dgm:t>
        <a:bodyPr/>
        <a:lstStyle/>
        <a:p>
          <a:endParaRPr lang="en-IN"/>
        </a:p>
      </dgm:t>
    </dgm:pt>
    <dgm:pt modelId="{2C0F26B4-05EA-4F18-ACD5-EB683F4942D6}" type="sibTrans" cxnId="{DE797895-5DAD-4256-8AB3-CD9F05FA49CC}">
      <dgm:prSet/>
      <dgm:spPr/>
      <dgm:t>
        <a:bodyPr/>
        <a:lstStyle/>
        <a:p>
          <a:endParaRPr lang="en-IN"/>
        </a:p>
      </dgm:t>
    </dgm:pt>
    <dgm:pt modelId="{19D12F1A-3FBC-4149-94B7-FC53E58905B2}">
      <dgm:prSet phldrT="[Text]"/>
      <dgm:spPr/>
      <dgm:t>
        <a:bodyPr/>
        <a:lstStyle/>
        <a:p>
          <a:r>
            <a:rPr lang="en-IN" dirty="0"/>
            <a:t>Old Generation</a:t>
          </a:r>
        </a:p>
      </dgm:t>
    </dgm:pt>
    <dgm:pt modelId="{CE7428F7-A2C5-4A2A-8223-E3BFC2D0F5C5}" type="parTrans" cxnId="{3BA82BA2-F318-4E2F-A56B-F31C5BB84A68}">
      <dgm:prSet/>
      <dgm:spPr/>
      <dgm:t>
        <a:bodyPr/>
        <a:lstStyle/>
        <a:p>
          <a:endParaRPr lang="en-IN"/>
        </a:p>
      </dgm:t>
    </dgm:pt>
    <dgm:pt modelId="{4742A9BD-5CAF-4EEA-B580-626E3EB2E2A6}" type="sibTrans" cxnId="{3BA82BA2-F318-4E2F-A56B-F31C5BB84A68}">
      <dgm:prSet/>
      <dgm:spPr/>
      <dgm:t>
        <a:bodyPr/>
        <a:lstStyle/>
        <a:p>
          <a:endParaRPr lang="en-IN"/>
        </a:p>
      </dgm:t>
    </dgm:pt>
    <dgm:pt modelId="{774FF759-3454-4B5B-B8A2-1D8C0AD731D7}" type="pres">
      <dgm:prSet presAssocID="{FE7DAFC7-0A96-474C-B6A6-713ACB045008}" presName="Name0" presStyleCnt="0">
        <dgm:presLayoutVars>
          <dgm:chMax val="1"/>
          <dgm:dir/>
          <dgm:animLvl val="ctr"/>
          <dgm:resizeHandles val="exact"/>
        </dgm:presLayoutVars>
      </dgm:prSet>
      <dgm:spPr/>
    </dgm:pt>
    <dgm:pt modelId="{7CCC1A4C-A9F8-4BA4-B14F-4D7D193C1234}" type="pres">
      <dgm:prSet presAssocID="{E4089080-A9DC-4F2C-B8EE-72AAB8381954}" presName="centerShape" presStyleLbl="node0" presStyleIdx="0" presStyleCnt="1" custScaleX="114130" custScaleY="111753"/>
      <dgm:spPr/>
    </dgm:pt>
    <dgm:pt modelId="{648EC657-B98A-4B59-BBFF-D286D8E74D28}" type="pres">
      <dgm:prSet presAssocID="{63A1AD41-6FA7-45D0-9661-0D3E27491254}" presName="parTrans" presStyleLbl="sibTrans2D1" presStyleIdx="0" presStyleCnt="4"/>
      <dgm:spPr/>
    </dgm:pt>
    <dgm:pt modelId="{B0FCC9FC-D9F6-4ED6-82E9-CE44C2D929AA}" type="pres">
      <dgm:prSet presAssocID="{63A1AD41-6FA7-45D0-9661-0D3E27491254}" presName="connectorText" presStyleLbl="sibTrans2D1" presStyleIdx="0" presStyleCnt="4"/>
      <dgm:spPr/>
    </dgm:pt>
    <dgm:pt modelId="{432579D4-12BB-4D03-B8E0-D7E2E020C05A}" type="pres">
      <dgm:prSet presAssocID="{08066AFB-4260-4502-ADA8-67836F296D3D}" presName="node" presStyleLbl="node1" presStyleIdx="0" presStyleCnt="4">
        <dgm:presLayoutVars>
          <dgm:bulletEnabled val="1"/>
        </dgm:presLayoutVars>
      </dgm:prSet>
      <dgm:spPr/>
    </dgm:pt>
    <dgm:pt modelId="{09CD6DD4-86EF-4E7C-AC99-7C1800A1358A}" type="pres">
      <dgm:prSet presAssocID="{7A31E1C1-441A-40D8-A646-F276EBF963D8}" presName="parTrans" presStyleLbl="sibTrans2D1" presStyleIdx="1" presStyleCnt="4"/>
      <dgm:spPr/>
    </dgm:pt>
    <dgm:pt modelId="{461C212E-9208-4A1A-8263-4EE50A579F88}" type="pres">
      <dgm:prSet presAssocID="{7A31E1C1-441A-40D8-A646-F276EBF963D8}" presName="connectorText" presStyleLbl="sibTrans2D1" presStyleIdx="1" presStyleCnt="4"/>
      <dgm:spPr/>
    </dgm:pt>
    <dgm:pt modelId="{BA8EF896-A807-4E84-A79F-B2027AF6C64D}" type="pres">
      <dgm:prSet presAssocID="{36D8E0E5-A9D6-45FF-9F75-BE5FB1032692}" presName="node" presStyleLbl="node1" presStyleIdx="1" presStyleCnt="4">
        <dgm:presLayoutVars>
          <dgm:bulletEnabled val="1"/>
        </dgm:presLayoutVars>
      </dgm:prSet>
      <dgm:spPr/>
    </dgm:pt>
    <dgm:pt modelId="{8B4F4B78-B772-4619-B9AD-408A26CD1E0D}" type="pres">
      <dgm:prSet presAssocID="{47A9AE23-7485-4420-9A82-1F49C4A7B7C0}" presName="parTrans" presStyleLbl="sibTrans2D1" presStyleIdx="2" presStyleCnt="4"/>
      <dgm:spPr/>
    </dgm:pt>
    <dgm:pt modelId="{9B06D1A5-E241-4E66-B87A-F22CE6F5302A}" type="pres">
      <dgm:prSet presAssocID="{47A9AE23-7485-4420-9A82-1F49C4A7B7C0}" presName="connectorText" presStyleLbl="sibTrans2D1" presStyleIdx="2" presStyleCnt="4"/>
      <dgm:spPr/>
    </dgm:pt>
    <dgm:pt modelId="{DEFFA91B-3B9E-40A7-9DAC-9DB6F0F3A49A}" type="pres">
      <dgm:prSet presAssocID="{D0B34658-668C-4610-A53D-BE1B10B96557}" presName="node" presStyleLbl="node1" presStyleIdx="2" presStyleCnt="4">
        <dgm:presLayoutVars>
          <dgm:bulletEnabled val="1"/>
        </dgm:presLayoutVars>
      </dgm:prSet>
      <dgm:spPr/>
    </dgm:pt>
    <dgm:pt modelId="{A9185874-B948-4F9A-9ED4-C2B87318D127}" type="pres">
      <dgm:prSet presAssocID="{CE7428F7-A2C5-4A2A-8223-E3BFC2D0F5C5}" presName="parTrans" presStyleLbl="sibTrans2D1" presStyleIdx="3" presStyleCnt="4"/>
      <dgm:spPr/>
    </dgm:pt>
    <dgm:pt modelId="{96E21FE9-51E7-4DBF-8F7B-BBCECCCA56B6}" type="pres">
      <dgm:prSet presAssocID="{CE7428F7-A2C5-4A2A-8223-E3BFC2D0F5C5}" presName="connectorText" presStyleLbl="sibTrans2D1" presStyleIdx="3" presStyleCnt="4"/>
      <dgm:spPr/>
    </dgm:pt>
    <dgm:pt modelId="{E9266462-B70D-4BEE-A23B-F43A5CC3FD90}" type="pres">
      <dgm:prSet presAssocID="{19D12F1A-3FBC-4149-94B7-FC53E58905B2}" presName="node" presStyleLbl="node1" presStyleIdx="3" presStyleCnt="4">
        <dgm:presLayoutVars>
          <dgm:bulletEnabled val="1"/>
        </dgm:presLayoutVars>
      </dgm:prSet>
      <dgm:spPr/>
    </dgm:pt>
  </dgm:ptLst>
  <dgm:cxnLst>
    <dgm:cxn modelId="{2003F201-4AC3-44DA-A588-11AF05B3B72E}" type="presOf" srcId="{36D8E0E5-A9D6-45FF-9F75-BE5FB1032692}" destId="{BA8EF896-A807-4E84-A79F-B2027AF6C64D}" srcOrd="0" destOrd="0" presId="urn:microsoft.com/office/officeart/2005/8/layout/radial5"/>
    <dgm:cxn modelId="{A1F47720-67DF-4AEA-84A1-A3BC2E367AE6}" type="presOf" srcId="{19D12F1A-3FBC-4149-94B7-FC53E58905B2}" destId="{E9266462-B70D-4BEE-A23B-F43A5CC3FD90}" srcOrd="0" destOrd="0" presId="urn:microsoft.com/office/officeart/2005/8/layout/radial5"/>
    <dgm:cxn modelId="{03DEE021-31E9-4B9D-8A0E-8F62BABBC4EF}" type="presOf" srcId="{08066AFB-4260-4502-ADA8-67836F296D3D}" destId="{432579D4-12BB-4D03-B8E0-D7E2E020C05A}" srcOrd="0" destOrd="0" presId="urn:microsoft.com/office/officeart/2005/8/layout/radial5"/>
    <dgm:cxn modelId="{C9E0453A-38EF-4D59-9265-7A511DBE0486}" srcId="{FE7DAFC7-0A96-474C-B6A6-713ACB045008}" destId="{E4089080-A9DC-4F2C-B8EE-72AAB8381954}" srcOrd="0" destOrd="0" parTransId="{04E42AFE-9246-4BC8-89DB-3388C9276F9D}" sibTransId="{BDD131C3-36A0-473E-A4FE-89B50D6DFB7E}"/>
    <dgm:cxn modelId="{EC3D503C-61C8-411C-98DD-F79F770EE206}" type="presOf" srcId="{47A9AE23-7485-4420-9A82-1F49C4A7B7C0}" destId="{9B06D1A5-E241-4E66-B87A-F22CE6F5302A}" srcOrd="1" destOrd="0" presId="urn:microsoft.com/office/officeart/2005/8/layout/radial5"/>
    <dgm:cxn modelId="{E47FBA3D-07CD-4847-B99C-47DAC82236C1}" type="presOf" srcId="{D0B34658-668C-4610-A53D-BE1B10B96557}" destId="{DEFFA91B-3B9E-40A7-9DAC-9DB6F0F3A49A}" srcOrd="0" destOrd="0" presId="urn:microsoft.com/office/officeart/2005/8/layout/radial5"/>
    <dgm:cxn modelId="{A8FD0F69-102F-4CBA-ABFC-2939B414BA43}" type="presOf" srcId="{E4089080-A9DC-4F2C-B8EE-72AAB8381954}" destId="{7CCC1A4C-A9F8-4BA4-B14F-4D7D193C1234}" srcOrd="0" destOrd="0" presId="urn:microsoft.com/office/officeart/2005/8/layout/radial5"/>
    <dgm:cxn modelId="{5D3E5D4E-B9C7-42FF-80B8-0A9BCA9E6C2E}" type="presOf" srcId="{63A1AD41-6FA7-45D0-9661-0D3E27491254}" destId="{B0FCC9FC-D9F6-4ED6-82E9-CE44C2D929AA}" srcOrd="1" destOrd="0" presId="urn:microsoft.com/office/officeart/2005/8/layout/radial5"/>
    <dgm:cxn modelId="{7A647E4E-B99C-482F-9DB9-773888D3DF4F}" type="presOf" srcId="{CE7428F7-A2C5-4A2A-8223-E3BFC2D0F5C5}" destId="{96E21FE9-51E7-4DBF-8F7B-BBCECCCA56B6}" srcOrd="1" destOrd="0" presId="urn:microsoft.com/office/officeart/2005/8/layout/radial5"/>
    <dgm:cxn modelId="{94480E57-529F-478B-885A-D1238CB29C11}" type="presOf" srcId="{63A1AD41-6FA7-45D0-9661-0D3E27491254}" destId="{648EC657-B98A-4B59-BBFF-D286D8E74D28}" srcOrd="0" destOrd="0" presId="urn:microsoft.com/office/officeart/2005/8/layout/radial5"/>
    <dgm:cxn modelId="{74DA6E81-F89C-426B-8D13-B45C932A37E4}" type="presOf" srcId="{FE7DAFC7-0A96-474C-B6A6-713ACB045008}" destId="{774FF759-3454-4B5B-B8A2-1D8C0AD731D7}" srcOrd="0" destOrd="0" presId="urn:microsoft.com/office/officeart/2005/8/layout/radial5"/>
    <dgm:cxn modelId="{2336C284-CD0C-42DC-B18F-C93D3BB85929}" type="presOf" srcId="{7A31E1C1-441A-40D8-A646-F276EBF963D8}" destId="{461C212E-9208-4A1A-8263-4EE50A579F88}" srcOrd="1" destOrd="0" presId="urn:microsoft.com/office/officeart/2005/8/layout/radial5"/>
    <dgm:cxn modelId="{DE797895-5DAD-4256-8AB3-CD9F05FA49CC}" srcId="{E4089080-A9DC-4F2C-B8EE-72AAB8381954}" destId="{D0B34658-668C-4610-A53D-BE1B10B96557}" srcOrd="2" destOrd="0" parTransId="{47A9AE23-7485-4420-9A82-1F49C4A7B7C0}" sibTransId="{2C0F26B4-05EA-4F18-ACD5-EB683F4942D6}"/>
    <dgm:cxn modelId="{3BA82BA2-F318-4E2F-A56B-F31C5BB84A68}" srcId="{E4089080-A9DC-4F2C-B8EE-72AAB8381954}" destId="{19D12F1A-3FBC-4149-94B7-FC53E58905B2}" srcOrd="3" destOrd="0" parTransId="{CE7428F7-A2C5-4A2A-8223-E3BFC2D0F5C5}" sibTransId="{4742A9BD-5CAF-4EEA-B580-626E3EB2E2A6}"/>
    <dgm:cxn modelId="{B43873C7-82FD-4A8E-90FA-FD09777609CC}" type="presOf" srcId="{CE7428F7-A2C5-4A2A-8223-E3BFC2D0F5C5}" destId="{A9185874-B948-4F9A-9ED4-C2B87318D127}" srcOrd="0" destOrd="0" presId="urn:microsoft.com/office/officeart/2005/8/layout/radial5"/>
    <dgm:cxn modelId="{48D2DCE5-B0A1-44F0-A53C-4D8C207DB653}" type="presOf" srcId="{7A31E1C1-441A-40D8-A646-F276EBF963D8}" destId="{09CD6DD4-86EF-4E7C-AC99-7C1800A1358A}" srcOrd="0" destOrd="0" presId="urn:microsoft.com/office/officeart/2005/8/layout/radial5"/>
    <dgm:cxn modelId="{3E824EF0-3FEA-4C89-B9BA-BEB83438ACBB}" type="presOf" srcId="{47A9AE23-7485-4420-9A82-1F49C4A7B7C0}" destId="{8B4F4B78-B772-4619-B9AD-408A26CD1E0D}" srcOrd="0" destOrd="0" presId="urn:microsoft.com/office/officeart/2005/8/layout/radial5"/>
    <dgm:cxn modelId="{E56168F6-A653-401E-860A-0A870FA745A4}" srcId="{E4089080-A9DC-4F2C-B8EE-72AAB8381954}" destId="{36D8E0E5-A9D6-45FF-9F75-BE5FB1032692}" srcOrd="1" destOrd="0" parTransId="{7A31E1C1-441A-40D8-A646-F276EBF963D8}" sibTransId="{CF0D7A97-4EA4-473E-9442-8A06FE48C57A}"/>
    <dgm:cxn modelId="{C5FEE3FD-9AD0-4BCE-BA08-3DE8F4633248}" srcId="{E4089080-A9DC-4F2C-B8EE-72AAB8381954}" destId="{08066AFB-4260-4502-ADA8-67836F296D3D}" srcOrd="0" destOrd="0" parTransId="{63A1AD41-6FA7-45D0-9661-0D3E27491254}" sibTransId="{A65E161C-98BB-4B99-8B8A-F1822DAF788C}"/>
    <dgm:cxn modelId="{936AFBF7-EAFC-4FA5-9F65-37B9FFA502FB}" type="presParOf" srcId="{774FF759-3454-4B5B-B8A2-1D8C0AD731D7}" destId="{7CCC1A4C-A9F8-4BA4-B14F-4D7D193C1234}" srcOrd="0" destOrd="0" presId="urn:microsoft.com/office/officeart/2005/8/layout/radial5"/>
    <dgm:cxn modelId="{AFEC3A7D-46FA-4B85-B10A-F266CD080C0C}" type="presParOf" srcId="{774FF759-3454-4B5B-B8A2-1D8C0AD731D7}" destId="{648EC657-B98A-4B59-BBFF-D286D8E74D28}" srcOrd="1" destOrd="0" presId="urn:microsoft.com/office/officeart/2005/8/layout/radial5"/>
    <dgm:cxn modelId="{42DA1771-1381-4EB5-8482-D81110A41F84}" type="presParOf" srcId="{648EC657-B98A-4B59-BBFF-D286D8E74D28}" destId="{B0FCC9FC-D9F6-4ED6-82E9-CE44C2D929AA}" srcOrd="0" destOrd="0" presId="urn:microsoft.com/office/officeart/2005/8/layout/radial5"/>
    <dgm:cxn modelId="{8AAEA4F1-90C1-4555-A8D7-17541409DB4F}" type="presParOf" srcId="{774FF759-3454-4B5B-B8A2-1D8C0AD731D7}" destId="{432579D4-12BB-4D03-B8E0-D7E2E020C05A}" srcOrd="2" destOrd="0" presId="urn:microsoft.com/office/officeart/2005/8/layout/radial5"/>
    <dgm:cxn modelId="{1CB4005F-D8EC-4745-926B-24F8AD8BF5C5}" type="presParOf" srcId="{774FF759-3454-4B5B-B8A2-1D8C0AD731D7}" destId="{09CD6DD4-86EF-4E7C-AC99-7C1800A1358A}" srcOrd="3" destOrd="0" presId="urn:microsoft.com/office/officeart/2005/8/layout/radial5"/>
    <dgm:cxn modelId="{FE36C592-0B3A-4872-9393-42BCBA67A799}" type="presParOf" srcId="{09CD6DD4-86EF-4E7C-AC99-7C1800A1358A}" destId="{461C212E-9208-4A1A-8263-4EE50A579F88}" srcOrd="0" destOrd="0" presId="urn:microsoft.com/office/officeart/2005/8/layout/radial5"/>
    <dgm:cxn modelId="{B95F30EE-C1F1-45C1-951B-A768832703D0}" type="presParOf" srcId="{774FF759-3454-4B5B-B8A2-1D8C0AD731D7}" destId="{BA8EF896-A807-4E84-A79F-B2027AF6C64D}" srcOrd="4" destOrd="0" presId="urn:microsoft.com/office/officeart/2005/8/layout/radial5"/>
    <dgm:cxn modelId="{0A1740C5-03AF-4A67-80AC-47A237374036}" type="presParOf" srcId="{774FF759-3454-4B5B-B8A2-1D8C0AD731D7}" destId="{8B4F4B78-B772-4619-B9AD-408A26CD1E0D}" srcOrd="5" destOrd="0" presId="urn:microsoft.com/office/officeart/2005/8/layout/radial5"/>
    <dgm:cxn modelId="{71581915-649C-469D-A2ED-23E42A9827FE}" type="presParOf" srcId="{8B4F4B78-B772-4619-B9AD-408A26CD1E0D}" destId="{9B06D1A5-E241-4E66-B87A-F22CE6F5302A}" srcOrd="0" destOrd="0" presId="urn:microsoft.com/office/officeart/2005/8/layout/radial5"/>
    <dgm:cxn modelId="{2B90225E-55F4-4740-8C71-444888A62646}" type="presParOf" srcId="{774FF759-3454-4B5B-B8A2-1D8C0AD731D7}" destId="{DEFFA91B-3B9E-40A7-9DAC-9DB6F0F3A49A}" srcOrd="6" destOrd="0" presId="urn:microsoft.com/office/officeart/2005/8/layout/radial5"/>
    <dgm:cxn modelId="{865D32F8-34E1-4A38-AC18-CDBB0E0CA399}" type="presParOf" srcId="{774FF759-3454-4B5B-B8A2-1D8C0AD731D7}" destId="{A9185874-B948-4F9A-9ED4-C2B87318D127}" srcOrd="7" destOrd="0" presId="urn:microsoft.com/office/officeart/2005/8/layout/radial5"/>
    <dgm:cxn modelId="{1D29CA4C-795E-40CE-8B6F-B8D4CADF982E}" type="presParOf" srcId="{A9185874-B948-4F9A-9ED4-C2B87318D127}" destId="{96E21FE9-51E7-4DBF-8F7B-BBCECCCA56B6}" srcOrd="0" destOrd="0" presId="urn:microsoft.com/office/officeart/2005/8/layout/radial5"/>
    <dgm:cxn modelId="{12E13040-04DA-46B8-89DA-A6F1CEB669C1}" type="presParOf" srcId="{774FF759-3454-4B5B-B8A2-1D8C0AD731D7}" destId="{E9266462-B70D-4BEE-A23B-F43A5CC3FD90}"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CFD87-9C76-4FFB-8CDA-DD033ACB0D46}">
      <dsp:nvSpPr>
        <dsp:cNvPr id="0" name=""/>
        <dsp:cNvSpPr/>
      </dsp:nvSpPr>
      <dsp:spPr>
        <a:xfrm>
          <a:off x="1953438" y="920067"/>
          <a:ext cx="1142905" cy="771089"/>
        </a:xfrm>
        <a:custGeom>
          <a:avLst/>
          <a:gdLst/>
          <a:ahLst/>
          <a:cxnLst/>
          <a:rect l="0" t="0" r="0" b="0"/>
          <a:pathLst>
            <a:path>
              <a:moveTo>
                <a:pt x="1142905" y="0"/>
              </a:moveTo>
              <a:lnTo>
                <a:pt x="1142905" y="771089"/>
              </a:lnTo>
              <a:lnTo>
                <a:pt x="0" y="771089"/>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8C8E4DE-F41B-4F17-8EB8-3A8F84EBF14F}">
      <dsp:nvSpPr>
        <dsp:cNvPr id="0" name=""/>
        <dsp:cNvSpPr/>
      </dsp:nvSpPr>
      <dsp:spPr>
        <a:xfrm>
          <a:off x="3096344" y="920067"/>
          <a:ext cx="1770064" cy="591032"/>
        </a:xfrm>
        <a:custGeom>
          <a:avLst/>
          <a:gdLst/>
          <a:ahLst/>
          <a:cxnLst/>
          <a:rect l="0" t="0" r="0" b="0"/>
          <a:pathLst>
            <a:path>
              <a:moveTo>
                <a:pt x="0" y="0"/>
              </a:moveTo>
              <a:lnTo>
                <a:pt x="0" y="409662"/>
              </a:lnTo>
              <a:lnTo>
                <a:pt x="1770064" y="409662"/>
              </a:lnTo>
              <a:lnTo>
                <a:pt x="1770064" y="591032"/>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A46BE1C-E780-4185-B62F-E47D164CF560}">
      <dsp:nvSpPr>
        <dsp:cNvPr id="0" name=""/>
        <dsp:cNvSpPr/>
      </dsp:nvSpPr>
      <dsp:spPr>
        <a:xfrm>
          <a:off x="2751482" y="920067"/>
          <a:ext cx="344861" cy="1590953"/>
        </a:xfrm>
        <a:custGeom>
          <a:avLst/>
          <a:gdLst/>
          <a:ahLst/>
          <a:cxnLst/>
          <a:rect l="0" t="0" r="0" b="0"/>
          <a:pathLst>
            <a:path>
              <a:moveTo>
                <a:pt x="344861" y="0"/>
              </a:moveTo>
              <a:lnTo>
                <a:pt x="344861" y="1409583"/>
              </a:lnTo>
              <a:lnTo>
                <a:pt x="0" y="1409583"/>
              </a:lnTo>
              <a:lnTo>
                <a:pt x="0" y="1590953"/>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A8D8E5-A478-4458-A2A8-F4FA01987401}">
      <dsp:nvSpPr>
        <dsp:cNvPr id="0" name=""/>
        <dsp:cNvSpPr/>
      </dsp:nvSpPr>
      <dsp:spPr>
        <a:xfrm>
          <a:off x="2106307" y="1809"/>
          <a:ext cx="1980073" cy="918257"/>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IN" sz="2400" b="1" kern="1200" dirty="0"/>
            <a:t>Business Development</a:t>
          </a:r>
        </a:p>
      </dsp:txBody>
      <dsp:txXfrm>
        <a:off x="2106307" y="1809"/>
        <a:ext cx="1980073" cy="918257"/>
      </dsp:txXfrm>
    </dsp:sp>
    <dsp:sp modelId="{CED00B1B-0CA8-49D6-8C42-EC987C401788}">
      <dsp:nvSpPr>
        <dsp:cNvPr id="0" name=""/>
        <dsp:cNvSpPr/>
      </dsp:nvSpPr>
      <dsp:spPr>
        <a:xfrm>
          <a:off x="1887817" y="2511020"/>
          <a:ext cx="1727330" cy="863665"/>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IN" sz="2400" b="0" kern="1200" dirty="0"/>
            <a:t>Target Market</a:t>
          </a:r>
        </a:p>
      </dsp:txBody>
      <dsp:txXfrm>
        <a:off x="1887817" y="2511020"/>
        <a:ext cx="1727330" cy="863665"/>
      </dsp:txXfrm>
    </dsp:sp>
    <dsp:sp modelId="{04B2D785-7589-4143-9A51-2A7E0A6EFB00}">
      <dsp:nvSpPr>
        <dsp:cNvPr id="0" name=""/>
        <dsp:cNvSpPr/>
      </dsp:nvSpPr>
      <dsp:spPr>
        <a:xfrm>
          <a:off x="4002743" y="1511099"/>
          <a:ext cx="1727330" cy="863665"/>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IN" sz="2400" b="0" kern="1200" dirty="0"/>
            <a:t>Stat up Cost</a:t>
          </a:r>
        </a:p>
      </dsp:txBody>
      <dsp:txXfrm>
        <a:off x="4002743" y="1511099"/>
        <a:ext cx="1727330" cy="863665"/>
      </dsp:txXfrm>
    </dsp:sp>
    <dsp:sp modelId="{5765998A-B285-445C-B649-EB00FCDD86BC}">
      <dsp:nvSpPr>
        <dsp:cNvPr id="0" name=""/>
        <dsp:cNvSpPr/>
      </dsp:nvSpPr>
      <dsp:spPr>
        <a:xfrm>
          <a:off x="226107" y="1259323"/>
          <a:ext cx="1727330" cy="863665"/>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IN" sz="2400" b="0" kern="1200" dirty="0"/>
            <a:t>Company Ownership</a:t>
          </a:r>
        </a:p>
      </dsp:txBody>
      <dsp:txXfrm>
        <a:off x="226107" y="1259323"/>
        <a:ext cx="1727330" cy="8636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CC1A4C-A9F8-4BA4-B14F-4D7D193C1234}">
      <dsp:nvSpPr>
        <dsp:cNvPr id="0" name=""/>
        <dsp:cNvSpPr/>
      </dsp:nvSpPr>
      <dsp:spPr>
        <a:xfrm>
          <a:off x="2259330" y="1199460"/>
          <a:ext cx="858739" cy="840854"/>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b="1" kern="1200" dirty="0"/>
            <a:t>Business Customers</a:t>
          </a:r>
        </a:p>
      </dsp:txBody>
      <dsp:txXfrm>
        <a:off x="2385089" y="1322600"/>
        <a:ext cx="607221" cy="594574"/>
      </dsp:txXfrm>
    </dsp:sp>
    <dsp:sp modelId="{648EC657-B98A-4B59-BBFF-D286D8E74D28}">
      <dsp:nvSpPr>
        <dsp:cNvPr id="0" name=""/>
        <dsp:cNvSpPr/>
      </dsp:nvSpPr>
      <dsp:spPr>
        <a:xfrm rot="16200000">
          <a:off x="2619935" y="945696"/>
          <a:ext cx="137529" cy="255823"/>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a:off x="2640565" y="1017491"/>
        <a:ext cx="96270" cy="153493"/>
      </dsp:txXfrm>
    </dsp:sp>
    <dsp:sp modelId="{432579D4-12BB-4D03-B8E0-D7E2E020C05A}">
      <dsp:nvSpPr>
        <dsp:cNvPr id="0" name=""/>
        <dsp:cNvSpPr/>
      </dsp:nvSpPr>
      <dsp:spPr>
        <a:xfrm>
          <a:off x="2221375" y="5320"/>
          <a:ext cx="934649" cy="934649"/>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dirty="0"/>
            <a:t>Students</a:t>
          </a:r>
        </a:p>
      </dsp:txBody>
      <dsp:txXfrm>
        <a:off x="2358251" y="142196"/>
        <a:ext cx="660897" cy="660897"/>
      </dsp:txXfrm>
    </dsp:sp>
    <dsp:sp modelId="{09CD6DD4-86EF-4E7C-AC99-7C1800A1358A}">
      <dsp:nvSpPr>
        <dsp:cNvPr id="0" name=""/>
        <dsp:cNvSpPr/>
      </dsp:nvSpPr>
      <dsp:spPr>
        <a:xfrm>
          <a:off x="3173190" y="1491976"/>
          <a:ext cx="132790" cy="255823"/>
        </a:xfrm>
        <a:prstGeom prst="rightArrow">
          <a:avLst>
            <a:gd name="adj1" fmla="val 60000"/>
            <a:gd name="adj2" fmla="val 50000"/>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a:off x="3173190" y="1543141"/>
        <a:ext cx="92953" cy="153493"/>
      </dsp:txXfrm>
    </dsp:sp>
    <dsp:sp modelId="{BA8EF896-A807-4E84-A79F-B2027AF6C64D}">
      <dsp:nvSpPr>
        <dsp:cNvPr id="0" name=""/>
        <dsp:cNvSpPr/>
      </dsp:nvSpPr>
      <dsp:spPr>
        <a:xfrm>
          <a:off x="3368617" y="1152563"/>
          <a:ext cx="934649" cy="934649"/>
        </a:xfrm>
        <a:prstGeom prst="ellipse">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dirty="0"/>
            <a:t>Young Adults</a:t>
          </a:r>
        </a:p>
      </dsp:txBody>
      <dsp:txXfrm>
        <a:off x="3505493" y="1289439"/>
        <a:ext cx="660897" cy="660897"/>
      </dsp:txXfrm>
    </dsp:sp>
    <dsp:sp modelId="{8B4F4B78-B772-4619-B9AD-408A26CD1E0D}">
      <dsp:nvSpPr>
        <dsp:cNvPr id="0" name=""/>
        <dsp:cNvSpPr/>
      </dsp:nvSpPr>
      <dsp:spPr>
        <a:xfrm rot="5400000">
          <a:off x="2619935" y="2038256"/>
          <a:ext cx="137529" cy="255823"/>
        </a:xfrm>
        <a:prstGeom prst="rightArrow">
          <a:avLst>
            <a:gd name="adj1" fmla="val 60000"/>
            <a:gd name="adj2" fmla="val 50000"/>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a:off x="2640565" y="2068792"/>
        <a:ext cx="96270" cy="153493"/>
      </dsp:txXfrm>
    </dsp:sp>
    <dsp:sp modelId="{DEFFA91B-3B9E-40A7-9DAC-9DB6F0F3A49A}">
      <dsp:nvSpPr>
        <dsp:cNvPr id="0" name=""/>
        <dsp:cNvSpPr/>
      </dsp:nvSpPr>
      <dsp:spPr>
        <a:xfrm>
          <a:off x="2221375" y="2299805"/>
          <a:ext cx="934649" cy="934649"/>
        </a:xfrm>
        <a:prstGeom prst="ellipse">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dirty="0"/>
            <a:t>Working Families</a:t>
          </a:r>
        </a:p>
      </dsp:txBody>
      <dsp:txXfrm>
        <a:off x="2358251" y="2436681"/>
        <a:ext cx="660897" cy="660897"/>
      </dsp:txXfrm>
    </dsp:sp>
    <dsp:sp modelId="{A9185874-B948-4F9A-9ED4-C2B87318D127}">
      <dsp:nvSpPr>
        <dsp:cNvPr id="0" name=""/>
        <dsp:cNvSpPr/>
      </dsp:nvSpPr>
      <dsp:spPr>
        <a:xfrm rot="10800000">
          <a:off x="2071419" y="1491976"/>
          <a:ext cx="132790" cy="255823"/>
        </a:xfrm>
        <a:prstGeom prst="rightArrow">
          <a:avLst>
            <a:gd name="adj1" fmla="val 60000"/>
            <a:gd name="adj2" fmla="val 5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rot="10800000">
        <a:off x="2111256" y="1543141"/>
        <a:ext cx="92953" cy="153493"/>
      </dsp:txXfrm>
    </dsp:sp>
    <dsp:sp modelId="{E9266462-B70D-4BEE-A23B-F43A5CC3FD90}">
      <dsp:nvSpPr>
        <dsp:cNvPr id="0" name=""/>
        <dsp:cNvSpPr/>
      </dsp:nvSpPr>
      <dsp:spPr>
        <a:xfrm>
          <a:off x="1074132" y="1152563"/>
          <a:ext cx="934649" cy="934649"/>
        </a:xfrm>
        <a:prstGeom prst="ellipse">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dirty="0"/>
            <a:t>Old Generation</a:t>
          </a:r>
        </a:p>
      </dsp:txBody>
      <dsp:txXfrm>
        <a:off x="1211008" y="1289439"/>
        <a:ext cx="660897" cy="66089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EB8934-0C08-4871-B05C-57369B21E5EB}" type="datetimeFigureOut">
              <a:rPr lang="en-GB" smtClean="0"/>
              <a:t>02/01/2018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11543E-4076-4C2F-99E0-FCE65F5B16C3}" type="slidenum">
              <a:rPr lang="en-GB" smtClean="0"/>
              <a:t>‹#›</a:t>
            </a:fld>
            <a:endParaRPr lang="en-GB"/>
          </a:p>
        </p:txBody>
      </p:sp>
    </p:spTree>
    <p:extLst>
      <p:ext uri="{BB962C8B-B14F-4D97-AF65-F5344CB8AC3E}">
        <p14:creationId xmlns:p14="http://schemas.microsoft.com/office/powerpoint/2010/main" val="3262408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A43235E-4608-4AF4-AF6F-4455638E46A2}"/>
              </a:ext>
            </a:extLst>
          </p:cNvPr>
          <p:cNvSpPr>
            <a:spLocks noGrp="1" noRot="1" noChangeAspect="1" noChangeArrowheads="1" noTextEdit="1"/>
          </p:cNvSpPr>
          <p:nvPr>
            <p:ph type="sldImg"/>
          </p:nvPr>
        </p:nvSpPr>
        <p:spPr>
          <a:ln/>
        </p:spPr>
      </p:sp>
      <p:sp>
        <p:nvSpPr>
          <p:cNvPr id="7171" name="Notes Placeholder 2">
            <a:extLst>
              <a:ext uri="{FF2B5EF4-FFF2-40B4-BE49-F238E27FC236}">
                <a16:creationId xmlns:a16="http://schemas.microsoft.com/office/drawing/2014/main" id="{421ACF72-477C-4035-A8CE-AF7B4900606F}"/>
              </a:ext>
            </a:extLst>
          </p:cNvPr>
          <p:cNvSpPr>
            <a:spLocks noGrp="1" noChangeArrowheads="1"/>
          </p:cNvSpPr>
          <p:nvPr>
            <p:ph type="body" idx="1"/>
          </p:nvPr>
        </p:nvSpPr>
        <p:spPr>
          <a:noFill/>
        </p:spPr>
        <p:txBody>
          <a:bodyPr/>
          <a:lstStyle/>
          <a:p>
            <a:endParaRPr lang="en-US" altLang="en-US"/>
          </a:p>
        </p:txBody>
      </p:sp>
      <p:sp>
        <p:nvSpPr>
          <p:cNvPr id="7172" name="Slide Number Placeholder 3">
            <a:extLst>
              <a:ext uri="{FF2B5EF4-FFF2-40B4-BE49-F238E27FC236}">
                <a16:creationId xmlns:a16="http://schemas.microsoft.com/office/drawing/2014/main" id="{E0F207EE-FAFE-44AE-85B1-6BA24F3D6C0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EA9B4FF-C6DB-4018-95A2-41E196EECCEC}"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5320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5D572D14-BB9A-4EA5-AA75-216426E1F48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3E59C46-0068-4C87-B27C-54671B2CE58B}"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EE420987-C21C-4EB7-9A45-7BAE86EDE539}"/>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92A2B9D9-7657-4403-80DB-52D56000F446}"/>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914715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1EC59B7-8143-4CB5-9CBB-35B0F636E00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758CD6-18F7-4727-AC3A-F79E0C59CFB7}"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267" name="Rectangle 2">
            <a:extLst>
              <a:ext uri="{FF2B5EF4-FFF2-40B4-BE49-F238E27FC236}">
                <a16:creationId xmlns:a16="http://schemas.microsoft.com/office/drawing/2014/main" id="{DCDEAAF7-E1F5-4CE9-AB0A-577FF36BCE46}"/>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A014C9C3-0427-4D78-BD8F-01B72533F04C}"/>
              </a:ext>
            </a:extLst>
          </p:cNvPr>
          <p:cNvSpPr>
            <a:spLocks noGrp="1" noChangeArrowheads="1"/>
          </p:cNvSpPr>
          <p:nvPr>
            <p:ph type="body" idx="1"/>
          </p:nvPr>
        </p:nvSpPr>
        <p:spPr>
          <a:noFill/>
        </p:spPr>
        <p:txBody>
          <a:bodyPr/>
          <a:lstStyle/>
          <a:p>
            <a:r>
              <a:rPr lang="en-IN" altLang="en-US" b="1"/>
              <a:t>Introduction</a:t>
            </a:r>
          </a:p>
          <a:p>
            <a:r>
              <a:rPr lang="en-IN" altLang="en-US"/>
              <a:t>Over the last few years there has a growth in the furniture retail industry. With a growth in the people`s demand levels, the sector has also gained a lot of attention from business entrepreneurs (Walcott, 2014). This project takes into consideration the construction of a new furniture business called Cool Bangla Furniture. It is noted that the firm will target to provide people with their most demanded goods and thereby ensure a higher level of satisfaction. Further, improving revenue generations along with enhancing profit levels will also be focused on by management. </a:t>
            </a:r>
          </a:p>
          <a:p>
            <a:pPr eaLnBrk="1" hangingPunct="1"/>
            <a:endParaRPr lang="en-US" altLang="en-US"/>
          </a:p>
        </p:txBody>
      </p:sp>
    </p:spTree>
    <p:extLst>
      <p:ext uri="{BB962C8B-B14F-4D97-AF65-F5344CB8AC3E}">
        <p14:creationId xmlns:p14="http://schemas.microsoft.com/office/powerpoint/2010/main" val="2945939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CF8910C8-9541-4317-B2FB-A3B9BE217C3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7959100-0542-40FC-8BDB-D5C0AE1561AA}"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3315" name="Rectangle 2">
            <a:extLst>
              <a:ext uri="{FF2B5EF4-FFF2-40B4-BE49-F238E27FC236}">
                <a16:creationId xmlns:a16="http://schemas.microsoft.com/office/drawing/2014/main" id="{7BDCCE13-9EB9-49BB-BAB2-AAEFAC487D24}"/>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506E78B2-EAA3-45EF-BA08-3F3F16DA2DCE}"/>
              </a:ext>
            </a:extLst>
          </p:cNvPr>
          <p:cNvSpPr>
            <a:spLocks noGrp="1" noChangeArrowheads="1"/>
          </p:cNvSpPr>
          <p:nvPr>
            <p:ph type="body" idx="1"/>
          </p:nvPr>
        </p:nvSpPr>
        <p:spPr/>
        <p:txBody>
          <a:bodyPr/>
          <a:lstStyle/>
          <a:p>
            <a:pPr>
              <a:defRPr/>
            </a:pPr>
            <a:r>
              <a:rPr lang="en-IN" dirty="0"/>
              <a:t>According to Goodman (2015), development and growth a company in the United Kingdom is based on its various objectives. The principle aims of the firm are as follows:</a:t>
            </a:r>
          </a:p>
          <a:p>
            <a:pPr marL="228600" indent="-228600">
              <a:buFont typeface="+mj-lt"/>
              <a:buAutoNum type="arabicPeriod"/>
              <a:defRPr/>
            </a:pPr>
            <a:r>
              <a:rPr lang="en-IN" dirty="0"/>
              <a:t>To become a leader in the furniture industry</a:t>
            </a:r>
          </a:p>
          <a:p>
            <a:pPr marL="228600" indent="-228600">
              <a:buFont typeface="+mj-lt"/>
              <a:buAutoNum type="arabicPeriod"/>
              <a:defRPr/>
            </a:pPr>
            <a:r>
              <a:rPr lang="en-IN" dirty="0"/>
              <a:t>To provide customers with their most demanded goods</a:t>
            </a:r>
          </a:p>
          <a:p>
            <a:pPr marL="228600" indent="-228600">
              <a:buFont typeface="+mj-lt"/>
              <a:buAutoNum type="arabicPeriod"/>
              <a:defRPr/>
            </a:pPr>
            <a:r>
              <a:rPr lang="en-IN" dirty="0"/>
              <a:t>To secure high profit margins and sales volumes</a:t>
            </a:r>
          </a:p>
          <a:p>
            <a:pPr marL="228600" indent="-228600">
              <a:buFont typeface="+mj-lt"/>
              <a:buAutoNum type="arabicPeriod"/>
              <a:defRPr/>
            </a:pPr>
            <a:r>
              <a:rPr lang="en-IN" dirty="0"/>
              <a:t>To ensure environmental and communal sustainability</a:t>
            </a:r>
          </a:p>
          <a:p>
            <a:pPr>
              <a:defRPr/>
            </a:pPr>
            <a:endParaRPr lang="en-IN" dirty="0"/>
          </a:p>
          <a:p>
            <a:pPr eaLnBrk="1" hangingPunct="1">
              <a:defRPr/>
            </a:pPr>
            <a:endParaRPr lang="en-US" altLang="en-US" dirty="0"/>
          </a:p>
        </p:txBody>
      </p:sp>
    </p:spTree>
    <p:extLst>
      <p:ext uri="{BB962C8B-B14F-4D97-AF65-F5344CB8AC3E}">
        <p14:creationId xmlns:p14="http://schemas.microsoft.com/office/powerpoint/2010/main" val="3659936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8F9B8C29-BF82-4353-A0D8-863E8EC6D520}"/>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AE3D0F2-6986-4908-A27B-7750D79CC650}"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9FFBCE89-EAE0-4074-9DCE-654A1F162514}"/>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0F3F3F13-45E0-49C4-9DA0-28BF575C3826}"/>
              </a:ext>
            </a:extLst>
          </p:cNvPr>
          <p:cNvSpPr>
            <a:spLocks noGrp="1" noChangeArrowheads="1"/>
          </p:cNvSpPr>
          <p:nvPr>
            <p:ph type="body" idx="1"/>
          </p:nvPr>
        </p:nvSpPr>
        <p:spPr/>
        <p:txBody>
          <a:bodyPr/>
          <a:lstStyle/>
          <a:p>
            <a:pPr>
              <a:defRPr/>
            </a:pPr>
            <a:r>
              <a:rPr lang="en-IN" dirty="0"/>
              <a:t>In order to ensure that the company fulfils its various aims and objectives, the management of Cool Bangla Furniture will break down the targets into specific and achievable missions, which are as follows:</a:t>
            </a:r>
          </a:p>
          <a:p>
            <a:pPr marL="228600" indent="-228600">
              <a:buFont typeface="+mj-lt"/>
              <a:buAutoNum type="arabicPeriod"/>
              <a:defRPr/>
            </a:pPr>
            <a:r>
              <a:rPr lang="en-IN" dirty="0"/>
              <a:t>To provide goods to both luxury and middle income households and thereby expand business in the regional sector.</a:t>
            </a:r>
          </a:p>
          <a:p>
            <a:pPr marL="228600" indent="-228600">
              <a:buFont typeface="+mj-lt"/>
              <a:buAutoNum type="arabicPeriod"/>
              <a:defRPr/>
            </a:pPr>
            <a:r>
              <a:rPr lang="en-IN" dirty="0"/>
              <a:t>To earn double revenue levels in the coming three years and thereby increase profit margins.</a:t>
            </a:r>
          </a:p>
          <a:p>
            <a:pPr marL="228600" indent="-228600">
              <a:buFont typeface="+mj-lt"/>
              <a:buAutoNum type="arabicPeriod"/>
              <a:defRPr/>
            </a:pPr>
            <a:r>
              <a:rPr lang="en-IN" dirty="0"/>
              <a:t>To vision 50% to 70% sales in high and middle end customer segments.</a:t>
            </a:r>
          </a:p>
          <a:p>
            <a:pPr marL="228600" indent="-228600">
              <a:buFont typeface="+mj-lt"/>
              <a:buAutoNum type="arabicPeriod"/>
              <a:defRPr/>
            </a:pPr>
            <a:r>
              <a:rPr lang="en-IN" dirty="0"/>
              <a:t>To expand business (10%-20%) in the corporate, commercial, social and governmental sectors of UK.</a:t>
            </a:r>
          </a:p>
          <a:p>
            <a:pPr marL="228600" indent="-228600">
              <a:buFont typeface="+mj-lt"/>
              <a:buAutoNum type="arabicPeriod"/>
              <a:defRPr/>
            </a:pPr>
            <a:r>
              <a:rPr lang="en-IN" dirty="0"/>
              <a:t>To ensure time delivery (5 days) of high quality products to the people.</a:t>
            </a:r>
          </a:p>
          <a:p>
            <a:pPr marL="228600" indent="-228600">
              <a:buFont typeface="+mj-lt"/>
              <a:buAutoNum type="arabicPeriod"/>
              <a:defRPr/>
            </a:pPr>
            <a:r>
              <a:rPr lang="en-IN" dirty="0"/>
              <a:t>To incorporate an error free and fast logistics system within the firm.</a:t>
            </a:r>
          </a:p>
          <a:p>
            <a:pPr marL="228600" indent="-228600">
              <a:buFont typeface="+mj-lt"/>
              <a:buAutoNum type="arabicPeriod"/>
              <a:defRPr/>
            </a:pPr>
            <a:r>
              <a:rPr lang="en-IN" dirty="0"/>
              <a:t>To undertake eco-friendly manufacturing and supply of goods along with taking part in charity.</a:t>
            </a:r>
          </a:p>
          <a:p>
            <a:pPr>
              <a:defRPr/>
            </a:pPr>
            <a:endParaRPr lang="en-IN" dirty="0"/>
          </a:p>
          <a:p>
            <a:pPr eaLnBrk="1" hangingPunct="1">
              <a:defRPr/>
            </a:pPr>
            <a:endParaRPr lang="en-US" altLang="en-US" dirty="0"/>
          </a:p>
        </p:txBody>
      </p:sp>
    </p:spTree>
    <p:extLst>
      <p:ext uri="{BB962C8B-B14F-4D97-AF65-F5344CB8AC3E}">
        <p14:creationId xmlns:p14="http://schemas.microsoft.com/office/powerpoint/2010/main" val="743179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1B8823B9-06BC-4A6F-8805-44A98FDA702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7DEA26E-9CDA-4228-9BFF-A1C070C6B8E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a:extLst>
              <a:ext uri="{FF2B5EF4-FFF2-40B4-BE49-F238E27FC236}">
                <a16:creationId xmlns:a16="http://schemas.microsoft.com/office/drawing/2014/main" id="{316F0C02-6097-41C4-9C06-768FBD962089}"/>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06F7DBA5-9F7E-4757-8B3D-425E7440C997}"/>
              </a:ext>
            </a:extLst>
          </p:cNvPr>
          <p:cNvSpPr>
            <a:spLocks noGrp="1" noChangeArrowheads="1"/>
          </p:cNvSpPr>
          <p:nvPr>
            <p:ph type="body" idx="1"/>
          </p:nvPr>
        </p:nvSpPr>
        <p:spPr/>
        <p:txBody>
          <a:bodyPr/>
          <a:lstStyle/>
          <a:p>
            <a:pPr>
              <a:defRPr/>
            </a:pPr>
            <a:r>
              <a:rPr lang="en-IN" dirty="0"/>
              <a:t>As per </a:t>
            </a:r>
            <a:r>
              <a:rPr lang="en-IN" dirty="0" err="1"/>
              <a:t>Paasi</a:t>
            </a:r>
            <a:r>
              <a:rPr lang="en-IN" dirty="0"/>
              <a:t> (2013), Cool Bangla Furniture needs to abide by the regulatory framework of the United Kingdom in order to continue business in the nation. The various legalities that apply to the private organization are as follows:</a:t>
            </a:r>
          </a:p>
          <a:p>
            <a:pPr marL="228600" indent="-228600">
              <a:buFont typeface="+mj-lt"/>
              <a:buAutoNum type="arabicPeriod"/>
              <a:defRPr/>
            </a:pPr>
            <a:r>
              <a:rPr lang="en-IN" b="1" dirty="0"/>
              <a:t>The Companies Act 2006:</a:t>
            </a:r>
            <a:r>
              <a:rPr lang="en-IN" dirty="0"/>
              <a:t> In addition to being is mandatory to be a registered firm in the UK, the act states a number of duties for the directors. Further, various activities of a company and its limitations are also specified under this act as well.</a:t>
            </a:r>
          </a:p>
          <a:p>
            <a:pPr marL="228600" indent="-228600">
              <a:buFont typeface="+mj-lt"/>
              <a:buAutoNum type="arabicPeriod"/>
              <a:defRPr/>
            </a:pPr>
            <a:r>
              <a:rPr lang="en-IN" b="1" dirty="0"/>
              <a:t>The Insolvency Act 1986: </a:t>
            </a:r>
            <a:r>
              <a:rPr lang="en-IN" dirty="0"/>
              <a:t>This particular act guides insolvency of the company along with declaring various process of winding up.</a:t>
            </a:r>
          </a:p>
          <a:p>
            <a:pPr marL="228600" indent="-228600">
              <a:buFont typeface="+mj-lt"/>
              <a:buAutoNum type="arabicPeriod"/>
              <a:defRPr/>
            </a:pPr>
            <a:r>
              <a:rPr lang="en-IN" b="1" dirty="0"/>
              <a:t>Regulations of IA: </a:t>
            </a:r>
            <a:r>
              <a:rPr lang="en-IN" dirty="0"/>
              <a:t>Apart from taking into consideration various recommendations of working groups, the members of the legislative bodies guide payment structures.</a:t>
            </a:r>
          </a:p>
          <a:p>
            <a:pPr marL="228600" indent="-228600">
              <a:buFont typeface="+mj-lt"/>
              <a:buAutoNum type="arabicPeriod"/>
              <a:defRPr/>
            </a:pPr>
            <a:r>
              <a:rPr lang="en-IN" b="1" dirty="0"/>
              <a:t>Small Business, Enterprise and Employment Act 2015: </a:t>
            </a:r>
            <a:r>
              <a:rPr lang="en-IN" dirty="0"/>
              <a:t>It is noted that the act along with making it mandatory to choose one director, focuses on guiding employment of workers into the firm. Further job rights and culture are also to be organized in accordance to this statement.</a:t>
            </a:r>
          </a:p>
          <a:p>
            <a:pPr>
              <a:defRPr/>
            </a:pPr>
            <a:endParaRPr lang="en-IN" dirty="0"/>
          </a:p>
          <a:p>
            <a:pPr eaLnBrk="1" hangingPunct="1">
              <a:defRPr/>
            </a:pPr>
            <a:endParaRPr lang="en-US" altLang="en-US" dirty="0"/>
          </a:p>
        </p:txBody>
      </p:sp>
    </p:spTree>
    <p:extLst>
      <p:ext uri="{BB962C8B-B14F-4D97-AF65-F5344CB8AC3E}">
        <p14:creationId xmlns:p14="http://schemas.microsoft.com/office/powerpoint/2010/main" val="2809023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C721832D-760B-4591-9280-34B7ABC164A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CAC53C5-B1D4-44E4-A5EA-F8D5575BA22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9" name="Rectangle 2">
            <a:extLst>
              <a:ext uri="{FF2B5EF4-FFF2-40B4-BE49-F238E27FC236}">
                <a16:creationId xmlns:a16="http://schemas.microsoft.com/office/drawing/2014/main" id="{CD528808-5973-4182-9C1D-2EFCCC3D117B}"/>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BE9162D5-986F-42AD-86DF-0D3D1D4DEC7F}"/>
              </a:ext>
            </a:extLst>
          </p:cNvPr>
          <p:cNvSpPr>
            <a:spLocks noGrp="1" noChangeArrowheads="1"/>
          </p:cNvSpPr>
          <p:nvPr>
            <p:ph type="body" idx="1"/>
          </p:nvPr>
        </p:nvSpPr>
        <p:spPr/>
        <p:txBody>
          <a:bodyPr/>
          <a:lstStyle/>
          <a:p>
            <a:pPr eaLnBrk="1" fontAlgn="auto" hangingPunct="1">
              <a:spcBef>
                <a:spcPts val="0"/>
              </a:spcBef>
              <a:spcAft>
                <a:spcPts val="0"/>
              </a:spcAft>
              <a:defRPr/>
            </a:pPr>
            <a:r>
              <a:rPr lang="en-IN" b="1" dirty="0"/>
              <a:t>Development of Business</a:t>
            </a:r>
          </a:p>
          <a:p>
            <a:pPr>
              <a:defRPr/>
            </a:pPr>
            <a:r>
              <a:rPr lang="en-IN" dirty="0"/>
              <a:t>Cool Bangla Furniture will be based in London and shall deal in readymade pine furniture. Further, the development of the new venture will depend on several individual factors, which can be distinguished as follows:</a:t>
            </a:r>
          </a:p>
          <a:p>
            <a:pPr marL="228600" indent="-228600">
              <a:buFont typeface="+mj-lt"/>
              <a:buAutoNum type="arabicPeriod"/>
              <a:defRPr/>
            </a:pPr>
            <a:r>
              <a:rPr lang="en-IN" b="1" dirty="0"/>
              <a:t>Company Ownership: </a:t>
            </a:r>
            <a:r>
              <a:rPr lang="en-IN" dirty="0"/>
              <a:t>The firm will be owned by </a:t>
            </a:r>
            <a:r>
              <a:rPr lang="en-IN" dirty="0" err="1"/>
              <a:t>Mr.</a:t>
            </a:r>
            <a:r>
              <a:rPr lang="en-IN" dirty="0"/>
              <a:t> Jon Shaw who has not only studied designing but also has a 5 year experience in furniture production.</a:t>
            </a:r>
          </a:p>
          <a:p>
            <a:pPr marL="228600" indent="-228600">
              <a:buFont typeface="+mj-lt"/>
              <a:buAutoNum type="arabicPeriod"/>
              <a:defRPr/>
            </a:pPr>
            <a:r>
              <a:rPr lang="en-IN" b="1" dirty="0"/>
              <a:t>Target Market: </a:t>
            </a:r>
            <a:r>
              <a:rPr lang="en-IN" dirty="0"/>
              <a:t>The firm will focus on providing its services to middle class families and modest income groups.</a:t>
            </a:r>
          </a:p>
          <a:p>
            <a:pPr marL="228600" indent="-228600">
              <a:buFont typeface="+mj-lt"/>
              <a:buAutoNum type="arabicPeriod"/>
              <a:defRPr/>
            </a:pPr>
            <a:r>
              <a:rPr lang="en-IN" b="1" dirty="0"/>
              <a:t>Start up Costs: </a:t>
            </a:r>
            <a:r>
              <a:rPr lang="en-IN" dirty="0"/>
              <a:t>In addition to selling furniture, the organization will also deal in transport containers and entertainment centres. It is noted that along with an investment of $70,000, </a:t>
            </a:r>
            <a:r>
              <a:rPr lang="en-IN" dirty="0" err="1"/>
              <a:t>Mr.</a:t>
            </a:r>
            <a:r>
              <a:rPr lang="en-IN" dirty="0"/>
              <a:t> Shaw will secure a loan of $110,000.</a:t>
            </a:r>
          </a:p>
          <a:p>
            <a:pPr eaLnBrk="1" hangingPunct="1">
              <a:defRPr/>
            </a:pPr>
            <a:endParaRPr lang="en-US" altLang="en-US" dirty="0"/>
          </a:p>
        </p:txBody>
      </p:sp>
    </p:spTree>
    <p:extLst>
      <p:ext uri="{BB962C8B-B14F-4D97-AF65-F5344CB8AC3E}">
        <p14:creationId xmlns:p14="http://schemas.microsoft.com/office/powerpoint/2010/main" val="2130177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D4D1BC61-D600-4820-85A2-EA7B1681AA6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90DA468-FDFB-4DDF-BA20-73A6B14F1BE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507" name="Rectangle 2">
            <a:extLst>
              <a:ext uri="{FF2B5EF4-FFF2-40B4-BE49-F238E27FC236}">
                <a16:creationId xmlns:a16="http://schemas.microsoft.com/office/drawing/2014/main" id="{2AE3BE41-7708-4C3C-A39A-761DF422A759}"/>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9173C4DE-FEED-40D7-A28A-E30A42342C67}"/>
              </a:ext>
            </a:extLst>
          </p:cNvPr>
          <p:cNvSpPr>
            <a:spLocks noGrp="1" noChangeArrowheads="1"/>
          </p:cNvSpPr>
          <p:nvPr>
            <p:ph type="body" idx="1"/>
          </p:nvPr>
        </p:nvSpPr>
        <p:spPr>
          <a:noFill/>
        </p:spPr>
        <p:txBody>
          <a:bodyPr/>
          <a:lstStyle/>
          <a:p>
            <a:pPr algn="just" eaLnBrk="1" hangingPunct="1">
              <a:lnSpc>
                <a:spcPct val="90000"/>
              </a:lnSpc>
            </a:pPr>
            <a:r>
              <a:rPr lang="en-GB" altLang="en-US"/>
              <a:t>-Financial planning and accounting</a:t>
            </a:r>
          </a:p>
          <a:p>
            <a:pPr algn="just" eaLnBrk="1" hangingPunct="1">
              <a:lnSpc>
                <a:spcPct val="90000"/>
              </a:lnSpc>
            </a:pPr>
            <a:r>
              <a:rPr lang="en-GB" altLang="en-US"/>
              <a:t>-Financial forecast</a:t>
            </a:r>
          </a:p>
          <a:p>
            <a:pPr algn="just" eaLnBrk="1" hangingPunct="1">
              <a:lnSpc>
                <a:spcPct val="90000"/>
              </a:lnSpc>
            </a:pPr>
            <a:r>
              <a:rPr lang="en-GB" altLang="en-US"/>
              <a:t>-Financial analysis</a:t>
            </a:r>
          </a:p>
          <a:p>
            <a:pPr algn="just" eaLnBrk="1" hangingPunct="1">
              <a:lnSpc>
                <a:spcPct val="90000"/>
              </a:lnSpc>
            </a:pPr>
            <a:endParaRPr lang="en-GB" altLang="en-US"/>
          </a:p>
          <a:p>
            <a:pPr eaLnBrk="1" hangingPunct="1"/>
            <a:endParaRPr lang="en-US" altLang="en-US"/>
          </a:p>
        </p:txBody>
      </p:sp>
    </p:spTree>
    <p:extLst>
      <p:ext uri="{BB962C8B-B14F-4D97-AF65-F5344CB8AC3E}">
        <p14:creationId xmlns:p14="http://schemas.microsoft.com/office/powerpoint/2010/main" val="3384390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85B2A75F-43DC-4CC1-8234-852D12C2359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86269AA-E673-419B-BE97-F658E003FC6F}"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3555" name="Rectangle 2">
            <a:extLst>
              <a:ext uri="{FF2B5EF4-FFF2-40B4-BE49-F238E27FC236}">
                <a16:creationId xmlns:a16="http://schemas.microsoft.com/office/drawing/2014/main" id="{F1F11FAF-9371-44BB-A0F3-8A3846FA62FF}"/>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F2A0E400-E909-46CF-B3E4-392C8BED99E2}"/>
              </a:ext>
            </a:extLst>
          </p:cNvPr>
          <p:cNvSpPr>
            <a:spLocks noGrp="1" noChangeArrowheads="1"/>
          </p:cNvSpPr>
          <p:nvPr>
            <p:ph type="body" idx="1"/>
          </p:nvPr>
        </p:nvSpPr>
        <p:spPr>
          <a:noFill/>
        </p:spPr>
        <p:txBody>
          <a:bodyPr/>
          <a:lstStyle/>
          <a:p>
            <a:r>
              <a:rPr lang="en-IN" altLang="en-US" b="1"/>
              <a:t>Potential Market of the Business</a:t>
            </a:r>
          </a:p>
          <a:p>
            <a:r>
              <a:rPr lang="en-IN" altLang="en-US"/>
              <a:t>According to Leapman (2017), London is recognized to the heart of United Kingdom. Being situated in the city, the firm will have access to 8.79 million people. However, being a new venture, the management will start from selling its goods to middle and old age citizens in Belmont, Elm Park and Wimbledon. Additionally, the youth of Chelsea will also be targeted to sell entertainment centres. London being a well developed part of the United Kingdom will provide the business with a large opportunity for expansion. </a:t>
            </a:r>
          </a:p>
          <a:p>
            <a:endParaRPr lang="en-IN" altLang="en-US"/>
          </a:p>
        </p:txBody>
      </p:sp>
    </p:spTree>
    <p:extLst>
      <p:ext uri="{BB962C8B-B14F-4D97-AF65-F5344CB8AC3E}">
        <p14:creationId xmlns:p14="http://schemas.microsoft.com/office/powerpoint/2010/main" val="2046790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6626F2B6-49FA-49C9-89FC-A07DBBF5AEE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795D1F-5B35-47C2-8697-D281A1C51664}"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5603" name="Rectangle 2">
            <a:extLst>
              <a:ext uri="{FF2B5EF4-FFF2-40B4-BE49-F238E27FC236}">
                <a16:creationId xmlns:a16="http://schemas.microsoft.com/office/drawing/2014/main" id="{28FFA8E1-E3C2-4A4B-B2F2-47CB1567ED5E}"/>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1BBD35DA-F917-459B-88F0-3225CBB0C833}"/>
              </a:ext>
            </a:extLst>
          </p:cNvPr>
          <p:cNvSpPr>
            <a:spLocks noGrp="1" noChangeArrowheads="1"/>
          </p:cNvSpPr>
          <p:nvPr>
            <p:ph type="body" idx="1"/>
          </p:nvPr>
        </p:nvSpPr>
        <p:spPr>
          <a:noFill/>
        </p:spPr>
        <p:txBody>
          <a:bodyPr/>
          <a:lstStyle/>
          <a:p>
            <a:r>
              <a:rPr lang="en-IN" altLang="en-US" b="1"/>
              <a:t>Customer Segmentation of the Business</a:t>
            </a:r>
            <a:endParaRPr lang="en-IN" altLang="en-US"/>
          </a:p>
          <a:p>
            <a:r>
              <a:rPr lang="en-IN" altLang="en-US"/>
              <a:t>In order to locate potential customers for the business, the managers will involve in breaking down the population of London into sub parts based on demographics, physiographic, cultural and social values (Fowinkel, 2014).</a:t>
            </a:r>
          </a:p>
          <a:p>
            <a:r>
              <a:rPr lang="en-IN" altLang="en-US"/>
              <a:t>The customer segments of Cool Bangla Furniture can be typically divided into three parts, which are as follows:</a:t>
            </a:r>
          </a:p>
          <a:p>
            <a:r>
              <a:rPr lang="en-IN" altLang="en-US" b="1"/>
              <a:t>Students:</a:t>
            </a:r>
            <a:r>
              <a:rPr lang="en-IN" altLang="en-US"/>
              <a:t> The firm will provide bookcases, chairs and tables to the students in a household.</a:t>
            </a:r>
          </a:p>
          <a:p>
            <a:r>
              <a:rPr lang="en-IN" altLang="en-US" b="1"/>
              <a:t>Young adults and working families: </a:t>
            </a:r>
            <a:r>
              <a:rPr lang="en-IN" altLang="en-US"/>
              <a:t> As per Lezard (2014), it is often that the newly married couples in UK tend to shift to a new home thereby leading to a need for new furniture. Additionally, the working families and young adults also are in need of beds, dressers, chest, armoires, tables and chairs.</a:t>
            </a:r>
          </a:p>
          <a:p>
            <a:r>
              <a:rPr lang="en-IN" altLang="en-US" b="1"/>
              <a:t>Old Generation: </a:t>
            </a:r>
            <a:r>
              <a:rPr lang="en-IN" altLang="en-US"/>
              <a:t>The retired people often have a large amount of free time and tend to spend their money in shopping (Dragicevich et al. 2016). In order to target these groups the management will build up a company website.</a:t>
            </a:r>
          </a:p>
          <a:p>
            <a:r>
              <a:rPr lang="en-IN" altLang="en-US"/>
              <a:t>It is noted that with a growth of the company, the management will also tend to supply benches, chairs and tables to private or publicly owned parks, museums and tour sites. Moreover, apart from selling to individual households, the company will also target schools, universities and corporate etherises as well. It is noted that the population of London has been growing at a steady rate (Leapman, 2017). The per capita income amounts to $57,630, which proves that selling to both urban and metro communities will be profitable for Mr. Shaw`s business. </a:t>
            </a:r>
          </a:p>
          <a:p>
            <a:endParaRPr lang="en-IN" altLang="en-US"/>
          </a:p>
          <a:p>
            <a:pPr eaLnBrk="1" hangingPunct="1"/>
            <a:endParaRPr lang="en-US" altLang="en-US"/>
          </a:p>
        </p:txBody>
      </p:sp>
    </p:spTree>
    <p:extLst>
      <p:ext uri="{BB962C8B-B14F-4D97-AF65-F5344CB8AC3E}">
        <p14:creationId xmlns:p14="http://schemas.microsoft.com/office/powerpoint/2010/main" val="1800170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0CA6AA36-D38E-4385-A8F6-87AE3DA3FAC0}"/>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06E58BA-D248-468C-9E14-0E563D2C9940}"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7651" name="Rectangle 2">
            <a:extLst>
              <a:ext uri="{FF2B5EF4-FFF2-40B4-BE49-F238E27FC236}">
                <a16:creationId xmlns:a16="http://schemas.microsoft.com/office/drawing/2014/main" id="{2C78EF0D-A2CC-4219-87AE-ED3D9BDA4565}"/>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5264E192-2405-42FC-ABE1-D0ED832E34A8}"/>
              </a:ext>
            </a:extLst>
          </p:cNvPr>
          <p:cNvSpPr>
            <a:spLocks noGrp="1" noChangeArrowheads="1"/>
          </p:cNvSpPr>
          <p:nvPr>
            <p:ph type="body" idx="1"/>
          </p:nvPr>
        </p:nvSpPr>
        <p:spPr>
          <a:noFill/>
        </p:spPr>
        <p:txBody>
          <a:bodyPr/>
          <a:lstStyle/>
          <a:p>
            <a:r>
              <a:rPr lang="en-IN" altLang="en-US" b="1"/>
              <a:t>Business Profitability</a:t>
            </a:r>
          </a:p>
          <a:p>
            <a:r>
              <a:rPr lang="en-IN" altLang="en-US"/>
              <a:t>As stated by Tulder, Verbeke and Strange (2014), building up a competitive edge will help the newly developed business to earn a significant level of profit. With about twelve stores spread across the four parts of London, Cool Bangla Furniture focuses on providing high quality – low priced goods to the people. It is noticed that prices often range from $100 to $800. Further, the standardized quality of wood used in furniture helps to attract people. </a:t>
            </a:r>
          </a:p>
          <a:p>
            <a:r>
              <a:rPr lang="en-IN" altLang="en-US"/>
              <a:t>On the other hand, the managers also focus on incorporating the use of social and digital mediums for marketing, which ultimately will result in an increased level of profitability. Further, in order to fulfil the target of increasing revenue generation, the administration will focus on building up a strengthened sales strategy. In addition to sending newsletters and spreading awareness among the people through emails, brochures and pamphlets, the company will provide discounts and offers as well.</a:t>
            </a:r>
          </a:p>
          <a:p>
            <a:r>
              <a:rPr lang="en-IN" altLang="en-US"/>
              <a:t>Mr. Jon Shaw will also focus on integrating a stronghold human resource management in the company. It is noted that recruiting skilled employees and providing them with adequate training and development shall contribute towards improving performance levels. As per Peris-Ortiz and Sahut (2014), the presence of a two way communication system will help to enhance profitability. With a target of increasing profit margins from $40,641 (4.22%) to $47,250 (4.72%), the administration of the company forecasts a sales figure of $964,000 and $1,000,000 in the upcoming two years.</a:t>
            </a:r>
          </a:p>
          <a:p>
            <a:pPr eaLnBrk="1" hangingPunct="1"/>
            <a:endParaRPr lang="en-US" altLang="en-US"/>
          </a:p>
        </p:txBody>
      </p:sp>
    </p:spTree>
    <p:extLst>
      <p:ext uri="{BB962C8B-B14F-4D97-AF65-F5344CB8AC3E}">
        <p14:creationId xmlns:p14="http://schemas.microsoft.com/office/powerpoint/2010/main" val="25667522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2F41F7E-B560-4990-90D9-05AB54D7DBE4}"/>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7E31686-766F-41BF-A1AA-E98482172896}"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9699" name="Rectangle 2">
            <a:extLst>
              <a:ext uri="{FF2B5EF4-FFF2-40B4-BE49-F238E27FC236}">
                <a16:creationId xmlns:a16="http://schemas.microsoft.com/office/drawing/2014/main" id="{4543EE8A-6BE6-4445-8A0D-BE99764C7295}"/>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A90B8335-4EEA-4A44-9E78-361DA24F077E}"/>
              </a:ext>
            </a:extLst>
          </p:cNvPr>
          <p:cNvSpPr>
            <a:spLocks noGrp="1" noChangeArrowheads="1"/>
          </p:cNvSpPr>
          <p:nvPr>
            <p:ph type="body" idx="1"/>
          </p:nvPr>
        </p:nvSpPr>
        <p:spPr/>
        <p:txBody>
          <a:bodyPr/>
          <a:lstStyle/>
          <a:p>
            <a:pPr>
              <a:defRPr/>
            </a:pPr>
            <a:r>
              <a:rPr lang="en-IN" dirty="0"/>
              <a:t>Further, the framework can be distinguished as follows:</a:t>
            </a:r>
          </a:p>
          <a:p>
            <a:pPr>
              <a:defRPr/>
            </a:pPr>
            <a:r>
              <a:rPr lang="en-IN" b="1" dirty="0"/>
              <a:t>Strengths:</a:t>
            </a:r>
            <a:endParaRPr lang="en-IN" dirty="0"/>
          </a:p>
          <a:p>
            <a:pPr marL="228600" indent="-228600">
              <a:buFont typeface="+mj-lt"/>
              <a:buAutoNum type="arabicPeriod"/>
              <a:defRPr/>
            </a:pPr>
            <a:r>
              <a:rPr lang="en-IN" dirty="0"/>
              <a:t>Product diversity</a:t>
            </a:r>
          </a:p>
          <a:p>
            <a:pPr marL="228600" indent="-228600">
              <a:buFont typeface="+mj-lt"/>
              <a:buAutoNum type="arabicPeriod"/>
              <a:defRPr/>
            </a:pPr>
            <a:r>
              <a:rPr lang="en-IN" dirty="0"/>
              <a:t>Availability of capital resources</a:t>
            </a:r>
          </a:p>
          <a:p>
            <a:pPr marL="228600" indent="-228600">
              <a:buFont typeface="+mj-lt"/>
              <a:buAutoNum type="arabicPeriod"/>
              <a:defRPr/>
            </a:pPr>
            <a:r>
              <a:rPr lang="en-IN" dirty="0"/>
              <a:t>Strong online presence</a:t>
            </a:r>
          </a:p>
          <a:p>
            <a:pPr marL="228600" indent="-228600">
              <a:buFont typeface="+mj-lt"/>
              <a:buAutoNum type="arabicPeriod"/>
              <a:defRPr/>
            </a:pPr>
            <a:r>
              <a:rPr lang="en-IN" dirty="0"/>
              <a:t>Enhanced customer segmentation</a:t>
            </a:r>
          </a:p>
          <a:p>
            <a:pPr marL="228600" indent="-228600">
              <a:buFont typeface="+mj-lt"/>
              <a:buAutoNum type="arabicPeriod"/>
              <a:defRPr/>
            </a:pPr>
            <a:r>
              <a:rPr lang="en-IN" dirty="0"/>
              <a:t>Presence of highly qualified and well trained management force</a:t>
            </a:r>
          </a:p>
          <a:p>
            <a:pPr marL="228600" indent="-228600">
              <a:buFont typeface="+mj-lt"/>
              <a:buAutoNum type="arabicPeriod"/>
              <a:defRPr/>
            </a:pPr>
            <a:r>
              <a:rPr lang="en-IN" dirty="0"/>
              <a:t>Fulfilment of economies of scale</a:t>
            </a:r>
          </a:p>
          <a:p>
            <a:pPr marL="228600" indent="-228600">
              <a:buFont typeface="+mj-lt"/>
              <a:buAutoNum type="arabicPeriod"/>
              <a:defRPr/>
            </a:pPr>
            <a:r>
              <a:rPr lang="en-IN" dirty="0"/>
              <a:t>Integration of modernized technology</a:t>
            </a:r>
          </a:p>
          <a:p>
            <a:pPr marL="228600" indent="-228600">
              <a:buFont typeface="+mj-lt"/>
              <a:buAutoNum type="arabicPeriod"/>
              <a:defRPr/>
            </a:pPr>
            <a:r>
              <a:rPr lang="en-IN" dirty="0"/>
              <a:t>Developing brand name</a:t>
            </a:r>
          </a:p>
          <a:p>
            <a:pPr marL="228600" indent="-228600">
              <a:buFont typeface="+mj-lt"/>
              <a:buAutoNum type="arabicPeriod"/>
              <a:defRPr/>
            </a:pPr>
            <a:r>
              <a:rPr lang="en-IN" dirty="0"/>
              <a:t>Availability of high quality low priced goods</a:t>
            </a:r>
          </a:p>
          <a:p>
            <a:pPr marL="228600" indent="-228600">
              <a:buFont typeface="+mj-lt"/>
              <a:buAutoNum type="arabicPeriod"/>
              <a:defRPr/>
            </a:pPr>
            <a:endParaRPr lang="en-IN" dirty="0"/>
          </a:p>
          <a:p>
            <a:pPr>
              <a:defRPr/>
            </a:pPr>
            <a:r>
              <a:rPr lang="en-IN" b="1" dirty="0"/>
              <a:t>Weakness:</a:t>
            </a:r>
            <a:endParaRPr lang="en-IN" dirty="0"/>
          </a:p>
          <a:p>
            <a:pPr marL="228600" indent="-228600">
              <a:buFont typeface="+mj-lt"/>
              <a:buAutoNum type="arabicPeriod"/>
              <a:defRPr/>
            </a:pPr>
            <a:r>
              <a:rPr lang="en-IN" dirty="0"/>
              <a:t>Sales performance issues in preliminary stage</a:t>
            </a:r>
          </a:p>
          <a:p>
            <a:pPr marL="228600" indent="-228600">
              <a:buFont typeface="+mj-lt"/>
              <a:buAutoNum type="arabicPeriod"/>
              <a:defRPr/>
            </a:pPr>
            <a:r>
              <a:rPr lang="en-IN" dirty="0"/>
              <a:t>Increased traffic might lead to unequal attention towards customers</a:t>
            </a:r>
          </a:p>
          <a:p>
            <a:pPr marL="228600" indent="-228600">
              <a:buFont typeface="+mj-lt"/>
              <a:buAutoNum type="arabicPeriod"/>
              <a:defRPr/>
            </a:pPr>
            <a:r>
              <a:rPr lang="en-IN" dirty="0"/>
              <a:t>Increased job and worker inefficiencies</a:t>
            </a:r>
          </a:p>
          <a:p>
            <a:pPr marL="228600" indent="-228600">
              <a:buFont typeface="+mj-lt"/>
              <a:buAutoNum type="arabicPeriod"/>
              <a:defRPr/>
            </a:pPr>
            <a:r>
              <a:rPr lang="en-IN" dirty="0"/>
              <a:t>Rapid expansion might lead to increased debt burden</a:t>
            </a:r>
          </a:p>
          <a:p>
            <a:pPr marL="228600" indent="-228600">
              <a:buFont typeface="+mj-lt"/>
              <a:buAutoNum type="arabicPeriod"/>
              <a:defRPr/>
            </a:pPr>
            <a:r>
              <a:rPr lang="en-IN" dirty="0"/>
              <a:t>Poor adaptability to changing market forces</a:t>
            </a:r>
          </a:p>
          <a:p>
            <a:pPr marL="228600" indent="-228600">
              <a:buFont typeface="+mj-lt"/>
              <a:buAutoNum type="arabicPeriod"/>
              <a:defRPr/>
            </a:pPr>
            <a:r>
              <a:rPr lang="en-IN" dirty="0"/>
              <a:t>Low or zero acquisitions  </a:t>
            </a:r>
          </a:p>
          <a:p>
            <a:pPr marL="228600" indent="-228600">
              <a:buFont typeface="+mj-lt"/>
              <a:buAutoNum type="arabicPeriod"/>
              <a:defRPr/>
            </a:pPr>
            <a:endParaRPr lang="en-IN" dirty="0"/>
          </a:p>
          <a:p>
            <a:pPr>
              <a:defRPr/>
            </a:pPr>
            <a:endParaRPr lang="en-IN" dirty="0"/>
          </a:p>
          <a:p>
            <a:pPr eaLnBrk="1" hangingPunct="1">
              <a:defRPr/>
            </a:pPr>
            <a:endParaRPr lang="en-US" altLang="en-US" dirty="0"/>
          </a:p>
        </p:txBody>
      </p:sp>
    </p:spTree>
    <p:extLst>
      <p:ext uri="{BB962C8B-B14F-4D97-AF65-F5344CB8AC3E}">
        <p14:creationId xmlns:p14="http://schemas.microsoft.com/office/powerpoint/2010/main" val="858664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FDFAE302-7C86-4D70-9384-28F94201B4F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079B4CE-9351-4968-ADC5-CC0F9B213CB1}"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1747" name="Rectangle 2">
            <a:extLst>
              <a:ext uri="{FF2B5EF4-FFF2-40B4-BE49-F238E27FC236}">
                <a16:creationId xmlns:a16="http://schemas.microsoft.com/office/drawing/2014/main" id="{D8944A5E-0A11-4E1E-93B6-1DF4C18D0865}"/>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C31CABD-97EA-4275-A677-C5E6EEAD347A}"/>
              </a:ext>
            </a:extLst>
          </p:cNvPr>
          <p:cNvSpPr>
            <a:spLocks noGrp="1" noChangeArrowheads="1"/>
          </p:cNvSpPr>
          <p:nvPr>
            <p:ph type="body" idx="1"/>
          </p:nvPr>
        </p:nvSpPr>
        <p:spPr/>
        <p:txBody>
          <a:bodyPr/>
          <a:lstStyle/>
          <a:p>
            <a:pPr>
              <a:defRPr/>
            </a:pPr>
            <a:r>
              <a:rPr lang="en-IN" b="1" dirty="0"/>
              <a:t>Opportunities:</a:t>
            </a:r>
            <a:endParaRPr lang="en-IN" dirty="0"/>
          </a:p>
          <a:p>
            <a:pPr marL="228600" indent="-228600">
              <a:buFont typeface="+mj-lt"/>
              <a:buAutoNum type="arabicPeriod"/>
              <a:defRPr/>
            </a:pPr>
            <a:r>
              <a:rPr lang="en-IN" dirty="0"/>
              <a:t>Available geographical diversity scopes</a:t>
            </a:r>
          </a:p>
          <a:p>
            <a:pPr marL="228600" indent="-228600">
              <a:buFont typeface="+mj-lt"/>
              <a:buAutoNum type="arabicPeriod"/>
              <a:defRPr/>
            </a:pPr>
            <a:r>
              <a:rPr lang="en-IN" dirty="0"/>
              <a:t>High financial leverage</a:t>
            </a:r>
          </a:p>
          <a:p>
            <a:pPr marL="228600" indent="-228600">
              <a:buFont typeface="+mj-lt"/>
              <a:buAutoNum type="arabicPeriod"/>
              <a:defRPr/>
            </a:pPr>
            <a:r>
              <a:rPr lang="en-IN" dirty="0"/>
              <a:t>Growth of modern and cost saving technologies</a:t>
            </a:r>
          </a:p>
          <a:p>
            <a:pPr marL="228600" indent="-228600">
              <a:buFont typeface="+mj-lt"/>
              <a:buAutoNum type="arabicPeriod"/>
              <a:defRPr/>
            </a:pPr>
            <a:r>
              <a:rPr lang="en-IN" dirty="0"/>
              <a:t>Increasing population and demand levels</a:t>
            </a:r>
          </a:p>
          <a:p>
            <a:pPr marL="228600" indent="-228600">
              <a:buFont typeface="+mj-lt"/>
              <a:buAutoNum type="arabicPeriod"/>
              <a:defRPr/>
            </a:pPr>
            <a:r>
              <a:rPr lang="en-IN" dirty="0"/>
              <a:t>Emergence of new market segments</a:t>
            </a:r>
          </a:p>
          <a:p>
            <a:pPr marL="228600" indent="-228600">
              <a:buFont typeface="+mj-lt"/>
              <a:buAutoNum type="arabicPeriod"/>
              <a:defRPr/>
            </a:pPr>
            <a:r>
              <a:rPr lang="en-IN" dirty="0"/>
              <a:t>Scope for international expansion</a:t>
            </a:r>
          </a:p>
          <a:p>
            <a:pPr>
              <a:defRPr/>
            </a:pPr>
            <a:endParaRPr lang="en-IN" dirty="0"/>
          </a:p>
          <a:p>
            <a:pPr>
              <a:defRPr/>
            </a:pPr>
            <a:r>
              <a:rPr lang="en-IN" b="1" dirty="0"/>
              <a:t>Threats:</a:t>
            </a:r>
            <a:endParaRPr lang="en-IN" dirty="0"/>
          </a:p>
          <a:p>
            <a:pPr marL="228600" indent="-228600">
              <a:buFont typeface="+mj-lt"/>
              <a:buAutoNum type="arabicPeriod"/>
              <a:defRPr/>
            </a:pPr>
            <a:r>
              <a:rPr lang="en-IN" dirty="0"/>
              <a:t>Poor economical conditions in UK</a:t>
            </a:r>
          </a:p>
          <a:p>
            <a:pPr marL="228600" indent="-228600">
              <a:buFont typeface="+mj-lt"/>
              <a:buAutoNum type="arabicPeriod"/>
              <a:defRPr/>
            </a:pPr>
            <a:r>
              <a:rPr lang="en-IN" dirty="0"/>
              <a:t>Exchange rate fluctuations</a:t>
            </a:r>
          </a:p>
          <a:p>
            <a:pPr marL="228600" indent="-228600">
              <a:buFont typeface="+mj-lt"/>
              <a:buAutoNum type="arabicPeriod"/>
              <a:defRPr/>
            </a:pPr>
            <a:r>
              <a:rPr lang="en-IN" dirty="0"/>
              <a:t>Increased local and foreign competition</a:t>
            </a:r>
          </a:p>
          <a:p>
            <a:pPr marL="228600" indent="-228600">
              <a:buFont typeface="+mj-lt"/>
              <a:buAutoNum type="arabicPeriod"/>
              <a:defRPr/>
            </a:pPr>
            <a:r>
              <a:rPr lang="en-IN" dirty="0"/>
              <a:t>Rigid government regulations</a:t>
            </a:r>
          </a:p>
          <a:p>
            <a:pPr marL="228600" indent="-228600">
              <a:buFont typeface="+mj-lt"/>
              <a:buAutoNum type="arabicPeriod"/>
              <a:defRPr/>
            </a:pPr>
            <a:r>
              <a:rPr lang="en-IN" dirty="0"/>
              <a:t>High political interference</a:t>
            </a:r>
          </a:p>
          <a:p>
            <a:pPr marL="228600" indent="-228600">
              <a:buFont typeface="+mj-lt"/>
              <a:buAutoNum type="arabicPeriod"/>
              <a:defRPr/>
            </a:pPr>
            <a:r>
              <a:rPr lang="en-IN" dirty="0"/>
              <a:t>Volatile cost and revenue systems</a:t>
            </a:r>
          </a:p>
          <a:p>
            <a:pPr marL="228600" indent="-228600">
              <a:buFont typeface="+mj-lt"/>
              <a:buAutoNum type="arabicPeriod"/>
              <a:defRPr/>
            </a:pPr>
            <a:r>
              <a:rPr lang="en-IN" dirty="0"/>
              <a:t>Presence of substitute products in the market</a:t>
            </a:r>
          </a:p>
          <a:p>
            <a:pPr marL="228600" indent="-228600">
              <a:buFont typeface="+mj-lt"/>
              <a:buAutoNum type="arabicPeriod"/>
              <a:defRPr/>
            </a:pPr>
            <a:r>
              <a:rPr lang="en-IN" dirty="0"/>
              <a:t>Increased taxonomy rates</a:t>
            </a:r>
          </a:p>
          <a:p>
            <a:pPr>
              <a:defRPr/>
            </a:pPr>
            <a:endParaRPr lang="en-IN" dirty="0"/>
          </a:p>
        </p:txBody>
      </p:sp>
    </p:spTree>
    <p:extLst>
      <p:ext uri="{BB962C8B-B14F-4D97-AF65-F5344CB8AC3E}">
        <p14:creationId xmlns:p14="http://schemas.microsoft.com/office/powerpoint/2010/main" val="38639891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4D8A4013-FC65-4FE2-83B4-80E503D51A97}"/>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E2FF7D-F8DC-40FA-A392-5682D6B706CF}"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3795" name="Rectangle 2">
            <a:extLst>
              <a:ext uri="{FF2B5EF4-FFF2-40B4-BE49-F238E27FC236}">
                <a16:creationId xmlns:a16="http://schemas.microsoft.com/office/drawing/2014/main" id="{87E97CCB-44F9-4F5D-9B84-AE82F1873856}"/>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63C6C9E0-FF40-4443-B0E4-89F7D3CB1660}"/>
              </a:ext>
            </a:extLst>
          </p:cNvPr>
          <p:cNvSpPr>
            <a:spLocks noGrp="1" noChangeArrowheads="1"/>
          </p:cNvSpPr>
          <p:nvPr>
            <p:ph type="body" idx="1"/>
          </p:nvPr>
        </p:nvSpPr>
        <p:spPr/>
        <p:txBody>
          <a:bodyPr/>
          <a:lstStyle/>
          <a:p>
            <a:pPr>
              <a:defRPr/>
            </a:pPr>
            <a:r>
              <a:rPr lang="en-IN" dirty="0"/>
              <a:t>Based on the framework, the various elements can be distinguished as follows: </a:t>
            </a:r>
          </a:p>
          <a:p>
            <a:pPr>
              <a:defRPr/>
            </a:pPr>
            <a:r>
              <a:rPr lang="en-IN" b="1" dirty="0"/>
              <a:t>Political Factors</a:t>
            </a:r>
            <a:endParaRPr lang="en-IN" dirty="0"/>
          </a:p>
          <a:p>
            <a:pPr marL="228600" indent="-228600">
              <a:buFont typeface="+mj-lt"/>
              <a:buAutoNum type="arabicPeriod"/>
              <a:defRPr/>
            </a:pPr>
            <a:r>
              <a:rPr lang="en-IN" dirty="0"/>
              <a:t>Occurrence of </a:t>
            </a:r>
            <a:r>
              <a:rPr lang="en-IN" dirty="0" err="1"/>
              <a:t>Brexit</a:t>
            </a:r>
            <a:endParaRPr lang="en-IN" dirty="0"/>
          </a:p>
          <a:p>
            <a:pPr marL="228600" indent="-228600">
              <a:buFont typeface="+mj-lt"/>
              <a:buAutoNum type="arabicPeriod"/>
              <a:defRPr/>
            </a:pPr>
            <a:r>
              <a:rPr lang="en-IN" dirty="0"/>
              <a:t>Rigid customer and business laws</a:t>
            </a:r>
          </a:p>
          <a:p>
            <a:pPr marL="228600" indent="-228600">
              <a:buFont typeface="+mj-lt"/>
              <a:buAutoNum type="arabicPeriod"/>
              <a:defRPr/>
            </a:pPr>
            <a:r>
              <a:rPr lang="en-IN" dirty="0"/>
              <a:t>Increase taxonomy rates by 45% to 50%</a:t>
            </a:r>
          </a:p>
          <a:p>
            <a:pPr marL="228600" indent="-228600">
              <a:buFont typeface="+mj-lt"/>
              <a:buAutoNum type="arabicPeriod"/>
              <a:defRPr/>
            </a:pPr>
            <a:r>
              <a:rPr lang="en-IN" dirty="0"/>
              <a:t>Will hidden corruption in the country</a:t>
            </a:r>
          </a:p>
          <a:p>
            <a:pPr>
              <a:defRPr/>
            </a:pPr>
            <a:r>
              <a:rPr lang="en-IN" b="1" dirty="0"/>
              <a:t>Economic Factors</a:t>
            </a:r>
            <a:endParaRPr lang="en-IN" dirty="0"/>
          </a:p>
          <a:p>
            <a:pPr marL="228600" indent="-228600">
              <a:buFont typeface="+mj-lt"/>
              <a:buAutoNum type="arabicPeriod"/>
              <a:defRPr/>
            </a:pPr>
            <a:r>
              <a:rPr lang="en-IN" dirty="0"/>
              <a:t>Robust GDP growth</a:t>
            </a:r>
          </a:p>
          <a:p>
            <a:pPr marL="228600" indent="-228600">
              <a:buFont typeface="+mj-lt"/>
              <a:buAutoNum type="arabicPeriod"/>
              <a:defRPr/>
            </a:pPr>
            <a:r>
              <a:rPr lang="en-IN" dirty="0"/>
              <a:t>Increased rate of interest (2%)</a:t>
            </a:r>
          </a:p>
          <a:p>
            <a:pPr marL="228600" indent="-228600">
              <a:buFont typeface="+mj-lt"/>
              <a:buAutoNum type="arabicPeriod"/>
              <a:defRPr/>
            </a:pPr>
            <a:r>
              <a:rPr lang="en-IN" dirty="0"/>
              <a:t>Inflation targeting system</a:t>
            </a:r>
          </a:p>
          <a:p>
            <a:pPr marL="228600" indent="-228600">
              <a:buFont typeface="+mj-lt"/>
              <a:buAutoNum type="arabicPeriod"/>
              <a:defRPr/>
            </a:pPr>
            <a:r>
              <a:rPr lang="en-IN" dirty="0"/>
              <a:t>Increased inflation rates (3.72% to 4.29%)</a:t>
            </a:r>
          </a:p>
          <a:p>
            <a:pPr marL="228600" indent="-228600">
              <a:buFont typeface="+mj-lt"/>
              <a:buAutoNum type="arabicPeriod"/>
              <a:defRPr/>
            </a:pPr>
            <a:r>
              <a:rPr lang="en-IN" dirty="0"/>
              <a:t>High unemployment (7.8%)</a:t>
            </a:r>
          </a:p>
          <a:p>
            <a:pPr marL="228600" indent="-228600">
              <a:buFont typeface="+mj-lt"/>
              <a:buAutoNum type="arabicPeriod"/>
              <a:defRPr/>
            </a:pPr>
            <a:r>
              <a:rPr lang="en-IN" dirty="0"/>
              <a:t>Increased currency devaluation</a:t>
            </a:r>
          </a:p>
          <a:p>
            <a:pPr>
              <a:defRPr/>
            </a:pPr>
            <a:r>
              <a:rPr lang="en-IN" b="1" dirty="0"/>
              <a:t>Social Factors</a:t>
            </a:r>
            <a:endParaRPr lang="en-IN" dirty="0"/>
          </a:p>
          <a:p>
            <a:pPr marL="228600" indent="-228600">
              <a:buFont typeface="+mj-lt"/>
              <a:buAutoNum type="arabicPeriod"/>
              <a:defRPr/>
            </a:pPr>
            <a:r>
              <a:rPr lang="en-IN" dirty="0"/>
              <a:t>Demographical changes </a:t>
            </a:r>
          </a:p>
          <a:p>
            <a:pPr marL="228600" indent="-228600">
              <a:buFont typeface="+mj-lt"/>
              <a:buAutoNum type="arabicPeriod"/>
              <a:defRPr/>
            </a:pPr>
            <a:r>
              <a:rPr lang="en-IN" dirty="0"/>
              <a:t>Change of customer preferences</a:t>
            </a:r>
          </a:p>
          <a:p>
            <a:pPr marL="228600" indent="-228600">
              <a:buFont typeface="+mj-lt"/>
              <a:buAutoNum type="arabicPeriod"/>
              <a:defRPr/>
            </a:pPr>
            <a:r>
              <a:rPr lang="en-IN" dirty="0"/>
              <a:t>Increased awareness for standardized goods</a:t>
            </a:r>
          </a:p>
          <a:p>
            <a:pPr marL="228600" indent="-228600">
              <a:buFont typeface="+mj-lt"/>
              <a:buAutoNum type="arabicPeriod"/>
              <a:defRPr/>
            </a:pPr>
            <a:r>
              <a:rPr lang="en-IN" dirty="0"/>
              <a:t>Need for ethical and moral conduct</a:t>
            </a:r>
          </a:p>
          <a:p>
            <a:pPr marL="228600" indent="-228600">
              <a:buFont typeface="+mj-lt"/>
              <a:buAutoNum type="arabicPeriod"/>
              <a:defRPr/>
            </a:pPr>
            <a:r>
              <a:rPr lang="en-IN" dirty="0"/>
              <a:t>Increased education levels</a:t>
            </a:r>
          </a:p>
          <a:p>
            <a:pPr marL="228600" indent="-228600">
              <a:buFont typeface="+mj-lt"/>
              <a:buAutoNum type="arabicPeriod"/>
              <a:defRPr/>
            </a:pPr>
            <a:r>
              <a:rPr lang="en-IN" dirty="0"/>
              <a:t>Stable income and saving levels of people</a:t>
            </a:r>
          </a:p>
          <a:p>
            <a:pPr>
              <a:defRPr/>
            </a:pPr>
            <a:endParaRPr lang="en-IN" dirty="0"/>
          </a:p>
          <a:p>
            <a:pPr eaLnBrk="1" hangingPunct="1">
              <a:defRPr/>
            </a:pPr>
            <a:endParaRPr lang="en-US" altLang="en-US" dirty="0"/>
          </a:p>
        </p:txBody>
      </p:sp>
    </p:spTree>
    <p:extLst>
      <p:ext uri="{BB962C8B-B14F-4D97-AF65-F5344CB8AC3E}">
        <p14:creationId xmlns:p14="http://schemas.microsoft.com/office/powerpoint/2010/main" val="4254563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77F65448-1382-42DF-B18F-5BF3E169CC4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A4DA8E8-601A-4A41-9803-2A20924F9AD0}"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9DA521E9-6D35-4747-AF9A-D15FCCC6674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709950B3-6005-45FD-B759-3FA6B3867246}"/>
              </a:ext>
            </a:extLst>
          </p:cNvPr>
          <p:cNvSpPr>
            <a:spLocks noGrp="1" noChangeArrowheads="1"/>
          </p:cNvSpPr>
          <p:nvPr>
            <p:ph type="body" idx="1"/>
          </p:nvPr>
        </p:nvSpPr>
        <p:spPr/>
        <p:txBody>
          <a:bodyPr/>
          <a:lstStyle/>
          <a:p>
            <a:pPr>
              <a:defRPr/>
            </a:pPr>
            <a:r>
              <a:rPr lang="en-IN" b="1" dirty="0"/>
              <a:t>Technological Factors</a:t>
            </a:r>
            <a:endParaRPr lang="en-IN" dirty="0"/>
          </a:p>
          <a:p>
            <a:pPr marL="228600" indent="-228600">
              <a:buFont typeface="+mj-lt"/>
              <a:buAutoNum type="arabicPeriod"/>
              <a:defRPr/>
            </a:pPr>
            <a:r>
              <a:rPr lang="en-IN" dirty="0"/>
              <a:t>Growth of internet (36.2%)</a:t>
            </a:r>
          </a:p>
          <a:p>
            <a:pPr marL="228600" indent="-228600">
              <a:buFont typeface="+mj-lt"/>
              <a:buAutoNum type="arabicPeriod"/>
              <a:defRPr/>
            </a:pPr>
            <a:r>
              <a:rPr lang="en-IN" dirty="0"/>
              <a:t>Expansion of social and digital media</a:t>
            </a:r>
          </a:p>
          <a:p>
            <a:pPr marL="228600" indent="-228600">
              <a:buFont typeface="+mj-lt"/>
              <a:buAutoNum type="arabicPeriod"/>
              <a:defRPr/>
            </a:pPr>
            <a:r>
              <a:rPr lang="en-IN" dirty="0"/>
              <a:t>Well-developed R&amp;D infrastructure</a:t>
            </a:r>
          </a:p>
          <a:p>
            <a:pPr>
              <a:defRPr/>
            </a:pPr>
            <a:r>
              <a:rPr lang="en-IN" b="1" dirty="0"/>
              <a:t>Legal Factors</a:t>
            </a:r>
            <a:endParaRPr lang="en-IN" dirty="0"/>
          </a:p>
          <a:p>
            <a:pPr marL="228600" indent="-228600">
              <a:buFont typeface="+mj-lt"/>
              <a:buAutoNum type="arabicPeriod"/>
              <a:defRPr/>
            </a:pPr>
            <a:r>
              <a:rPr lang="en-IN" dirty="0"/>
              <a:t>Rigid employment regulation of government </a:t>
            </a:r>
          </a:p>
          <a:p>
            <a:pPr marL="228600" indent="-228600">
              <a:buFont typeface="+mj-lt"/>
              <a:buAutoNum type="arabicPeriod"/>
              <a:defRPr/>
            </a:pPr>
            <a:r>
              <a:rPr lang="en-IN" dirty="0"/>
              <a:t>Presence of legislative bodies to monitor firm`s abidance to the law</a:t>
            </a:r>
          </a:p>
          <a:p>
            <a:pPr marL="228600" indent="-228600">
              <a:buFont typeface="+mj-lt"/>
              <a:buAutoNum type="arabicPeriod"/>
              <a:defRPr/>
            </a:pPr>
            <a:r>
              <a:rPr lang="en-IN" dirty="0"/>
              <a:t>Healthy and Safety Act to ensure security and hygiene of workers</a:t>
            </a:r>
          </a:p>
          <a:p>
            <a:pPr marL="228600" indent="-228600">
              <a:buFont typeface="+mj-lt"/>
              <a:buAutoNum type="arabicPeriod"/>
              <a:defRPr/>
            </a:pPr>
            <a:r>
              <a:rPr lang="en-IN" dirty="0"/>
              <a:t>Labour Law to guide various job provisions (sex, religion, race, age, disability, payment) within a company </a:t>
            </a:r>
          </a:p>
          <a:p>
            <a:pPr>
              <a:defRPr/>
            </a:pPr>
            <a:r>
              <a:rPr lang="en-IN" b="1" dirty="0"/>
              <a:t>Environmental Factors</a:t>
            </a:r>
            <a:endParaRPr lang="en-IN" dirty="0"/>
          </a:p>
          <a:p>
            <a:pPr marL="228600" indent="-228600">
              <a:buFont typeface="+mj-lt"/>
              <a:buAutoNum type="arabicPeriod"/>
              <a:defRPr/>
            </a:pPr>
            <a:r>
              <a:rPr lang="en-IN" dirty="0"/>
              <a:t>Ecological sustainability measures</a:t>
            </a:r>
          </a:p>
          <a:p>
            <a:pPr marL="228600" indent="-228600">
              <a:buFont typeface="+mj-lt"/>
              <a:buAutoNum type="arabicPeriod"/>
              <a:defRPr/>
            </a:pPr>
            <a:r>
              <a:rPr lang="en-IN" dirty="0"/>
              <a:t>Charity by the company</a:t>
            </a:r>
          </a:p>
          <a:p>
            <a:pPr marL="228600" indent="-228600">
              <a:buFont typeface="+mj-lt"/>
              <a:buAutoNum type="arabicPeriod"/>
              <a:defRPr/>
            </a:pPr>
            <a:r>
              <a:rPr lang="en-IN" dirty="0"/>
              <a:t>Waste reduction</a:t>
            </a:r>
          </a:p>
          <a:p>
            <a:pPr marL="228600" indent="-228600">
              <a:buFont typeface="+mj-lt"/>
              <a:buAutoNum type="arabicPeriod"/>
              <a:defRPr/>
            </a:pPr>
            <a:r>
              <a:rPr lang="en-IN" dirty="0"/>
              <a:t>Recycle, reuse and reduce of materials</a:t>
            </a:r>
          </a:p>
          <a:p>
            <a:pPr>
              <a:defRPr/>
            </a:pPr>
            <a:endParaRPr lang="en-IN" dirty="0"/>
          </a:p>
        </p:txBody>
      </p:sp>
    </p:spTree>
    <p:extLst>
      <p:ext uri="{BB962C8B-B14F-4D97-AF65-F5344CB8AC3E}">
        <p14:creationId xmlns:p14="http://schemas.microsoft.com/office/powerpoint/2010/main" val="21052531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7DA3653D-E519-421D-8377-8CF35863BDA1}"/>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917D895C-C947-467A-97D5-6B8D58162FDF}"/>
              </a:ext>
            </a:extLst>
          </p:cNvPr>
          <p:cNvSpPr>
            <a:spLocks noGrp="1" noChangeArrowheads="1"/>
          </p:cNvSpPr>
          <p:nvPr>
            <p:ph type="body" idx="1"/>
          </p:nvPr>
        </p:nvSpPr>
        <p:spPr>
          <a:noFill/>
        </p:spPr>
        <p:txBody>
          <a:bodyPr/>
          <a:lstStyle/>
          <a:p>
            <a:r>
              <a:rPr lang="en-IN" altLang="en-US" b="1"/>
              <a:t>Conclusion</a:t>
            </a:r>
            <a:endParaRPr lang="en-IN" altLang="en-US"/>
          </a:p>
          <a:p>
            <a:r>
              <a:rPr lang="en-IN" altLang="en-US"/>
              <a:t>Based on the above project it can be inferred that Cool Bangla Furniture needs to involve into adequate planning and coordination processes to ensure growth in the United Kingdom. Moreover, objectives and mission statement will guide the management and the employees towards growth of the firm. Additionally, to ensure a sustainable business in the foreign nation, Mr. Jon Shaw and his team needs to ensure abidance to various legal frameworks as well. On the other hand, development of the business shall depend on a number of factors as well. It is noted that the management will focus on customer segmentation not only to locate profitable markets, but also to build up potential customer sectors. Lastly, the mangers will integrate communication, promotional, human resource, product diversity and pricing strategies to earn an increased level of profit.</a:t>
            </a:r>
          </a:p>
          <a:p>
            <a:endParaRPr lang="en-IN" altLang="en-US"/>
          </a:p>
        </p:txBody>
      </p:sp>
      <p:sp>
        <p:nvSpPr>
          <p:cNvPr id="37892" name="Slide Number Placeholder 3">
            <a:extLst>
              <a:ext uri="{FF2B5EF4-FFF2-40B4-BE49-F238E27FC236}">
                <a16:creationId xmlns:a16="http://schemas.microsoft.com/office/drawing/2014/main" id="{45FCB60D-50A1-413E-A4DF-D0410CB8FE4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E26906-2BB9-4422-8883-B4C8001A03E3}"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888334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11794E-D029-419B-8C82-8E8CBBB604EC}"/>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C0FA2F94-F5F9-463A-B5BB-3FCCCA4E64A6}"/>
              </a:ext>
            </a:extLst>
          </p:cNvPr>
          <p:cNvSpPr>
            <a:spLocks noGrp="1" noChangeArrowheads="1"/>
          </p:cNvSpPr>
          <p:nvPr>
            <p:ph type="body" idx="1"/>
          </p:nvPr>
        </p:nvSpPr>
        <p:spPr>
          <a:noFill/>
        </p:spPr>
        <p:txBody>
          <a:bodyPr/>
          <a:lstStyle/>
          <a:p>
            <a:r>
              <a:rPr lang="en-IN" altLang="en-US" b="1"/>
              <a:t>References</a:t>
            </a:r>
          </a:p>
          <a:p>
            <a:pPr algn="just">
              <a:lnSpc>
                <a:spcPct val="150000"/>
              </a:lnSpc>
            </a:pPr>
            <a:r>
              <a:rPr lang="en-IN" altLang="en-US"/>
              <a:t>Dragicevich, P., Fallon, S., Filou, E., and Harper, D. (2016). </a:t>
            </a:r>
            <a:r>
              <a:rPr lang="en-IN" altLang="en-US" i="1"/>
              <a:t>London</a:t>
            </a:r>
            <a:r>
              <a:rPr lang="en-IN" altLang="en-US"/>
              <a:t>. Paris: Lonely planet, p. 145.</a:t>
            </a:r>
          </a:p>
          <a:p>
            <a:pPr algn="just">
              <a:lnSpc>
                <a:spcPct val="150000"/>
              </a:lnSpc>
            </a:pPr>
            <a:r>
              <a:rPr lang="en-IN" altLang="en-US"/>
              <a:t>Fowinkel, T. (2014). </a:t>
            </a:r>
            <a:r>
              <a:rPr lang="en-IN" altLang="en-US" i="1"/>
              <a:t>Human Resource Management Systems in New Business Creation: An Exploratory Study</a:t>
            </a:r>
            <a:r>
              <a:rPr lang="en-IN" altLang="en-US"/>
              <a:t>. Wiesbaden: Springer Fachmedien Wiesbaden, Imprint: Springer Gabler, p. 88.</a:t>
            </a:r>
          </a:p>
          <a:p>
            <a:pPr algn="just">
              <a:lnSpc>
                <a:spcPct val="150000"/>
              </a:lnSpc>
            </a:pPr>
            <a:r>
              <a:rPr lang="en-IN" altLang="en-US"/>
              <a:t>Goodman, E. (2015). </a:t>
            </a:r>
            <a:r>
              <a:rPr lang="en-IN" altLang="en-US" i="1"/>
              <a:t>New Business: Next Steps</a:t>
            </a:r>
            <a:r>
              <a:rPr lang="en-IN" altLang="en-US"/>
              <a:t>. Pearson Education Limited, p. 90.</a:t>
            </a:r>
          </a:p>
          <a:p>
            <a:pPr algn="just">
              <a:lnSpc>
                <a:spcPct val="150000"/>
              </a:lnSpc>
            </a:pPr>
            <a:r>
              <a:rPr lang="en-IN" altLang="en-US"/>
              <a:t>Leapman, M. (2017). </a:t>
            </a:r>
            <a:r>
              <a:rPr lang="en-IN" altLang="en-US" i="1"/>
              <a:t>London</a:t>
            </a:r>
            <a:r>
              <a:rPr lang="en-IN" altLang="en-US"/>
              <a:t>. London: DK Publishing, p. 23.</a:t>
            </a:r>
          </a:p>
          <a:p>
            <a:pPr algn="just">
              <a:lnSpc>
                <a:spcPct val="150000"/>
              </a:lnSpc>
            </a:pPr>
            <a:r>
              <a:rPr lang="en-IN" altLang="en-US"/>
              <a:t>Lezard, S. (2014). </a:t>
            </a:r>
            <a:r>
              <a:rPr lang="en-IN" altLang="en-US" i="1"/>
              <a:t>London</a:t>
            </a:r>
            <a:r>
              <a:rPr lang="en-IN" altLang="en-US"/>
              <a:t>. London : APA Publications, pp. 23-45.</a:t>
            </a:r>
          </a:p>
          <a:p>
            <a:pPr algn="just">
              <a:lnSpc>
                <a:spcPct val="150000"/>
              </a:lnSpc>
            </a:pPr>
            <a:r>
              <a:rPr lang="en-IN" altLang="en-US"/>
              <a:t>Min, H. (2015). </a:t>
            </a:r>
            <a:r>
              <a:rPr lang="en-IN" altLang="en-US" i="1"/>
              <a:t>The essentials of supply chain management: New business concepts and applications</a:t>
            </a:r>
            <a:r>
              <a:rPr lang="en-IN" altLang="en-US"/>
              <a:t>. USA: Pearson, p. 276.</a:t>
            </a:r>
          </a:p>
          <a:p>
            <a:endParaRPr lang="en-IN" altLang="en-US"/>
          </a:p>
        </p:txBody>
      </p:sp>
      <p:sp>
        <p:nvSpPr>
          <p:cNvPr id="39940" name="Slide Number Placeholder 3">
            <a:extLst>
              <a:ext uri="{FF2B5EF4-FFF2-40B4-BE49-F238E27FC236}">
                <a16:creationId xmlns:a16="http://schemas.microsoft.com/office/drawing/2014/main" id="{1BC435B2-96C6-4E93-AEAA-BF7AA293628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19208E8-A045-4CE6-889F-109EB3EC9A22}"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615166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7AC87AC0-32FD-4AD6-A1B4-001371826675}"/>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13462F95-9FB5-47F0-91DB-71C7793226D1}"/>
              </a:ext>
            </a:extLst>
          </p:cNvPr>
          <p:cNvSpPr>
            <a:spLocks noGrp="1" noChangeArrowheads="1"/>
          </p:cNvSpPr>
          <p:nvPr>
            <p:ph type="body" idx="1"/>
          </p:nvPr>
        </p:nvSpPr>
        <p:spPr>
          <a:noFill/>
        </p:spPr>
        <p:txBody>
          <a:bodyPr/>
          <a:lstStyle/>
          <a:p>
            <a:r>
              <a:rPr lang="en-IN" altLang="en-US" b="1"/>
              <a:t>References</a:t>
            </a:r>
          </a:p>
          <a:p>
            <a:pPr algn="just">
              <a:lnSpc>
                <a:spcPct val="150000"/>
              </a:lnSpc>
            </a:pPr>
            <a:r>
              <a:rPr lang="en-IN" altLang="en-US"/>
              <a:t>Paasi, J. (2013). </a:t>
            </a:r>
            <a:r>
              <a:rPr lang="en-IN" altLang="en-US" i="1"/>
              <a:t>Bazaar of opportunities for new business development: Bridging networked innovation, intellectual property and business</a:t>
            </a:r>
            <a:r>
              <a:rPr lang="en-IN" altLang="en-US"/>
              <a:t>. London: Imperial College Press, pp. 199-203.</a:t>
            </a:r>
          </a:p>
          <a:p>
            <a:pPr algn="just">
              <a:lnSpc>
                <a:spcPct val="150000"/>
              </a:lnSpc>
            </a:pPr>
            <a:r>
              <a:rPr lang="en-IN" altLang="en-US"/>
              <a:t>Peris-Ortiz, M., and Sahut, J.-M. (2014). </a:t>
            </a:r>
            <a:r>
              <a:rPr lang="en-IN" altLang="en-US" i="1"/>
              <a:t>New challenges in entrepreneurship and finance: Examining the prospects for sustainable business development, performance, innovation, and economic growth</a:t>
            </a:r>
            <a:r>
              <a:rPr lang="en-IN" altLang="en-US"/>
              <a:t>. Cham : Springer, p. 356.</a:t>
            </a:r>
          </a:p>
          <a:p>
            <a:pPr algn="just">
              <a:lnSpc>
                <a:spcPct val="150000"/>
              </a:lnSpc>
            </a:pPr>
            <a:r>
              <a:rPr lang="en-IN" altLang="en-US"/>
              <a:t>Tulder, R. .,Verbeke, A., and Strange, R. (2014). </a:t>
            </a:r>
            <a:r>
              <a:rPr lang="en-IN" altLang="en-US" i="1"/>
              <a:t>International business and sustainable development</a:t>
            </a:r>
            <a:r>
              <a:rPr lang="en-IN" altLang="en-US"/>
              <a:t>. Bingley, UK : Emerald, p. 133.</a:t>
            </a:r>
          </a:p>
          <a:p>
            <a:pPr algn="just">
              <a:lnSpc>
                <a:spcPct val="150000"/>
              </a:lnSpc>
            </a:pPr>
            <a:r>
              <a:rPr lang="en-IN" altLang="en-US"/>
              <a:t>Walcott, S. M. (2014). </a:t>
            </a:r>
            <a:r>
              <a:rPr lang="en-IN" altLang="en-US" i="1"/>
              <a:t>A profile of the furniture manufacturing industry: Global restructuring</a:t>
            </a:r>
            <a:r>
              <a:rPr lang="en-IN" altLang="en-US"/>
              <a:t>. New York, NY: Business Expert Press, p. 90.</a:t>
            </a:r>
          </a:p>
          <a:p>
            <a:pPr algn="just">
              <a:lnSpc>
                <a:spcPct val="150000"/>
              </a:lnSpc>
            </a:pPr>
            <a:r>
              <a:rPr lang="en-IN" altLang="en-US"/>
              <a:t>Ward, R. (2014). </a:t>
            </a:r>
            <a:r>
              <a:rPr lang="en-IN" altLang="en-US" i="1"/>
              <a:t>High performance sales strategies: Powerful ways to win new business</a:t>
            </a:r>
            <a:r>
              <a:rPr lang="en-IN" altLang="en-US"/>
              <a:t>. New York : Pearson, p. 311.</a:t>
            </a:r>
          </a:p>
        </p:txBody>
      </p:sp>
      <p:sp>
        <p:nvSpPr>
          <p:cNvPr id="41988" name="Slide Number Placeholder 3">
            <a:extLst>
              <a:ext uri="{FF2B5EF4-FFF2-40B4-BE49-F238E27FC236}">
                <a16:creationId xmlns:a16="http://schemas.microsoft.com/office/drawing/2014/main" id="{9EB7BE83-B5C4-4209-A072-9C1F37FD046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AA60C74-A273-4F1F-AC8C-12C8AAF70934}"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2874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9E51BAA8-4944-4FDC-B8D9-B6C958B4FF3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8424A66F-A52D-4E75-9A4C-C31738ED2449}"/>
              </a:ext>
            </a:extLst>
          </p:cNvPr>
          <p:cNvSpPr>
            <a:spLocks noGrp="1" noChangeArrowheads="1"/>
          </p:cNvSpPr>
          <p:nvPr>
            <p:ph type="body" idx="1"/>
          </p:nvPr>
        </p:nvSpPr>
        <p:spPr>
          <a:noFill/>
        </p:spPr>
        <p:txBody>
          <a:bodyPr/>
          <a:lstStyle/>
          <a:p>
            <a:endParaRPr lang="en-US" altLang="en-US"/>
          </a:p>
        </p:txBody>
      </p:sp>
      <p:sp>
        <p:nvSpPr>
          <p:cNvPr id="47108" name="Slide Number Placeholder 3">
            <a:extLst>
              <a:ext uri="{FF2B5EF4-FFF2-40B4-BE49-F238E27FC236}">
                <a16:creationId xmlns:a16="http://schemas.microsoft.com/office/drawing/2014/main" id="{40C977B4-B87D-4CCF-A3CC-1DFEAAD98E04}"/>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96DAE6F-EF08-4A9E-9195-973157416930}"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409157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A2FF6D-F144-4936-AACD-DE7983FC58D8}"/>
              </a:ext>
            </a:extLst>
          </p:cNvPr>
          <p:cNvSpPr>
            <a:spLocks noGrp="1"/>
          </p:cNvSpPr>
          <p:nvPr>
            <p:ph type="dt" sz="half" idx="10"/>
          </p:nvPr>
        </p:nvSpPr>
        <p:spPr>
          <a:xfrm>
            <a:off x="527051" y="6524626"/>
            <a:ext cx="1295400" cy="219075"/>
          </a:xfrm>
        </p:spPr>
        <p:txBody>
          <a:bodyPr/>
          <a:lstStyle>
            <a:lvl1pPr>
              <a:defRPr/>
            </a:lvl1pPr>
          </a:lstStyle>
          <a:p>
            <a:pPr>
              <a:defRPr/>
            </a:pPr>
            <a:fld id="{7DF268F9-D626-445B-B169-BC93CEF77178}" type="datetime1">
              <a:rPr lang="en-GB" altLang="en-US"/>
              <a:pPr>
                <a:defRPr/>
              </a:pPr>
              <a:t>02/01/2018</a:t>
            </a:fld>
            <a:endParaRPr lang="en-GB" altLang="en-US"/>
          </a:p>
        </p:txBody>
      </p:sp>
      <p:sp>
        <p:nvSpPr>
          <p:cNvPr id="5" name="Footer Placeholder 4">
            <a:extLst>
              <a:ext uri="{FF2B5EF4-FFF2-40B4-BE49-F238E27FC236}">
                <a16:creationId xmlns:a16="http://schemas.microsoft.com/office/drawing/2014/main" id="{659EFB38-98EE-4EB2-87B0-1B1436F5E8E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3F1D27F1-F200-438B-AD61-C05F7B57F8D2}"/>
              </a:ext>
            </a:extLst>
          </p:cNvPr>
          <p:cNvSpPr>
            <a:spLocks noGrp="1"/>
          </p:cNvSpPr>
          <p:nvPr>
            <p:ph type="sldNum" sz="quarter" idx="12"/>
          </p:nvPr>
        </p:nvSpPr>
        <p:spPr/>
        <p:txBody>
          <a:bodyPr/>
          <a:lstStyle>
            <a:lvl1pPr>
              <a:defRPr/>
            </a:lvl1pPr>
          </a:lstStyle>
          <a:p>
            <a:pPr>
              <a:defRPr/>
            </a:pPr>
            <a:fld id="{CF1530D0-2691-4A0B-A020-55FB40A53F87}" type="slidenum">
              <a:rPr lang="en-GB" altLang="en-US"/>
              <a:pPr>
                <a:defRPr/>
              </a:pPr>
              <a:t>‹#›</a:t>
            </a:fld>
            <a:endParaRPr lang="en-GB" altLang="en-US"/>
          </a:p>
        </p:txBody>
      </p:sp>
    </p:spTree>
    <p:extLst>
      <p:ext uri="{BB962C8B-B14F-4D97-AF65-F5344CB8AC3E}">
        <p14:creationId xmlns:p14="http://schemas.microsoft.com/office/powerpoint/2010/main" val="401277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28A94-A064-44FF-93C1-F840F3A18309}"/>
              </a:ext>
            </a:extLst>
          </p:cNvPr>
          <p:cNvSpPr>
            <a:spLocks noGrp="1"/>
          </p:cNvSpPr>
          <p:nvPr>
            <p:ph type="dt" sz="half" idx="10"/>
          </p:nvPr>
        </p:nvSpPr>
        <p:spPr/>
        <p:txBody>
          <a:bodyPr/>
          <a:lstStyle>
            <a:lvl1pPr>
              <a:defRPr/>
            </a:lvl1pPr>
          </a:lstStyle>
          <a:p>
            <a:pPr>
              <a:defRPr/>
            </a:pPr>
            <a:fld id="{A2AA9161-F96C-4E83-BCA7-4D5E00E27F8B}" type="datetime1">
              <a:rPr lang="en-GB" altLang="en-US"/>
              <a:pPr>
                <a:defRPr/>
              </a:pPr>
              <a:t>02/01/2018</a:t>
            </a:fld>
            <a:endParaRPr lang="en-GB" altLang="en-US"/>
          </a:p>
        </p:txBody>
      </p:sp>
      <p:sp>
        <p:nvSpPr>
          <p:cNvPr id="5" name="Footer Placeholder 4">
            <a:extLst>
              <a:ext uri="{FF2B5EF4-FFF2-40B4-BE49-F238E27FC236}">
                <a16:creationId xmlns:a16="http://schemas.microsoft.com/office/drawing/2014/main" id="{27FD9663-1D7F-4931-BA8D-852481EEB459}"/>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A0543544-68EE-4BAA-A8C5-DC76B3CCCA55}"/>
              </a:ext>
            </a:extLst>
          </p:cNvPr>
          <p:cNvSpPr>
            <a:spLocks noGrp="1"/>
          </p:cNvSpPr>
          <p:nvPr>
            <p:ph type="sldNum" sz="quarter" idx="12"/>
          </p:nvPr>
        </p:nvSpPr>
        <p:spPr/>
        <p:txBody>
          <a:bodyPr/>
          <a:lstStyle>
            <a:lvl1pPr>
              <a:defRPr/>
            </a:lvl1pPr>
          </a:lstStyle>
          <a:p>
            <a:pPr>
              <a:defRPr/>
            </a:pPr>
            <a:fld id="{684BDBC3-0488-4FDF-A1BA-1A5B9D9C1AC5}" type="slidenum">
              <a:rPr lang="en-GB" altLang="en-US"/>
              <a:pPr>
                <a:defRPr/>
              </a:pPr>
              <a:t>‹#›</a:t>
            </a:fld>
            <a:endParaRPr lang="en-GB" altLang="en-US"/>
          </a:p>
        </p:txBody>
      </p:sp>
    </p:spTree>
    <p:extLst>
      <p:ext uri="{BB962C8B-B14F-4D97-AF65-F5344CB8AC3E}">
        <p14:creationId xmlns:p14="http://schemas.microsoft.com/office/powerpoint/2010/main" val="1737377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25B1EA-9FE3-40D8-96B6-0C5088004D2B}"/>
              </a:ext>
            </a:extLst>
          </p:cNvPr>
          <p:cNvSpPr>
            <a:spLocks noGrp="1"/>
          </p:cNvSpPr>
          <p:nvPr>
            <p:ph type="dt" sz="half" idx="10"/>
          </p:nvPr>
        </p:nvSpPr>
        <p:spPr/>
        <p:txBody>
          <a:bodyPr/>
          <a:lstStyle>
            <a:lvl1pPr>
              <a:defRPr/>
            </a:lvl1pPr>
          </a:lstStyle>
          <a:p>
            <a:pPr>
              <a:defRPr/>
            </a:pPr>
            <a:fld id="{E2612C23-B296-46FC-A5D7-B038C787D026}" type="datetime1">
              <a:rPr lang="en-GB" altLang="en-US"/>
              <a:pPr>
                <a:defRPr/>
              </a:pPr>
              <a:t>02/01/2018</a:t>
            </a:fld>
            <a:endParaRPr lang="en-GB" altLang="en-US"/>
          </a:p>
        </p:txBody>
      </p:sp>
      <p:sp>
        <p:nvSpPr>
          <p:cNvPr id="5" name="Slide Number Placeholder 5">
            <a:extLst>
              <a:ext uri="{FF2B5EF4-FFF2-40B4-BE49-F238E27FC236}">
                <a16:creationId xmlns:a16="http://schemas.microsoft.com/office/drawing/2014/main" id="{8DCAD604-525C-4395-8FCD-7F5B8A584634}"/>
              </a:ext>
            </a:extLst>
          </p:cNvPr>
          <p:cNvSpPr>
            <a:spLocks noGrp="1"/>
          </p:cNvSpPr>
          <p:nvPr>
            <p:ph type="sldNum" sz="quarter" idx="11"/>
          </p:nvPr>
        </p:nvSpPr>
        <p:spPr/>
        <p:txBody>
          <a:bodyPr/>
          <a:lstStyle>
            <a:lvl1pPr>
              <a:defRPr/>
            </a:lvl1pPr>
          </a:lstStyle>
          <a:p>
            <a:pPr>
              <a:defRPr/>
            </a:pPr>
            <a:fld id="{79D3188F-7566-415E-86BC-2C668AE0F8E4}" type="slidenum">
              <a:rPr lang="en-GB" altLang="en-US"/>
              <a:pPr>
                <a:defRPr/>
              </a:pPr>
              <a:t>‹#›</a:t>
            </a:fld>
            <a:endParaRPr lang="en-GB" altLang="en-US"/>
          </a:p>
        </p:txBody>
      </p:sp>
    </p:spTree>
    <p:extLst>
      <p:ext uri="{BB962C8B-B14F-4D97-AF65-F5344CB8AC3E}">
        <p14:creationId xmlns:p14="http://schemas.microsoft.com/office/powerpoint/2010/main" val="3310066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50CE3A4-871F-45E0-BB22-A78CCEDF8D68}"/>
              </a:ext>
            </a:extLst>
          </p:cNvPr>
          <p:cNvSpPr>
            <a:spLocks noGrp="1"/>
          </p:cNvSpPr>
          <p:nvPr>
            <p:ph type="dt" sz="half" idx="10"/>
          </p:nvPr>
        </p:nvSpPr>
        <p:spPr/>
        <p:txBody>
          <a:bodyPr/>
          <a:lstStyle>
            <a:lvl1pPr>
              <a:defRPr/>
            </a:lvl1pPr>
          </a:lstStyle>
          <a:p>
            <a:pPr>
              <a:defRPr/>
            </a:pPr>
            <a:fld id="{14D45739-6365-4C8F-B2AF-DE50B63ED23A}" type="datetime1">
              <a:rPr lang="en-GB" altLang="en-US"/>
              <a:pPr>
                <a:defRPr/>
              </a:pPr>
              <a:t>02/01/2018</a:t>
            </a:fld>
            <a:endParaRPr lang="en-GB" altLang="en-US"/>
          </a:p>
        </p:txBody>
      </p:sp>
      <p:sp>
        <p:nvSpPr>
          <p:cNvPr id="6" name="Slide Number Placeholder 5">
            <a:extLst>
              <a:ext uri="{FF2B5EF4-FFF2-40B4-BE49-F238E27FC236}">
                <a16:creationId xmlns:a16="http://schemas.microsoft.com/office/drawing/2014/main" id="{8780336F-CB67-440A-B97C-40E189103A6C}"/>
              </a:ext>
            </a:extLst>
          </p:cNvPr>
          <p:cNvSpPr>
            <a:spLocks noGrp="1"/>
          </p:cNvSpPr>
          <p:nvPr>
            <p:ph type="sldNum" sz="quarter" idx="11"/>
          </p:nvPr>
        </p:nvSpPr>
        <p:spPr/>
        <p:txBody>
          <a:bodyPr/>
          <a:lstStyle>
            <a:lvl1pPr>
              <a:defRPr/>
            </a:lvl1pPr>
          </a:lstStyle>
          <a:p>
            <a:pPr>
              <a:defRPr/>
            </a:pPr>
            <a:fld id="{76667846-409C-4038-9C22-74E9E689755D}" type="slidenum">
              <a:rPr lang="en-GB" altLang="en-US"/>
              <a:pPr>
                <a:defRPr/>
              </a:pPr>
              <a:t>‹#›</a:t>
            </a:fld>
            <a:endParaRPr lang="en-GB" altLang="en-US"/>
          </a:p>
        </p:txBody>
      </p:sp>
    </p:spTree>
    <p:extLst>
      <p:ext uri="{BB962C8B-B14F-4D97-AF65-F5344CB8AC3E}">
        <p14:creationId xmlns:p14="http://schemas.microsoft.com/office/powerpoint/2010/main" val="72178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E0D364E-9295-46E7-8201-0B7F929FFC15}"/>
              </a:ext>
            </a:extLst>
          </p:cNvPr>
          <p:cNvSpPr>
            <a:spLocks noGrp="1"/>
          </p:cNvSpPr>
          <p:nvPr>
            <p:ph type="dt" sz="half" idx="10"/>
          </p:nvPr>
        </p:nvSpPr>
        <p:spPr/>
        <p:txBody>
          <a:bodyPr/>
          <a:lstStyle>
            <a:lvl1pPr>
              <a:defRPr/>
            </a:lvl1pPr>
          </a:lstStyle>
          <a:p>
            <a:pPr>
              <a:defRPr/>
            </a:pPr>
            <a:fld id="{E0B876FE-FD90-4E84-9ECC-AB6FFF8D96E8}" type="datetime1">
              <a:rPr lang="en-GB" altLang="en-US"/>
              <a:pPr>
                <a:defRPr/>
              </a:pPr>
              <a:t>02/01/2018</a:t>
            </a:fld>
            <a:endParaRPr lang="en-GB" altLang="en-US"/>
          </a:p>
        </p:txBody>
      </p:sp>
      <p:sp>
        <p:nvSpPr>
          <p:cNvPr id="8" name="Slide Number Placeholder 5">
            <a:extLst>
              <a:ext uri="{FF2B5EF4-FFF2-40B4-BE49-F238E27FC236}">
                <a16:creationId xmlns:a16="http://schemas.microsoft.com/office/drawing/2014/main" id="{A70542CC-8209-4CDC-9BFB-F9EDDA0E868C}"/>
              </a:ext>
            </a:extLst>
          </p:cNvPr>
          <p:cNvSpPr>
            <a:spLocks noGrp="1"/>
          </p:cNvSpPr>
          <p:nvPr>
            <p:ph type="sldNum" sz="quarter" idx="11"/>
          </p:nvPr>
        </p:nvSpPr>
        <p:spPr/>
        <p:txBody>
          <a:bodyPr/>
          <a:lstStyle>
            <a:lvl1pPr>
              <a:defRPr/>
            </a:lvl1pPr>
          </a:lstStyle>
          <a:p>
            <a:pPr>
              <a:defRPr/>
            </a:pPr>
            <a:fld id="{206C02ED-C6AA-4FD4-B8A6-F28D99D45243}" type="slidenum">
              <a:rPr lang="en-GB" altLang="en-US"/>
              <a:pPr>
                <a:defRPr/>
              </a:pPr>
              <a:t>‹#›</a:t>
            </a:fld>
            <a:endParaRPr lang="en-GB" altLang="en-US"/>
          </a:p>
        </p:txBody>
      </p:sp>
    </p:spTree>
    <p:extLst>
      <p:ext uri="{BB962C8B-B14F-4D97-AF65-F5344CB8AC3E}">
        <p14:creationId xmlns:p14="http://schemas.microsoft.com/office/powerpoint/2010/main" val="3924498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E45AB8-F93F-4238-8A05-FF191D3E7CA2}"/>
              </a:ext>
            </a:extLst>
          </p:cNvPr>
          <p:cNvSpPr>
            <a:spLocks noGrp="1"/>
          </p:cNvSpPr>
          <p:nvPr>
            <p:ph type="dt" sz="half" idx="10"/>
          </p:nvPr>
        </p:nvSpPr>
        <p:spPr/>
        <p:txBody>
          <a:bodyPr/>
          <a:lstStyle>
            <a:lvl1pPr>
              <a:defRPr/>
            </a:lvl1pPr>
          </a:lstStyle>
          <a:p>
            <a:pPr>
              <a:defRPr/>
            </a:pPr>
            <a:fld id="{0F2FB471-AE95-4ABE-8F86-A17EFCF7E700}" type="datetime1">
              <a:rPr lang="en-GB" altLang="en-US"/>
              <a:pPr>
                <a:defRPr/>
              </a:pPr>
              <a:t>02/01/2018</a:t>
            </a:fld>
            <a:endParaRPr lang="en-GB" altLang="en-US"/>
          </a:p>
        </p:txBody>
      </p:sp>
      <p:sp>
        <p:nvSpPr>
          <p:cNvPr id="4" name="Slide Number Placeholder 5">
            <a:extLst>
              <a:ext uri="{FF2B5EF4-FFF2-40B4-BE49-F238E27FC236}">
                <a16:creationId xmlns:a16="http://schemas.microsoft.com/office/drawing/2014/main" id="{A3C0DF83-E312-4324-9B86-BC151A3CEA14}"/>
              </a:ext>
            </a:extLst>
          </p:cNvPr>
          <p:cNvSpPr>
            <a:spLocks noGrp="1"/>
          </p:cNvSpPr>
          <p:nvPr>
            <p:ph type="sldNum" sz="quarter" idx="11"/>
          </p:nvPr>
        </p:nvSpPr>
        <p:spPr/>
        <p:txBody>
          <a:bodyPr/>
          <a:lstStyle>
            <a:lvl1pPr>
              <a:defRPr/>
            </a:lvl1pPr>
          </a:lstStyle>
          <a:p>
            <a:pPr>
              <a:defRPr/>
            </a:pPr>
            <a:fld id="{0E02E469-5146-4AE4-B42A-6CB65AB37864}" type="slidenum">
              <a:rPr lang="en-GB" altLang="en-US"/>
              <a:pPr>
                <a:defRPr/>
              </a:pPr>
              <a:t>‹#›</a:t>
            </a:fld>
            <a:endParaRPr lang="en-GB" altLang="en-US"/>
          </a:p>
        </p:txBody>
      </p:sp>
    </p:spTree>
    <p:extLst>
      <p:ext uri="{BB962C8B-B14F-4D97-AF65-F5344CB8AC3E}">
        <p14:creationId xmlns:p14="http://schemas.microsoft.com/office/powerpoint/2010/main" val="2955059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48DB19-D6D7-4DE5-8546-580D3F0DF0A1}"/>
              </a:ext>
            </a:extLst>
          </p:cNvPr>
          <p:cNvSpPr>
            <a:spLocks noGrp="1"/>
          </p:cNvSpPr>
          <p:nvPr>
            <p:ph type="dt" sz="half" idx="10"/>
          </p:nvPr>
        </p:nvSpPr>
        <p:spPr/>
        <p:txBody>
          <a:bodyPr/>
          <a:lstStyle>
            <a:lvl1pPr>
              <a:defRPr/>
            </a:lvl1pPr>
          </a:lstStyle>
          <a:p>
            <a:pPr>
              <a:defRPr/>
            </a:pPr>
            <a:fld id="{D3A0DBFF-2874-4C4D-82D2-62D0CB64B831}" type="datetime1">
              <a:rPr lang="en-GB" altLang="en-US"/>
              <a:pPr>
                <a:defRPr/>
              </a:pPr>
              <a:t>02/01/2018</a:t>
            </a:fld>
            <a:endParaRPr lang="en-GB" altLang="en-US"/>
          </a:p>
        </p:txBody>
      </p:sp>
      <p:sp>
        <p:nvSpPr>
          <p:cNvPr id="3" name="Slide Number Placeholder 5">
            <a:extLst>
              <a:ext uri="{FF2B5EF4-FFF2-40B4-BE49-F238E27FC236}">
                <a16:creationId xmlns:a16="http://schemas.microsoft.com/office/drawing/2014/main" id="{FDBC1CEC-1E1D-4BD6-B7BF-9E7DC7A14F28}"/>
              </a:ext>
            </a:extLst>
          </p:cNvPr>
          <p:cNvSpPr>
            <a:spLocks noGrp="1"/>
          </p:cNvSpPr>
          <p:nvPr>
            <p:ph type="sldNum" sz="quarter" idx="11"/>
          </p:nvPr>
        </p:nvSpPr>
        <p:spPr/>
        <p:txBody>
          <a:bodyPr/>
          <a:lstStyle>
            <a:lvl1pPr>
              <a:defRPr/>
            </a:lvl1pPr>
          </a:lstStyle>
          <a:p>
            <a:pPr>
              <a:defRPr/>
            </a:pPr>
            <a:fld id="{6E00D724-C252-4638-B1C3-A53C61F1A14F}" type="slidenum">
              <a:rPr lang="en-GB" altLang="en-US"/>
              <a:pPr>
                <a:defRPr/>
              </a:pPr>
              <a:t>‹#›</a:t>
            </a:fld>
            <a:endParaRPr lang="en-GB" altLang="en-US"/>
          </a:p>
        </p:txBody>
      </p:sp>
    </p:spTree>
    <p:extLst>
      <p:ext uri="{BB962C8B-B14F-4D97-AF65-F5344CB8AC3E}">
        <p14:creationId xmlns:p14="http://schemas.microsoft.com/office/powerpoint/2010/main" val="1518951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1237D56-239A-42C9-861C-66B0945F403B}"/>
              </a:ext>
            </a:extLst>
          </p:cNvPr>
          <p:cNvSpPr>
            <a:spLocks noGrp="1"/>
          </p:cNvSpPr>
          <p:nvPr>
            <p:ph type="dt" sz="half" idx="10"/>
          </p:nvPr>
        </p:nvSpPr>
        <p:spPr/>
        <p:txBody>
          <a:bodyPr/>
          <a:lstStyle>
            <a:lvl1pPr>
              <a:defRPr/>
            </a:lvl1pPr>
          </a:lstStyle>
          <a:p>
            <a:pPr>
              <a:defRPr/>
            </a:pPr>
            <a:fld id="{DABBFF25-5CC3-4638-A199-F9B95BD59250}" type="datetime1">
              <a:rPr lang="en-GB" altLang="en-US"/>
              <a:pPr>
                <a:defRPr/>
              </a:pPr>
              <a:t>02/01/2018</a:t>
            </a:fld>
            <a:endParaRPr lang="en-GB" altLang="en-US"/>
          </a:p>
        </p:txBody>
      </p:sp>
      <p:sp>
        <p:nvSpPr>
          <p:cNvPr id="6" name="Slide Number Placeholder 5">
            <a:extLst>
              <a:ext uri="{FF2B5EF4-FFF2-40B4-BE49-F238E27FC236}">
                <a16:creationId xmlns:a16="http://schemas.microsoft.com/office/drawing/2014/main" id="{859FA416-4631-4E7D-8E07-ADE82F8F89C2}"/>
              </a:ext>
            </a:extLst>
          </p:cNvPr>
          <p:cNvSpPr>
            <a:spLocks noGrp="1"/>
          </p:cNvSpPr>
          <p:nvPr>
            <p:ph type="sldNum" sz="quarter" idx="11"/>
          </p:nvPr>
        </p:nvSpPr>
        <p:spPr/>
        <p:txBody>
          <a:bodyPr/>
          <a:lstStyle>
            <a:lvl1pPr>
              <a:defRPr/>
            </a:lvl1pPr>
          </a:lstStyle>
          <a:p>
            <a:pPr>
              <a:defRPr/>
            </a:pPr>
            <a:fld id="{7621F9CD-CDB3-4068-81D8-DBF87140C087}" type="slidenum">
              <a:rPr lang="en-GB" altLang="en-US"/>
              <a:pPr>
                <a:defRPr/>
              </a:pPr>
              <a:t>‹#›</a:t>
            </a:fld>
            <a:endParaRPr lang="en-GB" altLang="en-US"/>
          </a:p>
        </p:txBody>
      </p:sp>
    </p:spTree>
    <p:extLst>
      <p:ext uri="{BB962C8B-B14F-4D97-AF65-F5344CB8AC3E}">
        <p14:creationId xmlns:p14="http://schemas.microsoft.com/office/powerpoint/2010/main" val="4283255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8A1F79D-33CC-40D8-9C66-A446658D1826}"/>
              </a:ext>
            </a:extLst>
          </p:cNvPr>
          <p:cNvSpPr>
            <a:spLocks noGrp="1"/>
          </p:cNvSpPr>
          <p:nvPr>
            <p:ph type="dt" sz="half" idx="10"/>
          </p:nvPr>
        </p:nvSpPr>
        <p:spPr/>
        <p:txBody>
          <a:bodyPr/>
          <a:lstStyle>
            <a:lvl1pPr>
              <a:defRPr/>
            </a:lvl1pPr>
          </a:lstStyle>
          <a:p>
            <a:pPr>
              <a:defRPr/>
            </a:pPr>
            <a:fld id="{0B7206BA-FCFE-4B9D-BA0C-019E8A21F979}" type="datetime1">
              <a:rPr lang="en-GB" altLang="en-US"/>
              <a:pPr>
                <a:defRPr/>
              </a:pPr>
              <a:t>02/01/2018</a:t>
            </a:fld>
            <a:endParaRPr lang="en-GB" altLang="en-US"/>
          </a:p>
        </p:txBody>
      </p:sp>
      <p:sp>
        <p:nvSpPr>
          <p:cNvPr id="6" name="Slide Number Placeholder 5">
            <a:extLst>
              <a:ext uri="{FF2B5EF4-FFF2-40B4-BE49-F238E27FC236}">
                <a16:creationId xmlns:a16="http://schemas.microsoft.com/office/drawing/2014/main" id="{63811488-78CA-4854-8E27-B893D26E060C}"/>
              </a:ext>
            </a:extLst>
          </p:cNvPr>
          <p:cNvSpPr>
            <a:spLocks noGrp="1"/>
          </p:cNvSpPr>
          <p:nvPr>
            <p:ph type="sldNum" sz="quarter" idx="11"/>
          </p:nvPr>
        </p:nvSpPr>
        <p:spPr/>
        <p:txBody>
          <a:bodyPr/>
          <a:lstStyle>
            <a:lvl1pPr>
              <a:defRPr/>
            </a:lvl1pPr>
          </a:lstStyle>
          <a:p>
            <a:pPr>
              <a:defRPr/>
            </a:pPr>
            <a:fld id="{DB5C8282-76E1-4D64-B084-6601937099B6}" type="slidenum">
              <a:rPr lang="en-GB" altLang="en-US"/>
              <a:pPr>
                <a:defRPr/>
              </a:pPr>
              <a:t>‹#›</a:t>
            </a:fld>
            <a:endParaRPr lang="en-GB" altLang="en-US"/>
          </a:p>
        </p:txBody>
      </p:sp>
    </p:spTree>
    <p:extLst>
      <p:ext uri="{BB962C8B-B14F-4D97-AF65-F5344CB8AC3E}">
        <p14:creationId xmlns:p14="http://schemas.microsoft.com/office/powerpoint/2010/main" val="2875939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E26772-0E85-4253-B84E-4C7EE505407A}"/>
              </a:ext>
            </a:extLst>
          </p:cNvPr>
          <p:cNvSpPr>
            <a:spLocks noGrp="1"/>
          </p:cNvSpPr>
          <p:nvPr>
            <p:ph type="dt" sz="half" idx="10"/>
          </p:nvPr>
        </p:nvSpPr>
        <p:spPr/>
        <p:txBody>
          <a:bodyPr/>
          <a:lstStyle>
            <a:lvl1pPr>
              <a:defRPr/>
            </a:lvl1pPr>
          </a:lstStyle>
          <a:p>
            <a:pPr>
              <a:defRPr/>
            </a:pPr>
            <a:fld id="{E2AC1FED-2F4D-41E2-9488-7210DBD7BD69}" type="datetime1">
              <a:rPr lang="en-GB" altLang="en-US"/>
              <a:pPr>
                <a:defRPr/>
              </a:pPr>
              <a:t>02/01/2018</a:t>
            </a:fld>
            <a:endParaRPr lang="en-GB" altLang="en-US"/>
          </a:p>
        </p:txBody>
      </p:sp>
      <p:sp>
        <p:nvSpPr>
          <p:cNvPr id="5" name="Slide Number Placeholder 5">
            <a:extLst>
              <a:ext uri="{FF2B5EF4-FFF2-40B4-BE49-F238E27FC236}">
                <a16:creationId xmlns:a16="http://schemas.microsoft.com/office/drawing/2014/main" id="{20EBF76C-BB37-4B3D-8114-7782E6B9ED95}"/>
              </a:ext>
            </a:extLst>
          </p:cNvPr>
          <p:cNvSpPr>
            <a:spLocks noGrp="1"/>
          </p:cNvSpPr>
          <p:nvPr>
            <p:ph type="sldNum" sz="quarter" idx="11"/>
          </p:nvPr>
        </p:nvSpPr>
        <p:spPr/>
        <p:txBody>
          <a:bodyPr/>
          <a:lstStyle>
            <a:lvl1pPr>
              <a:defRPr/>
            </a:lvl1pPr>
          </a:lstStyle>
          <a:p>
            <a:pPr>
              <a:defRPr/>
            </a:pPr>
            <a:fld id="{7C9CE5B1-9B98-4EDA-8EED-60EC905EE328}" type="slidenum">
              <a:rPr lang="en-GB" altLang="en-US"/>
              <a:pPr>
                <a:defRPr/>
              </a:pPr>
              <a:t>‹#›</a:t>
            </a:fld>
            <a:endParaRPr lang="en-GB" altLang="en-US"/>
          </a:p>
        </p:txBody>
      </p:sp>
    </p:spTree>
    <p:extLst>
      <p:ext uri="{BB962C8B-B14F-4D97-AF65-F5344CB8AC3E}">
        <p14:creationId xmlns:p14="http://schemas.microsoft.com/office/powerpoint/2010/main" val="2107711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CFCE06-8537-441F-BC6E-433FB3EAC216}"/>
              </a:ext>
            </a:extLst>
          </p:cNvPr>
          <p:cNvSpPr>
            <a:spLocks noGrp="1"/>
          </p:cNvSpPr>
          <p:nvPr>
            <p:ph type="dt" sz="half" idx="10"/>
          </p:nvPr>
        </p:nvSpPr>
        <p:spPr/>
        <p:txBody>
          <a:bodyPr/>
          <a:lstStyle>
            <a:lvl1pPr>
              <a:defRPr/>
            </a:lvl1pPr>
          </a:lstStyle>
          <a:p>
            <a:pPr>
              <a:defRPr/>
            </a:pPr>
            <a:fld id="{06401745-21B2-4BF4-A0C0-8818033A5731}" type="datetime1">
              <a:rPr lang="en-GB" altLang="en-US"/>
              <a:pPr>
                <a:defRPr/>
              </a:pPr>
              <a:t>02/01/2018</a:t>
            </a:fld>
            <a:endParaRPr lang="en-GB" altLang="en-US"/>
          </a:p>
        </p:txBody>
      </p:sp>
      <p:sp>
        <p:nvSpPr>
          <p:cNvPr id="5" name="Slide Number Placeholder 5">
            <a:extLst>
              <a:ext uri="{FF2B5EF4-FFF2-40B4-BE49-F238E27FC236}">
                <a16:creationId xmlns:a16="http://schemas.microsoft.com/office/drawing/2014/main" id="{59EAE29F-CFE6-4B29-A15E-CC0201183F23}"/>
              </a:ext>
            </a:extLst>
          </p:cNvPr>
          <p:cNvSpPr>
            <a:spLocks noGrp="1"/>
          </p:cNvSpPr>
          <p:nvPr>
            <p:ph type="sldNum" sz="quarter" idx="11"/>
          </p:nvPr>
        </p:nvSpPr>
        <p:spPr/>
        <p:txBody>
          <a:bodyPr/>
          <a:lstStyle>
            <a:lvl1pPr>
              <a:defRPr/>
            </a:lvl1pPr>
          </a:lstStyle>
          <a:p>
            <a:pPr>
              <a:defRPr/>
            </a:pPr>
            <a:fld id="{BE4FB186-FDB6-4FCE-A979-76649EC300CB}" type="slidenum">
              <a:rPr lang="en-GB" altLang="en-US"/>
              <a:pPr>
                <a:defRPr/>
              </a:pPr>
              <a:t>‹#›</a:t>
            </a:fld>
            <a:endParaRPr lang="en-GB" altLang="en-US"/>
          </a:p>
        </p:txBody>
      </p:sp>
    </p:spTree>
    <p:extLst>
      <p:ext uri="{BB962C8B-B14F-4D97-AF65-F5344CB8AC3E}">
        <p14:creationId xmlns:p14="http://schemas.microsoft.com/office/powerpoint/2010/main" val="1508825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F0B5313-AC57-4B7E-8028-2537C5251029}"/>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14C26C3-2401-457D-B1FC-B1B84F553A69}"/>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AA03A8C-87B3-4E40-A317-3F29D169990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269380B-E090-48DD-A0A1-6E743297C7C0}" type="datetime1">
              <a:rPr lang="en-GB" altLang="en-US"/>
              <a:pPr>
                <a:defRPr/>
              </a:pPr>
              <a:t>02/01/2018</a:t>
            </a:fld>
            <a:endParaRPr lang="en-GB" altLang="en-US"/>
          </a:p>
        </p:txBody>
      </p:sp>
      <p:sp>
        <p:nvSpPr>
          <p:cNvPr id="6" name="Slide Number Placeholder 5">
            <a:extLst>
              <a:ext uri="{FF2B5EF4-FFF2-40B4-BE49-F238E27FC236}">
                <a16:creationId xmlns:a16="http://schemas.microsoft.com/office/drawing/2014/main" id="{EF7BF101-EDD8-44D2-8A83-2FA0C464BB66}"/>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697B8257-DCB2-4178-B3A2-CF05701E5D48}" type="slidenum">
              <a:rPr lang="en-GB" altLang="en-US"/>
              <a:pPr>
                <a:defRPr/>
              </a:pPr>
              <a:t>‹#›</a:t>
            </a:fld>
            <a:endParaRPr lang="en-GB" altLang="en-US"/>
          </a:p>
        </p:txBody>
      </p:sp>
    </p:spTree>
    <p:extLst>
      <p:ext uri="{BB962C8B-B14F-4D97-AF65-F5344CB8AC3E}">
        <p14:creationId xmlns:p14="http://schemas.microsoft.com/office/powerpoint/2010/main" val="2524677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a:extLst>
              <a:ext uri="{FF2B5EF4-FFF2-40B4-BE49-F238E27FC236}">
                <a16:creationId xmlns:a16="http://schemas.microsoft.com/office/drawing/2014/main" id="{F30C46C5-FFF6-474F-B369-E11A47510834}"/>
              </a:ext>
            </a:extLst>
          </p:cNvPr>
          <p:cNvSpPr>
            <a:spLocks noGrp="1"/>
          </p:cNvSpPr>
          <p:nvPr>
            <p:ph type="ctrTitle"/>
          </p:nvPr>
        </p:nvSpPr>
        <p:spPr>
          <a:xfrm>
            <a:off x="2208213" y="1989139"/>
            <a:ext cx="7772400" cy="1470025"/>
          </a:xfrm>
        </p:spPr>
        <p:txBody>
          <a:bodyPr/>
          <a:lstStyle/>
          <a:p>
            <a:endParaRPr lang="en-US" altLang="en-US"/>
          </a:p>
        </p:txBody>
      </p:sp>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2894013" y="3908426"/>
            <a:ext cx="6400800" cy="2041525"/>
          </a:xfrm>
        </p:spPr>
        <p:txBody>
          <a:bodyPr/>
          <a:lstStyle/>
          <a:p>
            <a:pPr eaLnBrk="1" hangingPunct="1">
              <a:buFont typeface="Arial" charset="0"/>
              <a:buNone/>
              <a:defRPr/>
            </a:pPr>
            <a:r>
              <a:rPr lang="en-GB" sz="2400" dirty="0">
                <a:solidFill>
                  <a:srgbClr val="FFC000"/>
                </a:solidFill>
              </a:rPr>
              <a:t>Title: ( Pathway Project 2)</a:t>
            </a:r>
          </a:p>
          <a:p>
            <a:pPr eaLnBrk="1" hangingPunct="1">
              <a:buFont typeface="Arial" charset="0"/>
              <a:buNone/>
              <a:defRPr/>
            </a:pPr>
            <a:r>
              <a:rPr lang="en-GB" sz="2400" dirty="0">
                <a:solidFill>
                  <a:srgbClr val="FFC000"/>
                </a:solidFill>
              </a:rPr>
              <a:t>COOL BANGLA FURNITURE</a:t>
            </a:r>
          </a:p>
          <a:p>
            <a:pPr eaLnBrk="1" hangingPunct="1">
              <a:buFont typeface="Arial" charset="0"/>
              <a:buNone/>
              <a:defRPr/>
            </a:pPr>
            <a:r>
              <a:rPr lang="en-GB" sz="2400" dirty="0">
                <a:solidFill>
                  <a:srgbClr val="FFC000"/>
                </a:solidFill>
              </a:rPr>
              <a:t>Name Of Students: Ehsan </a:t>
            </a:r>
            <a:r>
              <a:rPr lang="en-GB" sz="2400" dirty="0" err="1">
                <a:solidFill>
                  <a:srgbClr val="FFC000"/>
                </a:solidFill>
              </a:rPr>
              <a:t>Meerza</a:t>
            </a:r>
            <a:r>
              <a:rPr lang="en-GB" sz="2400" dirty="0">
                <a:solidFill>
                  <a:srgbClr val="FFC000"/>
                </a:solidFill>
              </a:rPr>
              <a:t>, </a:t>
            </a:r>
            <a:r>
              <a:rPr lang="en-GB" sz="2400" dirty="0" err="1">
                <a:solidFill>
                  <a:srgbClr val="FFC000"/>
                </a:solidFill>
              </a:rPr>
              <a:t>Ahsik</a:t>
            </a:r>
            <a:r>
              <a:rPr lang="en-GB" sz="2400" dirty="0">
                <a:solidFill>
                  <a:srgbClr val="FFC000"/>
                </a:solidFill>
              </a:rPr>
              <a:t> Ali, </a:t>
            </a:r>
            <a:r>
              <a:rPr lang="en-GB" sz="2400" dirty="0" err="1">
                <a:solidFill>
                  <a:srgbClr val="FFC000"/>
                </a:solidFill>
              </a:rPr>
              <a:t>Shopik</a:t>
            </a:r>
            <a:r>
              <a:rPr lang="en-GB" sz="2400" dirty="0">
                <a:solidFill>
                  <a:srgbClr val="FFC000"/>
                </a:solidFill>
              </a:rPr>
              <a:t> Ali, </a:t>
            </a:r>
            <a:r>
              <a:rPr lang="en-GB" sz="2400" dirty="0" err="1">
                <a:solidFill>
                  <a:srgbClr val="FFC000"/>
                </a:solidFill>
              </a:rPr>
              <a:t>Mamunur</a:t>
            </a:r>
            <a:r>
              <a:rPr lang="en-GB" sz="2400" dirty="0">
                <a:solidFill>
                  <a:srgbClr val="FFC000"/>
                </a:solidFill>
              </a:rPr>
              <a:t> Rashid Chowdhury, </a:t>
            </a:r>
            <a:r>
              <a:rPr lang="en-GB" sz="2400" dirty="0" err="1">
                <a:solidFill>
                  <a:srgbClr val="FFC000"/>
                </a:solidFill>
              </a:rPr>
              <a:t>Mohamud</a:t>
            </a:r>
            <a:r>
              <a:rPr lang="en-GB" sz="2400" dirty="0">
                <a:solidFill>
                  <a:srgbClr val="FFC000"/>
                </a:solidFill>
              </a:rPr>
              <a:t> Ali Omar</a:t>
            </a:r>
          </a:p>
          <a:p>
            <a:pPr eaLnBrk="1" hangingPunct="1">
              <a:buFont typeface="Arial" charset="0"/>
              <a:buNone/>
              <a:defRPr/>
            </a:pPr>
            <a:r>
              <a:rPr lang="en-GB" sz="2400" dirty="0">
                <a:solidFill>
                  <a:srgbClr val="FFC000"/>
                </a:solidFill>
              </a:rPr>
              <a:t>Tutors Name-</a:t>
            </a:r>
            <a:r>
              <a:rPr lang="en-GB" sz="2400" dirty="0" err="1">
                <a:solidFill>
                  <a:srgbClr val="FFC000"/>
                </a:solidFill>
              </a:rPr>
              <a:t>Mushfiqur</a:t>
            </a:r>
            <a:r>
              <a:rPr lang="en-GB" sz="2400" dirty="0">
                <a:solidFill>
                  <a:srgbClr val="FFC000"/>
                </a:solidFill>
              </a:rPr>
              <a:t> Rahman</a:t>
            </a: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pic>
        <p:nvPicPr>
          <p:cNvPr id="6149" name="Picture 1">
            <a:extLst>
              <a:ext uri="{FF2B5EF4-FFF2-40B4-BE49-F238E27FC236}">
                <a16:creationId xmlns:a16="http://schemas.microsoft.com/office/drawing/2014/main" id="{F6317F36-B7AD-4BA3-8259-DA6C3FEEB9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389063"/>
            <a:ext cx="9144000" cy="2519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1604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a:extLst>
              <a:ext uri="{FF2B5EF4-FFF2-40B4-BE49-F238E27FC236}">
                <a16:creationId xmlns:a16="http://schemas.microsoft.com/office/drawing/2014/main" id="{9E2C2CB6-68F7-49B1-8A4A-5CCD90844982}"/>
              </a:ext>
            </a:extLst>
          </p:cNvPr>
          <p:cNvSpPr>
            <a:spLocks noGrp="1"/>
          </p:cNvSpPr>
          <p:nvPr>
            <p:ph type="title"/>
          </p:nvPr>
        </p:nvSpPr>
        <p:spPr>
          <a:xfrm>
            <a:off x="1981200" y="115888"/>
            <a:ext cx="8229600" cy="1225550"/>
          </a:xfrm>
        </p:spPr>
        <p:txBody>
          <a:bodyPr/>
          <a:lstStyle/>
          <a:p>
            <a:pPr eaLnBrk="1" hangingPunct="1"/>
            <a:r>
              <a:rPr lang="en-GB" altLang="en-US"/>
              <a:t>Contents </a:t>
            </a:r>
          </a:p>
        </p:txBody>
      </p:sp>
      <p:sp>
        <p:nvSpPr>
          <p:cNvPr id="4" name="Date Placeholder 3">
            <a:extLst>
              <a:ext uri="{FF2B5EF4-FFF2-40B4-BE49-F238E27FC236}">
                <a16:creationId xmlns:a16="http://schemas.microsoft.com/office/drawing/2014/main" id="{2DAA8431-933D-4F07-9A70-89DFF55310CC}"/>
              </a:ext>
            </a:extLst>
          </p:cNvPr>
          <p:cNvSpPr>
            <a:spLocks noGrp="1"/>
          </p:cNvSpPr>
          <p:nvPr>
            <p:ph type="dt" sz="quarter" idx="10"/>
          </p:nvPr>
        </p:nvSpPr>
        <p:spPr/>
        <p:txBody>
          <a:bodyPr/>
          <a:lstStyle/>
          <a:p>
            <a:pPr>
              <a:defRPr/>
            </a:pPr>
            <a:fld id="{D8232023-C5C0-4556-857B-8A4E22B574DA}"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C31B2ED0-2A4B-4509-B81E-0E106BF78973}"/>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8197" name="Rectangle 5">
            <a:extLst>
              <a:ext uri="{FF2B5EF4-FFF2-40B4-BE49-F238E27FC236}">
                <a16:creationId xmlns:a16="http://schemas.microsoft.com/office/drawing/2014/main" id="{ED307F18-1A8A-4BA4-8B4E-D765BD72BF5F}"/>
              </a:ext>
            </a:extLst>
          </p:cNvPr>
          <p:cNvSpPr>
            <a:spLocks noGrp="1"/>
          </p:cNvSpPr>
          <p:nvPr/>
        </p:nvSpPr>
        <p:spPr bwMode="auto">
          <a:xfrm>
            <a:off x="2182813" y="1412875"/>
            <a:ext cx="82296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150000"/>
              </a:lnSpc>
              <a:spcAft>
                <a:spcPct val="0"/>
              </a:spcAft>
              <a:buNone/>
            </a:pPr>
            <a:r>
              <a:rPr lang="en-GB" altLang="en-US" sz="1200" dirty="0">
                <a:solidFill>
                  <a:prstClr val="black"/>
                </a:solidFill>
              </a:rPr>
              <a:t>Introduction............................................. .........................................................................................................................3</a:t>
            </a:r>
          </a:p>
          <a:p>
            <a:pPr fontAlgn="base">
              <a:lnSpc>
                <a:spcPct val="150000"/>
              </a:lnSpc>
              <a:spcAft>
                <a:spcPct val="0"/>
              </a:spcAft>
              <a:buNone/>
            </a:pPr>
            <a:r>
              <a:rPr lang="en-GB" altLang="en-US" sz="1200" dirty="0">
                <a:solidFill>
                  <a:prstClr val="black"/>
                </a:solidFill>
              </a:rPr>
              <a:t>Aim and Objectives ....................................................................................................................................................... 4</a:t>
            </a:r>
          </a:p>
          <a:p>
            <a:pPr fontAlgn="base">
              <a:lnSpc>
                <a:spcPct val="150000"/>
              </a:lnSpc>
              <a:spcAft>
                <a:spcPct val="0"/>
              </a:spcAft>
              <a:buNone/>
            </a:pPr>
            <a:r>
              <a:rPr lang="en-GB" altLang="en-US" sz="1200" dirty="0">
                <a:solidFill>
                  <a:prstClr val="black"/>
                </a:solidFill>
              </a:rPr>
              <a:t>Company Description, Mission and Vision......................................................................................................................5</a:t>
            </a:r>
          </a:p>
          <a:p>
            <a:pPr fontAlgn="base">
              <a:lnSpc>
                <a:spcPct val="150000"/>
              </a:lnSpc>
              <a:spcAft>
                <a:spcPct val="0"/>
              </a:spcAft>
              <a:buNone/>
            </a:pPr>
            <a:r>
              <a:rPr lang="en-GB" altLang="en-US" sz="1200" dirty="0">
                <a:solidFill>
                  <a:prstClr val="black"/>
                </a:solidFill>
              </a:rPr>
              <a:t>Legal Compliances...........................................................................................................................................................6</a:t>
            </a:r>
          </a:p>
          <a:p>
            <a:pPr fontAlgn="base">
              <a:lnSpc>
                <a:spcPct val="150000"/>
              </a:lnSpc>
              <a:spcAft>
                <a:spcPct val="0"/>
              </a:spcAft>
              <a:buNone/>
            </a:pPr>
            <a:r>
              <a:rPr lang="en-GB" altLang="en-US" sz="1200" dirty="0">
                <a:solidFill>
                  <a:prstClr val="black"/>
                </a:solidFill>
              </a:rPr>
              <a:t>Management Process/</a:t>
            </a:r>
            <a:br>
              <a:rPr lang="en-GB" altLang="en-US" sz="1200" dirty="0">
                <a:solidFill>
                  <a:prstClr val="black"/>
                </a:solidFill>
              </a:rPr>
            </a:br>
            <a:r>
              <a:rPr lang="en-GB" altLang="en-US" sz="1200" dirty="0">
                <a:solidFill>
                  <a:prstClr val="black"/>
                </a:solidFill>
              </a:rPr>
              <a:t>Marketing...............................................................................................................................................................7</a:t>
            </a:r>
          </a:p>
          <a:p>
            <a:pPr fontAlgn="base">
              <a:lnSpc>
                <a:spcPct val="150000"/>
              </a:lnSpc>
              <a:spcAft>
                <a:spcPct val="0"/>
              </a:spcAft>
              <a:buNone/>
            </a:pPr>
            <a:r>
              <a:rPr lang="en-GB" altLang="en-US" sz="1200" dirty="0">
                <a:solidFill>
                  <a:prstClr val="black"/>
                </a:solidFill>
              </a:rPr>
              <a:t>Management Process/Finance......................................................................................................................................8</a:t>
            </a:r>
          </a:p>
          <a:p>
            <a:pPr fontAlgn="base">
              <a:lnSpc>
                <a:spcPct val="150000"/>
              </a:lnSpc>
              <a:spcAft>
                <a:spcPct val="0"/>
              </a:spcAft>
              <a:buNone/>
            </a:pPr>
            <a:r>
              <a:rPr lang="en-GB" altLang="en-US" sz="1200" dirty="0">
                <a:solidFill>
                  <a:prstClr val="black"/>
                </a:solidFill>
              </a:rPr>
              <a:t>Management Process/ Administration and operation Plan...........................................................................................9</a:t>
            </a:r>
          </a:p>
          <a:p>
            <a:pPr fontAlgn="base">
              <a:lnSpc>
                <a:spcPct val="150000"/>
              </a:lnSpc>
              <a:spcAft>
                <a:spcPct val="0"/>
              </a:spcAft>
              <a:buNone/>
            </a:pPr>
            <a:r>
              <a:rPr lang="en-IN" altLang="en-US" sz="1200" dirty="0">
                <a:solidFill>
                  <a:prstClr val="black"/>
                </a:solidFill>
                <a:latin typeface="Arial" panose="020B0604020202020204" pitchFamily="34" charset="0"/>
              </a:rPr>
              <a:t>Profitability of Business..........................................................................................................................10</a:t>
            </a:r>
          </a:p>
          <a:p>
            <a:pPr fontAlgn="base">
              <a:lnSpc>
                <a:spcPct val="150000"/>
              </a:lnSpc>
              <a:spcAft>
                <a:spcPct val="0"/>
              </a:spcAft>
              <a:buNone/>
            </a:pPr>
            <a:r>
              <a:rPr lang="en-IN" altLang="en-US" sz="1200" dirty="0">
                <a:solidFill>
                  <a:prstClr val="black"/>
                </a:solidFill>
                <a:latin typeface="Arial" panose="020B0604020202020204" pitchFamily="34" charset="0"/>
              </a:rPr>
              <a:t>SWOT Analysis....................................................................................................................................11-13</a:t>
            </a:r>
          </a:p>
          <a:p>
            <a:pPr fontAlgn="base">
              <a:lnSpc>
                <a:spcPct val="150000"/>
              </a:lnSpc>
              <a:spcAft>
                <a:spcPct val="0"/>
              </a:spcAft>
              <a:buNone/>
            </a:pPr>
            <a:r>
              <a:rPr lang="en-IN" altLang="en-US" sz="1200" dirty="0">
                <a:solidFill>
                  <a:prstClr val="black"/>
                </a:solidFill>
                <a:latin typeface="Arial" panose="020B0604020202020204" pitchFamily="34" charset="0"/>
              </a:rPr>
              <a:t>PESTLE Analysis.................................................................................................................................14-16</a:t>
            </a:r>
          </a:p>
          <a:p>
            <a:pPr fontAlgn="base">
              <a:lnSpc>
                <a:spcPct val="150000"/>
              </a:lnSpc>
              <a:spcAft>
                <a:spcPct val="0"/>
              </a:spcAft>
              <a:buNone/>
            </a:pPr>
            <a:r>
              <a:rPr lang="en-US" altLang="en-US" sz="1200" dirty="0">
                <a:solidFill>
                  <a:prstClr val="black"/>
                </a:solidFill>
                <a:latin typeface="Arial" panose="020B0604020202020204" pitchFamily="34" charset="0"/>
              </a:rPr>
              <a:t>Conclusion………………………………………………………………………………………………………..17</a:t>
            </a:r>
          </a:p>
          <a:p>
            <a:pPr fontAlgn="base">
              <a:lnSpc>
                <a:spcPct val="150000"/>
              </a:lnSpc>
              <a:spcAft>
                <a:spcPct val="0"/>
              </a:spcAft>
              <a:buNone/>
            </a:pPr>
            <a:r>
              <a:rPr lang="en-US" altLang="en-US" sz="1200" dirty="0">
                <a:solidFill>
                  <a:prstClr val="black"/>
                </a:solidFill>
                <a:latin typeface="Arial" panose="020B0604020202020204" pitchFamily="34" charset="0"/>
              </a:rPr>
              <a:t>Learning log……………………………………………………………………………………………………20 - 24</a:t>
            </a:r>
            <a:endParaRPr lang="en-IN" altLang="en-US" sz="1200" dirty="0">
              <a:solidFill>
                <a:prstClr val="black"/>
              </a:solidFill>
              <a:latin typeface="Arial" panose="020B0604020202020204" pitchFamily="34" charset="0"/>
            </a:endParaRPr>
          </a:p>
          <a:p>
            <a:pPr fontAlgn="base">
              <a:spcAft>
                <a:spcPct val="0"/>
              </a:spcAft>
              <a:buNone/>
            </a:pPr>
            <a:endParaRPr lang="en-IN" altLang="en-US" sz="1400" dirty="0">
              <a:solidFill>
                <a:prstClr val="black"/>
              </a:solidFill>
              <a:latin typeface="Arial" panose="020B0604020202020204" pitchFamily="34" charset="0"/>
            </a:endParaRPr>
          </a:p>
          <a:p>
            <a:pPr fontAlgn="base">
              <a:spcAft>
                <a:spcPct val="0"/>
              </a:spcAft>
              <a:buNone/>
            </a:pPr>
            <a:endParaRPr lang="en-IN" altLang="en-US" sz="1400" dirty="0">
              <a:solidFill>
                <a:prstClr val="black"/>
              </a:solidFill>
              <a:latin typeface="Arial" panose="020B0604020202020204" pitchFamily="34" charset="0"/>
            </a:endParaRPr>
          </a:p>
          <a:p>
            <a:pPr fontAlgn="base">
              <a:spcAft>
                <a:spcPct val="0"/>
              </a:spcAft>
              <a:buNone/>
            </a:pPr>
            <a:endParaRPr lang="en-IN" altLang="en-US" sz="1400" dirty="0">
              <a:solidFill>
                <a:prstClr val="black"/>
              </a:solidFill>
              <a:latin typeface="Arial" panose="020B0604020202020204" pitchFamily="34" charset="0"/>
            </a:endParaRPr>
          </a:p>
          <a:p>
            <a:pPr fontAlgn="base">
              <a:spcAft>
                <a:spcPct val="0"/>
              </a:spcAft>
              <a:buNone/>
            </a:pPr>
            <a:endParaRPr lang="en-IN" altLang="en-US" sz="1400" dirty="0">
              <a:solidFill>
                <a:prstClr val="black"/>
              </a:solidFill>
              <a:latin typeface="Arial" panose="020B0604020202020204" pitchFamily="34" charset="0"/>
            </a:endParaRPr>
          </a:p>
          <a:p>
            <a:pPr fontAlgn="base">
              <a:spcAft>
                <a:spcPct val="0"/>
              </a:spcAft>
              <a:buNone/>
            </a:pPr>
            <a:endParaRPr lang="en-GB" altLang="en-US" sz="1400" dirty="0">
              <a:solidFill>
                <a:prstClr val="black"/>
              </a:solidFill>
            </a:endParaRPr>
          </a:p>
          <a:p>
            <a:pPr fontAlgn="base">
              <a:spcAft>
                <a:spcPct val="0"/>
              </a:spcAft>
              <a:buNone/>
            </a:pPr>
            <a:endParaRPr lang="en-GB" altLang="en-US" sz="1400" dirty="0">
              <a:solidFill>
                <a:prstClr val="black"/>
              </a:solidFill>
            </a:endParaRPr>
          </a:p>
          <a:p>
            <a:pPr fontAlgn="base">
              <a:spcAft>
                <a:spcPct val="0"/>
              </a:spcAft>
              <a:buNone/>
            </a:pPr>
            <a:endParaRPr lang="en-GB" altLang="en-US" sz="1400" dirty="0">
              <a:solidFill>
                <a:prstClr val="black"/>
              </a:solidFill>
            </a:endParaRPr>
          </a:p>
          <a:p>
            <a:pPr fontAlgn="base">
              <a:spcAft>
                <a:spcPct val="0"/>
              </a:spcAft>
              <a:buNone/>
            </a:pPr>
            <a:endParaRPr lang="en-GB" altLang="en-US" sz="1400" dirty="0">
              <a:solidFill>
                <a:prstClr val="black"/>
              </a:solidFill>
            </a:endParaRPr>
          </a:p>
          <a:p>
            <a:pPr fontAlgn="base">
              <a:spcAft>
                <a:spcPct val="0"/>
              </a:spcAft>
              <a:buNone/>
            </a:pPr>
            <a:endParaRPr lang="en-GB" altLang="en-US" sz="1400" dirty="0">
              <a:solidFill>
                <a:prstClr val="black"/>
              </a:solidFill>
            </a:endParaRPr>
          </a:p>
          <a:p>
            <a:pPr fontAlgn="base">
              <a:spcAft>
                <a:spcPct val="0"/>
              </a:spcAft>
              <a:buNone/>
            </a:pPr>
            <a:endParaRPr lang="en-GB" altLang="en-US" dirty="0">
              <a:solidFill>
                <a:prstClr val="black"/>
              </a:solidFill>
            </a:endParaRPr>
          </a:p>
          <a:p>
            <a:pPr fontAlgn="base">
              <a:spcAft>
                <a:spcPct val="0"/>
              </a:spcAft>
              <a:buNone/>
            </a:pPr>
            <a:endParaRPr lang="en-GB" altLang="en-US" dirty="0">
              <a:solidFill>
                <a:prstClr val="black"/>
              </a:solidFill>
            </a:endParaRPr>
          </a:p>
        </p:txBody>
      </p:sp>
    </p:spTree>
    <p:extLst>
      <p:ext uri="{BB962C8B-B14F-4D97-AF65-F5344CB8AC3E}">
        <p14:creationId xmlns:p14="http://schemas.microsoft.com/office/powerpoint/2010/main" val="3733471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8E4E41B1-20F0-440D-8B08-FBB1DDF22243}"/>
              </a:ext>
            </a:extLst>
          </p:cNvPr>
          <p:cNvSpPr>
            <a:spLocks noGrp="1"/>
          </p:cNvSpPr>
          <p:nvPr>
            <p:ph type="title"/>
          </p:nvPr>
        </p:nvSpPr>
        <p:spPr>
          <a:xfrm>
            <a:off x="1990725" y="188913"/>
            <a:ext cx="8229600" cy="1143000"/>
          </a:xfrm>
        </p:spPr>
        <p:txBody>
          <a:bodyPr/>
          <a:lstStyle/>
          <a:p>
            <a:pPr eaLnBrk="1" hangingPunct="1"/>
            <a:r>
              <a:rPr lang="en-GB" altLang="en-US"/>
              <a:t>Introduction</a:t>
            </a:r>
          </a:p>
        </p:txBody>
      </p:sp>
      <p:sp>
        <p:nvSpPr>
          <p:cNvPr id="10243" name="Rectangle 5">
            <a:extLst>
              <a:ext uri="{FF2B5EF4-FFF2-40B4-BE49-F238E27FC236}">
                <a16:creationId xmlns:a16="http://schemas.microsoft.com/office/drawing/2014/main" id="{6D76C9ED-4F4E-48F2-86FE-8CD609F97B73}"/>
              </a:ext>
            </a:extLst>
          </p:cNvPr>
          <p:cNvSpPr>
            <a:spLocks noGrp="1"/>
          </p:cNvSpPr>
          <p:nvPr>
            <p:ph idx="1"/>
          </p:nvPr>
        </p:nvSpPr>
        <p:spPr>
          <a:xfrm>
            <a:off x="1998663" y="1628776"/>
            <a:ext cx="8229600" cy="3916363"/>
          </a:xfrm>
        </p:spPr>
        <p:txBody>
          <a:bodyPr/>
          <a:lstStyle/>
          <a:p>
            <a:pPr algn="ctr"/>
            <a:r>
              <a:rPr lang="en-IN" altLang="en-US"/>
              <a:t>Cool Bangla Furniture will target to provide people with their most demanded goods and thereby ensure a higher level of satisfaction. Further, improving revenue generations along with enhancing profit levels will also be focused on by management.</a:t>
            </a:r>
          </a:p>
        </p:txBody>
      </p:sp>
      <p:sp>
        <p:nvSpPr>
          <p:cNvPr id="4" name="Date Placeholder 3">
            <a:extLst>
              <a:ext uri="{FF2B5EF4-FFF2-40B4-BE49-F238E27FC236}">
                <a16:creationId xmlns:a16="http://schemas.microsoft.com/office/drawing/2014/main" id="{7BA7D3F9-D106-4E7A-A7CA-F35EF000AE27}"/>
              </a:ext>
            </a:extLst>
          </p:cNvPr>
          <p:cNvSpPr>
            <a:spLocks noGrp="1"/>
          </p:cNvSpPr>
          <p:nvPr>
            <p:ph type="dt" sz="quarter" idx="10"/>
          </p:nvPr>
        </p:nvSpPr>
        <p:spPr/>
        <p:txBody>
          <a:bodyPr/>
          <a:lstStyle/>
          <a:p>
            <a:pPr>
              <a:defRPr/>
            </a:pPr>
            <a:fld id="{C2654BDE-A40B-4F75-BA8E-E932E01343CC}"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3B1DEECB-2A3D-4024-98CE-04F6F294554B}"/>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702784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C96D373-289F-4B41-8841-0861C4F1E43F}"/>
              </a:ext>
            </a:extLst>
          </p:cNvPr>
          <p:cNvSpPr>
            <a:spLocks noGrp="1"/>
          </p:cNvSpPr>
          <p:nvPr>
            <p:ph type="title"/>
          </p:nvPr>
        </p:nvSpPr>
        <p:spPr/>
        <p:txBody>
          <a:bodyPr/>
          <a:lstStyle/>
          <a:p>
            <a:pPr eaLnBrk="1" hangingPunct="1"/>
            <a:r>
              <a:rPr lang="en-GB" altLang="en-US"/>
              <a:t>Aim and Objectives </a:t>
            </a:r>
          </a:p>
        </p:txBody>
      </p:sp>
      <p:sp>
        <p:nvSpPr>
          <p:cNvPr id="11267" name="Rectangle 3">
            <a:extLst>
              <a:ext uri="{FF2B5EF4-FFF2-40B4-BE49-F238E27FC236}">
                <a16:creationId xmlns:a16="http://schemas.microsoft.com/office/drawing/2014/main" id="{83E427FC-8761-4363-8264-46380321EB09}"/>
              </a:ext>
            </a:extLst>
          </p:cNvPr>
          <p:cNvSpPr>
            <a:spLocks noGrp="1"/>
          </p:cNvSpPr>
          <p:nvPr>
            <p:ph idx="1"/>
          </p:nvPr>
        </p:nvSpPr>
        <p:spPr>
          <a:xfrm>
            <a:off x="2036763" y="1628776"/>
            <a:ext cx="8229600" cy="3916363"/>
          </a:xfrm>
        </p:spPr>
        <p:txBody>
          <a:bodyPr/>
          <a:lstStyle/>
          <a:p>
            <a:pPr algn="ctr">
              <a:defRPr/>
            </a:pPr>
            <a:r>
              <a:rPr lang="en-IN" sz="2400" b="1" dirty="0">
                <a:effectLst>
                  <a:outerShdw blurRad="38100" dist="38100" dir="2700000" algn="tl">
                    <a:srgbClr val="000000">
                      <a:alpha val="43137"/>
                    </a:srgbClr>
                  </a:outerShdw>
                </a:effectLst>
              </a:rPr>
              <a:t>To become a leader in the furniture industry</a:t>
            </a:r>
          </a:p>
          <a:p>
            <a:pPr algn="ctr">
              <a:defRPr/>
            </a:pPr>
            <a:endParaRPr lang="en-IN" sz="2400" b="1" dirty="0">
              <a:effectLst>
                <a:outerShdw blurRad="38100" dist="38100" dir="2700000" algn="tl">
                  <a:srgbClr val="000000">
                    <a:alpha val="43137"/>
                  </a:srgbClr>
                </a:outerShdw>
              </a:effectLst>
            </a:endParaRPr>
          </a:p>
          <a:p>
            <a:pPr algn="ctr">
              <a:defRPr/>
            </a:pPr>
            <a:r>
              <a:rPr lang="en-IN" sz="2400" b="1" dirty="0">
                <a:effectLst>
                  <a:outerShdw blurRad="38100" dist="38100" dir="2700000" algn="tl">
                    <a:srgbClr val="000000">
                      <a:alpha val="43137"/>
                    </a:srgbClr>
                  </a:outerShdw>
                </a:effectLst>
              </a:rPr>
              <a:t>To provide customers with their most demanded goods</a:t>
            </a:r>
          </a:p>
          <a:p>
            <a:pPr algn="ctr">
              <a:defRPr/>
            </a:pPr>
            <a:endParaRPr lang="en-IN" sz="2400" b="1" dirty="0">
              <a:effectLst>
                <a:outerShdw blurRad="38100" dist="38100" dir="2700000" algn="tl">
                  <a:srgbClr val="000000">
                    <a:alpha val="43137"/>
                  </a:srgbClr>
                </a:outerShdw>
              </a:effectLst>
            </a:endParaRPr>
          </a:p>
          <a:p>
            <a:pPr algn="ctr">
              <a:defRPr/>
            </a:pPr>
            <a:r>
              <a:rPr lang="en-IN" sz="2400" b="1" dirty="0">
                <a:effectLst>
                  <a:outerShdw blurRad="38100" dist="38100" dir="2700000" algn="tl">
                    <a:srgbClr val="000000">
                      <a:alpha val="43137"/>
                    </a:srgbClr>
                  </a:outerShdw>
                </a:effectLst>
              </a:rPr>
              <a:t>To secure high profit margins and sales volumes</a:t>
            </a:r>
          </a:p>
          <a:p>
            <a:pPr algn="ctr">
              <a:defRPr/>
            </a:pPr>
            <a:endParaRPr lang="en-IN" sz="2400" b="1" dirty="0">
              <a:effectLst>
                <a:outerShdw blurRad="38100" dist="38100" dir="2700000" algn="tl">
                  <a:srgbClr val="000000">
                    <a:alpha val="43137"/>
                  </a:srgbClr>
                </a:outerShdw>
              </a:effectLst>
            </a:endParaRPr>
          </a:p>
          <a:p>
            <a:pPr algn="ctr">
              <a:defRPr/>
            </a:pPr>
            <a:r>
              <a:rPr lang="en-IN" sz="2400" b="1" dirty="0">
                <a:effectLst>
                  <a:outerShdw blurRad="38100" dist="38100" dir="2700000" algn="tl">
                    <a:srgbClr val="000000">
                      <a:alpha val="43137"/>
                    </a:srgbClr>
                  </a:outerShdw>
                </a:effectLst>
              </a:rPr>
              <a:t>To ensure environmental and communal sustainability</a:t>
            </a:r>
          </a:p>
        </p:txBody>
      </p:sp>
      <p:sp>
        <p:nvSpPr>
          <p:cNvPr id="4" name="Date Placeholder 3">
            <a:extLst>
              <a:ext uri="{FF2B5EF4-FFF2-40B4-BE49-F238E27FC236}">
                <a16:creationId xmlns:a16="http://schemas.microsoft.com/office/drawing/2014/main" id="{CF49572C-F924-44A4-8498-46CF1E6E81CB}"/>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2D55350-12E9-4748-A6B7-E6F14965CE23}"/>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843936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C5998D1B-9052-46EF-A1A1-C93F480AD083}"/>
              </a:ext>
            </a:extLst>
          </p:cNvPr>
          <p:cNvSpPr>
            <a:spLocks noGrp="1"/>
          </p:cNvSpPr>
          <p:nvPr>
            <p:ph type="title"/>
          </p:nvPr>
        </p:nvSpPr>
        <p:spPr/>
        <p:txBody>
          <a:bodyPr/>
          <a:lstStyle/>
          <a:p>
            <a:pPr eaLnBrk="1" hangingPunct="1"/>
            <a:r>
              <a:rPr lang="en-GB" altLang="en-US"/>
              <a:t>Company Description, Mission and Vision</a:t>
            </a:r>
          </a:p>
        </p:txBody>
      </p:sp>
      <p:sp>
        <p:nvSpPr>
          <p:cNvPr id="14339" name="Rectangle 3">
            <a:extLst>
              <a:ext uri="{FF2B5EF4-FFF2-40B4-BE49-F238E27FC236}">
                <a16:creationId xmlns:a16="http://schemas.microsoft.com/office/drawing/2014/main" id="{A9FD99BF-3023-4468-9391-335037B70E26}"/>
              </a:ext>
            </a:extLst>
          </p:cNvPr>
          <p:cNvSpPr>
            <a:spLocks noGrp="1"/>
          </p:cNvSpPr>
          <p:nvPr>
            <p:ph idx="1"/>
          </p:nvPr>
        </p:nvSpPr>
        <p:spPr>
          <a:xfrm>
            <a:off x="1981200" y="1600201"/>
            <a:ext cx="8229600" cy="4060825"/>
          </a:xfrm>
        </p:spPr>
        <p:txBody>
          <a:bodyPr/>
          <a:lstStyle/>
          <a:p>
            <a:r>
              <a:rPr lang="en-IN" altLang="en-US" sz="1800"/>
              <a:t>To provide goods to both luxury and middle income households and thereby expand business in the regional sector.</a:t>
            </a:r>
          </a:p>
          <a:p>
            <a:r>
              <a:rPr lang="en-IN" altLang="en-US" sz="1800"/>
              <a:t>To earn double revenue levels in the coming three years and thereby increase profit margins.</a:t>
            </a:r>
          </a:p>
          <a:p>
            <a:r>
              <a:rPr lang="en-IN" altLang="en-US" sz="1800"/>
              <a:t>To vision 50% to 70% sales in high and middle end customer segments.</a:t>
            </a:r>
          </a:p>
          <a:p>
            <a:r>
              <a:rPr lang="en-IN" altLang="en-US" sz="1800"/>
              <a:t>To expand business (10%-20%) in the corporate, commercial, social and governmental sectors of UK.</a:t>
            </a:r>
          </a:p>
          <a:p>
            <a:r>
              <a:rPr lang="en-IN" altLang="en-US" sz="1800"/>
              <a:t>To ensure time delivery (5 days) of high quality products to the people.</a:t>
            </a:r>
          </a:p>
          <a:p>
            <a:r>
              <a:rPr lang="en-IN" altLang="en-US" sz="1800"/>
              <a:t>To incorporate an error free and fast logistics system within the firm.</a:t>
            </a:r>
          </a:p>
          <a:p>
            <a:r>
              <a:rPr lang="en-IN" altLang="en-US" sz="1800"/>
              <a:t>To undertake eco-friendly manufacturing and supply of goods along with taking part in charity.</a:t>
            </a:r>
          </a:p>
          <a:p>
            <a:endParaRPr lang="en-IN" altLang="en-US" sz="1800"/>
          </a:p>
        </p:txBody>
      </p:sp>
      <p:sp>
        <p:nvSpPr>
          <p:cNvPr id="4" name="Date Placeholder 3">
            <a:extLst>
              <a:ext uri="{FF2B5EF4-FFF2-40B4-BE49-F238E27FC236}">
                <a16:creationId xmlns:a16="http://schemas.microsoft.com/office/drawing/2014/main" id="{B479E3B9-D96F-4045-9B6E-3A89B5EE96D8}"/>
              </a:ext>
            </a:extLst>
          </p:cNvPr>
          <p:cNvSpPr>
            <a:spLocks noGrp="1"/>
          </p:cNvSpPr>
          <p:nvPr>
            <p:ph type="dt" sz="quarter" idx="10"/>
          </p:nvPr>
        </p:nvSpPr>
        <p:spPr/>
        <p:txBody>
          <a:bodyPr/>
          <a:lstStyle/>
          <a:p>
            <a:pPr>
              <a:defRPr/>
            </a:pPr>
            <a:fld id="{13DF6455-2121-4A2D-846D-E85038EE51D4}"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5A48C0D4-3EDF-4C71-BAC3-F1BC814E4D5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44778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2799E1C-9C47-4547-AE20-758BEBDCF144}"/>
              </a:ext>
            </a:extLst>
          </p:cNvPr>
          <p:cNvSpPr>
            <a:spLocks noGrp="1"/>
          </p:cNvSpPr>
          <p:nvPr>
            <p:ph type="title"/>
          </p:nvPr>
        </p:nvSpPr>
        <p:spPr>
          <a:xfrm>
            <a:off x="1703388" y="188913"/>
            <a:ext cx="8229600" cy="1143000"/>
          </a:xfrm>
        </p:spPr>
        <p:txBody>
          <a:bodyPr/>
          <a:lstStyle/>
          <a:p>
            <a:pPr eaLnBrk="1" hangingPunct="1"/>
            <a:r>
              <a:rPr lang="en-GB" altLang="en-US"/>
              <a:t>Legal Compliances</a:t>
            </a:r>
          </a:p>
        </p:txBody>
      </p:sp>
      <p:sp>
        <p:nvSpPr>
          <p:cNvPr id="15363" name="Rectangle 3">
            <a:extLst>
              <a:ext uri="{FF2B5EF4-FFF2-40B4-BE49-F238E27FC236}">
                <a16:creationId xmlns:a16="http://schemas.microsoft.com/office/drawing/2014/main" id="{6AF2476A-1FD1-4475-95EB-DC4946D7FC90}"/>
              </a:ext>
            </a:extLst>
          </p:cNvPr>
          <p:cNvSpPr>
            <a:spLocks noGrp="1"/>
          </p:cNvSpPr>
          <p:nvPr>
            <p:ph idx="1"/>
          </p:nvPr>
        </p:nvSpPr>
        <p:spPr>
          <a:xfrm>
            <a:off x="1981200" y="1600201"/>
            <a:ext cx="8229600" cy="3916363"/>
          </a:xfrm>
        </p:spPr>
        <p:txBody>
          <a:bodyPr/>
          <a:lstStyle/>
          <a:p>
            <a:pPr algn="ctr">
              <a:defRPr/>
            </a:pPr>
            <a:r>
              <a:rPr lang="en-IN" sz="2800" b="1" dirty="0">
                <a:effectLst>
                  <a:outerShdw blurRad="38100" dist="38100" dir="2700000" algn="tl">
                    <a:srgbClr val="000000">
                      <a:alpha val="43137"/>
                    </a:srgbClr>
                  </a:outerShdw>
                </a:effectLst>
              </a:rPr>
              <a:t>The Companies Act 2006</a:t>
            </a:r>
          </a:p>
          <a:p>
            <a:pPr algn="ctr">
              <a:defRPr/>
            </a:pPr>
            <a:endParaRPr lang="en-IN" sz="2800" dirty="0">
              <a:effectLst>
                <a:outerShdw blurRad="38100" dist="38100" dir="2700000" algn="tl">
                  <a:srgbClr val="000000">
                    <a:alpha val="43137"/>
                  </a:srgbClr>
                </a:outerShdw>
              </a:effectLst>
            </a:endParaRPr>
          </a:p>
          <a:p>
            <a:pPr algn="ctr">
              <a:defRPr/>
            </a:pPr>
            <a:r>
              <a:rPr lang="en-IN" sz="2800" b="1" dirty="0">
                <a:effectLst>
                  <a:outerShdw blurRad="38100" dist="38100" dir="2700000" algn="tl">
                    <a:srgbClr val="000000">
                      <a:alpha val="43137"/>
                    </a:srgbClr>
                  </a:outerShdw>
                </a:effectLst>
              </a:rPr>
              <a:t>The Insolvency Act 1986</a:t>
            </a:r>
          </a:p>
          <a:p>
            <a:pPr algn="ctr">
              <a:defRPr/>
            </a:pPr>
            <a:endParaRPr lang="en-IN" sz="2800" dirty="0">
              <a:effectLst>
                <a:outerShdw blurRad="38100" dist="38100" dir="2700000" algn="tl">
                  <a:srgbClr val="000000">
                    <a:alpha val="43137"/>
                  </a:srgbClr>
                </a:outerShdw>
              </a:effectLst>
            </a:endParaRPr>
          </a:p>
          <a:p>
            <a:pPr algn="ctr">
              <a:defRPr/>
            </a:pPr>
            <a:r>
              <a:rPr lang="en-IN" sz="2800" b="1" dirty="0">
                <a:effectLst>
                  <a:outerShdw blurRad="38100" dist="38100" dir="2700000" algn="tl">
                    <a:srgbClr val="000000">
                      <a:alpha val="43137"/>
                    </a:srgbClr>
                  </a:outerShdw>
                </a:effectLst>
              </a:rPr>
              <a:t>Regulations of IA</a:t>
            </a:r>
          </a:p>
          <a:p>
            <a:pPr algn="ctr">
              <a:defRPr/>
            </a:pPr>
            <a:endParaRPr lang="en-IN" sz="2800" dirty="0">
              <a:effectLst>
                <a:outerShdw blurRad="38100" dist="38100" dir="2700000" algn="tl">
                  <a:srgbClr val="000000">
                    <a:alpha val="43137"/>
                  </a:srgbClr>
                </a:outerShdw>
              </a:effectLst>
            </a:endParaRPr>
          </a:p>
          <a:p>
            <a:pPr algn="ctr">
              <a:defRPr/>
            </a:pPr>
            <a:r>
              <a:rPr lang="en-IN" sz="2800" b="1" dirty="0">
                <a:effectLst>
                  <a:outerShdw blurRad="38100" dist="38100" dir="2700000" algn="tl">
                    <a:srgbClr val="000000">
                      <a:alpha val="43137"/>
                    </a:srgbClr>
                  </a:outerShdw>
                </a:effectLst>
              </a:rPr>
              <a:t>Small Business, Enterprise and Employment Act 2015</a:t>
            </a:r>
            <a:endParaRPr lang="en-IN" sz="2800" dirty="0">
              <a:effectLst>
                <a:outerShdw blurRad="38100" dist="38100" dir="2700000" algn="tl">
                  <a:srgbClr val="000000">
                    <a:alpha val="43137"/>
                  </a:srgbClr>
                </a:outerShdw>
              </a:effectLst>
            </a:endParaRPr>
          </a:p>
          <a:p>
            <a:pPr algn="ctr">
              <a:defRPr/>
            </a:pPr>
            <a:endParaRPr lang="en-IN" sz="2800" dirty="0">
              <a:effectLst>
                <a:outerShdw blurRad="38100" dist="38100" dir="2700000" algn="tl">
                  <a:srgbClr val="000000">
                    <a:alpha val="43137"/>
                  </a:srgbClr>
                </a:outerShdw>
              </a:effectLst>
            </a:endParaRPr>
          </a:p>
        </p:txBody>
      </p:sp>
      <p:sp>
        <p:nvSpPr>
          <p:cNvPr id="4" name="Date Placeholder 3">
            <a:extLst>
              <a:ext uri="{FF2B5EF4-FFF2-40B4-BE49-F238E27FC236}">
                <a16:creationId xmlns:a16="http://schemas.microsoft.com/office/drawing/2014/main" id="{BA948D02-2AD6-45B0-892D-C1AE85ED630E}"/>
              </a:ext>
            </a:extLst>
          </p:cNvPr>
          <p:cNvSpPr>
            <a:spLocks noGrp="1"/>
          </p:cNvSpPr>
          <p:nvPr>
            <p:ph type="dt" sz="quarter" idx="10"/>
          </p:nvPr>
        </p:nvSpPr>
        <p:spPr/>
        <p:txBody>
          <a:bodyPr/>
          <a:lstStyle/>
          <a:p>
            <a:pPr>
              <a:defRPr/>
            </a:pPr>
            <a:fld id="{C42646B4-1ADF-47AE-B486-D5D6E23B0A98}"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0484274F-F335-4667-8F69-0EB1D643D8F4}"/>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1214669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417A95FD-7CDF-4961-A267-BB3F839B502F}"/>
              </a:ext>
            </a:extLst>
          </p:cNvPr>
          <p:cNvSpPr>
            <a:spLocks noGrp="1"/>
          </p:cNvSpPr>
          <p:nvPr>
            <p:ph type="title"/>
          </p:nvPr>
        </p:nvSpPr>
        <p:spPr/>
        <p:txBody>
          <a:bodyPr/>
          <a:lstStyle/>
          <a:p>
            <a:pPr eaLnBrk="1" hangingPunct="1"/>
            <a:r>
              <a:rPr lang="en-GB" altLang="en-US"/>
              <a:t>Management Process/</a:t>
            </a:r>
            <a:br>
              <a:rPr lang="en-GB" altLang="en-US"/>
            </a:br>
            <a:r>
              <a:rPr lang="en-GB" altLang="en-US"/>
              <a:t>Marketing</a:t>
            </a:r>
          </a:p>
        </p:txBody>
      </p:sp>
      <p:sp>
        <p:nvSpPr>
          <p:cNvPr id="4" name="Date Placeholder 3">
            <a:extLst>
              <a:ext uri="{FF2B5EF4-FFF2-40B4-BE49-F238E27FC236}">
                <a16:creationId xmlns:a16="http://schemas.microsoft.com/office/drawing/2014/main" id="{16E828F1-31E7-4E7B-A7B3-501B6CB5A737}"/>
              </a:ext>
            </a:extLst>
          </p:cNvPr>
          <p:cNvSpPr>
            <a:spLocks noGrp="1"/>
          </p:cNvSpPr>
          <p:nvPr>
            <p:ph type="dt" sz="quarter" idx="10"/>
          </p:nvPr>
        </p:nvSpPr>
        <p:spPr/>
        <p:txBody>
          <a:bodyPr/>
          <a:lstStyle/>
          <a:p>
            <a:pPr>
              <a:defRPr/>
            </a:pPr>
            <a:fld id="{BFEA8610-70C2-48F7-AED7-5F19D16F3191}"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0A594B6B-EC17-48D0-A343-D7C02C1C8AC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7" name="Rectangle 6">
            <a:extLst>
              <a:ext uri="{FF2B5EF4-FFF2-40B4-BE49-F238E27FC236}">
                <a16:creationId xmlns:a16="http://schemas.microsoft.com/office/drawing/2014/main" id="{A231102B-0635-44FE-8B23-1849D8813608}"/>
              </a:ext>
            </a:extLst>
          </p:cNvPr>
          <p:cNvSpPr/>
          <p:nvPr/>
        </p:nvSpPr>
        <p:spPr>
          <a:xfrm>
            <a:off x="2423592" y="1556793"/>
            <a:ext cx="6953144" cy="461665"/>
          </a:xfrm>
          <a:prstGeom prst="rect">
            <a:avLst/>
          </a:prstGeom>
          <a:noFill/>
        </p:spPr>
        <p:txBody>
          <a:bodyPr>
            <a:spAutoFit/>
          </a:bodyPr>
          <a:lstStyle/>
          <a:p>
            <a:pPr algn="ctr" eaLnBrk="0" fontAlgn="base" hangingPunct="0">
              <a:spcBef>
                <a:spcPct val="0"/>
              </a:spcBef>
              <a:spcAft>
                <a:spcPct val="0"/>
              </a:spcAft>
              <a:defRPr/>
            </a:pPr>
            <a:r>
              <a:rPr lang="en-US" sz="2400" dirty="0">
                <a:ln w="18415" cmpd="sng">
                  <a:solidFill>
                    <a:srgbClr val="FFFFFF"/>
                  </a:solidFill>
                  <a:prstDash val="solid"/>
                </a:ln>
                <a:solidFill>
                  <a:prstClr val="black"/>
                </a:solidFill>
                <a:effectLst>
                  <a:outerShdw blurRad="63500" dir="3600000" algn="tl" rotWithShape="0">
                    <a:srgbClr val="000000">
                      <a:alpha val="70000"/>
                    </a:srgbClr>
                  </a:outerShdw>
                </a:effectLst>
                <a:latin typeface="Arial" panose="020B0604020202020204" pitchFamily="34" charset="0"/>
              </a:rPr>
              <a:t>DEVELOPMENT OF BUSINESS</a:t>
            </a:r>
          </a:p>
        </p:txBody>
      </p:sp>
      <p:graphicFrame>
        <p:nvGraphicFramePr>
          <p:cNvPr id="8" name="Diagram 7">
            <a:extLst>
              <a:ext uri="{FF2B5EF4-FFF2-40B4-BE49-F238E27FC236}">
                <a16:creationId xmlns:a16="http://schemas.microsoft.com/office/drawing/2014/main" id="{E1D303C0-0F47-4137-B700-31EA8D1B1CE7}"/>
              </a:ext>
            </a:extLst>
          </p:cNvPr>
          <p:cNvGraphicFramePr/>
          <p:nvPr/>
        </p:nvGraphicFramePr>
        <p:xfrm>
          <a:off x="2999656" y="2132856"/>
          <a:ext cx="6192688" cy="3374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0953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5365CC0-0D71-44B5-B0E4-D2E0657B17FA}"/>
              </a:ext>
            </a:extLst>
          </p:cNvPr>
          <p:cNvSpPr>
            <a:spLocks noGrp="1"/>
          </p:cNvSpPr>
          <p:nvPr>
            <p:ph type="title"/>
          </p:nvPr>
        </p:nvSpPr>
        <p:spPr>
          <a:xfrm>
            <a:off x="1981200" y="188914"/>
            <a:ext cx="8229600" cy="936625"/>
          </a:xfrm>
        </p:spPr>
        <p:txBody>
          <a:bodyPr/>
          <a:lstStyle/>
          <a:p>
            <a:pPr eaLnBrk="1" hangingPunct="1"/>
            <a:r>
              <a:rPr lang="en-GB" altLang="en-US"/>
              <a:t>Management Process/Finance</a:t>
            </a:r>
          </a:p>
        </p:txBody>
      </p:sp>
      <p:sp>
        <p:nvSpPr>
          <p:cNvPr id="20483" name="Rectangle 3">
            <a:extLst>
              <a:ext uri="{FF2B5EF4-FFF2-40B4-BE49-F238E27FC236}">
                <a16:creationId xmlns:a16="http://schemas.microsoft.com/office/drawing/2014/main" id="{3D9317E0-2436-41E5-A066-BF992000BEFA}"/>
              </a:ext>
            </a:extLst>
          </p:cNvPr>
          <p:cNvSpPr>
            <a:spLocks noGrp="1"/>
          </p:cNvSpPr>
          <p:nvPr>
            <p:ph idx="1"/>
          </p:nvPr>
        </p:nvSpPr>
        <p:spPr>
          <a:xfrm>
            <a:off x="1981200" y="1268413"/>
            <a:ext cx="8229600" cy="1655762"/>
          </a:xfrm>
        </p:spPr>
        <p:txBody>
          <a:bodyPr/>
          <a:lstStyle/>
          <a:p>
            <a:pPr marL="0" indent="0" algn="just" eaLnBrk="1" hangingPunct="1">
              <a:lnSpc>
                <a:spcPct val="90000"/>
              </a:lnSpc>
              <a:buNone/>
            </a:pPr>
            <a:r>
              <a:rPr lang="en-GB" altLang="en-US" sz="2800"/>
              <a:t>-Financial planning and accounting</a:t>
            </a:r>
          </a:p>
          <a:p>
            <a:pPr marL="0" indent="0" algn="just" eaLnBrk="1" hangingPunct="1">
              <a:lnSpc>
                <a:spcPct val="90000"/>
              </a:lnSpc>
              <a:buNone/>
            </a:pPr>
            <a:r>
              <a:rPr lang="en-GB" altLang="en-US" sz="2800"/>
              <a:t>-Financial forecast</a:t>
            </a:r>
          </a:p>
          <a:p>
            <a:pPr marL="0" indent="0" algn="just" eaLnBrk="1" hangingPunct="1">
              <a:lnSpc>
                <a:spcPct val="90000"/>
              </a:lnSpc>
              <a:buNone/>
            </a:pPr>
            <a:r>
              <a:rPr lang="en-GB" altLang="en-US" sz="2800"/>
              <a:t>-Financial analysis</a:t>
            </a:r>
          </a:p>
          <a:p>
            <a:pPr marL="0" indent="0" algn="just" eaLnBrk="1" hangingPunct="1">
              <a:lnSpc>
                <a:spcPct val="90000"/>
              </a:lnSpc>
              <a:buNone/>
            </a:pPr>
            <a:endParaRPr lang="en-GB" altLang="en-US" sz="2800"/>
          </a:p>
        </p:txBody>
      </p:sp>
      <p:sp>
        <p:nvSpPr>
          <p:cNvPr id="4" name="Date Placeholder 3">
            <a:extLst>
              <a:ext uri="{FF2B5EF4-FFF2-40B4-BE49-F238E27FC236}">
                <a16:creationId xmlns:a16="http://schemas.microsoft.com/office/drawing/2014/main" id="{0ABA1F99-18A2-4305-866E-1CBA42CC6CA2}"/>
              </a:ext>
            </a:extLst>
          </p:cNvPr>
          <p:cNvSpPr>
            <a:spLocks noGrp="1"/>
          </p:cNvSpPr>
          <p:nvPr>
            <p:ph type="dt" sz="quarter" idx="10"/>
          </p:nvPr>
        </p:nvSpPr>
        <p:spPr/>
        <p:txBody>
          <a:bodyPr/>
          <a:lstStyle/>
          <a:p>
            <a:pPr>
              <a:defRPr/>
            </a:pPr>
            <a:fld id="{47CF5F8D-6B2D-471D-B7DD-11AA335A9608}"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72E83C00-EC9A-4408-B35B-AA7C019D2C1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pic>
        <p:nvPicPr>
          <p:cNvPr id="6" name="Picture 2">
            <a:extLst>
              <a:ext uri="{FF2B5EF4-FFF2-40B4-BE49-F238E27FC236}">
                <a16:creationId xmlns:a16="http://schemas.microsoft.com/office/drawing/2014/main" id="{DBC9C428-388F-4EAC-A3F2-B0C7B6B32048}"/>
              </a:ext>
            </a:extLst>
          </p:cNvPr>
          <p:cNvPicPr>
            <a:picLocks noChangeAspect="1" noChangeArrowheads="1"/>
          </p:cNvPicPr>
          <p:nvPr/>
        </p:nvPicPr>
        <p:blipFill>
          <a:blip r:embed="rId3"/>
          <a:srcRect/>
          <a:stretch>
            <a:fillRect/>
          </a:stretch>
        </p:blipFill>
        <p:spPr bwMode="auto">
          <a:xfrm>
            <a:off x="3754438" y="2924175"/>
            <a:ext cx="4710112" cy="2495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01965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9747343-FDD3-427A-93B6-23E71EFDC1F1}"/>
              </a:ext>
            </a:extLst>
          </p:cNvPr>
          <p:cNvSpPr>
            <a:spLocks noGrp="1"/>
          </p:cNvSpPr>
          <p:nvPr>
            <p:ph type="title"/>
          </p:nvPr>
        </p:nvSpPr>
        <p:spPr>
          <a:xfrm>
            <a:off x="1981200" y="333376"/>
            <a:ext cx="8229600" cy="1084263"/>
          </a:xfrm>
        </p:spPr>
        <p:txBody>
          <a:bodyPr/>
          <a:lstStyle/>
          <a:p>
            <a:pPr eaLnBrk="1" hangingPunct="1"/>
            <a:r>
              <a:rPr lang="en-GB" altLang="en-US" sz="4000"/>
              <a:t>Management Process/ Administration and operation Plan</a:t>
            </a:r>
          </a:p>
        </p:txBody>
      </p:sp>
      <p:sp>
        <p:nvSpPr>
          <p:cNvPr id="4" name="Date Placeholder 3">
            <a:extLst>
              <a:ext uri="{FF2B5EF4-FFF2-40B4-BE49-F238E27FC236}">
                <a16:creationId xmlns:a16="http://schemas.microsoft.com/office/drawing/2014/main" id="{9E8D38C1-8217-42DA-BE87-6DE07139F8EB}"/>
              </a:ext>
            </a:extLst>
          </p:cNvPr>
          <p:cNvSpPr>
            <a:spLocks noGrp="1"/>
          </p:cNvSpPr>
          <p:nvPr>
            <p:ph type="dt" sz="quarter" idx="10"/>
          </p:nvPr>
        </p:nvSpPr>
        <p:spPr/>
        <p:txBody>
          <a:bodyPr/>
          <a:lstStyle/>
          <a:p>
            <a:pPr>
              <a:defRPr/>
            </a:pPr>
            <a:fld id="{5522D75A-BA4C-41A3-BC05-E6BF0460FAF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FEF7A70D-0966-494D-8B25-2184684F16A1}"/>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7" name="Rectangle 6">
            <a:extLst>
              <a:ext uri="{FF2B5EF4-FFF2-40B4-BE49-F238E27FC236}">
                <a16:creationId xmlns:a16="http://schemas.microsoft.com/office/drawing/2014/main" id="{64B0F969-CCCE-4928-A6E9-CA8FACF4D3FC}"/>
              </a:ext>
            </a:extLst>
          </p:cNvPr>
          <p:cNvSpPr/>
          <p:nvPr/>
        </p:nvSpPr>
        <p:spPr>
          <a:xfrm>
            <a:off x="2126778" y="1454264"/>
            <a:ext cx="7915028" cy="400110"/>
          </a:xfrm>
          <a:prstGeom prst="rect">
            <a:avLst/>
          </a:prstGeom>
          <a:noFill/>
        </p:spPr>
        <p:txBody>
          <a:bodyPr>
            <a:spAutoFit/>
          </a:bodyPr>
          <a:lstStyle/>
          <a:p>
            <a:pPr algn="ctr" eaLnBrk="0" fontAlgn="base" hangingPunct="0">
              <a:spcBef>
                <a:spcPct val="0"/>
              </a:spcBef>
              <a:spcAft>
                <a:spcPct val="0"/>
              </a:spcAft>
              <a:defRPr/>
            </a:pPr>
            <a:r>
              <a:rPr lang="en-US" sz="2000" dirty="0">
                <a:ln w="18415" cmpd="sng">
                  <a:solidFill>
                    <a:srgbClr val="FFFFFF"/>
                  </a:solidFill>
                  <a:prstDash val="solid"/>
                </a:ln>
                <a:solidFill>
                  <a:prstClr val="black"/>
                </a:solidFill>
                <a:effectLst>
                  <a:outerShdw blurRad="63500" dir="3600000" algn="tl" rotWithShape="0">
                    <a:srgbClr val="000000">
                      <a:alpha val="70000"/>
                    </a:srgbClr>
                  </a:outerShdw>
                </a:effectLst>
                <a:latin typeface="Arial" panose="020B0604020202020204" pitchFamily="34" charset="0"/>
              </a:rPr>
              <a:t>MARKET OF THE BUSINESS</a:t>
            </a:r>
          </a:p>
        </p:txBody>
      </p:sp>
      <p:pic>
        <p:nvPicPr>
          <p:cNvPr id="8" name="Picture 2" descr="C:\Users\DELL\AppData\Local\Microsoft\Windows\INetCache\IE\0VFKRVI6\London_Big_Ben_Phone_box[1].jpg">
            <a:extLst>
              <a:ext uri="{FF2B5EF4-FFF2-40B4-BE49-F238E27FC236}">
                <a16:creationId xmlns:a16="http://schemas.microsoft.com/office/drawing/2014/main" id="{66CE3A86-5994-4420-AC2F-5237CA91C32B}"/>
              </a:ext>
            </a:extLst>
          </p:cNvPr>
          <p:cNvPicPr>
            <a:picLocks noChangeAspect="1" noChangeArrowheads="1"/>
          </p:cNvPicPr>
          <p:nvPr/>
        </p:nvPicPr>
        <p:blipFill>
          <a:blip r:embed="rId3"/>
          <a:srcRect/>
          <a:stretch>
            <a:fillRect/>
          </a:stretch>
        </p:blipFill>
        <p:spPr bwMode="auto">
          <a:xfrm>
            <a:off x="2703514" y="2146300"/>
            <a:ext cx="2085975" cy="29035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84C9B896-330A-4934-9CC2-A20F73EB3AC3}"/>
              </a:ext>
            </a:extLst>
          </p:cNvPr>
          <p:cNvSpPr txBox="1"/>
          <p:nvPr/>
        </p:nvSpPr>
        <p:spPr>
          <a:xfrm>
            <a:off x="7399338" y="1946275"/>
            <a:ext cx="2227262" cy="400050"/>
          </a:xfrm>
          <a:prstGeom prst="rect">
            <a:avLst/>
          </a:prstGeom>
        </p:spPr>
        <p:style>
          <a:lnRef idx="2">
            <a:schemeClr val="accent4"/>
          </a:lnRef>
          <a:fillRef idx="1">
            <a:schemeClr val="lt1"/>
          </a:fillRef>
          <a:effectRef idx="0">
            <a:schemeClr val="accent4"/>
          </a:effectRef>
          <a:fontRef idx="minor">
            <a:schemeClr val="dk1"/>
          </a:fontRef>
        </p:style>
        <p:txBody>
          <a:bodyPr>
            <a:spAutoFit/>
          </a:bodyPr>
          <a:lstStyle/>
          <a:p>
            <a:pPr algn="ctr" eaLnBrk="0" fontAlgn="base" hangingPunct="0">
              <a:spcBef>
                <a:spcPct val="0"/>
              </a:spcBef>
              <a:spcAft>
                <a:spcPct val="0"/>
              </a:spcAft>
              <a:defRPr/>
            </a:pPr>
            <a:r>
              <a:rPr lang="en-IN" sz="2000" dirty="0">
                <a:solidFill>
                  <a:prstClr val="black"/>
                </a:solidFill>
                <a:latin typeface="Myriad Pro"/>
              </a:rPr>
              <a:t>BELMONT</a:t>
            </a:r>
          </a:p>
        </p:txBody>
      </p:sp>
      <p:sp>
        <p:nvSpPr>
          <p:cNvPr id="10" name="TextBox 9">
            <a:extLst>
              <a:ext uri="{FF2B5EF4-FFF2-40B4-BE49-F238E27FC236}">
                <a16:creationId xmlns:a16="http://schemas.microsoft.com/office/drawing/2014/main" id="{FB0E06D9-87AD-41C9-BA49-030D004EE09F}"/>
              </a:ext>
            </a:extLst>
          </p:cNvPr>
          <p:cNvSpPr txBox="1"/>
          <p:nvPr/>
        </p:nvSpPr>
        <p:spPr>
          <a:xfrm>
            <a:off x="7399338" y="2644775"/>
            <a:ext cx="2227262" cy="400050"/>
          </a:xfrm>
          <a:prstGeom prst="rect">
            <a:avLst/>
          </a:prstGeom>
        </p:spPr>
        <p:style>
          <a:lnRef idx="2">
            <a:schemeClr val="accent3"/>
          </a:lnRef>
          <a:fillRef idx="1">
            <a:schemeClr val="lt1"/>
          </a:fillRef>
          <a:effectRef idx="0">
            <a:schemeClr val="accent3"/>
          </a:effectRef>
          <a:fontRef idx="minor">
            <a:schemeClr val="dk1"/>
          </a:fontRef>
        </p:style>
        <p:txBody>
          <a:bodyPr>
            <a:spAutoFit/>
          </a:bodyPr>
          <a:lstStyle/>
          <a:p>
            <a:pPr algn="ctr" eaLnBrk="0" fontAlgn="base" hangingPunct="0">
              <a:spcBef>
                <a:spcPct val="0"/>
              </a:spcBef>
              <a:spcAft>
                <a:spcPct val="0"/>
              </a:spcAft>
              <a:defRPr/>
            </a:pPr>
            <a:r>
              <a:rPr lang="en-IN" sz="2000" dirty="0">
                <a:solidFill>
                  <a:prstClr val="black"/>
                </a:solidFill>
                <a:latin typeface="Myriad Pro"/>
              </a:rPr>
              <a:t>ELM PARK</a:t>
            </a:r>
          </a:p>
        </p:txBody>
      </p:sp>
      <p:sp>
        <p:nvSpPr>
          <p:cNvPr id="11" name="TextBox 10">
            <a:extLst>
              <a:ext uri="{FF2B5EF4-FFF2-40B4-BE49-F238E27FC236}">
                <a16:creationId xmlns:a16="http://schemas.microsoft.com/office/drawing/2014/main" id="{DE76099B-BD31-4912-AC50-0251766B9DDA}"/>
              </a:ext>
            </a:extLst>
          </p:cNvPr>
          <p:cNvSpPr txBox="1"/>
          <p:nvPr/>
        </p:nvSpPr>
        <p:spPr>
          <a:xfrm>
            <a:off x="7399338" y="3859213"/>
            <a:ext cx="2227262" cy="400050"/>
          </a:xfrm>
          <a:prstGeom prst="rect">
            <a:avLst/>
          </a:prstGeom>
        </p:spPr>
        <p:style>
          <a:lnRef idx="2">
            <a:schemeClr val="accent6"/>
          </a:lnRef>
          <a:fillRef idx="1">
            <a:schemeClr val="lt1"/>
          </a:fillRef>
          <a:effectRef idx="0">
            <a:schemeClr val="accent6"/>
          </a:effectRef>
          <a:fontRef idx="minor">
            <a:schemeClr val="dk1"/>
          </a:fontRef>
        </p:style>
        <p:txBody>
          <a:bodyPr>
            <a:spAutoFit/>
          </a:bodyPr>
          <a:lstStyle/>
          <a:p>
            <a:pPr algn="ctr" eaLnBrk="0" fontAlgn="base" hangingPunct="0">
              <a:spcBef>
                <a:spcPct val="0"/>
              </a:spcBef>
              <a:spcAft>
                <a:spcPct val="0"/>
              </a:spcAft>
              <a:defRPr/>
            </a:pPr>
            <a:r>
              <a:rPr lang="en-IN" sz="2000" dirty="0">
                <a:solidFill>
                  <a:prstClr val="black"/>
                </a:solidFill>
                <a:latin typeface="Myriad Pro"/>
              </a:rPr>
              <a:t>WIMBLEDON</a:t>
            </a:r>
          </a:p>
        </p:txBody>
      </p:sp>
      <p:sp>
        <p:nvSpPr>
          <p:cNvPr id="12" name="TextBox 11">
            <a:extLst>
              <a:ext uri="{FF2B5EF4-FFF2-40B4-BE49-F238E27FC236}">
                <a16:creationId xmlns:a16="http://schemas.microsoft.com/office/drawing/2014/main" id="{88210402-5959-474C-A047-75EF90DBB020}"/>
              </a:ext>
            </a:extLst>
          </p:cNvPr>
          <p:cNvSpPr txBox="1"/>
          <p:nvPr/>
        </p:nvSpPr>
        <p:spPr>
          <a:xfrm>
            <a:off x="7399338" y="5216525"/>
            <a:ext cx="2227262" cy="400050"/>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lgn="ctr" eaLnBrk="0" fontAlgn="base" hangingPunct="0">
              <a:spcBef>
                <a:spcPct val="0"/>
              </a:spcBef>
              <a:spcAft>
                <a:spcPct val="0"/>
              </a:spcAft>
              <a:defRPr/>
            </a:pPr>
            <a:r>
              <a:rPr lang="en-IN" sz="2000" dirty="0">
                <a:solidFill>
                  <a:prstClr val="black"/>
                </a:solidFill>
                <a:latin typeface="Myriad Pro"/>
              </a:rPr>
              <a:t>CHELSEA</a:t>
            </a:r>
          </a:p>
        </p:txBody>
      </p:sp>
      <p:sp>
        <p:nvSpPr>
          <p:cNvPr id="13" name="TextBox 12">
            <a:extLst>
              <a:ext uri="{FF2B5EF4-FFF2-40B4-BE49-F238E27FC236}">
                <a16:creationId xmlns:a16="http://schemas.microsoft.com/office/drawing/2014/main" id="{762528C2-3631-464C-A89F-8AFB9C42D3AA}"/>
              </a:ext>
            </a:extLst>
          </p:cNvPr>
          <p:cNvSpPr txBox="1"/>
          <p:nvPr/>
        </p:nvSpPr>
        <p:spPr>
          <a:xfrm>
            <a:off x="2668588" y="5178425"/>
            <a:ext cx="1955800" cy="400050"/>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pPr algn="ctr" eaLnBrk="0" fontAlgn="base" hangingPunct="0">
              <a:spcBef>
                <a:spcPct val="0"/>
              </a:spcBef>
              <a:spcAft>
                <a:spcPct val="0"/>
              </a:spcAft>
              <a:defRPr/>
            </a:pPr>
            <a:r>
              <a:rPr lang="en-IN" sz="2000" dirty="0">
                <a:solidFill>
                  <a:prstClr val="white"/>
                </a:solidFill>
                <a:latin typeface="Myriad Pro"/>
              </a:rPr>
              <a:t>LONDON (UK)</a:t>
            </a:r>
          </a:p>
        </p:txBody>
      </p:sp>
      <p:cxnSp>
        <p:nvCxnSpPr>
          <p:cNvPr id="14" name="Straight Arrow Connector 13">
            <a:extLst>
              <a:ext uri="{FF2B5EF4-FFF2-40B4-BE49-F238E27FC236}">
                <a16:creationId xmlns:a16="http://schemas.microsoft.com/office/drawing/2014/main" id="{36CA3129-C2FB-4A17-9623-CFEA0AA2F86A}"/>
              </a:ext>
            </a:extLst>
          </p:cNvPr>
          <p:cNvCxnSpPr/>
          <p:nvPr/>
        </p:nvCxnSpPr>
        <p:spPr>
          <a:xfrm flipV="1">
            <a:off x="5541964" y="2146300"/>
            <a:ext cx="1493837"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8180F9D-7E58-4E22-B2BB-31DE40A5DC0A}"/>
              </a:ext>
            </a:extLst>
          </p:cNvPr>
          <p:cNvCxnSpPr/>
          <p:nvPr/>
        </p:nvCxnSpPr>
        <p:spPr>
          <a:xfrm flipV="1">
            <a:off x="5546725" y="2895600"/>
            <a:ext cx="1466850" cy="381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6189DB4-D36C-48A9-98E6-1E752B428085}"/>
              </a:ext>
            </a:extLst>
          </p:cNvPr>
          <p:cNvCxnSpPr/>
          <p:nvPr/>
        </p:nvCxnSpPr>
        <p:spPr>
          <a:xfrm>
            <a:off x="5568950" y="3502026"/>
            <a:ext cx="1466850" cy="557213"/>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59923F57-183E-4087-9565-C08EBD80950D}"/>
              </a:ext>
            </a:extLst>
          </p:cNvPr>
          <p:cNvCxnSpPr/>
          <p:nvPr/>
        </p:nvCxnSpPr>
        <p:spPr>
          <a:xfrm>
            <a:off x="5541963" y="3890963"/>
            <a:ext cx="1706562" cy="1687512"/>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15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A009DDB-5BE1-46F8-B323-879CB17281ED}"/>
              </a:ext>
            </a:extLst>
          </p:cNvPr>
          <p:cNvSpPr>
            <a:spLocks noGrp="1"/>
          </p:cNvSpPr>
          <p:nvPr>
            <p:ph type="title"/>
          </p:nvPr>
        </p:nvSpPr>
        <p:spPr/>
        <p:txBody>
          <a:bodyPr/>
          <a:lstStyle/>
          <a:p>
            <a:pPr eaLnBrk="1" hangingPunct="1"/>
            <a:r>
              <a:rPr lang="en-GB" altLang="en-US"/>
              <a:t>Management Process Cont..</a:t>
            </a:r>
          </a:p>
        </p:txBody>
      </p:sp>
      <p:sp>
        <p:nvSpPr>
          <p:cNvPr id="4" name="Date Placeholder 3">
            <a:extLst>
              <a:ext uri="{FF2B5EF4-FFF2-40B4-BE49-F238E27FC236}">
                <a16:creationId xmlns:a16="http://schemas.microsoft.com/office/drawing/2014/main" id="{DF7C1F00-F979-4489-8A21-CE1DF222B700}"/>
              </a:ext>
            </a:extLst>
          </p:cNvPr>
          <p:cNvSpPr>
            <a:spLocks noGrp="1"/>
          </p:cNvSpPr>
          <p:nvPr>
            <p:ph type="dt" sz="quarter" idx="10"/>
          </p:nvPr>
        </p:nvSpPr>
        <p:spPr/>
        <p:txBody>
          <a:bodyPr/>
          <a:lstStyle/>
          <a:p>
            <a:pPr>
              <a:defRPr/>
            </a:pPr>
            <a:fld id="{BB16917A-EA87-4932-9F19-3CCA72FF04F0}"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D132EC3C-D76B-4220-ADA2-986E4E5F69AE}"/>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135F917B-691B-4E15-8329-F09BEFC004DE}"/>
              </a:ext>
            </a:extLst>
          </p:cNvPr>
          <p:cNvSpPr/>
          <p:nvPr/>
        </p:nvSpPr>
        <p:spPr>
          <a:xfrm>
            <a:off x="3143672" y="1268761"/>
            <a:ext cx="5672850" cy="461665"/>
          </a:xfrm>
          <a:prstGeom prst="rect">
            <a:avLst/>
          </a:prstGeom>
          <a:noFill/>
        </p:spPr>
        <p:txBody>
          <a:bodyPr>
            <a:spAutoFit/>
          </a:bodyPr>
          <a:lstStyle/>
          <a:p>
            <a:pPr algn="ctr" eaLnBrk="0" fontAlgn="base" hangingPunct="0">
              <a:spcBef>
                <a:spcPct val="0"/>
              </a:spcBef>
              <a:spcAft>
                <a:spcPct val="0"/>
              </a:spcAft>
              <a:defRPr/>
            </a:pPr>
            <a:r>
              <a:rPr lang="en-US" sz="2400" dirty="0">
                <a:ln w="18415" cmpd="sng">
                  <a:solidFill>
                    <a:srgbClr val="FFFFFF"/>
                  </a:solidFill>
                  <a:prstDash val="solid"/>
                </a:ln>
                <a:solidFill>
                  <a:prstClr val="black"/>
                </a:solidFill>
                <a:effectLst>
                  <a:outerShdw blurRad="63500" dir="3600000" algn="tl" rotWithShape="0">
                    <a:srgbClr val="000000">
                      <a:alpha val="70000"/>
                    </a:srgbClr>
                  </a:outerShdw>
                </a:effectLst>
                <a:latin typeface="Arial" panose="020B0604020202020204" pitchFamily="34" charset="0"/>
              </a:rPr>
              <a:t>CUSTOMERS OF THE BUSINESS</a:t>
            </a:r>
          </a:p>
        </p:txBody>
      </p:sp>
      <p:graphicFrame>
        <p:nvGraphicFramePr>
          <p:cNvPr id="7" name="Diagram 6">
            <a:extLst>
              <a:ext uri="{FF2B5EF4-FFF2-40B4-BE49-F238E27FC236}">
                <a16:creationId xmlns:a16="http://schemas.microsoft.com/office/drawing/2014/main" id="{D028FAC5-17C7-49BD-BDF5-2D0E04341EB7}"/>
              </a:ext>
            </a:extLst>
          </p:cNvPr>
          <p:cNvGraphicFramePr/>
          <p:nvPr/>
        </p:nvGraphicFramePr>
        <p:xfrm>
          <a:off x="2999656" y="2060848"/>
          <a:ext cx="5377400" cy="3239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6113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EF4F3A9-BC9D-4613-B9D3-1E49584DA84B}"/>
              </a:ext>
            </a:extLst>
          </p:cNvPr>
          <p:cNvSpPr>
            <a:spLocks noGrp="1"/>
          </p:cNvSpPr>
          <p:nvPr>
            <p:ph type="title"/>
          </p:nvPr>
        </p:nvSpPr>
        <p:spPr/>
        <p:txBody>
          <a:bodyPr/>
          <a:lstStyle/>
          <a:p>
            <a:pPr eaLnBrk="1" hangingPunct="1"/>
            <a:r>
              <a:rPr lang="en-GB" altLang="en-US"/>
              <a:t>Management Process Cont..</a:t>
            </a:r>
          </a:p>
        </p:txBody>
      </p:sp>
      <p:sp>
        <p:nvSpPr>
          <p:cNvPr id="26627" name="Rectangle 3">
            <a:extLst>
              <a:ext uri="{FF2B5EF4-FFF2-40B4-BE49-F238E27FC236}">
                <a16:creationId xmlns:a16="http://schemas.microsoft.com/office/drawing/2014/main" id="{71D016BC-BE22-4FF6-9FFA-3795AC0D333F}"/>
              </a:ext>
            </a:extLst>
          </p:cNvPr>
          <p:cNvSpPr>
            <a:spLocks noGrp="1"/>
          </p:cNvSpPr>
          <p:nvPr>
            <p:ph idx="1"/>
          </p:nvPr>
        </p:nvSpPr>
        <p:spPr>
          <a:xfrm>
            <a:off x="1981200" y="1600201"/>
            <a:ext cx="8229600" cy="3916363"/>
          </a:xfrm>
        </p:spPr>
        <p:txBody>
          <a:bodyPr/>
          <a:lstStyle/>
          <a:p>
            <a:pPr eaLnBrk="1" hangingPunct="1">
              <a:buFontTx/>
              <a:buNone/>
            </a:pPr>
            <a:endParaRPr lang="en-GB" altLang="en-US"/>
          </a:p>
          <a:p>
            <a:pPr eaLnBrk="1" hangingPunct="1"/>
            <a:endParaRPr lang="en-GB" altLang="en-US"/>
          </a:p>
        </p:txBody>
      </p:sp>
      <p:sp>
        <p:nvSpPr>
          <p:cNvPr id="4" name="Date Placeholder 3">
            <a:extLst>
              <a:ext uri="{FF2B5EF4-FFF2-40B4-BE49-F238E27FC236}">
                <a16:creationId xmlns:a16="http://schemas.microsoft.com/office/drawing/2014/main" id="{8A4DBAF7-97B8-41DE-98E1-7E13FE408F9E}"/>
              </a:ext>
            </a:extLst>
          </p:cNvPr>
          <p:cNvSpPr>
            <a:spLocks noGrp="1"/>
          </p:cNvSpPr>
          <p:nvPr>
            <p:ph type="dt" sz="quarter" idx="10"/>
          </p:nvPr>
        </p:nvSpPr>
        <p:spPr/>
        <p:txBody>
          <a:bodyPr/>
          <a:lstStyle/>
          <a:p>
            <a:pPr>
              <a:defRPr/>
            </a:pPr>
            <a:fld id="{A2C0532E-5E30-4908-AFA1-504F4DC1456A}"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8C3EE6AB-872A-418D-931F-67F5A78C68E0}"/>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9E11F55E-89AE-4931-A0B3-1A1C807A2448}"/>
              </a:ext>
            </a:extLst>
          </p:cNvPr>
          <p:cNvSpPr/>
          <p:nvPr/>
        </p:nvSpPr>
        <p:spPr>
          <a:xfrm>
            <a:off x="2927648" y="1484784"/>
            <a:ext cx="5865338" cy="461665"/>
          </a:xfrm>
          <a:prstGeom prst="rect">
            <a:avLst/>
          </a:prstGeom>
          <a:noFill/>
        </p:spPr>
        <p:txBody>
          <a:bodyPr>
            <a:spAutoFit/>
          </a:bodyPr>
          <a:lstStyle/>
          <a:p>
            <a:pPr algn="ctr" eaLnBrk="0" fontAlgn="base" hangingPunct="0">
              <a:spcBef>
                <a:spcPct val="0"/>
              </a:spcBef>
              <a:spcAft>
                <a:spcPct val="0"/>
              </a:spcAft>
              <a:defRPr/>
            </a:pPr>
            <a:r>
              <a:rPr lang="en-US" sz="2400" dirty="0">
                <a:ln w="18415" cmpd="sng">
                  <a:solidFill>
                    <a:srgbClr val="FFFFFF"/>
                  </a:solidFill>
                  <a:prstDash val="solid"/>
                </a:ln>
                <a:solidFill>
                  <a:prstClr val="black"/>
                </a:solidFill>
                <a:effectLst>
                  <a:outerShdw blurRad="63500" dir="3600000" algn="tl" rotWithShape="0">
                    <a:srgbClr val="000000">
                      <a:alpha val="70000"/>
                    </a:srgbClr>
                  </a:outerShdw>
                </a:effectLst>
                <a:latin typeface="Arial" panose="020B0604020202020204" pitchFamily="34" charset="0"/>
              </a:rPr>
              <a:t>BUSINESS PROFITABILITY</a:t>
            </a:r>
          </a:p>
        </p:txBody>
      </p:sp>
      <p:sp>
        <p:nvSpPr>
          <p:cNvPr id="7" name="Oval 6">
            <a:extLst>
              <a:ext uri="{FF2B5EF4-FFF2-40B4-BE49-F238E27FC236}">
                <a16:creationId xmlns:a16="http://schemas.microsoft.com/office/drawing/2014/main" id="{F22FE253-B52E-4A78-A6B3-C74CBE3307C5}"/>
              </a:ext>
            </a:extLst>
          </p:cNvPr>
          <p:cNvSpPr/>
          <p:nvPr/>
        </p:nvSpPr>
        <p:spPr>
          <a:xfrm>
            <a:off x="2738439" y="3168651"/>
            <a:ext cx="1785937" cy="1520825"/>
          </a:xfrm>
          <a:prstGeom prst="ellipse">
            <a:avLst/>
          </a:prstGeom>
          <a:ln>
            <a:solidFill>
              <a:schemeClr val="tx1"/>
            </a:solidFill>
          </a:ln>
        </p:spPr>
        <p:style>
          <a:lnRef idx="1">
            <a:schemeClr val="accent2"/>
          </a:lnRef>
          <a:fillRef idx="3">
            <a:schemeClr val="accent2"/>
          </a:fillRef>
          <a:effectRef idx="2">
            <a:schemeClr val="accent2"/>
          </a:effectRef>
          <a:fontRef idx="minor">
            <a:schemeClr val="lt1"/>
          </a:fontRef>
        </p:style>
        <p:txBody>
          <a:bodyPr anchor="ctr"/>
          <a:lstStyle/>
          <a:p>
            <a:pPr algn="ctr" eaLnBrk="0" fontAlgn="base" hangingPunct="0">
              <a:spcBef>
                <a:spcPct val="0"/>
              </a:spcBef>
              <a:spcAft>
                <a:spcPct val="0"/>
              </a:spcAft>
              <a:defRPr/>
            </a:pPr>
            <a:r>
              <a:rPr lang="en-IN" sz="1400" b="1" dirty="0">
                <a:solidFill>
                  <a:prstClr val="white"/>
                </a:solidFill>
                <a:latin typeface="Myriad Pro"/>
              </a:rPr>
              <a:t>COMPETITIVE</a:t>
            </a:r>
          </a:p>
          <a:p>
            <a:pPr algn="ctr" eaLnBrk="0" fontAlgn="base" hangingPunct="0">
              <a:spcBef>
                <a:spcPct val="0"/>
              </a:spcBef>
              <a:spcAft>
                <a:spcPct val="0"/>
              </a:spcAft>
              <a:defRPr/>
            </a:pPr>
            <a:r>
              <a:rPr lang="en-IN" sz="1400" b="1" dirty="0">
                <a:solidFill>
                  <a:prstClr val="white"/>
                </a:solidFill>
                <a:latin typeface="Myriad Pro"/>
              </a:rPr>
              <a:t>EDGE</a:t>
            </a:r>
          </a:p>
        </p:txBody>
      </p:sp>
      <p:sp>
        <p:nvSpPr>
          <p:cNvPr id="8" name="TextBox 7">
            <a:extLst>
              <a:ext uri="{FF2B5EF4-FFF2-40B4-BE49-F238E27FC236}">
                <a16:creationId xmlns:a16="http://schemas.microsoft.com/office/drawing/2014/main" id="{CD03146A-836B-4868-A6BF-E34562302D34}"/>
              </a:ext>
            </a:extLst>
          </p:cNvPr>
          <p:cNvSpPr txBox="1"/>
          <p:nvPr/>
        </p:nvSpPr>
        <p:spPr>
          <a:xfrm>
            <a:off x="7707313" y="2625725"/>
            <a:ext cx="1649412" cy="522288"/>
          </a:xfrm>
          <a:prstGeom prst="rect">
            <a:avLst/>
          </a:prstGeom>
        </p:spPr>
        <p:style>
          <a:lnRef idx="2">
            <a:schemeClr val="accent4"/>
          </a:lnRef>
          <a:fillRef idx="1">
            <a:schemeClr val="lt1"/>
          </a:fillRef>
          <a:effectRef idx="0">
            <a:schemeClr val="accent4"/>
          </a:effectRef>
          <a:fontRef idx="minor">
            <a:schemeClr val="dk1"/>
          </a:fontRef>
        </p:style>
        <p:txBody>
          <a:bodyPr>
            <a:spAutoFit/>
          </a:bodyPr>
          <a:lstStyle/>
          <a:p>
            <a:pPr algn="ctr" eaLnBrk="0" fontAlgn="base" hangingPunct="0">
              <a:spcBef>
                <a:spcPct val="0"/>
              </a:spcBef>
              <a:spcAft>
                <a:spcPct val="0"/>
              </a:spcAft>
              <a:defRPr/>
            </a:pPr>
            <a:r>
              <a:rPr lang="en-IN" sz="1400" dirty="0">
                <a:solidFill>
                  <a:prstClr val="black"/>
                </a:solidFill>
                <a:latin typeface="Myriad Pro"/>
              </a:rPr>
              <a:t>PRICING STRATEGY</a:t>
            </a:r>
          </a:p>
        </p:txBody>
      </p:sp>
      <p:sp>
        <p:nvSpPr>
          <p:cNvPr id="9" name="TextBox 8">
            <a:extLst>
              <a:ext uri="{FF2B5EF4-FFF2-40B4-BE49-F238E27FC236}">
                <a16:creationId xmlns:a16="http://schemas.microsoft.com/office/drawing/2014/main" id="{023AE414-A730-4709-80A1-F8DF8F22B573}"/>
              </a:ext>
            </a:extLst>
          </p:cNvPr>
          <p:cNvSpPr txBox="1"/>
          <p:nvPr/>
        </p:nvSpPr>
        <p:spPr>
          <a:xfrm>
            <a:off x="7707313" y="3405189"/>
            <a:ext cx="1649412" cy="523875"/>
          </a:xfrm>
          <a:prstGeom prst="rect">
            <a:avLst/>
          </a:prstGeom>
        </p:spPr>
        <p:style>
          <a:lnRef idx="2">
            <a:schemeClr val="accent3"/>
          </a:lnRef>
          <a:fillRef idx="1">
            <a:schemeClr val="lt1"/>
          </a:fillRef>
          <a:effectRef idx="0">
            <a:schemeClr val="accent3"/>
          </a:effectRef>
          <a:fontRef idx="minor">
            <a:schemeClr val="dk1"/>
          </a:fontRef>
        </p:style>
        <p:txBody>
          <a:bodyPr>
            <a:spAutoFit/>
          </a:bodyPr>
          <a:lstStyle/>
          <a:p>
            <a:pPr algn="ctr" eaLnBrk="0" fontAlgn="base" hangingPunct="0">
              <a:spcBef>
                <a:spcPct val="0"/>
              </a:spcBef>
              <a:spcAft>
                <a:spcPct val="0"/>
              </a:spcAft>
              <a:defRPr/>
            </a:pPr>
            <a:r>
              <a:rPr lang="en-IN" sz="1400" dirty="0">
                <a:solidFill>
                  <a:prstClr val="black"/>
                </a:solidFill>
                <a:latin typeface="Myriad Pro"/>
              </a:rPr>
              <a:t>PRODUCT DIVERSITY</a:t>
            </a:r>
          </a:p>
        </p:txBody>
      </p:sp>
      <p:sp>
        <p:nvSpPr>
          <p:cNvPr id="10" name="TextBox 9">
            <a:extLst>
              <a:ext uri="{FF2B5EF4-FFF2-40B4-BE49-F238E27FC236}">
                <a16:creationId xmlns:a16="http://schemas.microsoft.com/office/drawing/2014/main" id="{6A946ADD-EBFF-46AB-A0C5-CE91F8A98E6E}"/>
              </a:ext>
            </a:extLst>
          </p:cNvPr>
          <p:cNvSpPr txBox="1"/>
          <p:nvPr/>
        </p:nvSpPr>
        <p:spPr>
          <a:xfrm>
            <a:off x="7699375" y="4195764"/>
            <a:ext cx="1651000" cy="522287"/>
          </a:xfrm>
          <a:prstGeom prst="rect">
            <a:avLst/>
          </a:prstGeom>
        </p:spPr>
        <p:style>
          <a:lnRef idx="2">
            <a:schemeClr val="accent6"/>
          </a:lnRef>
          <a:fillRef idx="1">
            <a:schemeClr val="lt1"/>
          </a:fillRef>
          <a:effectRef idx="0">
            <a:schemeClr val="accent6"/>
          </a:effectRef>
          <a:fontRef idx="minor">
            <a:schemeClr val="dk1"/>
          </a:fontRef>
        </p:style>
        <p:txBody>
          <a:bodyPr>
            <a:spAutoFit/>
          </a:bodyPr>
          <a:lstStyle/>
          <a:p>
            <a:pPr algn="ctr" eaLnBrk="0" fontAlgn="base" hangingPunct="0">
              <a:spcBef>
                <a:spcPct val="0"/>
              </a:spcBef>
              <a:spcAft>
                <a:spcPct val="0"/>
              </a:spcAft>
              <a:defRPr/>
            </a:pPr>
            <a:r>
              <a:rPr lang="en-IN" sz="1400" dirty="0">
                <a:solidFill>
                  <a:prstClr val="black"/>
                </a:solidFill>
                <a:latin typeface="Myriad Pro"/>
              </a:rPr>
              <a:t>MARKETING STRATEGY</a:t>
            </a:r>
          </a:p>
        </p:txBody>
      </p:sp>
      <p:sp>
        <p:nvSpPr>
          <p:cNvPr id="11" name="TextBox 10">
            <a:extLst>
              <a:ext uri="{FF2B5EF4-FFF2-40B4-BE49-F238E27FC236}">
                <a16:creationId xmlns:a16="http://schemas.microsoft.com/office/drawing/2014/main" id="{5C8A2DCC-B65C-4592-89AE-1BCC937C3336}"/>
              </a:ext>
            </a:extLst>
          </p:cNvPr>
          <p:cNvSpPr txBox="1"/>
          <p:nvPr/>
        </p:nvSpPr>
        <p:spPr>
          <a:xfrm>
            <a:off x="7673976" y="4795839"/>
            <a:ext cx="1649413" cy="738187"/>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lgn="ctr" eaLnBrk="0" fontAlgn="base" hangingPunct="0">
              <a:spcBef>
                <a:spcPct val="0"/>
              </a:spcBef>
              <a:spcAft>
                <a:spcPct val="0"/>
              </a:spcAft>
              <a:defRPr/>
            </a:pPr>
            <a:r>
              <a:rPr lang="en-IN" sz="1400" dirty="0">
                <a:solidFill>
                  <a:prstClr val="black"/>
                </a:solidFill>
                <a:latin typeface="Myriad Pro"/>
              </a:rPr>
              <a:t>HUMAN RESOURCE MANAGEMENT</a:t>
            </a:r>
          </a:p>
        </p:txBody>
      </p:sp>
      <p:grpSp>
        <p:nvGrpSpPr>
          <p:cNvPr id="26636" name="Group 11">
            <a:extLst>
              <a:ext uri="{FF2B5EF4-FFF2-40B4-BE49-F238E27FC236}">
                <a16:creationId xmlns:a16="http://schemas.microsoft.com/office/drawing/2014/main" id="{0A06FDC9-6445-40B9-84CE-80322EE320CA}"/>
              </a:ext>
            </a:extLst>
          </p:cNvPr>
          <p:cNvGrpSpPr>
            <a:grpSpLocks/>
          </p:cNvGrpSpPr>
          <p:nvPr/>
        </p:nvGrpSpPr>
        <p:grpSpPr bwMode="auto">
          <a:xfrm>
            <a:off x="5591175" y="2886076"/>
            <a:ext cx="1009650" cy="2157413"/>
            <a:chOff x="3786182" y="2285992"/>
            <a:chExt cx="1571636" cy="3500462"/>
          </a:xfrm>
        </p:grpSpPr>
        <p:cxnSp>
          <p:nvCxnSpPr>
            <p:cNvPr id="13" name="Straight Arrow Connector 12">
              <a:extLst>
                <a:ext uri="{FF2B5EF4-FFF2-40B4-BE49-F238E27FC236}">
                  <a16:creationId xmlns:a16="http://schemas.microsoft.com/office/drawing/2014/main" id="{27611B29-651C-441F-B96C-8F4DB4C1921B}"/>
                </a:ext>
              </a:extLst>
            </p:cNvPr>
            <p:cNvCxnSpPr/>
            <p:nvPr/>
          </p:nvCxnSpPr>
          <p:spPr>
            <a:xfrm flipV="1">
              <a:off x="3786182" y="2285992"/>
              <a:ext cx="1499974" cy="142954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C9884DA-CB00-4E0A-B18F-A71A43D8FD8F}"/>
                </a:ext>
              </a:extLst>
            </p:cNvPr>
            <p:cNvCxnSpPr/>
            <p:nvPr/>
          </p:nvCxnSpPr>
          <p:spPr>
            <a:xfrm flipV="1">
              <a:off x="3786182" y="3285388"/>
              <a:ext cx="1571636" cy="430153"/>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D6BAACD-25E3-4786-9689-02299D6D4BD2}"/>
                </a:ext>
              </a:extLst>
            </p:cNvPr>
            <p:cNvCxnSpPr/>
            <p:nvPr/>
          </p:nvCxnSpPr>
          <p:spPr>
            <a:xfrm>
              <a:off x="3786182" y="3715541"/>
              <a:ext cx="1571636" cy="785607"/>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ED229DB-901A-4DEA-B59B-E0E1B9910C81}"/>
                </a:ext>
              </a:extLst>
            </p:cNvPr>
            <p:cNvCxnSpPr/>
            <p:nvPr/>
          </p:nvCxnSpPr>
          <p:spPr>
            <a:xfrm rot="16200000" flipH="1">
              <a:off x="3536543" y="3965179"/>
              <a:ext cx="2070913" cy="1571636"/>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80489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27DC37B-8AD1-426B-A236-920492053F42}"/>
              </a:ext>
            </a:extLst>
          </p:cNvPr>
          <p:cNvSpPr>
            <a:spLocks noGrp="1"/>
          </p:cNvSpPr>
          <p:nvPr>
            <p:ph type="title"/>
          </p:nvPr>
        </p:nvSpPr>
        <p:spPr>
          <a:xfrm>
            <a:off x="2006600" y="0"/>
            <a:ext cx="8229600" cy="1081088"/>
          </a:xfrm>
        </p:spPr>
        <p:txBody>
          <a:bodyPr/>
          <a:lstStyle/>
          <a:p>
            <a:pPr eaLnBrk="1" hangingPunct="1"/>
            <a:r>
              <a:rPr lang="en-GB" altLang="en-US"/>
              <a:t>SWOT Analysis</a:t>
            </a:r>
          </a:p>
        </p:txBody>
      </p:sp>
      <p:sp>
        <p:nvSpPr>
          <p:cNvPr id="28675" name="Rectangle 3">
            <a:extLst>
              <a:ext uri="{FF2B5EF4-FFF2-40B4-BE49-F238E27FC236}">
                <a16:creationId xmlns:a16="http://schemas.microsoft.com/office/drawing/2014/main" id="{6C378366-1274-4B17-9701-649B179BD004}"/>
              </a:ext>
            </a:extLst>
          </p:cNvPr>
          <p:cNvSpPr>
            <a:spLocks noGrp="1"/>
          </p:cNvSpPr>
          <p:nvPr>
            <p:ph idx="1"/>
          </p:nvPr>
        </p:nvSpPr>
        <p:spPr>
          <a:xfrm>
            <a:off x="1981200" y="1417639"/>
            <a:ext cx="8229600" cy="4098925"/>
          </a:xfrm>
        </p:spPr>
        <p:txBody>
          <a:bodyPr/>
          <a:lstStyle/>
          <a:p>
            <a:pPr eaLnBrk="1" hangingPunct="1"/>
            <a:endParaRPr lang="en-GB" altLang="en-US"/>
          </a:p>
          <a:p>
            <a:pPr eaLnBrk="1" hangingPunct="1"/>
            <a:endParaRPr lang="en-GB" altLang="en-US"/>
          </a:p>
        </p:txBody>
      </p:sp>
      <p:sp>
        <p:nvSpPr>
          <p:cNvPr id="4" name="Date Placeholder 3">
            <a:extLst>
              <a:ext uri="{FF2B5EF4-FFF2-40B4-BE49-F238E27FC236}">
                <a16:creationId xmlns:a16="http://schemas.microsoft.com/office/drawing/2014/main" id="{F0A2ED9A-3C5A-4D8E-BE44-0DEDCA97859D}"/>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7DA6938E-BA28-42AC-B2E4-50C027406FA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graphicFrame>
        <p:nvGraphicFramePr>
          <p:cNvPr id="6" name="Table 5">
            <a:extLst>
              <a:ext uri="{FF2B5EF4-FFF2-40B4-BE49-F238E27FC236}">
                <a16:creationId xmlns:a16="http://schemas.microsoft.com/office/drawing/2014/main" id="{5BDD7DF9-21BD-42A2-BDA6-A1D7EC84A28A}"/>
              </a:ext>
            </a:extLst>
          </p:cNvPr>
          <p:cNvGraphicFramePr>
            <a:graphicFrameLocks noGrp="1"/>
          </p:cNvGraphicFramePr>
          <p:nvPr/>
        </p:nvGraphicFramePr>
        <p:xfrm>
          <a:off x="1881158" y="1390272"/>
          <a:ext cx="8429684" cy="4126960"/>
        </p:xfrm>
        <a:graphic>
          <a:graphicData uri="http://schemas.openxmlformats.org/drawingml/2006/table">
            <a:tbl>
              <a:tblPr>
                <a:tableStyleId>{3C2FFA5D-87B4-456A-9821-1D502468CF0F}</a:tableStyleId>
              </a:tblPr>
              <a:tblGrid>
                <a:gridCol w="4214842">
                  <a:extLst>
                    <a:ext uri="{9D8B030D-6E8A-4147-A177-3AD203B41FA5}">
                      <a16:colId xmlns:a16="http://schemas.microsoft.com/office/drawing/2014/main" val="20000"/>
                    </a:ext>
                  </a:extLst>
                </a:gridCol>
                <a:gridCol w="4214842">
                  <a:extLst>
                    <a:ext uri="{9D8B030D-6E8A-4147-A177-3AD203B41FA5}">
                      <a16:colId xmlns:a16="http://schemas.microsoft.com/office/drawing/2014/main" val="20001"/>
                    </a:ext>
                  </a:extLst>
                </a:gridCol>
              </a:tblGrid>
              <a:tr h="4126960">
                <a:tc>
                  <a:txBody>
                    <a:bodyPr/>
                    <a:lstStyle/>
                    <a:p>
                      <a:pPr algn="ctr">
                        <a:lnSpc>
                          <a:spcPct val="150000"/>
                        </a:lnSpc>
                        <a:spcAft>
                          <a:spcPts val="0"/>
                        </a:spcAft>
                      </a:pPr>
                      <a:r>
                        <a:rPr lang="en-IN" sz="1400" b="1" dirty="0"/>
                        <a:t>Strengths:</a:t>
                      </a:r>
                    </a:p>
                    <a:p>
                      <a:pPr marL="342900" lvl="0" indent="-342900" algn="just">
                        <a:lnSpc>
                          <a:spcPct val="150000"/>
                        </a:lnSpc>
                        <a:spcAft>
                          <a:spcPts val="0"/>
                        </a:spcAft>
                        <a:buFont typeface="+mj-lt"/>
                        <a:buAutoNum type="arabicPeriod"/>
                      </a:pPr>
                      <a:r>
                        <a:rPr lang="en-IN" sz="1400" dirty="0"/>
                        <a:t>Product diversity</a:t>
                      </a:r>
                    </a:p>
                    <a:p>
                      <a:pPr marL="342900" lvl="0" indent="-342900" algn="just">
                        <a:lnSpc>
                          <a:spcPct val="150000"/>
                        </a:lnSpc>
                        <a:spcAft>
                          <a:spcPts val="0"/>
                        </a:spcAft>
                        <a:buFont typeface="+mj-lt"/>
                        <a:buAutoNum type="arabicPeriod"/>
                      </a:pPr>
                      <a:r>
                        <a:rPr lang="en-IN" sz="1400" dirty="0"/>
                        <a:t>Availability of capital resources</a:t>
                      </a:r>
                    </a:p>
                    <a:p>
                      <a:pPr marL="342900" lvl="0" indent="-342900" algn="just">
                        <a:lnSpc>
                          <a:spcPct val="150000"/>
                        </a:lnSpc>
                        <a:spcAft>
                          <a:spcPts val="0"/>
                        </a:spcAft>
                        <a:buFont typeface="+mj-lt"/>
                        <a:buAutoNum type="arabicPeriod"/>
                      </a:pPr>
                      <a:r>
                        <a:rPr lang="en-IN" sz="1400" dirty="0"/>
                        <a:t>Strong online presence</a:t>
                      </a:r>
                    </a:p>
                    <a:p>
                      <a:pPr marL="342900" lvl="0" indent="-342900" algn="just">
                        <a:lnSpc>
                          <a:spcPct val="150000"/>
                        </a:lnSpc>
                        <a:spcAft>
                          <a:spcPts val="0"/>
                        </a:spcAft>
                        <a:buFont typeface="+mj-lt"/>
                        <a:buAutoNum type="arabicPeriod"/>
                      </a:pPr>
                      <a:r>
                        <a:rPr lang="en-IN" sz="1400" dirty="0"/>
                        <a:t>Enhanced customer segmentation</a:t>
                      </a:r>
                    </a:p>
                    <a:p>
                      <a:pPr marL="342900" lvl="0" indent="-342900" algn="just">
                        <a:lnSpc>
                          <a:spcPct val="150000"/>
                        </a:lnSpc>
                        <a:spcAft>
                          <a:spcPts val="0"/>
                        </a:spcAft>
                        <a:buFont typeface="+mj-lt"/>
                        <a:buAutoNum type="arabicPeriod"/>
                      </a:pPr>
                      <a:r>
                        <a:rPr lang="en-IN" sz="1400" dirty="0"/>
                        <a:t>Presence of highly qualified and well trained management force</a:t>
                      </a:r>
                    </a:p>
                    <a:p>
                      <a:pPr marL="342900" lvl="0" indent="-342900" algn="just">
                        <a:lnSpc>
                          <a:spcPct val="150000"/>
                        </a:lnSpc>
                        <a:spcAft>
                          <a:spcPts val="0"/>
                        </a:spcAft>
                        <a:buFont typeface="+mj-lt"/>
                        <a:buAutoNum type="arabicPeriod"/>
                      </a:pPr>
                      <a:r>
                        <a:rPr lang="en-IN" sz="1400" dirty="0"/>
                        <a:t>Fulfilment of economies of scale</a:t>
                      </a:r>
                    </a:p>
                    <a:p>
                      <a:pPr marL="342900" lvl="0" indent="-342900" algn="just">
                        <a:lnSpc>
                          <a:spcPct val="150000"/>
                        </a:lnSpc>
                        <a:spcAft>
                          <a:spcPts val="0"/>
                        </a:spcAft>
                        <a:buFont typeface="+mj-lt"/>
                        <a:buAutoNum type="arabicPeriod"/>
                      </a:pPr>
                      <a:r>
                        <a:rPr lang="en-IN" sz="1400" dirty="0"/>
                        <a:t>Integration of modernized technology</a:t>
                      </a:r>
                    </a:p>
                    <a:p>
                      <a:pPr marL="342900" lvl="0" indent="-342900" algn="just">
                        <a:lnSpc>
                          <a:spcPct val="150000"/>
                        </a:lnSpc>
                        <a:spcAft>
                          <a:spcPts val="0"/>
                        </a:spcAft>
                        <a:buFont typeface="+mj-lt"/>
                        <a:buAutoNum type="arabicPeriod"/>
                      </a:pPr>
                      <a:r>
                        <a:rPr lang="en-IN" sz="1400" dirty="0"/>
                        <a:t>Developing brand name</a:t>
                      </a:r>
                    </a:p>
                    <a:p>
                      <a:pPr marL="342900" lvl="0" indent="-342900" algn="just">
                        <a:lnSpc>
                          <a:spcPct val="150000"/>
                        </a:lnSpc>
                        <a:spcAft>
                          <a:spcPts val="0"/>
                        </a:spcAft>
                        <a:buFont typeface="+mj-lt"/>
                        <a:buAutoNum type="arabicPeriod"/>
                      </a:pPr>
                      <a:r>
                        <a:rPr lang="en-IN" sz="1400" dirty="0"/>
                        <a:t>Availability of high quality low priced goods </a:t>
                      </a:r>
                      <a:endParaRPr lang="en-IN" sz="1400" dirty="0">
                        <a:solidFill>
                          <a:srgbClr val="000000"/>
                        </a:solidFill>
                        <a:latin typeface="+mj-lt"/>
                        <a:ea typeface="Calibri"/>
                        <a:cs typeface="Vrinda"/>
                      </a:endParaRPr>
                    </a:p>
                  </a:txBody>
                  <a:tcPr marL="68580" marR="68580" marT="0" marB="0"/>
                </a:tc>
                <a:tc>
                  <a:txBody>
                    <a:bodyPr/>
                    <a:lstStyle/>
                    <a:p>
                      <a:pPr algn="ctr">
                        <a:lnSpc>
                          <a:spcPct val="150000"/>
                        </a:lnSpc>
                        <a:spcAft>
                          <a:spcPts val="0"/>
                        </a:spcAft>
                      </a:pPr>
                      <a:r>
                        <a:rPr lang="en-IN" sz="1400" b="1" dirty="0"/>
                        <a:t>Weakness:</a:t>
                      </a:r>
                    </a:p>
                    <a:p>
                      <a:pPr marL="342900" lvl="0" indent="-342900" algn="just">
                        <a:lnSpc>
                          <a:spcPct val="150000"/>
                        </a:lnSpc>
                        <a:spcAft>
                          <a:spcPts val="0"/>
                        </a:spcAft>
                        <a:buFont typeface="+mj-lt"/>
                        <a:buAutoNum type="arabicPeriod"/>
                      </a:pPr>
                      <a:r>
                        <a:rPr lang="en-IN" sz="1400" dirty="0"/>
                        <a:t>Sales performance issues in preliminary stage</a:t>
                      </a:r>
                    </a:p>
                    <a:p>
                      <a:pPr marL="342900" lvl="0" indent="-342900" algn="just">
                        <a:lnSpc>
                          <a:spcPct val="150000"/>
                        </a:lnSpc>
                        <a:spcAft>
                          <a:spcPts val="0"/>
                        </a:spcAft>
                        <a:buFont typeface="+mj-lt"/>
                        <a:buAutoNum type="arabicPeriod"/>
                      </a:pPr>
                      <a:r>
                        <a:rPr lang="en-IN" sz="1400" dirty="0"/>
                        <a:t>Increased traffic might lead to unequal attention towards customers</a:t>
                      </a:r>
                    </a:p>
                    <a:p>
                      <a:pPr marL="342900" lvl="0" indent="-342900" algn="just">
                        <a:lnSpc>
                          <a:spcPct val="150000"/>
                        </a:lnSpc>
                        <a:spcAft>
                          <a:spcPts val="0"/>
                        </a:spcAft>
                        <a:buFont typeface="+mj-lt"/>
                        <a:buAutoNum type="arabicPeriod"/>
                      </a:pPr>
                      <a:r>
                        <a:rPr lang="en-IN" sz="1400" dirty="0"/>
                        <a:t>Increased job and worker inefficiencies</a:t>
                      </a:r>
                    </a:p>
                    <a:p>
                      <a:pPr marL="342900" lvl="0" indent="-342900" algn="just">
                        <a:lnSpc>
                          <a:spcPct val="150000"/>
                        </a:lnSpc>
                        <a:spcAft>
                          <a:spcPts val="0"/>
                        </a:spcAft>
                        <a:buFont typeface="+mj-lt"/>
                        <a:buAutoNum type="arabicPeriod"/>
                      </a:pPr>
                      <a:r>
                        <a:rPr lang="en-IN" sz="1400" dirty="0"/>
                        <a:t>Rapid expansion might lead to increased debt burden</a:t>
                      </a:r>
                    </a:p>
                    <a:p>
                      <a:pPr marL="342900" lvl="0" indent="-342900" algn="just">
                        <a:lnSpc>
                          <a:spcPct val="150000"/>
                        </a:lnSpc>
                        <a:spcAft>
                          <a:spcPts val="0"/>
                        </a:spcAft>
                        <a:buFont typeface="+mj-lt"/>
                        <a:buAutoNum type="arabicPeriod"/>
                      </a:pPr>
                      <a:r>
                        <a:rPr lang="en-IN" sz="1400" dirty="0"/>
                        <a:t>Poor adaptability to changing market forces</a:t>
                      </a:r>
                    </a:p>
                    <a:p>
                      <a:pPr marL="342900" lvl="0" indent="-342900" algn="just">
                        <a:lnSpc>
                          <a:spcPct val="150000"/>
                        </a:lnSpc>
                        <a:spcAft>
                          <a:spcPts val="0"/>
                        </a:spcAft>
                        <a:buFont typeface="+mj-lt"/>
                        <a:buAutoNum type="arabicPeriod"/>
                      </a:pPr>
                      <a:r>
                        <a:rPr lang="en-IN" sz="1400" dirty="0"/>
                        <a:t>Low or zero acquisitions  </a:t>
                      </a:r>
                      <a:endParaRPr lang="en-IN" sz="1400" dirty="0">
                        <a:solidFill>
                          <a:srgbClr val="000000"/>
                        </a:solidFill>
                        <a:latin typeface="+mj-lt"/>
                        <a:ea typeface="Calibri"/>
                        <a:cs typeface="Vrinda"/>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589405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856CCB1-3701-4205-A842-2E24B33F1824}"/>
              </a:ext>
            </a:extLst>
          </p:cNvPr>
          <p:cNvSpPr>
            <a:spLocks noGrp="1"/>
          </p:cNvSpPr>
          <p:nvPr>
            <p:ph type="title"/>
          </p:nvPr>
        </p:nvSpPr>
        <p:spPr>
          <a:xfrm>
            <a:off x="2006600" y="0"/>
            <a:ext cx="8229600" cy="1081088"/>
          </a:xfrm>
        </p:spPr>
        <p:txBody>
          <a:bodyPr/>
          <a:lstStyle/>
          <a:p>
            <a:pPr eaLnBrk="1" hangingPunct="1"/>
            <a:r>
              <a:rPr lang="en-GB" altLang="en-US"/>
              <a:t>SWOT Analysis</a:t>
            </a:r>
          </a:p>
        </p:txBody>
      </p:sp>
      <p:sp>
        <p:nvSpPr>
          <p:cNvPr id="30723" name="Rectangle 3">
            <a:extLst>
              <a:ext uri="{FF2B5EF4-FFF2-40B4-BE49-F238E27FC236}">
                <a16:creationId xmlns:a16="http://schemas.microsoft.com/office/drawing/2014/main" id="{7E6105C8-BF82-44BE-92D5-39ED09ECA5D5}"/>
              </a:ext>
            </a:extLst>
          </p:cNvPr>
          <p:cNvSpPr>
            <a:spLocks noGrp="1"/>
          </p:cNvSpPr>
          <p:nvPr>
            <p:ph idx="1"/>
          </p:nvPr>
        </p:nvSpPr>
        <p:spPr>
          <a:xfrm>
            <a:off x="1981200" y="1417639"/>
            <a:ext cx="8229600" cy="4098925"/>
          </a:xfrm>
        </p:spPr>
        <p:txBody>
          <a:bodyPr/>
          <a:lstStyle/>
          <a:p>
            <a:pPr eaLnBrk="1" hangingPunct="1"/>
            <a:endParaRPr lang="en-GB" altLang="en-US"/>
          </a:p>
          <a:p>
            <a:pPr eaLnBrk="1" hangingPunct="1"/>
            <a:endParaRPr lang="en-GB" altLang="en-US"/>
          </a:p>
        </p:txBody>
      </p:sp>
      <p:sp>
        <p:nvSpPr>
          <p:cNvPr id="4" name="Date Placeholder 3">
            <a:extLst>
              <a:ext uri="{FF2B5EF4-FFF2-40B4-BE49-F238E27FC236}">
                <a16:creationId xmlns:a16="http://schemas.microsoft.com/office/drawing/2014/main" id="{51B34ED8-2C71-49F2-BEEA-B062DABF0BB1}"/>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12CA5807-D772-4C68-A3BC-F55C11857036}"/>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graphicFrame>
        <p:nvGraphicFramePr>
          <p:cNvPr id="7" name="Table 6">
            <a:extLst>
              <a:ext uri="{FF2B5EF4-FFF2-40B4-BE49-F238E27FC236}">
                <a16:creationId xmlns:a16="http://schemas.microsoft.com/office/drawing/2014/main" id="{6816EDE3-332E-4782-90BA-B6574BEB3481}"/>
              </a:ext>
            </a:extLst>
          </p:cNvPr>
          <p:cNvGraphicFramePr>
            <a:graphicFrameLocks noGrp="1"/>
          </p:cNvGraphicFramePr>
          <p:nvPr/>
        </p:nvGraphicFramePr>
        <p:xfrm>
          <a:off x="2063552" y="1124744"/>
          <a:ext cx="7858180" cy="4176464"/>
        </p:xfrm>
        <a:graphic>
          <a:graphicData uri="http://schemas.openxmlformats.org/drawingml/2006/table">
            <a:tbl>
              <a:tblPr>
                <a:tableStyleId>{775DCB02-9BB8-47FD-8907-85C794F793BA}</a:tableStyleId>
              </a:tblPr>
              <a:tblGrid>
                <a:gridCol w="3929090">
                  <a:extLst>
                    <a:ext uri="{9D8B030D-6E8A-4147-A177-3AD203B41FA5}">
                      <a16:colId xmlns:a16="http://schemas.microsoft.com/office/drawing/2014/main" val="20000"/>
                    </a:ext>
                  </a:extLst>
                </a:gridCol>
                <a:gridCol w="3929090">
                  <a:extLst>
                    <a:ext uri="{9D8B030D-6E8A-4147-A177-3AD203B41FA5}">
                      <a16:colId xmlns:a16="http://schemas.microsoft.com/office/drawing/2014/main" val="20001"/>
                    </a:ext>
                  </a:extLst>
                </a:gridCol>
              </a:tblGrid>
              <a:tr h="4176464">
                <a:tc>
                  <a:txBody>
                    <a:bodyPr/>
                    <a:lstStyle/>
                    <a:p>
                      <a:pPr algn="ctr">
                        <a:lnSpc>
                          <a:spcPct val="150000"/>
                        </a:lnSpc>
                        <a:spcAft>
                          <a:spcPts val="0"/>
                        </a:spcAft>
                      </a:pPr>
                      <a:r>
                        <a:rPr lang="en-IN" sz="1600" b="1" dirty="0"/>
                        <a:t>Opportunities:</a:t>
                      </a:r>
                    </a:p>
                    <a:p>
                      <a:pPr marL="342900" lvl="0" indent="-342900" algn="just">
                        <a:lnSpc>
                          <a:spcPct val="150000"/>
                        </a:lnSpc>
                        <a:spcAft>
                          <a:spcPts val="0"/>
                        </a:spcAft>
                        <a:buFont typeface="+mj-lt"/>
                        <a:buAutoNum type="arabicPeriod"/>
                      </a:pPr>
                      <a:r>
                        <a:rPr lang="en-IN" sz="1600" dirty="0"/>
                        <a:t>Available geographical diversity scopes</a:t>
                      </a:r>
                    </a:p>
                    <a:p>
                      <a:pPr marL="342900" lvl="0" indent="-342900" algn="just">
                        <a:lnSpc>
                          <a:spcPct val="150000"/>
                        </a:lnSpc>
                        <a:spcAft>
                          <a:spcPts val="0"/>
                        </a:spcAft>
                        <a:buFont typeface="+mj-lt"/>
                        <a:buAutoNum type="arabicPeriod"/>
                      </a:pPr>
                      <a:r>
                        <a:rPr lang="en-IN" sz="1600" dirty="0"/>
                        <a:t>High financial leverage</a:t>
                      </a:r>
                    </a:p>
                    <a:p>
                      <a:pPr marL="342900" lvl="0" indent="-342900" algn="just">
                        <a:lnSpc>
                          <a:spcPct val="150000"/>
                        </a:lnSpc>
                        <a:spcAft>
                          <a:spcPts val="0"/>
                        </a:spcAft>
                        <a:buFont typeface="+mj-lt"/>
                        <a:buAutoNum type="arabicPeriod"/>
                      </a:pPr>
                      <a:r>
                        <a:rPr lang="en-IN" sz="1600" dirty="0"/>
                        <a:t>Growth of modern and cost saving technologies</a:t>
                      </a:r>
                    </a:p>
                    <a:p>
                      <a:pPr marL="342900" lvl="0" indent="-342900" algn="just">
                        <a:lnSpc>
                          <a:spcPct val="150000"/>
                        </a:lnSpc>
                        <a:spcAft>
                          <a:spcPts val="0"/>
                        </a:spcAft>
                        <a:buFont typeface="+mj-lt"/>
                        <a:buAutoNum type="arabicPeriod"/>
                      </a:pPr>
                      <a:r>
                        <a:rPr lang="en-IN" sz="1600" dirty="0"/>
                        <a:t>Increasing population and demand levels</a:t>
                      </a:r>
                    </a:p>
                    <a:p>
                      <a:pPr marL="342900" lvl="0" indent="-342900" algn="just">
                        <a:lnSpc>
                          <a:spcPct val="150000"/>
                        </a:lnSpc>
                        <a:spcAft>
                          <a:spcPts val="0"/>
                        </a:spcAft>
                        <a:buFont typeface="+mj-lt"/>
                        <a:buAutoNum type="arabicPeriod"/>
                      </a:pPr>
                      <a:r>
                        <a:rPr lang="en-IN" sz="1600" dirty="0"/>
                        <a:t>Emergence of new market segments</a:t>
                      </a:r>
                    </a:p>
                    <a:p>
                      <a:pPr marL="342900" lvl="0" indent="-342900" algn="just">
                        <a:lnSpc>
                          <a:spcPct val="150000"/>
                        </a:lnSpc>
                        <a:spcAft>
                          <a:spcPts val="0"/>
                        </a:spcAft>
                        <a:buFont typeface="+mj-lt"/>
                        <a:buAutoNum type="arabicPeriod"/>
                      </a:pPr>
                      <a:r>
                        <a:rPr lang="en-IN" sz="1600" dirty="0"/>
                        <a:t>Scope for international expansion</a:t>
                      </a:r>
                      <a:endParaRPr lang="en-IN" sz="1600" dirty="0">
                        <a:solidFill>
                          <a:srgbClr val="000000"/>
                        </a:solidFill>
                        <a:latin typeface="+mj-lt"/>
                        <a:ea typeface="Calibri"/>
                        <a:cs typeface="Vrinda"/>
                      </a:endParaRPr>
                    </a:p>
                  </a:txBody>
                  <a:tcPr marL="68580" marR="68580" marT="0" marB="0"/>
                </a:tc>
                <a:tc>
                  <a:txBody>
                    <a:bodyPr/>
                    <a:lstStyle/>
                    <a:p>
                      <a:pPr algn="ctr">
                        <a:lnSpc>
                          <a:spcPct val="150000"/>
                        </a:lnSpc>
                        <a:spcAft>
                          <a:spcPts val="0"/>
                        </a:spcAft>
                      </a:pPr>
                      <a:r>
                        <a:rPr lang="en-IN" sz="1600" b="1" dirty="0"/>
                        <a:t>Threats:</a:t>
                      </a:r>
                    </a:p>
                    <a:p>
                      <a:pPr marL="342900" lvl="0" indent="-342900" algn="just">
                        <a:lnSpc>
                          <a:spcPct val="150000"/>
                        </a:lnSpc>
                        <a:spcAft>
                          <a:spcPts val="0"/>
                        </a:spcAft>
                        <a:buFont typeface="+mj-lt"/>
                        <a:buAutoNum type="arabicPeriod"/>
                      </a:pPr>
                      <a:r>
                        <a:rPr lang="en-IN" sz="1600" dirty="0"/>
                        <a:t>Poor economical conditions in UK</a:t>
                      </a:r>
                    </a:p>
                    <a:p>
                      <a:pPr marL="342900" lvl="0" indent="-342900" algn="just">
                        <a:lnSpc>
                          <a:spcPct val="150000"/>
                        </a:lnSpc>
                        <a:spcAft>
                          <a:spcPts val="0"/>
                        </a:spcAft>
                        <a:buFont typeface="+mj-lt"/>
                        <a:buAutoNum type="arabicPeriod"/>
                      </a:pPr>
                      <a:r>
                        <a:rPr lang="en-IN" sz="1600" dirty="0"/>
                        <a:t>Exchange rate fluctuations</a:t>
                      </a:r>
                    </a:p>
                    <a:p>
                      <a:pPr marL="342900" lvl="0" indent="-342900" algn="just">
                        <a:lnSpc>
                          <a:spcPct val="150000"/>
                        </a:lnSpc>
                        <a:spcAft>
                          <a:spcPts val="0"/>
                        </a:spcAft>
                        <a:buFont typeface="+mj-lt"/>
                        <a:buAutoNum type="arabicPeriod"/>
                      </a:pPr>
                      <a:r>
                        <a:rPr lang="en-IN" sz="1600" dirty="0"/>
                        <a:t>Increased local and foreign competition</a:t>
                      </a:r>
                    </a:p>
                    <a:p>
                      <a:pPr marL="342900" lvl="0" indent="-342900" algn="just">
                        <a:lnSpc>
                          <a:spcPct val="150000"/>
                        </a:lnSpc>
                        <a:spcAft>
                          <a:spcPts val="0"/>
                        </a:spcAft>
                        <a:buFont typeface="+mj-lt"/>
                        <a:buAutoNum type="arabicPeriod"/>
                      </a:pPr>
                      <a:r>
                        <a:rPr lang="en-IN" sz="1600" dirty="0"/>
                        <a:t>Rigid government regulations</a:t>
                      </a:r>
                    </a:p>
                    <a:p>
                      <a:pPr marL="342900" lvl="0" indent="-342900" algn="just">
                        <a:lnSpc>
                          <a:spcPct val="150000"/>
                        </a:lnSpc>
                        <a:spcAft>
                          <a:spcPts val="0"/>
                        </a:spcAft>
                        <a:buFont typeface="+mj-lt"/>
                        <a:buAutoNum type="arabicPeriod"/>
                      </a:pPr>
                      <a:r>
                        <a:rPr lang="en-IN" sz="1600" dirty="0"/>
                        <a:t>High political interference</a:t>
                      </a:r>
                    </a:p>
                    <a:p>
                      <a:pPr marL="342900" lvl="0" indent="-342900" algn="just">
                        <a:lnSpc>
                          <a:spcPct val="150000"/>
                        </a:lnSpc>
                        <a:spcAft>
                          <a:spcPts val="0"/>
                        </a:spcAft>
                        <a:buFont typeface="+mj-lt"/>
                        <a:buAutoNum type="arabicPeriod"/>
                      </a:pPr>
                      <a:r>
                        <a:rPr lang="en-IN" sz="1600" dirty="0"/>
                        <a:t>Volatile cost and revenue systems</a:t>
                      </a:r>
                    </a:p>
                    <a:p>
                      <a:pPr marL="342900" lvl="0" indent="-342900" algn="just">
                        <a:lnSpc>
                          <a:spcPct val="150000"/>
                        </a:lnSpc>
                        <a:spcAft>
                          <a:spcPts val="0"/>
                        </a:spcAft>
                        <a:buFont typeface="+mj-lt"/>
                        <a:buAutoNum type="arabicPeriod"/>
                      </a:pPr>
                      <a:r>
                        <a:rPr lang="en-IN" sz="1600" dirty="0"/>
                        <a:t>Presence of substitute products in the market</a:t>
                      </a:r>
                    </a:p>
                    <a:p>
                      <a:pPr marL="342900" lvl="0" indent="-342900" algn="just">
                        <a:lnSpc>
                          <a:spcPct val="150000"/>
                        </a:lnSpc>
                        <a:spcAft>
                          <a:spcPts val="0"/>
                        </a:spcAft>
                        <a:buFont typeface="+mj-lt"/>
                        <a:buAutoNum type="arabicPeriod"/>
                      </a:pPr>
                      <a:r>
                        <a:rPr lang="en-IN" sz="1600" dirty="0"/>
                        <a:t>Increased taxonomy rates</a:t>
                      </a:r>
                      <a:endParaRPr lang="en-IN" sz="1600" dirty="0">
                        <a:solidFill>
                          <a:srgbClr val="000000"/>
                        </a:solidFill>
                        <a:latin typeface="+mj-lt"/>
                        <a:ea typeface="Calibri"/>
                        <a:cs typeface="Vrinda"/>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367537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7D77274-083D-4741-8172-138B445FFC79}"/>
              </a:ext>
            </a:extLst>
          </p:cNvPr>
          <p:cNvSpPr>
            <a:spLocks noGrp="1"/>
          </p:cNvSpPr>
          <p:nvPr>
            <p:ph type="title"/>
          </p:nvPr>
        </p:nvSpPr>
        <p:spPr>
          <a:xfrm>
            <a:off x="1774826" y="223839"/>
            <a:ext cx="8435975" cy="1044575"/>
          </a:xfrm>
        </p:spPr>
        <p:txBody>
          <a:bodyPr/>
          <a:lstStyle/>
          <a:p>
            <a:pPr eaLnBrk="1" hangingPunct="1"/>
            <a:r>
              <a:rPr lang="en-GB" altLang="en-US"/>
              <a:t>PESTLE Analysis</a:t>
            </a:r>
          </a:p>
        </p:txBody>
      </p:sp>
      <p:sp>
        <p:nvSpPr>
          <p:cNvPr id="32771" name="Rectangle 3">
            <a:extLst>
              <a:ext uri="{FF2B5EF4-FFF2-40B4-BE49-F238E27FC236}">
                <a16:creationId xmlns:a16="http://schemas.microsoft.com/office/drawing/2014/main" id="{DEB552CC-474D-43D6-9F9E-DBFDD8B68509}"/>
              </a:ext>
            </a:extLst>
          </p:cNvPr>
          <p:cNvSpPr>
            <a:spLocks noGrp="1"/>
          </p:cNvSpPr>
          <p:nvPr>
            <p:ph idx="1"/>
          </p:nvPr>
        </p:nvSpPr>
        <p:spPr>
          <a:xfrm>
            <a:off x="1774825" y="1268414"/>
            <a:ext cx="8713788" cy="4321175"/>
          </a:xfrm>
        </p:spPr>
        <p:txBody>
          <a:bodyPr/>
          <a:lstStyle/>
          <a:p>
            <a:pPr eaLnBrk="1" hangingPunct="1">
              <a:lnSpc>
                <a:spcPct val="90000"/>
              </a:lnSpc>
              <a:buFontTx/>
              <a:buNone/>
            </a:pPr>
            <a:endParaRPr lang="en-GB" altLang="en-US"/>
          </a:p>
          <a:p>
            <a:pPr eaLnBrk="1" hangingPunct="1">
              <a:lnSpc>
                <a:spcPct val="90000"/>
              </a:lnSpc>
            </a:pPr>
            <a:endParaRPr lang="en-GB" altLang="en-US"/>
          </a:p>
        </p:txBody>
      </p:sp>
      <p:sp>
        <p:nvSpPr>
          <p:cNvPr id="4" name="Date Placeholder 3">
            <a:extLst>
              <a:ext uri="{FF2B5EF4-FFF2-40B4-BE49-F238E27FC236}">
                <a16:creationId xmlns:a16="http://schemas.microsoft.com/office/drawing/2014/main" id="{AA59D855-AF77-4FCB-A21A-DD59E65A3EC4}"/>
              </a:ext>
            </a:extLst>
          </p:cNvPr>
          <p:cNvSpPr>
            <a:spLocks noGrp="1"/>
          </p:cNvSpPr>
          <p:nvPr>
            <p:ph type="dt" sz="quarter" idx="10"/>
          </p:nvPr>
        </p:nvSpPr>
        <p:spPr/>
        <p:txBody>
          <a:bodyPr/>
          <a:lstStyle/>
          <a:p>
            <a:pPr>
              <a:defRPr/>
            </a:pPr>
            <a:fld id="{2AF6E3BD-2E92-472E-8EDA-F6014803D14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graphicFrame>
        <p:nvGraphicFramePr>
          <p:cNvPr id="5" name="Table 4">
            <a:extLst>
              <a:ext uri="{FF2B5EF4-FFF2-40B4-BE49-F238E27FC236}">
                <a16:creationId xmlns:a16="http://schemas.microsoft.com/office/drawing/2014/main" id="{6B83DBB3-EB28-4AAB-B9E6-5F3FAA7D99D2}"/>
              </a:ext>
            </a:extLst>
          </p:cNvPr>
          <p:cNvGraphicFramePr>
            <a:graphicFrameLocks noGrp="1"/>
          </p:cNvGraphicFramePr>
          <p:nvPr/>
        </p:nvGraphicFramePr>
        <p:xfrm>
          <a:off x="1952626" y="1285876"/>
          <a:ext cx="8347075" cy="4230689"/>
        </p:xfrm>
        <a:graphic>
          <a:graphicData uri="http://schemas.openxmlformats.org/drawingml/2006/table">
            <a:tbl>
              <a:tblPr/>
              <a:tblGrid>
                <a:gridCol w="3143040">
                  <a:extLst>
                    <a:ext uri="{9D8B030D-6E8A-4147-A177-3AD203B41FA5}">
                      <a16:colId xmlns:a16="http://schemas.microsoft.com/office/drawing/2014/main" val="20000"/>
                    </a:ext>
                  </a:extLst>
                </a:gridCol>
                <a:gridCol w="5204035">
                  <a:extLst>
                    <a:ext uri="{9D8B030D-6E8A-4147-A177-3AD203B41FA5}">
                      <a16:colId xmlns:a16="http://schemas.microsoft.com/office/drawing/2014/main" val="20001"/>
                    </a:ext>
                  </a:extLst>
                </a:gridCol>
              </a:tblGrid>
              <a:tr h="1029264">
                <a:tc>
                  <a:txBody>
                    <a:bodyPr/>
                    <a:lstStyle/>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Political</a:t>
                      </a:r>
                    </a:p>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Factors</a:t>
                      </a:r>
                      <a:endParaRPr lang="en-IN" sz="1600" dirty="0">
                        <a:solidFill>
                          <a:srgbClr val="000000"/>
                        </a:solidFill>
                        <a:effectLst>
                          <a:outerShdw blurRad="38100" dist="38100" dir="2700000" algn="tl">
                            <a:srgbClr val="000000">
                              <a:alpha val="43137"/>
                            </a:srgbClr>
                          </a:outerShdw>
                        </a:effectLst>
                        <a:latin typeface="+mj-lt"/>
                        <a:ea typeface="Calibri"/>
                        <a:cs typeface="Vrinda"/>
                      </a:endParaRPr>
                    </a:p>
                  </a:txBody>
                  <a:tcPr marL="50796" marR="5079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Occurrence of </a:t>
                      </a:r>
                      <a:r>
                        <a:rPr lang="en-IN" sz="1600" dirty="0" err="1">
                          <a:solidFill>
                            <a:srgbClr val="000000"/>
                          </a:solidFill>
                          <a:latin typeface="+mj-lt"/>
                          <a:ea typeface="Calibri"/>
                          <a:cs typeface="Vrinda"/>
                        </a:rPr>
                        <a:t>Brexit</a:t>
                      </a:r>
                      <a:endParaRPr lang="en-IN" sz="1600" dirty="0">
                        <a:solidFill>
                          <a:srgbClr val="000000"/>
                        </a:solidFill>
                        <a:latin typeface="+mj-lt"/>
                        <a:ea typeface="Calibri"/>
                        <a:cs typeface="Vrinda"/>
                      </a:endParaRP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Rigid customer and business laws</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Increase taxonomy rates by 45% to 50%</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Will hidden corruption in the country</a:t>
                      </a:r>
                    </a:p>
                  </a:txBody>
                  <a:tcPr marL="50796" marR="50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554601">
                <a:tc>
                  <a:txBody>
                    <a:bodyPr/>
                    <a:lstStyle/>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Economic </a:t>
                      </a:r>
                    </a:p>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Factors</a:t>
                      </a:r>
                      <a:endParaRPr lang="en-IN" sz="1600" dirty="0">
                        <a:solidFill>
                          <a:srgbClr val="000000"/>
                        </a:solidFill>
                        <a:effectLst>
                          <a:outerShdw blurRad="38100" dist="38100" dir="2700000" algn="tl">
                            <a:srgbClr val="000000">
                              <a:alpha val="43137"/>
                            </a:srgbClr>
                          </a:outerShdw>
                        </a:effectLst>
                        <a:latin typeface="+mj-lt"/>
                        <a:ea typeface="Calibri"/>
                        <a:cs typeface="Vrinda"/>
                      </a:endParaRPr>
                    </a:p>
                  </a:txBody>
                  <a:tcPr marL="50796" marR="5079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Robust GDP growth</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Increased rate of interest (2%)</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Inflation targeting system</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Increased inflation rates (3.72% to 4.29%)</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High unemployment (7.8%)</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Increased currency devaluation</a:t>
                      </a:r>
                    </a:p>
                  </a:txBody>
                  <a:tcPr marL="50796" marR="50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646824">
                <a:tc>
                  <a:txBody>
                    <a:bodyPr/>
                    <a:lstStyle/>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Social </a:t>
                      </a:r>
                    </a:p>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Factors</a:t>
                      </a:r>
                      <a:endParaRPr lang="en-IN" sz="1600" dirty="0">
                        <a:solidFill>
                          <a:srgbClr val="000000"/>
                        </a:solidFill>
                        <a:effectLst>
                          <a:outerShdw blurRad="38100" dist="38100" dir="2700000" algn="tl">
                            <a:srgbClr val="000000">
                              <a:alpha val="43137"/>
                            </a:srgbClr>
                          </a:outerShdw>
                        </a:effectLst>
                        <a:latin typeface="+mj-lt"/>
                        <a:ea typeface="Calibri"/>
                        <a:cs typeface="Vrinda"/>
                      </a:endParaRPr>
                    </a:p>
                  </a:txBody>
                  <a:tcPr marL="50796" marR="5079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Demographical changes </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Change of customer preferences</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Increased awareness for standardized goods</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Need for ethical and moral conduct</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Increased education levels</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Stable income and saving levels of people</a:t>
                      </a:r>
                    </a:p>
                  </a:txBody>
                  <a:tcPr marL="50796" marR="50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684515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E98972C0-99F3-4258-8822-51EAEE28601E}"/>
              </a:ext>
            </a:extLst>
          </p:cNvPr>
          <p:cNvSpPr>
            <a:spLocks noGrp="1"/>
          </p:cNvSpPr>
          <p:nvPr>
            <p:ph type="title"/>
          </p:nvPr>
        </p:nvSpPr>
        <p:spPr>
          <a:xfrm>
            <a:off x="1774826" y="223839"/>
            <a:ext cx="8435975" cy="1044575"/>
          </a:xfrm>
        </p:spPr>
        <p:txBody>
          <a:bodyPr/>
          <a:lstStyle/>
          <a:p>
            <a:pPr eaLnBrk="1" hangingPunct="1"/>
            <a:r>
              <a:rPr lang="en-GB" altLang="en-US"/>
              <a:t>PESTLE Analysis</a:t>
            </a:r>
          </a:p>
        </p:txBody>
      </p:sp>
      <p:sp>
        <p:nvSpPr>
          <p:cNvPr id="34819" name="Rectangle 3">
            <a:extLst>
              <a:ext uri="{FF2B5EF4-FFF2-40B4-BE49-F238E27FC236}">
                <a16:creationId xmlns:a16="http://schemas.microsoft.com/office/drawing/2014/main" id="{B58521E1-5AEC-4503-98E1-428C6A72B643}"/>
              </a:ext>
            </a:extLst>
          </p:cNvPr>
          <p:cNvSpPr>
            <a:spLocks noGrp="1"/>
          </p:cNvSpPr>
          <p:nvPr>
            <p:ph idx="1"/>
          </p:nvPr>
        </p:nvSpPr>
        <p:spPr>
          <a:xfrm>
            <a:off x="1774825" y="1268414"/>
            <a:ext cx="8713788" cy="4321175"/>
          </a:xfrm>
        </p:spPr>
        <p:txBody>
          <a:bodyPr/>
          <a:lstStyle/>
          <a:p>
            <a:pPr eaLnBrk="1" hangingPunct="1">
              <a:lnSpc>
                <a:spcPct val="90000"/>
              </a:lnSpc>
              <a:buFontTx/>
              <a:buNone/>
            </a:pPr>
            <a:endParaRPr lang="en-GB" altLang="en-US"/>
          </a:p>
          <a:p>
            <a:pPr eaLnBrk="1" hangingPunct="1">
              <a:lnSpc>
                <a:spcPct val="90000"/>
              </a:lnSpc>
            </a:pPr>
            <a:endParaRPr lang="en-GB" altLang="en-US"/>
          </a:p>
        </p:txBody>
      </p:sp>
      <p:sp>
        <p:nvSpPr>
          <p:cNvPr id="4" name="Date Placeholder 3">
            <a:extLst>
              <a:ext uri="{FF2B5EF4-FFF2-40B4-BE49-F238E27FC236}">
                <a16:creationId xmlns:a16="http://schemas.microsoft.com/office/drawing/2014/main" id="{F559D796-B637-4925-9251-CC2A076376A3}"/>
              </a:ext>
            </a:extLst>
          </p:cNvPr>
          <p:cNvSpPr>
            <a:spLocks noGrp="1"/>
          </p:cNvSpPr>
          <p:nvPr>
            <p:ph type="dt" sz="quarter" idx="10"/>
          </p:nvPr>
        </p:nvSpPr>
        <p:spPr/>
        <p:txBody>
          <a:bodyPr/>
          <a:lstStyle/>
          <a:p>
            <a:pPr>
              <a:defRPr/>
            </a:pPr>
            <a:fld id="{2AF6E3BD-2E92-472E-8EDA-F6014803D14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graphicFrame>
        <p:nvGraphicFramePr>
          <p:cNvPr id="6" name="Table 5">
            <a:extLst>
              <a:ext uri="{FF2B5EF4-FFF2-40B4-BE49-F238E27FC236}">
                <a16:creationId xmlns:a16="http://schemas.microsoft.com/office/drawing/2014/main" id="{42F1A0E3-51D6-43CD-86C9-CCF8C3F62BB4}"/>
              </a:ext>
            </a:extLst>
          </p:cNvPr>
          <p:cNvGraphicFramePr>
            <a:graphicFrameLocks noGrp="1"/>
          </p:cNvGraphicFramePr>
          <p:nvPr/>
        </p:nvGraphicFramePr>
        <p:xfrm>
          <a:off x="1952626" y="1285876"/>
          <a:ext cx="8347075" cy="4159257"/>
        </p:xfrm>
        <a:graphic>
          <a:graphicData uri="http://schemas.openxmlformats.org/drawingml/2006/table">
            <a:tbl>
              <a:tblPr/>
              <a:tblGrid>
                <a:gridCol w="3143040">
                  <a:extLst>
                    <a:ext uri="{9D8B030D-6E8A-4147-A177-3AD203B41FA5}">
                      <a16:colId xmlns:a16="http://schemas.microsoft.com/office/drawing/2014/main" val="20000"/>
                    </a:ext>
                  </a:extLst>
                </a:gridCol>
                <a:gridCol w="5204035">
                  <a:extLst>
                    <a:ext uri="{9D8B030D-6E8A-4147-A177-3AD203B41FA5}">
                      <a16:colId xmlns:a16="http://schemas.microsoft.com/office/drawing/2014/main" val="20001"/>
                    </a:ext>
                  </a:extLst>
                </a:gridCol>
              </a:tblGrid>
              <a:tr h="849436">
                <a:tc>
                  <a:txBody>
                    <a:bodyPr/>
                    <a:lstStyle/>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Technological </a:t>
                      </a:r>
                    </a:p>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Factors</a:t>
                      </a:r>
                      <a:endParaRPr lang="en-IN" sz="1600" dirty="0">
                        <a:solidFill>
                          <a:srgbClr val="000000"/>
                        </a:solidFill>
                        <a:effectLst>
                          <a:outerShdw blurRad="38100" dist="38100" dir="2700000" algn="tl">
                            <a:srgbClr val="000000">
                              <a:alpha val="43137"/>
                            </a:srgbClr>
                          </a:outerShdw>
                        </a:effectLst>
                        <a:latin typeface="+mj-lt"/>
                        <a:ea typeface="Calibri"/>
                        <a:cs typeface="Vrinda"/>
                      </a:endParaRPr>
                    </a:p>
                  </a:txBody>
                  <a:tcPr marL="68575" marR="6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Growth of internet (36.2%)</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Expansion of social and digital media</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Well-developed R&amp;D infrastructure</a:t>
                      </a:r>
                    </a:p>
                  </a:txBody>
                  <a:tcPr marL="68575" marR="685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950713">
                <a:tc>
                  <a:txBody>
                    <a:bodyPr/>
                    <a:lstStyle/>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Legal </a:t>
                      </a:r>
                    </a:p>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Factors</a:t>
                      </a:r>
                      <a:endParaRPr lang="en-IN" sz="1600" dirty="0">
                        <a:solidFill>
                          <a:srgbClr val="000000"/>
                        </a:solidFill>
                        <a:effectLst>
                          <a:outerShdw blurRad="38100" dist="38100" dir="2700000" algn="tl">
                            <a:srgbClr val="000000">
                              <a:alpha val="43137"/>
                            </a:srgbClr>
                          </a:outerShdw>
                        </a:effectLst>
                        <a:latin typeface="+mj-lt"/>
                        <a:ea typeface="Calibri"/>
                        <a:cs typeface="Vrinda"/>
                      </a:endParaRPr>
                    </a:p>
                  </a:txBody>
                  <a:tcPr marL="68575" marR="6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Rigid employment regulation of government </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Presence of legislative bodies to monitor firm`s abidance to the law</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Healthy and Safety Act to ensure security and hygiene of workers</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Labour Law to guide various job provisions (sex, religion, race, age, disability, payment) within a company </a:t>
                      </a:r>
                    </a:p>
                  </a:txBody>
                  <a:tcPr marL="68575" marR="685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359101">
                <a:tc>
                  <a:txBody>
                    <a:bodyPr/>
                    <a:lstStyle/>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Environmental </a:t>
                      </a:r>
                    </a:p>
                    <a:p>
                      <a:pPr algn="ctr">
                        <a:lnSpc>
                          <a:spcPct val="100000"/>
                        </a:lnSpc>
                        <a:spcAft>
                          <a:spcPts val="0"/>
                        </a:spcAft>
                      </a:pPr>
                      <a:r>
                        <a:rPr lang="en-IN" sz="1600" b="1" dirty="0">
                          <a:solidFill>
                            <a:srgbClr val="000000"/>
                          </a:solidFill>
                          <a:effectLst>
                            <a:outerShdw blurRad="38100" dist="38100" dir="2700000" algn="tl">
                              <a:srgbClr val="000000">
                                <a:alpha val="43137"/>
                              </a:srgbClr>
                            </a:outerShdw>
                          </a:effectLst>
                          <a:latin typeface="+mj-lt"/>
                          <a:ea typeface="Calibri"/>
                          <a:cs typeface="Vrinda"/>
                        </a:rPr>
                        <a:t>Factors</a:t>
                      </a:r>
                      <a:endParaRPr lang="en-IN" sz="1600" dirty="0">
                        <a:solidFill>
                          <a:srgbClr val="000000"/>
                        </a:solidFill>
                        <a:effectLst>
                          <a:outerShdw blurRad="38100" dist="38100" dir="2700000" algn="tl">
                            <a:srgbClr val="000000">
                              <a:alpha val="43137"/>
                            </a:srgbClr>
                          </a:outerShdw>
                        </a:effectLst>
                        <a:latin typeface="+mj-lt"/>
                        <a:ea typeface="Calibri"/>
                        <a:cs typeface="Vrinda"/>
                      </a:endParaRPr>
                    </a:p>
                  </a:txBody>
                  <a:tcPr marL="68575" marR="6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Ecological sustainability measures</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Charity by the company</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Waste reduction</a:t>
                      </a:r>
                    </a:p>
                    <a:p>
                      <a:pPr marL="342900" lvl="0" indent="-342900" algn="just">
                        <a:lnSpc>
                          <a:spcPct val="100000"/>
                        </a:lnSpc>
                        <a:spcAft>
                          <a:spcPts val="0"/>
                        </a:spcAft>
                        <a:buFont typeface="+mj-lt"/>
                        <a:buAutoNum type="arabicPeriod"/>
                      </a:pPr>
                      <a:r>
                        <a:rPr lang="en-IN" sz="1600" dirty="0">
                          <a:solidFill>
                            <a:srgbClr val="000000"/>
                          </a:solidFill>
                          <a:latin typeface="+mj-lt"/>
                          <a:ea typeface="Calibri"/>
                          <a:cs typeface="Vrinda"/>
                        </a:rPr>
                        <a:t>Recycle, reuse and reduce of materials</a:t>
                      </a:r>
                    </a:p>
                  </a:txBody>
                  <a:tcPr marL="68575" marR="685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75096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A05EF64-5CC7-41CA-8DD7-D87E876BC762}"/>
              </a:ext>
            </a:extLst>
          </p:cNvPr>
          <p:cNvSpPr>
            <a:spLocks noGrp="1"/>
          </p:cNvSpPr>
          <p:nvPr>
            <p:ph type="title"/>
          </p:nvPr>
        </p:nvSpPr>
        <p:spPr>
          <a:xfrm>
            <a:off x="1981200" y="188914"/>
            <a:ext cx="8229600" cy="936625"/>
          </a:xfrm>
        </p:spPr>
        <p:txBody>
          <a:bodyPr/>
          <a:lstStyle/>
          <a:p>
            <a:r>
              <a:rPr lang="en-GB" altLang="en-US"/>
              <a:t>Conclusion</a:t>
            </a:r>
          </a:p>
        </p:txBody>
      </p:sp>
      <p:sp>
        <p:nvSpPr>
          <p:cNvPr id="44035" name="Content Placeholder 2">
            <a:extLst>
              <a:ext uri="{FF2B5EF4-FFF2-40B4-BE49-F238E27FC236}">
                <a16:creationId xmlns:a16="http://schemas.microsoft.com/office/drawing/2014/main" id="{6B1730E2-AB96-4478-B972-3232671EE852}"/>
              </a:ext>
            </a:extLst>
          </p:cNvPr>
          <p:cNvSpPr>
            <a:spLocks noGrp="1"/>
          </p:cNvSpPr>
          <p:nvPr>
            <p:ph idx="1"/>
          </p:nvPr>
        </p:nvSpPr>
        <p:spPr>
          <a:xfrm>
            <a:off x="1981200" y="1773239"/>
            <a:ext cx="8229600" cy="3743325"/>
          </a:xfrm>
        </p:spPr>
        <p:txBody>
          <a:bodyPr/>
          <a:lstStyle/>
          <a:p>
            <a:pPr algn="just">
              <a:defRPr/>
            </a:pPr>
            <a:r>
              <a:rPr lang="en-IN" sz="2000" dirty="0"/>
              <a:t>Cool Bangla Furniture needs to involve into adequate planning and coordination processes</a:t>
            </a:r>
          </a:p>
          <a:p>
            <a:pPr algn="just">
              <a:defRPr/>
            </a:pPr>
            <a:r>
              <a:rPr lang="en-IN" sz="2000" dirty="0"/>
              <a:t>Objectives and mission statement will guide the management</a:t>
            </a:r>
          </a:p>
          <a:p>
            <a:pPr algn="just">
              <a:defRPr/>
            </a:pPr>
            <a:r>
              <a:rPr lang="en-IN" sz="2000" dirty="0" err="1"/>
              <a:t>Mr.</a:t>
            </a:r>
            <a:r>
              <a:rPr lang="en-IN" sz="2000" dirty="0"/>
              <a:t> Jon Shaw and his team needs to ensure abidance to various legal frameworks </a:t>
            </a:r>
          </a:p>
          <a:p>
            <a:pPr algn="just">
              <a:defRPr/>
            </a:pPr>
            <a:r>
              <a:rPr lang="en-IN" sz="2000" dirty="0"/>
              <a:t>Development of the business shall depend on a number of factors </a:t>
            </a:r>
          </a:p>
          <a:p>
            <a:pPr algn="just">
              <a:defRPr/>
            </a:pPr>
            <a:r>
              <a:rPr lang="en-IN" sz="2000" dirty="0"/>
              <a:t>The management will focus on customer segmentation </a:t>
            </a:r>
          </a:p>
          <a:p>
            <a:pPr algn="just">
              <a:defRPr/>
            </a:pPr>
            <a:r>
              <a:rPr lang="en-IN" sz="2000" dirty="0"/>
              <a:t>Mangers will integrate communication, promotional, human resource, product diversity and pricing strategies </a:t>
            </a:r>
          </a:p>
          <a:p>
            <a:pPr marL="0" indent="0">
              <a:buNone/>
              <a:defRPr/>
            </a:pPr>
            <a:endParaRPr lang="en-US" altLang="en-US" sz="2000" dirty="0"/>
          </a:p>
        </p:txBody>
      </p:sp>
      <p:sp>
        <p:nvSpPr>
          <p:cNvPr id="4" name="Date Placeholder 3">
            <a:extLst>
              <a:ext uri="{FF2B5EF4-FFF2-40B4-BE49-F238E27FC236}">
                <a16:creationId xmlns:a16="http://schemas.microsoft.com/office/drawing/2014/main" id="{B3B1C908-39CB-4510-A432-26092459058B}"/>
              </a:ext>
            </a:extLst>
          </p:cNvPr>
          <p:cNvSpPr>
            <a:spLocks noGrp="1"/>
          </p:cNvSpPr>
          <p:nvPr>
            <p:ph type="dt" sz="quarter" idx="10"/>
          </p:nvPr>
        </p:nvSpPr>
        <p:spPr/>
        <p:txBody>
          <a:bodyPr/>
          <a:lstStyle/>
          <a:p>
            <a:pPr>
              <a:defRPr/>
            </a:pPr>
            <a:fld id="{F9BD9932-A557-429D-8E76-A17DC0EA07FA}"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036A13C7-2B22-406C-9D97-C8200CFCDE53}"/>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614510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D57FE6A-3F71-460C-B79B-367CB60E3BD2}"/>
              </a:ext>
            </a:extLst>
          </p:cNvPr>
          <p:cNvSpPr>
            <a:spLocks noGrp="1"/>
          </p:cNvSpPr>
          <p:nvPr>
            <p:ph type="title"/>
          </p:nvPr>
        </p:nvSpPr>
        <p:spPr>
          <a:xfrm>
            <a:off x="1981200" y="188914"/>
            <a:ext cx="8229600" cy="936625"/>
          </a:xfrm>
        </p:spPr>
        <p:txBody>
          <a:bodyPr/>
          <a:lstStyle/>
          <a:p>
            <a:r>
              <a:rPr lang="en-GB" altLang="en-US"/>
              <a:t>References</a:t>
            </a:r>
          </a:p>
        </p:txBody>
      </p:sp>
      <p:sp>
        <p:nvSpPr>
          <p:cNvPr id="38915" name="Content Placeholder 2">
            <a:extLst>
              <a:ext uri="{FF2B5EF4-FFF2-40B4-BE49-F238E27FC236}">
                <a16:creationId xmlns:a16="http://schemas.microsoft.com/office/drawing/2014/main" id="{F39EA292-9D2F-4D47-A48A-4F37CA9C3DF4}"/>
              </a:ext>
            </a:extLst>
          </p:cNvPr>
          <p:cNvSpPr>
            <a:spLocks noGrp="1"/>
          </p:cNvSpPr>
          <p:nvPr>
            <p:ph idx="1"/>
          </p:nvPr>
        </p:nvSpPr>
        <p:spPr>
          <a:xfrm>
            <a:off x="1992313" y="1125539"/>
            <a:ext cx="8229600" cy="3311525"/>
          </a:xfrm>
        </p:spPr>
        <p:txBody>
          <a:bodyPr/>
          <a:lstStyle/>
          <a:p>
            <a:pPr algn="just">
              <a:lnSpc>
                <a:spcPct val="150000"/>
              </a:lnSpc>
            </a:pPr>
            <a:r>
              <a:rPr lang="en-IN" altLang="en-US" sz="1600"/>
              <a:t>Dragicevich, P., Fallon, S., Filou, E., and Harper, D. (2016). </a:t>
            </a:r>
            <a:r>
              <a:rPr lang="en-IN" altLang="en-US" sz="1600" i="1"/>
              <a:t>London</a:t>
            </a:r>
            <a:r>
              <a:rPr lang="en-IN" altLang="en-US" sz="1600"/>
              <a:t>. Paris: Lonely planet, p. 145.</a:t>
            </a:r>
          </a:p>
          <a:p>
            <a:pPr algn="just">
              <a:lnSpc>
                <a:spcPct val="150000"/>
              </a:lnSpc>
            </a:pPr>
            <a:r>
              <a:rPr lang="en-IN" altLang="en-US" sz="1600"/>
              <a:t>Fowinkel, T. (2014). </a:t>
            </a:r>
            <a:r>
              <a:rPr lang="en-IN" altLang="en-US" sz="1600" i="1"/>
              <a:t>Human Resource Management Systems in New Business Creation: An Exploratory Study</a:t>
            </a:r>
            <a:r>
              <a:rPr lang="en-IN" altLang="en-US" sz="1600"/>
              <a:t>. Wiesbaden: Springer Fachmedien Wiesbaden, Imprint: Springer Gabler, p. 88.</a:t>
            </a:r>
          </a:p>
          <a:p>
            <a:pPr algn="just">
              <a:lnSpc>
                <a:spcPct val="150000"/>
              </a:lnSpc>
            </a:pPr>
            <a:r>
              <a:rPr lang="en-IN" altLang="en-US" sz="1600"/>
              <a:t>Goodman, E. (2015). </a:t>
            </a:r>
            <a:r>
              <a:rPr lang="en-IN" altLang="en-US" sz="1600" i="1"/>
              <a:t>New Business: Next Steps</a:t>
            </a:r>
            <a:r>
              <a:rPr lang="en-IN" altLang="en-US" sz="1600"/>
              <a:t>. Pearson Education Limited, p. 90.</a:t>
            </a:r>
          </a:p>
          <a:p>
            <a:pPr algn="just">
              <a:lnSpc>
                <a:spcPct val="150000"/>
              </a:lnSpc>
            </a:pPr>
            <a:r>
              <a:rPr lang="en-IN" altLang="en-US" sz="1600"/>
              <a:t>Leapman, M. (2017). </a:t>
            </a:r>
            <a:r>
              <a:rPr lang="en-IN" altLang="en-US" sz="1600" i="1"/>
              <a:t>London</a:t>
            </a:r>
            <a:r>
              <a:rPr lang="en-IN" altLang="en-US" sz="1600"/>
              <a:t>. London: DK Publishing, p. 23.</a:t>
            </a:r>
          </a:p>
          <a:p>
            <a:pPr algn="just">
              <a:lnSpc>
                <a:spcPct val="150000"/>
              </a:lnSpc>
            </a:pPr>
            <a:r>
              <a:rPr lang="en-IN" altLang="en-US" sz="1600"/>
              <a:t>Lezard, S. (2014). </a:t>
            </a:r>
            <a:r>
              <a:rPr lang="en-IN" altLang="en-US" sz="1600" i="1"/>
              <a:t>London</a:t>
            </a:r>
            <a:r>
              <a:rPr lang="en-IN" altLang="en-US" sz="1600"/>
              <a:t>. London : APA Publications, pp. 23-45.</a:t>
            </a:r>
          </a:p>
          <a:p>
            <a:pPr algn="just">
              <a:lnSpc>
                <a:spcPct val="150000"/>
              </a:lnSpc>
            </a:pPr>
            <a:r>
              <a:rPr lang="en-IN" altLang="en-US" sz="1600"/>
              <a:t>Min, H. (2015). </a:t>
            </a:r>
            <a:r>
              <a:rPr lang="en-IN" altLang="en-US" sz="1600" i="1"/>
              <a:t>The essentials of supply chain management: New business concepts and applications</a:t>
            </a:r>
            <a:r>
              <a:rPr lang="en-IN" altLang="en-US" sz="1600"/>
              <a:t>. USA: Pearson, p. 276.</a:t>
            </a:r>
          </a:p>
        </p:txBody>
      </p:sp>
      <p:sp>
        <p:nvSpPr>
          <p:cNvPr id="4" name="Date Placeholder 3">
            <a:extLst>
              <a:ext uri="{FF2B5EF4-FFF2-40B4-BE49-F238E27FC236}">
                <a16:creationId xmlns:a16="http://schemas.microsoft.com/office/drawing/2014/main" id="{25F66BAC-B127-421D-B2DF-C3C8C6B46654}"/>
              </a:ext>
            </a:extLst>
          </p:cNvPr>
          <p:cNvSpPr>
            <a:spLocks noGrp="1"/>
          </p:cNvSpPr>
          <p:nvPr>
            <p:ph type="dt" sz="quarter" idx="10"/>
          </p:nvPr>
        </p:nvSpPr>
        <p:spPr/>
        <p:txBody>
          <a:bodyPr/>
          <a:lstStyle/>
          <a:p>
            <a:pPr>
              <a:defRPr/>
            </a:pPr>
            <a:fld id="{F9BD9932-A557-429D-8E76-A17DC0EA07FA}"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7472B7EF-E05C-4227-BAFE-EE5C32D0D523}"/>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3958312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A3DA9D8B-5245-4FEE-876F-D1E5BCD01599}"/>
              </a:ext>
            </a:extLst>
          </p:cNvPr>
          <p:cNvSpPr>
            <a:spLocks noGrp="1"/>
          </p:cNvSpPr>
          <p:nvPr>
            <p:ph type="title"/>
          </p:nvPr>
        </p:nvSpPr>
        <p:spPr>
          <a:xfrm>
            <a:off x="1981200" y="188914"/>
            <a:ext cx="8229600" cy="936625"/>
          </a:xfrm>
        </p:spPr>
        <p:txBody>
          <a:bodyPr/>
          <a:lstStyle/>
          <a:p>
            <a:r>
              <a:rPr lang="en-GB" altLang="en-US"/>
              <a:t>References</a:t>
            </a:r>
          </a:p>
        </p:txBody>
      </p:sp>
      <p:sp>
        <p:nvSpPr>
          <p:cNvPr id="40963" name="Content Placeholder 2">
            <a:extLst>
              <a:ext uri="{FF2B5EF4-FFF2-40B4-BE49-F238E27FC236}">
                <a16:creationId xmlns:a16="http://schemas.microsoft.com/office/drawing/2014/main" id="{075A58C6-E3D3-4C6B-9493-011A08BF01EC}"/>
              </a:ext>
            </a:extLst>
          </p:cNvPr>
          <p:cNvSpPr>
            <a:spLocks noGrp="1"/>
          </p:cNvSpPr>
          <p:nvPr>
            <p:ph idx="1"/>
          </p:nvPr>
        </p:nvSpPr>
        <p:spPr>
          <a:xfrm>
            <a:off x="1992313" y="1268414"/>
            <a:ext cx="8229600" cy="2879725"/>
          </a:xfrm>
        </p:spPr>
        <p:txBody>
          <a:bodyPr/>
          <a:lstStyle/>
          <a:p>
            <a:pPr algn="just">
              <a:lnSpc>
                <a:spcPct val="150000"/>
              </a:lnSpc>
            </a:pPr>
            <a:r>
              <a:rPr lang="en-IN" altLang="en-US" sz="1600"/>
              <a:t>Paasi, J. (2013). </a:t>
            </a:r>
            <a:r>
              <a:rPr lang="en-IN" altLang="en-US" sz="1600" i="1"/>
              <a:t>Bazaar of opportunities for new business development: Bridging networked innovation, intellectual property and business</a:t>
            </a:r>
            <a:r>
              <a:rPr lang="en-IN" altLang="en-US" sz="1600"/>
              <a:t>. London: Imperial College Press, pp. 199-203.</a:t>
            </a:r>
          </a:p>
          <a:p>
            <a:pPr algn="just">
              <a:lnSpc>
                <a:spcPct val="150000"/>
              </a:lnSpc>
            </a:pPr>
            <a:r>
              <a:rPr lang="en-IN" altLang="en-US" sz="1600"/>
              <a:t>Peris-Ortiz, M., and Sahut, J.-M. (2014). </a:t>
            </a:r>
            <a:r>
              <a:rPr lang="en-IN" altLang="en-US" sz="1600" i="1"/>
              <a:t>New challenges in entrepreneurship and finance: Examining the prospects for sustainable business development, performance, innovation, and economic growth</a:t>
            </a:r>
            <a:r>
              <a:rPr lang="en-IN" altLang="en-US" sz="1600"/>
              <a:t>. Cham : Springer, p. 356.</a:t>
            </a:r>
          </a:p>
          <a:p>
            <a:pPr algn="just">
              <a:lnSpc>
                <a:spcPct val="150000"/>
              </a:lnSpc>
            </a:pPr>
            <a:r>
              <a:rPr lang="en-IN" altLang="en-US" sz="1600"/>
              <a:t>Tulder, R. .,Verbeke, A., and Strange, R. (2014). </a:t>
            </a:r>
            <a:r>
              <a:rPr lang="en-IN" altLang="en-US" sz="1600" i="1"/>
              <a:t>International business and sustainable development</a:t>
            </a:r>
            <a:r>
              <a:rPr lang="en-IN" altLang="en-US" sz="1600"/>
              <a:t>. Bingley, UK : Emerald, p. 133.</a:t>
            </a:r>
          </a:p>
          <a:p>
            <a:pPr algn="just">
              <a:lnSpc>
                <a:spcPct val="150000"/>
              </a:lnSpc>
            </a:pPr>
            <a:r>
              <a:rPr lang="en-IN" altLang="en-US" sz="1600"/>
              <a:t>Walcott, S. M. (2014). </a:t>
            </a:r>
            <a:r>
              <a:rPr lang="en-IN" altLang="en-US" sz="1600" i="1"/>
              <a:t>A profile of the furniture manufacturing industry: Global restructuring</a:t>
            </a:r>
            <a:r>
              <a:rPr lang="en-IN" altLang="en-US" sz="1600"/>
              <a:t>. New York, NY: Business Expert Press, p. 90.</a:t>
            </a:r>
          </a:p>
          <a:p>
            <a:pPr algn="just">
              <a:lnSpc>
                <a:spcPct val="150000"/>
              </a:lnSpc>
            </a:pPr>
            <a:r>
              <a:rPr lang="en-IN" altLang="en-US" sz="1600"/>
              <a:t>Ward, R. (2014). </a:t>
            </a:r>
            <a:r>
              <a:rPr lang="en-IN" altLang="en-US" sz="1600" i="1"/>
              <a:t>High performance sales strategies: Powerful ways to win new business</a:t>
            </a:r>
            <a:r>
              <a:rPr lang="en-IN" altLang="en-US" sz="1600"/>
              <a:t>. New York : Pearson, p. 311.</a:t>
            </a:r>
          </a:p>
        </p:txBody>
      </p:sp>
      <p:sp>
        <p:nvSpPr>
          <p:cNvPr id="4" name="Date Placeholder 3">
            <a:extLst>
              <a:ext uri="{FF2B5EF4-FFF2-40B4-BE49-F238E27FC236}">
                <a16:creationId xmlns:a16="http://schemas.microsoft.com/office/drawing/2014/main" id="{D0D525D8-A3FC-41A9-84FD-EAAC69393F9C}"/>
              </a:ext>
            </a:extLst>
          </p:cNvPr>
          <p:cNvSpPr>
            <a:spLocks noGrp="1"/>
          </p:cNvSpPr>
          <p:nvPr>
            <p:ph type="dt" sz="quarter" idx="10"/>
          </p:nvPr>
        </p:nvSpPr>
        <p:spPr/>
        <p:txBody>
          <a:bodyPr/>
          <a:lstStyle/>
          <a:p>
            <a:pPr>
              <a:defRPr/>
            </a:pPr>
            <a:fld id="{F9BD9932-A557-429D-8E76-A17DC0EA07FA}"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1A63C617-383B-4E18-879A-5E4B75706F7E}"/>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1014210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995AB940-5534-4179-9727-B88AB16DC7B4}"/>
              </a:ext>
            </a:extLst>
          </p:cNvPr>
          <p:cNvSpPr>
            <a:spLocks noGrp="1"/>
          </p:cNvSpPr>
          <p:nvPr>
            <p:ph type="title"/>
          </p:nvPr>
        </p:nvSpPr>
        <p:spPr>
          <a:xfrm>
            <a:off x="1992313" y="188914"/>
            <a:ext cx="8229600" cy="1944687"/>
          </a:xfrm>
        </p:spPr>
        <p:txBody>
          <a:bodyPr/>
          <a:lstStyle/>
          <a:p>
            <a:r>
              <a:rPr lang="en-GB" altLang="en-US">
                <a:solidFill>
                  <a:srgbClr val="92D050"/>
                </a:solidFill>
              </a:rPr>
              <a:t>Thank you! </a:t>
            </a:r>
          </a:p>
        </p:txBody>
      </p:sp>
      <p:sp>
        <p:nvSpPr>
          <p:cNvPr id="43011" name="Content Placeholder 2">
            <a:extLst>
              <a:ext uri="{FF2B5EF4-FFF2-40B4-BE49-F238E27FC236}">
                <a16:creationId xmlns:a16="http://schemas.microsoft.com/office/drawing/2014/main" id="{42021B33-BA1B-4182-BB23-9D95A9690D12}"/>
              </a:ext>
            </a:extLst>
          </p:cNvPr>
          <p:cNvSpPr>
            <a:spLocks noGrp="1"/>
          </p:cNvSpPr>
          <p:nvPr>
            <p:ph idx="1"/>
          </p:nvPr>
        </p:nvSpPr>
        <p:spPr>
          <a:xfrm>
            <a:off x="1797050" y="1484313"/>
            <a:ext cx="8229600" cy="4032250"/>
          </a:xfrm>
        </p:spPr>
        <p:txBody>
          <a:bodyPr/>
          <a:lstStyle/>
          <a:p>
            <a:pPr marL="0" indent="0" algn="ctr">
              <a:buNone/>
            </a:pPr>
            <a:endParaRPr lang="en-US" altLang="en-US"/>
          </a:p>
          <a:p>
            <a:pPr marL="0" indent="0" algn="ctr">
              <a:buNone/>
            </a:pPr>
            <a:endParaRPr lang="en-US" altLang="en-US"/>
          </a:p>
          <a:p>
            <a:pPr marL="0" indent="0" algn="ctr">
              <a:buNone/>
            </a:pPr>
            <a:endParaRPr lang="en-US" altLang="en-US"/>
          </a:p>
          <a:p>
            <a:pPr marL="0" indent="0" algn="ctr">
              <a:buNone/>
            </a:pPr>
            <a:r>
              <a:rPr lang="en-US" altLang="en-US" sz="4000">
                <a:solidFill>
                  <a:srgbClr val="FF0000"/>
                </a:solidFill>
              </a:rPr>
              <a:t>Any Question? </a:t>
            </a:r>
          </a:p>
        </p:txBody>
      </p:sp>
      <p:sp>
        <p:nvSpPr>
          <p:cNvPr id="4" name="Date Placeholder 3">
            <a:extLst>
              <a:ext uri="{FF2B5EF4-FFF2-40B4-BE49-F238E27FC236}">
                <a16:creationId xmlns:a16="http://schemas.microsoft.com/office/drawing/2014/main" id="{DCC9BA6A-737C-4C43-B56D-3B1C3ED6C519}"/>
              </a:ext>
            </a:extLst>
          </p:cNvPr>
          <p:cNvSpPr>
            <a:spLocks noGrp="1"/>
          </p:cNvSpPr>
          <p:nvPr>
            <p:ph type="dt" sz="quarter" idx="10"/>
          </p:nvPr>
        </p:nvSpPr>
        <p:spPr/>
        <p:txBody>
          <a:bodyPr/>
          <a:lstStyle/>
          <a:p>
            <a:pPr>
              <a:defRPr/>
            </a:pPr>
            <a:fld id="{F9BD9932-A557-429D-8E76-A17DC0EA07FA}"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67F2A0CC-E55E-48DE-8F77-824B78D69767}"/>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1091184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46C900F-66CE-4ECC-9880-13CE08687EA4}"/>
              </a:ext>
            </a:extLst>
          </p:cNvPr>
          <p:cNvSpPr>
            <a:spLocks noGrp="1"/>
          </p:cNvSpPr>
          <p:nvPr>
            <p:ph type="title"/>
          </p:nvPr>
        </p:nvSpPr>
        <p:spPr>
          <a:xfrm>
            <a:off x="1981200" y="1"/>
            <a:ext cx="8229600" cy="1052513"/>
          </a:xfrm>
        </p:spPr>
        <p:txBody>
          <a:bodyPr/>
          <a:lstStyle/>
          <a:p>
            <a:pPr>
              <a:defRPr/>
            </a:pPr>
            <a:r>
              <a:rPr lang="en-GB" sz="4000" dirty="0">
                <a:solidFill>
                  <a:schemeClr val="accent6">
                    <a:lumMod val="75000"/>
                  </a:schemeClr>
                </a:solidFill>
              </a:rPr>
              <a:t>LEARNING LOG</a:t>
            </a:r>
          </a:p>
        </p:txBody>
      </p:sp>
      <p:sp>
        <p:nvSpPr>
          <p:cNvPr id="7" name="Content Placeholder 6">
            <a:extLst>
              <a:ext uri="{FF2B5EF4-FFF2-40B4-BE49-F238E27FC236}">
                <a16:creationId xmlns:a16="http://schemas.microsoft.com/office/drawing/2014/main" id="{E05FAAC4-1AAE-4F04-B322-BA3A39C912D4}"/>
              </a:ext>
            </a:extLst>
          </p:cNvPr>
          <p:cNvSpPr>
            <a:spLocks noGrp="1"/>
          </p:cNvSpPr>
          <p:nvPr>
            <p:ph idx="1"/>
          </p:nvPr>
        </p:nvSpPr>
        <p:spPr>
          <a:xfrm>
            <a:off x="1981200" y="1196975"/>
            <a:ext cx="8229600" cy="5327650"/>
          </a:xfrm>
        </p:spPr>
        <p:txBody>
          <a:bodyPr/>
          <a:lstStyle/>
          <a:p>
            <a:pPr marL="274320" indent="-274320" eaLnBrk="1" fontAlgn="auto" hangingPunct="1">
              <a:spcBef>
                <a:spcPts val="600"/>
              </a:spcBef>
              <a:spcAft>
                <a:spcPts val="0"/>
              </a:spcAft>
              <a:buClr>
                <a:srgbClr val="B13F9A"/>
              </a:buClr>
              <a:buSzPct val="73000"/>
              <a:buNone/>
              <a:defRPr/>
            </a:pPr>
            <a:r>
              <a:rPr lang="en-US" sz="1600" b="1" dirty="0">
                <a:solidFill>
                  <a:prstClr val="black"/>
                </a:solidFill>
                <a:latin typeface="Trebuchet MS"/>
              </a:rPr>
              <a:t>Question 1: How did you work together?</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We work in a very friendly environment where all members were highly supportive.</a:t>
            </a:r>
          </a:p>
          <a:p>
            <a:pPr marL="274320" indent="-274320" eaLnBrk="1" fontAlgn="auto" hangingPunct="1">
              <a:spcBef>
                <a:spcPts val="600"/>
              </a:spcBef>
              <a:spcAft>
                <a:spcPts val="0"/>
              </a:spcAft>
              <a:buClr>
                <a:srgbClr val="B13F9A"/>
              </a:buClr>
              <a:buSzPct val="73000"/>
              <a:buNone/>
              <a:defRPr/>
            </a:pP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b="1" dirty="0">
                <a:solidFill>
                  <a:prstClr val="black"/>
                </a:solidFill>
                <a:latin typeface="Trebuchet MS"/>
              </a:rPr>
              <a:t>Question 2: Who did what?</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Font typeface="Wingdings 2"/>
              <a:buChar char=""/>
              <a:defRPr/>
            </a:pPr>
            <a:r>
              <a:rPr lang="en-US" sz="1600" dirty="0">
                <a:solidFill>
                  <a:prstClr val="black"/>
                </a:solidFill>
                <a:latin typeface="Trebuchet MS"/>
              </a:rPr>
              <a:t>Ehsan </a:t>
            </a:r>
            <a:r>
              <a:rPr lang="en-US" sz="1600" dirty="0" err="1">
                <a:solidFill>
                  <a:prstClr val="black"/>
                </a:solidFill>
                <a:latin typeface="Trebuchet MS"/>
              </a:rPr>
              <a:t>Meerza</a:t>
            </a:r>
            <a:r>
              <a:rPr lang="en-US" sz="1600" dirty="0">
                <a:solidFill>
                  <a:prstClr val="black"/>
                </a:solidFill>
                <a:latin typeface="Trebuchet MS"/>
              </a:rPr>
              <a:t> was our team leader and he performed one of the key responsibility and monitor or works and in a regular basis and if any support required guide us. Ehsan </a:t>
            </a:r>
            <a:r>
              <a:rPr lang="en-US" sz="1600" dirty="0" err="1">
                <a:solidFill>
                  <a:prstClr val="black"/>
                </a:solidFill>
                <a:latin typeface="Trebuchet MS"/>
              </a:rPr>
              <a:t>Meerza</a:t>
            </a:r>
            <a:r>
              <a:rPr lang="en-US" sz="1600" dirty="0">
                <a:solidFill>
                  <a:prstClr val="black"/>
                </a:solidFill>
                <a:latin typeface="Trebuchet MS"/>
              </a:rPr>
              <a:t> regularly communicated with course coordinator to make all of us updated. Ehsan </a:t>
            </a:r>
            <a:r>
              <a:rPr lang="en-US" sz="1600" dirty="0" err="1">
                <a:solidFill>
                  <a:prstClr val="black"/>
                </a:solidFill>
                <a:latin typeface="Trebuchet MS"/>
              </a:rPr>
              <a:t>Meerza</a:t>
            </a:r>
            <a:r>
              <a:rPr lang="en-US" sz="1600" dirty="0">
                <a:solidFill>
                  <a:prstClr val="black"/>
                </a:solidFill>
                <a:latin typeface="Trebuchet MS"/>
              </a:rPr>
              <a:t> deal with the section </a:t>
            </a:r>
            <a:r>
              <a:rPr lang="en-US" sz="1600">
                <a:solidFill>
                  <a:prstClr val="black"/>
                </a:solidFill>
                <a:latin typeface="Trebuchet MS"/>
              </a:rPr>
              <a:t>of Aim and Objective, Company Description </a:t>
            </a:r>
            <a:r>
              <a:rPr lang="en-US" sz="1600" dirty="0">
                <a:solidFill>
                  <a:prstClr val="black"/>
                </a:solidFill>
                <a:latin typeface="Trebuchet MS"/>
              </a:rPr>
              <a:t>M</a:t>
            </a:r>
            <a:r>
              <a:rPr lang="en-US" sz="1600">
                <a:solidFill>
                  <a:prstClr val="black"/>
                </a:solidFill>
                <a:latin typeface="Trebuchet MS"/>
              </a:rPr>
              <a:t>ission and Vision</a:t>
            </a:r>
            <a:r>
              <a:rPr lang="en-US" sz="1600" dirty="0">
                <a:solidFill>
                  <a:prstClr val="black"/>
                </a:solidFill>
                <a:latin typeface="Trebuchet MS"/>
              </a:rPr>
              <a:t>. Ehsan </a:t>
            </a:r>
            <a:r>
              <a:rPr lang="en-US" sz="1600" dirty="0" err="1">
                <a:solidFill>
                  <a:prstClr val="black"/>
                </a:solidFill>
                <a:latin typeface="Trebuchet MS"/>
              </a:rPr>
              <a:t>Meerza</a:t>
            </a:r>
            <a:r>
              <a:rPr lang="en-US" sz="1600" dirty="0">
                <a:solidFill>
                  <a:prstClr val="black"/>
                </a:solidFill>
                <a:latin typeface="Trebuchet MS"/>
              </a:rPr>
              <a:t> has also taken the responsibility to submit this module in </a:t>
            </a:r>
            <a:r>
              <a:rPr lang="en-US" sz="1600" dirty="0" err="1">
                <a:solidFill>
                  <a:prstClr val="black"/>
                </a:solidFill>
                <a:latin typeface="Trebuchet MS"/>
              </a:rPr>
              <a:t>Turnit</a:t>
            </a:r>
            <a:r>
              <a:rPr lang="en-US" sz="1600" dirty="0">
                <a:solidFill>
                  <a:prstClr val="black"/>
                </a:solidFill>
                <a:latin typeface="Trebuchet MS"/>
              </a:rPr>
              <a:t> in.</a:t>
            </a:r>
            <a:r>
              <a:rPr lang="en-GB" altLang="en-US" sz="1600" dirty="0"/>
              <a:t> </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Font typeface="Wingdings 2"/>
              <a:buChar char=""/>
              <a:defRPr/>
            </a:pPr>
            <a:r>
              <a:rPr lang="en-GB" sz="1600" dirty="0">
                <a:solidFill>
                  <a:prstClr val="black"/>
                </a:solidFill>
                <a:latin typeface="Trebuchet MS"/>
              </a:rPr>
              <a:t>Ashik Ali: </a:t>
            </a:r>
            <a:r>
              <a:rPr lang="en-US" sz="1600" dirty="0">
                <a:solidFill>
                  <a:prstClr val="black"/>
                </a:solidFill>
                <a:latin typeface="Trebuchet MS"/>
              </a:rPr>
              <a:t>deal with the section of </a:t>
            </a:r>
            <a:r>
              <a:rPr lang="en-GB" altLang="en-US" sz="1600" dirty="0">
                <a:solidFill>
                  <a:prstClr val="black"/>
                </a:solidFill>
                <a:latin typeface="Arial" panose="020B0604020202020204" pitchFamily="34" charset="0"/>
              </a:rPr>
              <a:t>Legal Compliances and Management Process </a:t>
            </a:r>
            <a:r>
              <a:rPr lang="en-GB" altLang="en-US" sz="1600" dirty="0" err="1">
                <a:solidFill>
                  <a:prstClr val="black"/>
                </a:solidFill>
                <a:latin typeface="Arial" panose="020B0604020202020204" pitchFamily="34" charset="0"/>
              </a:rPr>
              <a:t>Marketig</a:t>
            </a:r>
            <a:r>
              <a:rPr lang="en-GB" altLang="en-US" sz="1600" dirty="0">
                <a:solidFill>
                  <a:prstClr val="black"/>
                </a:solidFill>
                <a:latin typeface="Arial" panose="020B0604020202020204" pitchFamily="34" charset="0"/>
              </a:rPr>
              <a:t>.</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Font typeface="Wingdings 2"/>
              <a:buChar char=""/>
              <a:defRPr/>
            </a:pPr>
            <a:r>
              <a:rPr lang="en-US" sz="1600" dirty="0" err="1">
                <a:solidFill>
                  <a:prstClr val="black"/>
                </a:solidFill>
                <a:latin typeface="Trebuchet MS"/>
              </a:rPr>
              <a:t>Shopik</a:t>
            </a:r>
            <a:r>
              <a:rPr lang="en-US" sz="1600" dirty="0">
                <a:solidFill>
                  <a:prstClr val="black"/>
                </a:solidFill>
                <a:latin typeface="Trebuchet MS"/>
              </a:rPr>
              <a:t> Ali: deal with the section of </a:t>
            </a:r>
            <a:r>
              <a:rPr lang="en-GB" altLang="en-US" sz="1600" dirty="0"/>
              <a:t>Management Process/Finance and Management Process/ Administration and operation Plan.</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Font typeface="Wingdings 2"/>
              <a:buChar char=""/>
              <a:defRPr/>
            </a:pPr>
            <a:r>
              <a:rPr lang="en-US" sz="1600" dirty="0" err="1">
                <a:solidFill>
                  <a:prstClr val="black"/>
                </a:solidFill>
                <a:latin typeface="Trebuchet MS"/>
              </a:rPr>
              <a:t>Mamunur</a:t>
            </a:r>
            <a:r>
              <a:rPr lang="en-US" sz="1600" dirty="0">
                <a:solidFill>
                  <a:prstClr val="black"/>
                </a:solidFill>
                <a:latin typeface="Trebuchet MS"/>
              </a:rPr>
              <a:t> Rashid and </a:t>
            </a:r>
            <a:r>
              <a:rPr lang="en-US" sz="1600" dirty="0" err="1">
                <a:solidFill>
                  <a:prstClr val="black"/>
                </a:solidFill>
                <a:latin typeface="Trebuchet MS"/>
              </a:rPr>
              <a:t>Mohamud</a:t>
            </a:r>
            <a:r>
              <a:rPr lang="en-US" sz="1600" dirty="0">
                <a:solidFill>
                  <a:prstClr val="black"/>
                </a:solidFill>
                <a:latin typeface="Trebuchet MS"/>
              </a:rPr>
              <a:t> Ali : deal with the section of </a:t>
            </a:r>
            <a:r>
              <a:rPr lang="en-IN" altLang="en-US" sz="1600" dirty="0">
                <a:latin typeface="Arial" panose="020B0604020202020204" pitchFamily="34" charset="0"/>
              </a:rPr>
              <a:t>Profitability of Business, SWOT Analysis and PESTLE Analysis.</a:t>
            </a:r>
            <a:endParaRPr lang="en-US" sz="1600" dirty="0">
              <a:solidFill>
                <a:prstClr val="black"/>
              </a:solidFill>
              <a:latin typeface="Trebuchet MS"/>
            </a:endParaRPr>
          </a:p>
          <a:p>
            <a:pPr>
              <a:defRPr/>
            </a:pPr>
            <a:endParaRPr lang="en-GB" dirty="0"/>
          </a:p>
        </p:txBody>
      </p:sp>
      <p:sp>
        <p:nvSpPr>
          <p:cNvPr id="4" name="Date Placeholder 3">
            <a:extLst>
              <a:ext uri="{FF2B5EF4-FFF2-40B4-BE49-F238E27FC236}">
                <a16:creationId xmlns:a16="http://schemas.microsoft.com/office/drawing/2014/main" id="{4485B08C-4F33-4BCC-BC73-2BA9B75A8685}"/>
              </a:ext>
            </a:extLst>
          </p:cNvPr>
          <p:cNvSpPr>
            <a:spLocks noGrp="1"/>
          </p:cNvSpPr>
          <p:nvPr>
            <p:ph type="dt" sz="quarter" idx="10"/>
          </p:nvPr>
        </p:nvSpPr>
        <p:spPr/>
        <p:txBody>
          <a:bodyPr/>
          <a:lstStyle/>
          <a:p>
            <a:pPr>
              <a:defRPr/>
            </a:pPr>
            <a:fld id="{3F3F4D05-E918-4193-ABC1-E675D709704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D568D30C-CECC-4C09-9F54-50FE8F762837}"/>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3594434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4E50-AE06-43B7-B4BA-91F5544CACC6}"/>
              </a:ext>
            </a:extLst>
          </p:cNvPr>
          <p:cNvSpPr>
            <a:spLocks noGrp="1"/>
          </p:cNvSpPr>
          <p:nvPr>
            <p:ph type="title"/>
          </p:nvPr>
        </p:nvSpPr>
        <p:spPr>
          <a:xfrm>
            <a:off x="1981200" y="114301"/>
            <a:ext cx="8229600" cy="938213"/>
          </a:xfrm>
        </p:spPr>
        <p:txBody>
          <a:bodyPr/>
          <a:lstStyle/>
          <a:p>
            <a:pPr>
              <a:defRPr/>
            </a:pPr>
            <a:r>
              <a:rPr lang="en-GB" dirty="0">
                <a:solidFill>
                  <a:schemeClr val="accent6">
                    <a:lumMod val="75000"/>
                  </a:schemeClr>
                </a:solidFill>
              </a:rPr>
              <a:t>LEARNING LOG</a:t>
            </a:r>
            <a:endParaRPr lang="en-GB" dirty="0"/>
          </a:p>
        </p:txBody>
      </p:sp>
      <p:sp>
        <p:nvSpPr>
          <p:cNvPr id="3" name="Content Placeholder 2">
            <a:extLst>
              <a:ext uri="{FF2B5EF4-FFF2-40B4-BE49-F238E27FC236}">
                <a16:creationId xmlns:a16="http://schemas.microsoft.com/office/drawing/2014/main" id="{186B5819-593B-47F1-BCB6-C735F30CE846}"/>
              </a:ext>
            </a:extLst>
          </p:cNvPr>
          <p:cNvSpPr>
            <a:spLocks noGrp="1"/>
          </p:cNvSpPr>
          <p:nvPr>
            <p:ph idx="1"/>
          </p:nvPr>
        </p:nvSpPr>
        <p:spPr>
          <a:xfrm>
            <a:off x="1981200" y="1341438"/>
            <a:ext cx="8229600" cy="4248150"/>
          </a:xfrm>
        </p:spPr>
        <p:txBody>
          <a:bodyPr/>
          <a:lstStyle/>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3: What went wrong?</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At the beginning the problem find selection of time for our group contract  but soon we decided for suitable time for our regular contract and meting.</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4: What went well?</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The communication process was very effective among all of us and our team leader was highly concern and regularly communicated with all of us.</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5: Did you meet often enough?</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Yes, we meet several times in a week</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6: Did you use Skype or other online meeting platform?</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We use Facebook or our regular communication and use </a:t>
            </a:r>
            <a:r>
              <a:rPr lang="en-US" sz="1600" dirty="0" err="1">
                <a:solidFill>
                  <a:prstClr val="black"/>
                </a:solidFill>
                <a:latin typeface="Trebuchet MS"/>
              </a:rPr>
              <a:t>whatsApp</a:t>
            </a:r>
            <a:r>
              <a:rPr lang="en-US" sz="1600" dirty="0">
                <a:solidFill>
                  <a:prstClr val="black"/>
                </a:solidFill>
                <a:latin typeface="Trebuchet MS"/>
              </a:rPr>
              <a:t> for sharing images.</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7: Did that work well?</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Yes the communication process was very effective</a:t>
            </a:r>
          </a:p>
          <a:p>
            <a:pPr>
              <a:defRPr/>
            </a:pPr>
            <a:endParaRPr lang="en-GB" dirty="0"/>
          </a:p>
        </p:txBody>
      </p:sp>
      <p:sp>
        <p:nvSpPr>
          <p:cNvPr id="4" name="Date Placeholder 3">
            <a:extLst>
              <a:ext uri="{FF2B5EF4-FFF2-40B4-BE49-F238E27FC236}">
                <a16:creationId xmlns:a16="http://schemas.microsoft.com/office/drawing/2014/main" id="{5115609B-349E-4F03-99B4-4CCC10ECB2D6}"/>
              </a:ext>
            </a:extLst>
          </p:cNvPr>
          <p:cNvSpPr>
            <a:spLocks noGrp="1"/>
          </p:cNvSpPr>
          <p:nvPr>
            <p:ph type="dt" sz="quarter" idx="10"/>
          </p:nvPr>
        </p:nvSpPr>
        <p:spPr/>
        <p:txBody>
          <a:bodyPr/>
          <a:lstStyle/>
          <a:p>
            <a:pPr>
              <a:defRPr/>
            </a:pPr>
            <a:fld id="{3F3F4D05-E918-4193-ABC1-E675D709704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D3D93ECC-BA26-44E3-A72D-257873E285F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507967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B7D0-6F3F-4AB1-B68E-6CA23D5B2E71}"/>
              </a:ext>
            </a:extLst>
          </p:cNvPr>
          <p:cNvSpPr>
            <a:spLocks noGrp="1"/>
          </p:cNvSpPr>
          <p:nvPr>
            <p:ph type="title"/>
          </p:nvPr>
        </p:nvSpPr>
        <p:spPr>
          <a:xfrm>
            <a:off x="1774825" y="1"/>
            <a:ext cx="8229600" cy="1082675"/>
          </a:xfrm>
        </p:spPr>
        <p:txBody>
          <a:bodyPr/>
          <a:lstStyle/>
          <a:p>
            <a:pPr>
              <a:defRPr/>
            </a:pPr>
            <a:r>
              <a:rPr lang="en-GB" dirty="0">
                <a:solidFill>
                  <a:schemeClr val="accent6">
                    <a:lumMod val="75000"/>
                  </a:schemeClr>
                </a:solidFill>
              </a:rPr>
              <a:t>LEARNING LOG</a:t>
            </a:r>
            <a:endParaRPr lang="en-GB" dirty="0"/>
          </a:p>
        </p:txBody>
      </p:sp>
      <p:sp>
        <p:nvSpPr>
          <p:cNvPr id="3" name="Content Placeholder 2">
            <a:extLst>
              <a:ext uri="{FF2B5EF4-FFF2-40B4-BE49-F238E27FC236}">
                <a16:creationId xmlns:a16="http://schemas.microsoft.com/office/drawing/2014/main" id="{9C1B48D0-267F-4E35-8AFD-DA93FC748FD0}"/>
              </a:ext>
            </a:extLst>
          </p:cNvPr>
          <p:cNvSpPr>
            <a:spLocks noGrp="1"/>
          </p:cNvSpPr>
          <p:nvPr>
            <p:ph idx="1"/>
          </p:nvPr>
        </p:nvSpPr>
        <p:spPr>
          <a:xfrm>
            <a:off x="1981200" y="1196975"/>
            <a:ext cx="8229600" cy="4319588"/>
          </a:xfrm>
        </p:spPr>
        <p:txBody>
          <a:bodyPr/>
          <a:lstStyle/>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8: Did you have technical problems in meeting online?</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No we never face any technical problem</a:t>
            </a:r>
          </a:p>
          <a:p>
            <a:pPr marL="274320" indent="-274320" eaLnBrk="1" fontAlgn="auto" hangingPunct="1">
              <a:spcBef>
                <a:spcPts val="600"/>
              </a:spcBef>
              <a:spcAft>
                <a:spcPts val="0"/>
              </a:spcAft>
              <a:buClr>
                <a:srgbClr val="B13F9A"/>
              </a:buClr>
              <a:buSzPct val="73000"/>
              <a:buNone/>
              <a:defRPr/>
            </a:pP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10: Did some group members refuse to meet online?</a:t>
            </a:r>
          </a:p>
          <a:p>
            <a:pPr marL="274320" indent="-274320" eaLnBrk="1" fontAlgn="auto" hangingPunct="1">
              <a:spcBef>
                <a:spcPts val="600"/>
              </a:spcBef>
              <a:spcAft>
                <a:spcPts val="0"/>
              </a:spcAft>
              <a:buClr>
                <a:srgbClr val="B13F9A"/>
              </a:buClr>
              <a:buSzPct val="73000"/>
              <a:buNone/>
              <a:defRPr/>
            </a:pPr>
            <a:r>
              <a:rPr lang="en-US" sz="1600" b="1" dirty="0">
                <a:solidFill>
                  <a:prstClr val="black"/>
                </a:solidFill>
                <a:latin typeface="Trebuchet MS"/>
              </a:rPr>
              <a:t>   </a:t>
            </a:r>
            <a:r>
              <a:rPr lang="en-US" sz="1600" dirty="0">
                <a:solidFill>
                  <a:prstClr val="black"/>
                </a:solidFill>
                <a:latin typeface="Trebuchet MS"/>
              </a:rPr>
              <a:t>Everyone was highly interested to communicate over online as its is cost effective and easy.</a:t>
            </a:r>
          </a:p>
          <a:p>
            <a:pPr marL="274320" indent="-274320" eaLnBrk="1" fontAlgn="auto" hangingPunct="1">
              <a:spcBef>
                <a:spcPts val="600"/>
              </a:spcBef>
              <a:spcAft>
                <a:spcPts val="0"/>
              </a:spcAft>
              <a:buClr>
                <a:srgbClr val="B13F9A"/>
              </a:buClr>
              <a:buSzPct val="73000"/>
              <a:buNone/>
              <a:defRPr/>
            </a:pP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11: How did you overcome this?</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We all were agreed to communicate over online.</a:t>
            </a:r>
          </a:p>
          <a:p>
            <a:pPr marL="274320" indent="-274320" eaLnBrk="1" fontAlgn="auto" hangingPunct="1">
              <a:spcBef>
                <a:spcPts val="600"/>
              </a:spcBef>
              <a:spcAft>
                <a:spcPts val="0"/>
              </a:spcAft>
              <a:buClr>
                <a:srgbClr val="B13F9A"/>
              </a:buClr>
              <a:buSzPct val="73000"/>
              <a:buNone/>
              <a:defRPr/>
            </a:pP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12: Did someone not pull their weight?</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Yes one of our group members tried to pull his weight</a:t>
            </a:r>
          </a:p>
          <a:p>
            <a:pPr>
              <a:defRPr/>
            </a:pPr>
            <a:endParaRPr lang="en-GB" dirty="0"/>
          </a:p>
        </p:txBody>
      </p:sp>
      <p:sp>
        <p:nvSpPr>
          <p:cNvPr id="4" name="Date Placeholder 3">
            <a:extLst>
              <a:ext uri="{FF2B5EF4-FFF2-40B4-BE49-F238E27FC236}">
                <a16:creationId xmlns:a16="http://schemas.microsoft.com/office/drawing/2014/main" id="{854E0D14-7B11-416D-9E26-1D5B9FDB68F9}"/>
              </a:ext>
            </a:extLst>
          </p:cNvPr>
          <p:cNvSpPr>
            <a:spLocks noGrp="1"/>
          </p:cNvSpPr>
          <p:nvPr>
            <p:ph type="dt" sz="quarter" idx="10"/>
          </p:nvPr>
        </p:nvSpPr>
        <p:spPr/>
        <p:txBody>
          <a:bodyPr/>
          <a:lstStyle/>
          <a:p>
            <a:pPr>
              <a:defRPr/>
            </a:pPr>
            <a:fld id="{3F3F4D05-E918-4193-ABC1-E675D709704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6C32B8B8-5A20-41A8-897A-4EE2A027C862}"/>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2391583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E8EF2-729D-475D-8B13-F1EED2C1FFC9}"/>
              </a:ext>
            </a:extLst>
          </p:cNvPr>
          <p:cNvSpPr>
            <a:spLocks noGrp="1"/>
          </p:cNvSpPr>
          <p:nvPr>
            <p:ph type="title"/>
          </p:nvPr>
        </p:nvSpPr>
        <p:spPr>
          <a:xfrm>
            <a:off x="1981200" y="114300"/>
            <a:ext cx="8229600" cy="1227138"/>
          </a:xfrm>
        </p:spPr>
        <p:txBody>
          <a:bodyPr/>
          <a:lstStyle/>
          <a:p>
            <a:pPr>
              <a:defRPr/>
            </a:pPr>
            <a:r>
              <a:rPr lang="en-GB" dirty="0">
                <a:solidFill>
                  <a:schemeClr val="accent6">
                    <a:lumMod val="75000"/>
                  </a:schemeClr>
                </a:solidFill>
              </a:rPr>
              <a:t>LEARNING LOG</a:t>
            </a:r>
            <a:endParaRPr lang="en-GB" dirty="0"/>
          </a:p>
        </p:txBody>
      </p:sp>
      <p:sp>
        <p:nvSpPr>
          <p:cNvPr id="3" name="Content Placeholder 2">
            <a:extLst>
              <a:ext uri="{FF2B5EF4-FFF2-40B4-BE49-F238E27FC236}">
                <a16:creationId xmlns:a16="http://schemas.microsoft.com/office/drawing/2014/main" id="{2A8377DD-21D8-4744-A185-DC80A5039B05}"/>
              </a:ext>
            </a:extLst>
          </p:cNvPr>
          <p:cNvSpPr>
            <a:spLocks noGrp="1"/>
          </p:cNvSpPr>
          <p:nvPr>
            <p:ph idx="1"/>
          </p:nvPr>
        </p:nvSpPr>
        <p:spPr>
          <a:xfrm>
            <a:off x="1981200" y="1341439"/>
            <a:ext cx="8229600" cy="4175125"/>
          </a:xfrm>
        </p:spPr>
        <p:txBody>
          <a:bodyPr/>
          <a:lstStyle/>
          <a:p>
            <a:pPr marL="274320" indent="-274320" algn="just"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13: Did you discuss this with them as a group?</a:t>
            </a:r>
            <a:endParaRPr lang="en-US" sz="1600" dirty="0">
              <a:solidFill>
                <a:prstClr val="black"/>
              </a:solidFill>
              <a:latin typeface="Trebuchet MS"/>
            </a:endParaRPr>
          </a:p>
          <a:p>
            <a:pPr marL="274320" indent="-274320" algn="just" eaLnBrk="1" fontAlgn="auto" hangingPunct="1">
              <a:spcBef>
                <a:spcPts val="600"/>
              </a:spcBef>
              <a:spcAft>
                <a:spcPts val="0"/>
              </a:spcAft>
              <a:buClr>
                <a:srgbClr val="B13F9A"/>
              </a:buClr>
              <a:buSzPct val="73000"/>
              <a:buNone/>
              <a:defRPr/>
            </a:pPr>
            <a:r>
              <a:rPr lang="en-US" sz="1600" dirty="0">
                <a:solidFill>
                  <a:prstClr val="black"/>
                </a:solidFill>
                <a:latin typeface="Trebuchet MS"/>
              </a:rPr>
              <a:t>   Our team leader manage this incident very effectively as he invited all of us and find response from all and then take his final decision</a:t>
            </a:r>
          </a:p>
          <a:p>
            <a:pPr marL="274320" indent="-274320" algn="just"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14: Did you resolve this problem satisfactorily?</a:t>
            </a:r>
            <a:endParaRPr lang="en-US" sz="1600" dirty="0">
              <a:solidFill>
                <a:prstClr val="black"/>
              </a:solidFill>
              <a:latin typeface="Trebuchet MS"/>
            </a:endParaRPr>
          </a:p>
          <a:p>
            <a:pPr marL="274320" indent="-274320" algn="just" eaLnBrk="1" fontAlgn="auto" hangingPunct="1">
              <a:spcBef>
                <a:spcPts val="600"/>
              </a:spcBef>
              <a:spcAft>
                <a:spcPts val="0"/>
              </a:spcAft>
              <a:buClr>
                <a:srgbClr val="B13F9A"/>
              </a:buClr>
              <a:buSzPct val="73000"/>
              <a:buNone/>
              <a:defRPr/>
            </a:pPr>
            <a:r>
              <a:rPr lang="en-US" sz="1600" dirty="0">
                <a:solidFill>
                  <a:prstClr val="black"/>
                </a:solidFill>
                <a:latin typeface="Trebuchet MS"/>
              </a:rPr>
              <a:t>    This situation was resolved very successfully </a:t>
            </a:r>
          </a:p>
          <a:p>
            <a:pPr marL="274320" indent="-274320" algn="just"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15: How did you divide the work between you?</a:t>
            </a:r>
            <a:endParaRPr lang="en-US" sz="1600" dirty="0">
              <a:solidFill>
                <a:prstClr val="black"/>
              </a:solidFill>
              <a:latin typeface="Trebuchet MS"/>
            </a:endParaRPr>
          </a:p>
          <a:p>
            <a:pPr marL="274320" indent="-274320" algn="just" eaLnBrk="1" fontAlgn="auto" hangingPunct="1">
              <a:spcBef>
                <a:spcPts val="600"/>
              </a:spcBef>
              <a:spcAft>
                <a:spcPts val="0"/>
              </a:spcAft>
              <a:buClr>
                <a:srgbClr val="B13F9A"/>
              </a:buClr>
              <a:buSzPct val="73000"/>
              <a:buNone/>
              <a:defRPr/>
            </a:pPr>
            <a:r>
              <a:rPr lang="en-US" sz="1600" dirty="0">
                <a:solidFill>
                  <a:prstClr val="black"/>
                </a:solidFill>
                <a:latin typeface="Trebuchet MS"/>
              </a:rPr>
              <a:t>    We divide the work based on our knowledge, skill and interest.</a:t>
            </a:r>
          </a:p>
          <a:p>
            <a:pPr marL="274320" indent="-274320" algn="just"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16: Was it fairly shared out?</a:t>
            </a:r>
          </a:p>
          <a:p>
            <a:pPr marL="274320" indent="-274320" algn="just" eaLnBrk="1" fontAlgn="auto" hangingPunct="1">
              <a:spcBef>
                <a:spcPts val="600"/>
              </a:spcBef>
              <a:spcAft>
                <a:spcPts val="0"/>
              </a:spcAft>
              <a:buClr>
                <a:srgbClr val="B13F9A"/>
              </a:buClr>
              <a:buSzPct val="73000"/>
              <a:buNone/>
              <a:defRPr/>
            </a:pPr>
            <a:r>
              <a:rPr lang="en-US" sz="1600" b="1" dirty="0">
                <a:solidFill>
                  <a:prstClr val="black"/>
                </a:solidFill>
                <a:latin typeface="Trebuchet MS"/>
              </a:rPr>
              <a:t>    </a:t>
            </a:r>
            <a:r>
              <a:rPr lang="en-US" sz="1600" dirty="0">
                <a:solidFill>
                  <a:prstClr val="black"/>
                </a:solidFill>
                <a:latin typeface="Trebuchet MS"/>
              </a:rPr>
              <a:t>Yes it was fairly shared</a:t>
            </a:r>
          </a:p>
          <a:p>
            <a:pPr marL="274320" indent="-274320" algn="just"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17: What have you learned by doing this?</a:t>
            </a:r>
            <a:endParaRPr lang="en-US" sz="1600" dirty="0">
              <a:solidFill>
                <a:prstClr val="black"/>
              </a:solidFill>
              <a:latin typeface="Trebuchet MS"/>
            </a:endParaRPr>
          </a:p>
          <a:p>
            <a:pPr marL="274320" indent="-274320" algn="just" eaLnBrk="1" fontAlgn="auto" hangingPunct="1">
              <a:spcBef>
                <a:spcPts val="600"/>
              </a:spcBef>
              <a:spcAft>
                <a:spcPts val="0"/>
              </a:spcAft>
              <a:buClr>
                <a:srgbClr val="B13F9A"/>
              </a:buClr>
              <a:buSzPct val="73000"/>
              <a:buNone/>
              <a:defRPr/>
            </a:pPr>
            <a:r>
              <a:rPr lang="en-US" sz="1600" dirty="0">
                <a:solidFill>
                  <a:prstClr val="black"/>
                </a:solidFill>
                <a:latin typeface="Trebuchet MS"/>
              </a:rPr>
              <a:t>    We learn about the importance of sustainability of the businesses in such challenging business environment. We find out the leadership quality and its impact on businesses and also evaluated the entrepreneurship. Finally we find out the significance of the community involvement</a:t>
            </a:r>
          </a:p>
          <a:p>
            <a:pPr marL="0" indent="0" algn="just" eaLnBrk="1" fontAlgn="auto" hangingPunct="1">
              <a:spcBef>
                <a:spcPts val="600"/>
              </a:spcBef>
              <a:spcAft>
                <a:spcPts val="0"/>
              </a:spcAft>
              <a:buClr>
                <a:srgbClr val="B13F9A"/>
              </a:buClr>
              <a:buSzPct val="73000"/>
              <a:buNone/>
              <a:defRPr/>
            </a:pPr>
            <a:endParaRPr lang="en-US" sz="1600" dirty="0">
              <a:solidFill>
                <a:prstClr val="black"/>
              </a:solidFill>
              <a:latin typeface="Trebuchet MS"/>
            </a:endParaRPr>
          </a:p>
          <a:p>
            <a:pPr>
              <a:defRPr/>
            </a:pPr>
            <a:endParaRPr lang="en-GB" dirty="0"/>
          </a:p>
        </p:txBody>
      </p:sp>
      <p:sp>
        <p:nvSpPr>
          <p:cNvPr id="4" name="Date Placeholder 3">
            <a:extLst>
              <a:ext uri="{FF2B5EF4-FFF2-40B4-BE49-F238E27FC236}">
                <a16:creationId xmlns:a16="http://schemas.microsoft.com/office/drawing/2014/main" id="{FF0A103B-F85B-478F-B68A-BB66705E5FBC}"/>
              </a:ext>
            </a:extLst>
          </p:cNvPr>
          <p:cNvSpPr>
            <a:spLocks noGrp="1"/>
          </p:cNvSpPr>
          <p:nvPr>
            <p:ph type="dt" sz="quarter" idx="10"/>
          </p:nvPr>
        </p:nvSpPr>
        <p:spPr/>
        <p:txBody>
          <a:bodyPr/>
          <a:lstStyle/>
          <a:p>
            <a:pPr>
              <a:defRPr/>
            </a:pPr>
            <a:fld id="{3F3F4D05-E918-4193-ABC1-E675D709704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2E318C10-934A-466E-B85F-7271E12F4EA5}"/>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948292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88D2B-2E11-43D2-940B-8391C27C27A3}"/>
              </a:ext>
            </a:extLst>
          </p:cNvPr>
          <p:cNvSpPr>
            <a:spLocks noGrp="1"/>
          </p:cNvSpPr>
          <p:nvPr>
            <p:ph type="title"/>
          </p:nvPr>
        </p:nvSpPr>
        <p:spPr>
          <a:xfrm>
            <a:off x="1981200" y="1"/>
            <a:ext cx="8229600" cy="1196975"/>
          </a:xfrm>
        </p:spPr>
        <p:txBody>
          <a:bodyPr/>
          <a:lstStyle/>
          <a:p>
            <a:pPr>
              <a:defRPr/>
            </a:pPr>
            <a:r>
              <a:rPr lang="en-GB" dirty="0">
                <a:solidFill>
                  <a:schemeClr val="accent6">
                    <a:lumMod val="75000"/>
                  </a:schemeClr>
                </a:solidFill>
              </a:rPr>
              <a:t>LEARNING LOG</a:t>
            </a:r>
            <a:endParaRPr lang="en-GB" dirty="0"/>
          </a:p>
        </p:txBody>
      </p:sp>
      <p:sp>
        <p:nvSpPr>
          <p:cNvPr id="3" name="Content Placeholder 2">
            <a:extLst>
              <a:ext uri="{FF2B5EF4-FFF2-40B4-BE49-F238E27FC236}">
                <a16:creationId xmlns:a16="http://schemas.microsoft.com/office/drawing/2014/main" id="{09F01CAF-6C4F-46C5-99EA-7CDBD717EA18}"/>
              </a:ext>
            </a:extLst>
          </p:cNvPr>
          <p:cNvSpPr>
            <a:spLocks noGrp="1"/>
          </p:cNvSpPr>
          <p:nvPr>
            <p:ph idx="1"/>
          </p:nvPr>
        </p:nvSpPr>
        <p:spPr>
          <a:xfrm>
            <a:off x="1981200" y="1341439"/>
            <a:ext cx="8229600" cy="4175125"/>
          </a:xfrm>
        </p:spPr>
        <p:txBody>
          <a:bodyPr/>
          <a:lstStyle/>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18: Did you enjoy the process?</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We enjoyed the total process</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19: Why did you enjoy it?</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We enjoyed the total process as all members were highly supportive and friendly.</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20: Did you dislike the process?</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No not at all.</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21: Why did you dislike it?</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N/A</a:t>
            </a:r>
          </a:p>
          <a:p>
            <a:pPr marL="274320" indent="-274320" eaLnBrk="1" fontAlgn="auto" hangingPunct="1">
              <a:spcBef>
                <a:spcPts val="600"/>
              </a:spcBef>
              <a:spcAft>
                <a:spcPts val="0"/>
              </a:spcAft>
              <a:buClr>
                <a:srgbClr val="B13F9A"/>
              </a:buClr>
              <a:buSzPct val="73000"/>
              <a:buFont typeface="Wingdings 2"/>
              <a:buChar char=""/>
              <a:defRPr/>
            </a:pPr>
            <a:r>
              <a:rPr lang="en-US" sz="1600" b="1" dirty="0">
                <a:solidFill>
                  <a:prstClr val="black"/>
                </a:solidFill>
                <a:latin typeface="Trebuchet MS"/>
              </a:rPr>
              <a:t>Question 22: How could it have been improved?</a:t>
            </a:r>
            <a:endParaRPr lang="en-US" sz="1600" dirty="0">
              <a:solidFill>
                <a:prstClr val="black"/>
              </a:solidFill>
              <a:latin typeface="Trebuchet MS"/>
            </a:endParaRPr>
          </a:p>
          <a:p>
            <a:pPr marL="274320" indent="-274320" eaLnBrk="1" fontAlgn="auto" hangingPunct="1">
              <a:spcBef>
                <a:spcPts val="600"/>
              </a:spcBef>
              <a:spcAft>
                <a:spcPts val="0"/>
              </a:spcAft>
              <a:buClr>
                <a:srgbClr val="B13F9A"/>
              </a:buClr>
              <a:buSzPct val="73000"/>
              <a:buNone/>
              <a:defRPr/>
            </a:pPr>
            <a:r>
              <a:rPr lang="en-US" sz="1600" dirty="0">
                <a:solidFill>
                  <a:prstClr val="black"/>
                </a:solidFill>
                <a:latin typeface="Trebuchet MS"/>
              </a:rPr>
              <a:t>   It could be improve increasing the numbers of the meeting and its duration.</a:t>
            </a:r>
          </a:p>
          <a:p>
            <a:pPr>
              <a:defRPr/>
            </a:pPr>
            <a:endParaRPr lang="en-GB" dirty="0"/>
          </a:p>
        </p:txBody>
      </p:sp>
      <p:sp>
        <p:nvSpPr>
          <p:cNvPr id="4" name="Date Placeholder 3">
            <a:extLst>
              <a:ext uri="{FF2B5EF4-FFF2-40B4-BE49-F238E27FC236}">
                <a16:creationId xmlns:a16="http://schemas.microsoft.com/office/drawing/2014/main" id="{FB80DF21-A8F3-46A6-BE75-802AC0FCE728}"/>
              </a:ext>
            </a:extLst>
          </p:cNvPr>
          <p:cNvSpPr>
            <a:spLocks noGrp="1"/>
          </p:cNvSpPr>
          <p:nvPr>
            <p:ph type="dt" sz="quarter" idx="10"/>
          </p:nvPr>
        </p:nvSpPr>
        <p:spPr/>
        <p:txBody>
          <a:bodyPr/>
          <a:lstStyle/>
          <a:p>
            <a:pPr>
              <a:defRPr/>
            </a:pPr>
            <a:fld id="{3F3F4D05-E918-4193-ABC1-E675D7097043}" type="datetime1">
              <a:rPr lang="en-GB" altLang="en-US">
                <a:solidFill>
                  <a:prstClr val="black">
                    <a:tint val="75000"/>
                  </a:prstClr>
                </a:solidFill>
                <a:latin typeface="Myriad Pro"/>
              </a:rPr>
              <a:pPr>
                <a:defRPr/>
              </a:pPr>
              <a:t>02/01/2018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8ABAA89B-0120-4E2A-8DF1-BF8603BF132A}"/>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Tree>
    <p:extLst>
      <p:ext uri="{BB962C8B-B14F-4D97-AF65-F5344CB8AC3E}">
        <p14:creationId xmlns:p14="http://schemas.microsoft.com/office/powerpoint/2010/main" val="10816257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3381</Words>
  <Application>Microsoft Office PowerPoint</Application>
  <PresentationFormat>Widescreen</PresentationFormat>
  <Paragraphs>431</Paragraphs>
  <Slides>24</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Myriad Pro</vt:lpstr>
      <vt:lpstr>Trebuchet MS</vt:lpstr>
      <vt:lpstr>Vrinda</vt:lpstr>
      <vt:lpstr>Wingdings 2</vt:lpstr>
      <vt:lpstr>20140311PresentationUWTSDTemplate</vt:lpstr>
      <vt:lpstr>PowerPoint Presentation</vt:lpstr>
      <vt:lpstr>Contents </vt:lpstr>
      <vt:lpstr>Introduction</vt:lpstr>
      <vt:lpstr>Aim and Objectives </vt:lpstr>
      <vt:lpstr>Company Description, Mission and Vision</vt:lpstr>
      <vt:lpstr>Legal Compliances</vt:lpstr>
      <vt:lpstr>Management Process/ Marketing</vt:lpstr>
      <vt:lpstr>Management Process/Finance</vt:lpstr>
      <vt:lpstr>Management Process/ Administration and operation Plan</vt:lpstr>
      <vt:lpstr>Management Process Cont..</vt:lpstr>
      <vt:lpstr>Management Process Cont..</vt:lpstr>
      <vt:lpstr>SWOT Analysis</vt:lpstr>
      <vt:lpstr>SWOT Analysis</vt:lpstr>
      <vt:lpstr>PESTLE Analysis</vt:lpstr>
      <vt:lpstr>PESTLE Analysis</vt:lpstr>
      <vt:lpstr>Conclusion</vt:lpstr>
      <vt:lpstr>References</vt:lpstr>
      <vt:lpstr>References</vt:lpstr>
      <vt:lpstr>Thank you! </vt:lpstr>
      <vt:lpstr>LEARNING LOG</vt:lpstr>
      <vt:lpstr>LEARNING LOG</vt:lpstr>
      <vt:lpstr>LEARNING LOG</vt:lpstr>
      <vt:lpstr>LEARNING LOG</vt:lpstr>
      <vt:lpstr>LEARNING LOG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sharmin akter lina</dc:creator>
  <cp:lastModifiedBy>sharmin akter lina</cp:lastModifiedBy>
  <cp:revision>2</cp:revision>
  <dcterms:created xsi:type="dcterms:W3CDTF">2018-01-02T17:31:09Z</dcterms:created>
  <dcterms:modified xsi:type="dcterms:W3CDTF">2018-01-02T17:50:52Z</dcterms:modified>
</cp:coreProperties>
</file>