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Calibri" panose="020F0502020204030204" pitchFamily="34" charset="0"/>
      <p:regular r:id="rId15"/>
      <p:bold r:id="rId16"/>
      <p:italic r:id="rId17"/>
      <p:boldItalic r:id="rId18"/>
    </p:embeddedFont>
    <p:embeddedFont>
      <p:font typeface="Nunito" pitchFamily="2"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A80125B-C4AD-49C3-B408-D0E48FEDEF7C}">
  <a:tblStyle styleId="{0A80125B-C4AD-49C3-B408-D0E48FEDEF7C}"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1e0d1bfd07f_0_1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1e0d1bfd07f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The author, Hossain (2021, p.142) has elaborately discussed the way people have grown far more conscious when it comes to integrating healthy and hygienic habits in their everyday life. The idea behind conducting this study is to highlight the fact that contemporary times have transformed a lot in these last few years, consumers have started opting for companies which care about their feelings and every emerging business needs to deliver in accordance with the changing needs of the contemporary times in order to sustain in the long run. </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1e0d1bfd07f_0_1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1e0d1bfd07f_0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GB" sz="1200">
                <a:solidFill>
                  <a:schemeClr val="dk1"/>
                </a:solidFill>
              </a:rPr>
              <a:t>The definition of fashion as well as the operating process of the fashion industry has transformed a lot in the last couple of years. Independent fashion businesses like </a:t>
            </a:r>
            <a:r>
              <a:rPr lang="en-GB" sz="1200">
                <a:solidFill>
                  <a:srgbClr val="222222"/>
                </a:solidFill>
                <a:highlight>
                  <a:srgbClr val="FFFFFF"/>
                </a:highlight>
              </a:rPr>
              <a:t>Gudrun Sjödén </a:t>
            </a:r>
            <a:r>
              <a:rPr lang="en-GB" sz="1200">
                <a:solidFill>
                  <a:schemeClr val="dk1"/>
                </a:solidFill>
              </a:rPr>
              <a:t>now have an option to flourish online, and that is what the company has been doing since its emergence. </a:t>
            </a:r>
            <a:endParaRPr sz="1200">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1e0d1bfd07f_0_1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1e0d1bfd07f_0_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rPr>
              <a:t>Considering what has surfaced from the outcomes of the meeting following the events which have been illustrated in the case study, it can be deduced that all the operatives of the company have become pretty involved in the  process of unearthing suitable strategies for the company to meet the demands  concerning the improvement of the exchange processes well as the staff management process. </a:t>
            </a:r>
            <a:endParaRPr sz="1200">
              <a:solidFill>
                <a:srgbClr val="222222"/>
              </a:solidFill>
              <a:highlight>
                <a:srgbClr val="FFFFFF"/>
              </a:highlight>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1e0d1bfd07f_0_1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1e0d1bfd07f_0_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rPr>
              <a:t>Deploying CSR strategies have always been a conventional go to option for many companies when it comes to improving their brand image. The case study projects that Gudrun Sjödén is striving to improve the exchange system which it has put forth in terms of recapturing the interests of its potential customer-base. </a:t>
            </a:r>
            <a:endParaRPr sz="1200">
              <a:solidFill>
                <a:srgbClr val="222222"/>
              </a:solidFill>
              <a:highlight>
                <a:srgbClr val="FFFFFF"/>
              </a:highlight>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1e0d1bfd07f_0_13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1e0d1bfd07f_0_1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rPr>
              <a:t>As has previously been discussed Gudrun Sjödén as a company now puts emphasis on resorting to online operations far more than in store operations. But managing a business online is an equally hectic process and requires the utmost efficiency of every operative involved with the process. Thus, the foremost solution which the organisation might consider is hiring temporary part time employees. Other than that, the operatives might also be subjected to different schedules in terms of ensuring proper CRM (Customer relationship Management) offerings. </a:t>
            </a:r>
            <a:endParaRPr sz="1200">
              <a:solidFill>
                <a:srgbClr val="222222"/>
              </a:solidFill>
              <a:highlight>
                <a:srgbClr val="FFFFFF"/>
              </a:highlight>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1e0d1bfd07f_0_1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1e0d1bfd07f_0_1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0" algn="just" rtl="0">
              <a:spcBef>
                <a:spcPts val="1200"/>
              </a:spcBef>
              <a:spcAft>
                <a:spcPts val="0"/>
              </a:spcAft>
              <a:buNone/>
            </a:pPr>
            <a:r>
              <a:rPr lang="en-GB" sz="700">
                <a:solidFill>
                  <a:srgbClr val="222222"/>
                </a:solidFill>
                <a:highlight>
                  <a:srgbClr val="FFFFFF"/>
                </a:highlight>
              </a:rPr>
              <a:t>●   Failing to attract customers might result in the plan backfiring</a:t>
            </a:r>
            <a:endParaRPr sz="700">
              <a:solidFill>
                <a:srgbClr val="222222"/>
              </a:solidFill>
              <a:highlight>
                <a:srgbClr val="FFFFFF"/>
              </a:highlight>
            </a:endParaRPr>
          </a:p>
          <a:p>
            <a:pPr marL="0" lvl="0" indent="0" algn="just" rtl="0">
              <a:lnSpc>
                <a:spcPct val="150000"/>
              </a:lnSpc>
              <a:spcBef>
                <a:spcPts val="1200"/>
              </a:spcBef>
              <a:spcAft>
                <a:spcPts val="0"/>
              </a:spcAft>
              <a:buNone/>
            </a:pPr>
            <a:r>
              <a:rPr lang="en-GB" sz="1200">
                <a:solidFill>
                  <a:schemeClr val="dk1"/>
                </a:solidFill>
              </a:rPr>
              <a:t>The table which has been presented above clearly illustrates some of the  most influential aspects concerning carrying out business operations within the contemporary fashion industry. </a:t>
            </a:r>
            <a:endParaRPr sz="1200">
              <a:solidFill>
                <a:schemeClr val="dk1"/>
              </a:solidFill>
            </a:endParaRPr>
          </a:p>
          <a:p>
            <a:pPr marL="457200" lvl="0" indent="0" algn="just" rtl="0">
              <a:spcBef>
                <a:spcPts val="1200"/>
              </a:spcBef>
              <a:spcAft>
                <a:spcPts val="0"/>
              </a:spcAft>
              <a:buNone/>
            </a:pPr>
            <a:endParaRPr sz="700">
              <a:solidFill>
                <a:srgbClr val="222222"/>
              </a:solidFill>
              <a:highlight>
                <a:srgbClr val="FFFFFF"/>
              </a:highlight>
            </a:endParaRPr>
          </a:p>
          <a:p>
            <a:pPr marL="457200" lvl="0" indent="0" algn="just" rtl="0">
              <a:spcBef>
                <a:spcPts val="1200"/>
              </a:spcBef>
              <a:spcAft>
                <a:spcPts val="1200"/>
              </a:spcAft>
              <a:buClr>
                <a:schemeClr val="dk1"/>
              </a:buClr>
              <a:buSzPts val="1100"/>
              <a:buFont typeface="Arial"/>
              <a:buNone/>
            </a:pPr>
            <a:r>
              <a:rPr lang="en-GB" sz="700">
                <a:solidFill>
                  <a:schemeClr val="dk1"/>
                </a:solidFill>
              </a:rPr>
              <a:t>●       Integrating sudden changes</a:t>
            </a:r>
            <a:endParaRPr sz="700">
              <a:solidFill>
                <a:srgbClr val="222222"/>
              </a:solidFill>
              <a:highlight>
                <a:srgbClr val="FFFFFF"/>
              </a:highlight>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1e0d1bfd07f_0_1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1e0d1bfd07f_0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rPr>
              <a:t>Considering the fact that the results of the analysis of the macro environment of the business projects societal factors as a major driving force regulating the profit margin of the company, it can be deduced that </a:t>
            </a:r>
            <a:r>
              <a:rPr lang="en-GB" sz="1200">
                <a:solidFill>
                  <a:srgbClr val="222222"/>
                </a:solidFill>
                <a:highlight>
                  <a:srgbClr val="FFFFFF"/>
                </a:highlight>
              </a:rPr>
              <a:t>Gudrun Sjödén has been successful in</a:t>
            </a:r>
            <a:r>
              <a:rPr lang="en-GB" sz="1200">
                <a:solidFill>
                  <a:schemeClr val="dk1"/>
                </a:solidFill>
              </a:rPr>
              <a:t> identifying the severity of the scenario beforehand. The fact that the organisation has already deployed a strategy to attract customers showcases its potential as a company. </a:t>
            </a:r>
            <a:endParaRPr sz="1200">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1e0d1bfd07f_0_15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1e0d1bfd07f_0_1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rPr>
              <a:t>The lack of proper staff time management strategies have already developed a crack within the operational processes of Gudrun</a:t>
            </a:r>
            <a:r>
              <a:rPr lang="en-GB" sz="1200">
                <a:solidFill>
                  <a:srgbClr val="222222"/>
                </a:solidFill>
                <a:highlight>
                  <a:srgbClr val="FFFFFF"/>
                </a:highlight>
              </a:rPr>
              <a:t> Sjödén. The company is struggling to meet the innovation needs by scheduling the activities among all the staff it possesses. This might make the notion of resorting to the very initiative go in vain. </a:t>
            </a:r>
            <a:endParaRPr sz="1200">
              <a:solidFill>
                <a:srgbClr val="222222"/>
              </a:solidFill>
              <a:highlight>
                <a:srgbClr val="FFFFFF"/>
              </a:highlight>
            </a:endParaRPr>
          </a:p>
          <a:p>
            <a:pPr marL="0" lvl="0" indent="0" algn="l" rtl="0">
              <a:spcBef>
                <a:spcPts val="12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1e0d1bfd07f_0_1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1e0d1bfd07f_0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rPr>
              <a:t>One must address the fact that unlike many oyster organisations, </a:t>
            </a:r>
            <a:r>
              <a:rPr lang="en-GB" sz="1200">
                <a:solidFill>
                  <a:schemeClr val="dk1"/>
                </a:solidFill>
              </a:rPr>
              <a:t>Gudrun</a:t>
            </a:r>
            <a:r>
              <a:rPr lang="en-GB" sz="1200">
                <a:solidFill>
                  <a:srgbClr val="222222"/>
                </a:solidFill>
                <a:highlight>
                  <a:srgbClr val="FFFFFF"/>
                </a:highlight>
              </a:rPr>
              <a:t> Sjödén has tried to do something unconventional in terms of securing its position in the market. The organisation is just in need of a bit of guidance to find itself a way out of the situation. The outcomes project that hiring temporary staff is an option the organisation might consider managing its staff time and improving the exchange process. </a:t>
            </a:r>
            <a:br>
              <a:rPr lang="en-GB" sz="1200">
                <a:solidFill>
                  <a:srgbClr val="222222"/>
                </a:solidFill>
                <a:highlight>
                  <a:srgbClr val="FFFFFF"/>
                </a:highlight>
              </a:rPr>
            </a:br>
            <a:endParaRPr sz="1200">
              <a:solidFill>
                <a:srgbClr val="222222"/>
              </a:solidFill>
              <a:highlight>
                <a:srgbClr val="FFFFFF"/>
              </a:highlight>
            </a:endParaRPr>
          </a:p>
          <a:p>
            <a:pPr marL="0" lvl="0" indent="0" algn="l" rtl="0">
              <a:spcBef>
                <a:spcPts val="12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1e0d1bfd07f_0_16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1e0d1bfd07f_0_1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1e0d1bfd07f_0_20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1e0d1bfd07f_0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www.nber.org/system/files/working_papers/w26989/w26989.pdf"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hyperlink" Target="https://nottingham-repository.worktribe.com/index.php/preview/3343139/the%20role%20of%20social%20media%20in%20managing%20.pdf" TargetMode="External"/><Relationship Id="rId5" Type="http://schemas.openxmlformats.org/officeDocument/2006/relationships/hyperlink" Target="https://www.sciencedirect.com/science/article/pii/S0959652620348265" TargetMode="External"/><Relationship Id="rId4" Type="http://schemas.openxmlformats.org/officeDocument/2006/relationships/hyperlink" Target="https://www.mckinsey.com/~/media/McKinsey/Industries/Paper%20and%20Forest%20Products/Our%20Insights/Beyond%20COVID%2019%20The%20next%20normal%20for%20packaging%20design/Beyond-COVID-19-The-next-normal-for-packaging-design.pdf"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subTitle" idx="1"/>
          </p:nvPr>
        </p:nvSpPr>
        <p:spPr>
          <a:xfrm>
            <a:off x="5199425" y="3504650"/>
            <a:ext cx="3700800" cy="1336200"/>
          </a:xfrm>
          <a:prstGeom prst="rect">
            <a:avLst/>
          </a:prstGeom>
        </p:spPr>
        <p:txBody>
          <a:bodyPr spcFirstLastPara="1" wrap="square" lIns="91425" tIns="91425" rIns="91425" bIns="91425" anchor="t" anchorCtr="0">
            <a:noAutofit/>
          </a:bodyPr>
          <a:lstStyle/>
          <a:p>
            <a:pPr marL="0" lvl="0" indent="0" algn="l" rtl="0">
              <a:lnSpc>
                <a:spcPct val="100000"/>
              </a:lnSpc>
              <a:spcBef>
                <a:spcPts val="1200"/>
              </a:spcBef>
              <a:spcAft>
                <a:spcPts val="0"/>
              </a:spcAft>
              <a:buNone/>
            </a:pPr>
            <a:r>
              <a:rPr lang="en-GB" sz="1200" b="1" dirty="0">
                <a:solidFill>
                  <a:srgbClr val="000000"/>
                </a:solidFill>
                <a:latin typeface="Arial"/>
                <a:ea typeface="Arial"/>
                <a:cs typeface="Arial"/>
                <a:sym typeface="Arial"/>
              </a:rPr>
              <a:t>Student’s name : Mihaela Catalina Iovu</a:t>
            </a:r>
            <a:endParaRPr sz="1200" b="1" dirty="0">
              <a:solidFill>
                <a:srgbClr val="000000"/>
              </a:solidFill>
              <a:latin typeface="Arial"/>
              <a:ea typeface="Arial"/>
              <a:cs typeface="Arial"/>
              <a:sym typeface="Arial"/>
            </a:endParaRPr>
          </a:p>
          <a:p>
            <a:pPr marL="0" lvl="0" indent="0" algn="l" rtl="0">
              <a:lnSpc>
                <a:spcPct val="100000"/>
              </a:lnSpc>
              <a:spcBef>
                <a:spcPts val="1200"/>
              </a:spcBef>
              <a:spcAft>
                <a:spcPts val="0"/>
              </a:spcAft>
              <a:buNone/>
            </a:pPr>
            <a:r>
              <a:rPr lang="en-GB" sz="1200" b="1" dirty="0">
                <a:solidFill>
                  <a:srgbClr val="000000"/>
                </a:solidFill>
                <a:latin typeface="Arial"/>
                <a:ea typeface="Arial"/>
                <a:cs typeface="Arial"/>
                <a:sym typeface="Arial"/>
              </a:rPr>
              <a:t>Student’s ID:2112981</a:t>
            </a:r>
            <a:endParaRPr sz="1200" b="1" dirty="0">
              <a:solidFill>
                <a:srgbClr val="000000"/>
              </a:solidFill>
              <a:latin typeface="Arial"/>
              <a:ea typeface="Arial"/>
              <a:cs typeface="Arial"/>
              <a:sym typeface="Arial"/>
            </a:endParaRPr>
          </a:p>
        </p:txBody>
      </p:sp>
      <p:sp>
        <p:nvSpPr>
          <p:cNvPr id="129" name="Google Shape;129;p13"/>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fontScale="90000"/>
          </a:bodyPr>
          <a:lstStyle/>
          <a:p>
            <a:pPr marL="0" lvl="0" indent="0" algn="ctr" rtl="0">
              <a:spcBef>
                <a:spcPts val="0"/>
              </a:spcBef>
              <a:spcAft>
                <a:spcPts val="0"/>
              </a:spcAft>
              <a:buNone/>
            </a:pPr>
            <a:r>
              <a:rPr lang="en-GB" b="1">
                <a:latin typeface="Arial"/>
                <a:ea typeface="Arial"/>
                <a:cs typeface="Arial"/>
                <a:sym typeface="Arial"/>
              </a:rPr>
              <a:t>Problem Solving and decision making component 1</a:t>
            </a:r>
            <a:endParaRPr b="1">
              <a:latin typeface="Arial"/>
              <a:ea typeface="Arial"/>
              <a:cs typeface="Arial"/>
              <a:sym typeface="Arial"/>
            </a:endParaRPr>
          </a:p>
        </p:txBody>
      </p:sp>
      <p:pic>
        <p:nvPicPr>
          <p:cNvPr id="130" name="Google Shape;130;p13"/>
          <p:cNvPicPr preferRelativeResize="0"/>
          <p:nvPr/>
        </p:nvPicPr>
        <p:blipFill rotWithShape="1">
          <a:blip r:embed="rId3">
            <a:alphaModFix/>
          </a:blip>
          <a:srcRect b="17484"/>
          <a:stretch/>
        </p:blipFill>
        <p:spPr>
          <a:xfrm>
            <a:off x="261950" y="3270925"/>
            <a:ext cx="3014523" cy="17213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1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2400"/>
              </a:spcBef>
              <a:spcAft>
                <a:spcPts val="0"/>
              </a:spcAft>
              <a:buNone/>
            </a:pPr>
            <a:r>
              <a:rPr lang="en-GB" sz="2650" b="1">
                <a:latin typeface="Arial"/>
                <a:ea typeface="Arial"/>
                <a:cs typeface="Arial"/>
                <a:sym typeface="Arial"/>
              </a:rPr>
              <a:t>Introduction</a:t>
            </a:r>
            <a:endParaRPr sz="2650" b="1">
              <a:latin typeface="Arial"/>
              <a:ea typeface="Arial"/>
              <a:cs typeface="Arial"/>
              <a:sym typeface="Arial"/>
            </a:endParaRPr>
          </a:p>
          <a:p>
            <a:pPr marL="0" lvl="0" indent="0" algn="l" rtl="0">
              <a:spcBef>
                <a:spcPts val="600"/>
              </a:spcBef>
              <a:spcAft>
                <a:spcPts val="0"/>
              </a:spcAft>
              <a:buNone/>
            </a:pPr>
            <a:endParaRPr>
              <a:latin typeface="Arial"/>
              <a:ea typeface="Arial"/>
              <a:cs typeface="Arial"/>
              <a:sym typeface="Arial"/>
            </a:endParaRPr>
          </a:p>
        </p:txBody>
      </p:sp>
      <p:sp>
        <p:nvSpPr>
          <p:cNvPr id="136" name="Google Shape;136;p14"/>
          <p:cNvSpPr txBox="1">
            <a:spLocks noGrp="1"/>
          </p:cNvSpPr>
          <p:nvPr>
            <p:ph type="body" idx="1"/>
          </p:nvPr>
        </p:nvSpPr>
        <p:spPr>
          <a:xfrm>
            <a:off x="819150" y="1525400"/>
            <a:ext cx="5182800" cy="2913300"/>
          </a:xfrm>
          <a:prstGeom prst="rect">
            <a:avLst/>
          </a:prstGeom>
        </p:spPr>
        <p:txBody>
          <a:bodyPr spcFirstLastPara="1" wrap="square" lIns="91425" tIns="91425" rIns="91425" bIns="91425" anchor="t" anchorCtr="0">
            <a:normAutofit/>
          </a:bodyPr>
          <a:lstStyle/>
          <a:p>
            <a:pPr marL="457200" lvl="0" indent="-317500" algn="just" rtl="0">
              <a:lnSpc>
                <a:spcPct val="100000"/>
              </a:lnSpc>
              <a:spcBef>
                <a:spcPts val="1200"/>
              </a:spcBef>
              <a:spcAft>
                <a:spcPts val="0"/>
              </a:spcAft>
              <a:buSzPts val="1400"/>
              <a:buFont typeface="Arial"/>
              <a:buChar char="●"/>
            </a:pPr>
            <a:r>
              <a:rPr lang="en-GB">
                <a:solidFill>
                  <a:srgbClr val="000000"/>
                </a:solidFill>
                <a:latin typeface="Arial"/>
                <a:ea typeface="Arial"/>
                <a:cs typeface="Arial"/>
                <a:sym typeface="Arial"/>
              </a:rPr>
              <a:t>The emergence of Covid has been instrumental in bringing forth a series of changes in the habits as well as perceptions of customers,</a:t>
            </a:r>
            <a:endParaRPr>
              <a:solidFill>
                <a:srgbClr val="000000"/>
              </a:solidFill>
              <a:latin typeface="Arial"/>
              <a:ea typeface="Arial"/>
              <a:cs typeface="Arial"/>
              <a:sym typeface="Arial"/>
            </a:endParaRPr>
          </a:p>
          <a:p>
            <a:pPr marL="457200" lvl="0" indent="-317500" algn="just" rtl="0">
              <a:lnSpc>
                <a:spcPct val="100000"/>
              </a:lnSpc>
              <a:spcBef>
                <a:spcPts val="0"/>
              </a:spcBef>
              <a:spcAft>
                <a:spcPts val="0"/>
              </a:spcAft>
              <a:buSzPts val="1400"/>
              <a:buFont typeface="Arial"/>
              <a:buChar char="●"/>
            </a:pPr>
            <a:r>
              <a:rPr lang="en-GB">
                <a:solidFill>
                  <a:srgbClr val="222222"/>
                </a:solidFill>
                <a:highlight>
                  <a:srgbClr val="FFFFFF"/>
                </a:highlight>
                <a:latin typeface="Arial"/>
                <a:ea typeface="Arial"/>
                <a:cs typeface="Arial"/>
                <a:sym typeface="Arial"/>
              </a:rPr>
              <a:t>Hossain (2021, p.142) has effectively sketched out the fact that the health and hygiene concerns among individuals have skyrocketed following the outbreak of the pandemic.</a:t>
            </a:r>
            <a:endParaRPr>
              <a:solidFill>
                <a:srgbClr val="222222"/>
              </a:solidFill>
              <a:highlight>
                <a:srgbClr val="FFFFFF"/>
              </a:highlight>
              <a:latin typeface="Arial"/>
              <a:ea typeface="Arial"/>
              <a:cs typeface="Arial"/>
              <a:sym typeface="Arial"/>
            </a:endParaRPr>
          </a:p>
          <a:p>
            <a:pPr marL="457200" lvl="0" indent="-317500" algn="just" rtl="0">
              <a:lnSpc>
                <a:spcPct val="100000"/>
              </a:lnSpc>
              <a:spcBef>
                <a:spcPts val="0"/>
              </a:spcBef>
              <a:spcAft>
                <a:spcPts val="0"/>
              </a:spcAft>
              <a:buSzPts val="1400"/>
              <a:buFont typeface="Arial"/>
              <a:buChar char="●"/>
            </a:pPr>
            <a:r>
              <a:rPr lang="en-GB">
                <a:solidFill>
                  <a:srgbClr val="222222"/>
                </a:solidFill>
                <a:highlight>
                  <a:srgbClr val="FFFFFF"/>
                </a:highlight>
                <a:latin typeface="Arial"/>
                <a:ea typeface="Arial"/>
                <a:cs typeface="Arial"/>
                <a:sym typeface="Arial"/>
              </a:rPr>
              <a:t>The foremost objectives of the study are to assess the way the emerging Swedish garments company called Gudrun Sjödén can effectively address the need to improve its clothing exchange process and evaluate the credibility of its staff management process in terms of delivering better outputs. </a:t>
            </a:r>
            <a:endParaRPr sz="1400">
              <a:latin typeface="Arial"/>
              <a:ea typeface="Arial"/>
              <a:cs typeface="Arial"/>
              <a:sym typeface="Arial"/>
            </a:endParaRPr>
          </a:p>
        </p:txBody>
      </p:sp>
      <p:pic>
        <p:nvPicPr>
          <p:cNvPr id="137" name="Google Shape;137;p14"/>
          <p:cNvPicPr preferRelativeResize="0"/>
          <p:nvPr/>
        </p:nvPicPr>
        <p:blipFill rotWithShape="1">
          <a:blip r:embed="rId3">
            <a:alphaModFix/>
          </a:blip>
          <a:srcRect b="8575"/>
          <a:stretch/>
        </p:blipFill>
        <p:spPr>
          <a:xfrm>
            <a:off x="6001854" y="1525400"/>
            <a:ext cx="2466820" cy="243562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15"/>
          <p:cNvSpPr txBox="1">
            <a:spLocks noGrp="1"/>
          </p:cNvSpPr>
          <p:nvPr>
            <p:ph type="title"/>
          </p:nvPr>
        </p:nvSpPr>
        <p:spPr>
          <a:xfrm>
            <a:off x="819150" y="845600"/>
            <a:ext cx="7505700" cy="591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2400"/>
              </a:spcBef>
              <a:spcAft>
                <a:spcPts val="0"/>
              </a:spcAft>
              <a:buNone/>
            </a:pPr>
            <a:r>
              <a:rPr lang="en-GB" sz="2650" b="1">
                <a:latin typeface="Arial"/>
                <a:ea typeface="Arial"/>
                <a:cs typeface="Arial"/>
                <a:sym typeface="Arial"/>
              </a:rPr>
              <a:t>Background of the company</a:t>
            </a:r>
            <a:endParaRPr sz="2650" b="1">
              <a:latin typeface="Arial"/>
              <a:ea typeface="Arial"/>
              <a:cs typeface="Arial"/>
              <a:sym typeface="Arial"/>
            </a:endParaRPr>
          </a:p>
          <a:p>
            <a:pPr marL="0" lvl="0" indent="0" algn="l" rtl="0">
              <a:spcBef>
                <a:spcPts val="600"/>
              </a:spcBef>
              <a:spcAft>
                <a:spcPts val="0"/>
              </a:spcAft>
              <a:buNone/>
            </a:pPr>
            <a:endParaRPr/>
          </a:p>
        </p:txBody>
      </p:sp>
      <p:sp>
        <p:nvSpPr>
          <p:cNvPr id="143" name="Google Shape;143;p15"/>
          <p:cNvSpPr txBox="1">
            <a:spLocks noGrp="1"/>
          </p:cNvSpPr>
          <p:nvPr>
            <p:ph type="body" idx="1"/>
          </p:nvPr>
        </p:nvSpPr>
        <p:spPr>
          <a:xfrm>
            <a:off x="819150" y="2647400"/>
            <a:ext cx="7639800" cy="1791600"/>
          </a:xfrm>
          <a:prstGeom prst="rect">
            <a:avLst/>
          </a:prstGeom>
        </p:spPr>
        <p:txBody>
          <a:bodyPr spcFirstLastPara="1" wrap="square" lIns="91425" tIns="91425" rIns="91425" bIns="91425" anchor="t" anchorCtr="0">
            <a:noAutofit/>
          </a:bodyPr>
          <a:lstStyle/>
          <a:p>
            <a:pPr marL="457200" lvl="0" indent="-304800" algn="just" rtl="0">
              <a:lnSpc>
                <a:spcPct val="100000"/>
              </a:lnSpc>
              <a:spcBef>
                <a:spcPts val="1200"/>
              </a:spcBef>
              <a:spcAft>
                <a:spcPts val="0"/>
              </a:spcAft>
              <a:buSzPts val="1200"/>
              <a:buFont typeface="Arial"/>
              <a:buChar char="●"/>
            </a:pPr>
            <a:r>
              <a:rPr lang="en-GB" sz="1100">
                <a:solidFill>
                  <a:srgbClr val="222222"/>
                </a:solidFill>
                <a:highlight>
                  <a:srgbClr val="FFFFFF"/>
                </a:highlight>
                <a:latin typeface="Arial"/>
                <a:ea typeface="Arial"/>
                <a:cs typeface="Arial"/>
                <a:sym typeface="Arial"/>
              </a:rPr>
              <a:t>Gudrun Sjödén has been operating in the fashion industry for more than a decade and it has been identified that the company possesses an employee count greater than hundred.</a:t>
            </a:r>
            <a:endParaRPr sz="1100">
              <a:solidFill>
                <a:srgbClr val="222222"/>
              </a:solidFill>
              <a:highlight>
                <a:srgbClr val="FFFFFF"/>
              </a:highlight>
              <a:latin typeface="Arial"/>
              <a:ea typeface="Arial"/>
              <a:cs typeface="Arial"/>
              <a:sym typeface="Arial"/>
            </a:endParaRPr>
          </a:p>
          <a:p>
            <a:pPr marL="457200" lvl="0" indent="-304800" algn="just" rtl="0">
              <a:lnSpc>
                <a:spcPct val="100000"/>
              </a:lnSpc>
              <a:spcBef>
                <a:spcPts val="0"/>
              </a:spcBef>
              <a:spcAft>
                <a:spcPts val="0"/>
              </a:spcAft>
              <a:buSzPts val="1200"/>
              <a:buFont typeface="Arial"/>
              <a:buChar char="●"/>
            </a:pPr>
            <a:r>
              <a:rPr lang="en-GB" sz="1100">
                <a:solidFill>
                  <a:srgbClr val="222222"/>
                </a:solidFill>
                <a:highlight>
                  <a:srgbClr val="FFFFFF"/>
                </a:highlight>
                <a:latin typeface="Arial"/>
                <a:ea typeface="Arial"/>
                <a:cs typeface="Arial"/>
                <a:sym typeface="Arial"/>
              </a:rPr>
              <a:t>From what has been gathered after going through the website of the company, it has been identified that the organisation has effectively developed an easy to navigate platform for consumers and offering several ways to attract the attention of its potential customer base (Gudrun Sjödén, 2023).</a:t>
            </a:r>
            <a:endParaRPr sz="1100">
              <a:solidFill>
                <a:srgbClr val="222222"/>
              </a:solidFill>
              <a:highlight>
                <a:srgbClr val="FFFFFF"/>
              </a:highlight>
              <a:latin typeface="Arial"/>
              <a:ea typeface="Arial"/>
              <a:cs typeface="Arial"/>
              <a:sym typeface="Arial"/>
            </a:endParaRPr>
          </a:p>
          <a:p>
            <a:pPr marL="457200" lvl="0" indent="-304800" algn="just" rtl="0">
              <a:lnSpc>
                <a:spcPct val="100000"/>
              </a:lnSpc>
              <a:spcBef>
                <a:spcPts val="0"/>
              </a:spcBef>
              <a:spcAft>
                <a:spcPts val="0"/>
              </a:spcAft>
              <a:buSzPts val="1200"/>
              <a:buFont typeface="Arial"/>
              <a:buChar char="●"/>
            </a:pPr>
            <a:r>
              <a:rPr lang="en-GB" sz="1100">
                <a:solidFill>
                  <a:srgbClr val="222222"/>
                </a:solidFill>
                <a:highlight>
                  <a:srgbClr val="FFFFFF"/>
                </a:highlight>
                <a:latin typeface="Arial"/>
                <a:ea typeface="Arial"/>
                <a:cs typeface="Arial"/>
                <a:sym typeface="Arial"/>
              </a:rPr>
              <a:t>Even though the initial idea behind the development of the company was restricted to opening a shop in Sweden, over the years the leaders of the company have changed and the present CEO, Ann Adlesson is very much inclined to ensure organisational growth by several folds (Gudrun Sjödén, 2023). </a:t>
            </a:r>
            <a:endParaRPr sz="1200">
              <a:latin typeface="Arial"/>
              <a:ea typeface="Arial"/>
              <a:cs typeface="Arial"/>
              <a:sym typeface="Arial"/>
            </a:endParaRPr>
          </a:p>
        </p:txBody>
      </p:sp>
      <p:pic>
        <p:nvPicPr>
          <p:cNvPr id="144" name="Google Shape;144;p15"/>
          <p:cNvPicPr preferRelativeResize="0"/>
          <p:nvPr/>
        </p:nvPicPr>
        <p:blipFill>
          <a:blip r:embed="rId3">
            <a:alphaModFix/>
          </a:blip>
          <a:stretch>
            <a:fillRect/>
          </a:stretch>
        </p:blipFill>
        <p:spPr>
          <a:xfrm>
            <a:off x="1602150" y="1704163"/>
            <a:ext cx="6477000" cy="6762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16"/>
          <p:cNvSpPr txBox="1">
            <a:spLocks noGrp="1"/>
          </p:cNvSpPr>
          <p:nvPr>
            <p:ph type="title"/>
          </p:nvPr>
        </p:nvSpPr>
        <p:spPr>
          <a:xfrm>
            <a:off x="819150" y="845600"/>
            <a:ext cx="7505700" cy="5916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2400"/>
              </a:spcBef>
              <a:spcAft>
                <a:spcPts val="0"/>
              </a:spcAft>
              <a:buNone/>
            </a:pPr>
            <a:r>
              <a:rPr lang="en-GB" sz="2538" b="1">
                <a:latin typeface="Arial"/>
                <a:ea typeface="Arial"/>
                <a:cs typeface="Arial"/>
                <a:sym typeface="Arial"/>
              </a:rPr>
              <a:t>Discussion: The relevance of the business problem</a:t>
            </a:r>
            <a:endParaRPr sz="2538" b="1">
              <a:latin typeface="Arial"/>
              <a:ea typeface="Arial"/>
              <a:cs typeface="Arial"/>
              <a:sym typeface="Arial"/>
            </a:endParaRPr>
          </a:p>
          <a:p>
            <a:pPr marL="0" lvl="0" indent="0" algn="l" rtl="0">
              <a:spcBef>
                <a:spcPts val="600"/>
              </a:spcBef>
              <a:spcAft>
                <a:spcPts val="0"/>
              </a:spcAft>
              <a:buNone/>
            </a:pPr>
            <a:endParaRPr/>
          </a:p>
        </p:txBody>
      </p:sp>
      <p:sp>
        <p:nvSpPr>
          <p:cNvPr id="150" name="Google Shape;150;p16"/>
          <p:cNvSpPr txBox="1">
            <a:spLocks noGrp="1"/>
          </p:cNvSpPr>
          <p:nvPr>
            <p:ph type="body" idx="1"/>
          </p:nvPr>
        </p:nvSpPr>
        <p:spPr>
          <a:xfrm>
            <a:off x="819150" y="1550600"/>
            <a:ext cx="3517500" cy="3102600"/>
          </a:xfrm>
          <a:prstGeom prst="rect">
            <a:avLst/>
          </a:prstGeom>
        </p:spPr>
        <p:txBody>
          <a:bodyPr spcFirstLastPara="1" wrap="square" lIns="91425" tIns="91425" rIns="91425" bIns="91425" anchor="t" anchorCtr="0">
            <a:normAutofit/>
          </a:bodyPr>
          <a:lstStyle/>
          <a:p>
            <a:pPr marL="457200" lvl="0" indent="-311150" algn="just" rtl="0">
              <a:lnSpc>
                <a:spcPct val="100000"/>
              </a:lnSpc>
              <a:spcBef>
                <a:spcPts val="1200"/>
              </a:spcBef>
              <a:spcAft>
                <a:spcPts val="0"/>
              </a:spcAft>
              <a:buSzPts val="1300"/>
              <a:buFont typeface="Arial"/>
              <a:buChar char="●"/>
            </a:pPr>
            <a:r>
              <a:rPr lang="en-GB" sz="1200">
                <a:solidFill>
                  <a:srgbClr val="222222"/>
                </a:solidFill>
                <a:highlight>
                  <a:srgbClr val="FFFFFF"/>
                </a:highlight>
                <a:latin typeface="Arial"/>
                <a:ea typeface="Arial"/>
                <a:cs typeface="Arial"/>
                <a:sym typeface="Arial"/>
              </a:rPr>
              <a:t>Feber </a:t>
            </a:r>
            <a:r>
              <a:rPr lang="en-GB" sz="1200" i="1">
                <a:solidFill>
                  <a:srgbClr val="222222"/>
                </a:solidFill>
                <a:highlight>
                  <a:srgbClr val="FFFFFF"/>
                </a:highlight>
                <a:latin typeface="Arial"/>
                <a:ea typeface="Arial"/>
                <a:cs typeface="Arial"/>
                <a:sym typeface="Arial"/>
              </a:rPr>
              <a:t>et al</a:t>
            </a:r>
            <a:r>
              <a:rPr lang="en-GB" sz="1200">
                <a:solidFill>
                  <a:srgbClr val="222222"/>
                </a:solidFill>
                <a:highlight>
                  <a:srgbClr val="FFFFFF"/>
                </a:highlight>
                <a:latin typeface="Arial"/>
                <a:ea typeface="Arial"/>
                <a:cs typeface="Arial"/>
                <a:sym typeface="Arial"/>
              </a:rPr>
              <a:t>., (2020, p.20) have identified the fact that ever since the advent of Covid-19 several organisations  have been putting emphasis on regulating and deploying strategies concerning uploading proper safety and hygiene concerns.</a:t>
            </a:r>
            <a:endParaRPr sz="1200">
              <a:solidFill>
                <a:srgbClr val="222222"/>
              </a:solidFill>
              <a:highlight>
                <a:srgbClr val="FFFFFF"/>
              </a:highlight>
              <a:latin typeface="Arial"/>
              <a:ea typeface="Arial"/>
              <a:cs typeface="Arial"/>
              <a:sym typeface="Arial"/>
            </a:endParaRPr>
          </a:p>
          <a:p>
            <a:pPr marL="457200" lvl="0" indent="-311150" algn="just" rtl="0">
              <a:lnSpc>
                <a:spcPct val="100000"/>
              </a:lnSpc>
              <a:spcBef>
                <a:spcPts val="0"/>
              </a:spcBef>
              <a:spcAft>
                <a:spcPts val="0"/>
              </a:spcAft>
              <a:buSzPts val="1300"/>
              <a:buFont typeface="Arial"/>
              <a:buChar char="●"/>
            </a:pPr>
            <a:r>
              <a:rPr lang="en-GB" sz="1200">
                <a:solidFill>
                  <a:srgbClr val="222222"/>
                </a:solidFill>
                <a:highlight>
                  <a:srgbClr val="FFFFFF"/>
                </a:highlight>
                <a:latin typeface="Arial"/>
                <a:ea typeface="Arial"/>
                <a:cs typeface="Arial"/>
                <a:sym typeface="Arial"/>
              </a:rPr>
              <a:t>One must acknowledge the fact that the economic stability of every individual has somewhat been affected after Covid and not everyone can afford spending a lump sum amount on buying new clothes.</a:t>
            </a:r>
            <a:endParaRPr sz="1200">
              <a:solidFill>
                <a:srgbClr val="222222"/>
              </a:solidFill>
              <a:highlight>
                <a:srgbClr val="FFFFFF"/>
              </a:highlight>
              <a:latin typeface="Arial"/>
              <a:ea typeface="Arial"/>
              <a:cs typeface="Arial"/>
              <a:sym typeface="Arial"/>
            </a:endParaRPr>
          </a:p>
          <a:p>
            <a:pPr marL="457200" lvl="0" indent="-311150" algn="just" rtl="0">
              <a:lnSpc>
                <a:spcPct val="100000"/>
              </a:lnSpc>
              <a:spcBef>
                <a:spcPts val="0"/>
              </a:spcBef>
              <a:spcAft>
                <a:spcPts val="0"/>
              </a:spcAft>
              <a:buSzPts val="1300"/>
              <a:buFont typeface="Arial"/>
              <a:buChar char="●"/>
            </a:pPr>
            <a:r>
              <a:rPr lang="en-GB" sz="1200">
                <a:solidFill>
                  <a:srgbClr val="222222"/>
                </a:solidFill>
                <a:highlight>
                  <a:srgbClr val="FFFFFF"/>
                </a:highlight>
                <a:latin typeface="Arial"/>
                <a:ea typeface="Arial"/>
                <a:cs typeface="Arial"/>
                <a:sym typeface="Arial"/>
              </a:rPr>
              <a:t>This very fact makes the idea in relation to ensuring the proper deployment of the option to exchange clothes pretty relevant within the present context. </a:t>
            </a:r>
            <a:endParaRPr>
              <a:latin typeface="Arial"/>
              <a:ea typeface="Arial"/>
              <a:cs typeface="Arial"/>
              <a:sym typeface="Arial"/>
            </a:endParaRPr>
          </a:p>
        </p:txBody>
      </p:sp>
      <p:pic>
        <p:nvPicPr>
          <p:cNvPr id="151" name="Google Shape;151;p16"/>
          <p:cNvPicPr preferRelativeResize="0"/>
          <p:nvPr/>
        </p:nvPicPr>
        <p:blipFill>
          <a:blip r:embed="rId3">
            <a:alphaModFix/>
          </a:blip>
          <a:stretch>
            <a:fillRect/>
          </a:stretch>
        </p:blipFill>
        <p:spPr>
          <a:xfrm>
            <a:off x="4399675" y="1638850"/>
            <a:ext cx="4370300" cy="24583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17"/>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2400"/>
              </a:spcBef>
              <a:spcAft>
                <a:spcPts val="0"/>
              </a:spcAft>
              <a:buNone/>
            </a:pPr>
            <a:r>
              <a:rPr lang="en-GB" sz="2094" b="1">
                <a:latin typeface="Arial"/>
                <a:ea typeface="Arial"/>
                <a:cs typeface="Arial"/>
                <a:sym typeface="Arial"/>
              </a:rPr>
              <a:t>Discussion: The impact of the absence of an attractive system</a:t>
            </a:r>
            <a:endParaRPr sz="2094" b="1">
              <a:latin typeface="Arial"/>
              <a:ea typeface="Arial"/>
              <a:cs typeface="Arial"/>
              <a:sym typeface="Arial"/>
            </a:endParaRPr>
          </a:p>
          <a:p>
            <a:pPr marL="0" lvl="0" indent="0" algn="l" rtl="0">
              <a:spcBef>
                <a:spcPts val="600"/>
              </a:spcBef>
              <a:spcAft>
                <a:spcPts val="0"/>
              </a:spcAft>
              <a:buNone/>
            </a:pPr>
            <a:endParaRPr/>
          </a:p>
        </p:txBody>
      </p:sp>
      <p:sp>
        <p:nvSpPr>
          <p:cNvPr id="157" name="Google Shape;157;p17"/>
          <p:cNvSpPr txBox="1">
            <a:spLocks noGrp="1"/>
          </p:cNvSpPr>
          <p:nvPr>
            <p:ph type="body" idx="1"/>
          </p:nvPr>
        </p:nvSpPr>
        <p:spPr>
          <a:xfrm>
            <a:off x="819150" y="1419625"/>
            <a:ext cx="3643500" cy="3019200"/>
          </a:xfrm>
          <a:prstGeom prst="rect">
            <a:avLst/>
          </a:prstGeom>
        </p:spPr>
        <p:txBody>
          <a:bodyPr spcFirstLastPara="1" wrap="square" lIns="91425" tIns="91425" rIns="91425" bIns="91425" anchor="t" anchorCtr="0">
            <a:noAutofit/>
          </a:bodyPr>
          <a:lstStyle/>
          <a:p>
            <a:pPr marL="457200" lvl="0" indent="-304800" algn="just" rtl="0">
              <a:lnSpc>
                <a:spcPct val="100000"/>
              </a:lnSpc>
              <a:spcBef>
                <a:spcPts val="1200"/>
              </a:spcBef>
              <a:spcAft>
                <a:spcPts val="0"/>
              </a:spcAft>
              <a:buSzPts val="1200"/>
              <a:buFont typeface="Arial"/>
              <a:buChar char="●"/>
            </a:pPr>
            <a:r>
              <a:rPr lang="en-GB" sz="1200">
                <a:solidFill>
                  <a:srgbClr val="000000"/>
                </a:solidFill>
                <a:latin typeface="Arial"/>
                <a:ea typeface="Arial"/>
                <a:cs typeface="Arial"/>
                <a:sym typeface="Arial"/>
              </a:rPr>
              <a:t>It does not take much to decipher that this entire policy which the organisation has come up with, is one of its CSR (Corporate Social Responsibility) strategies.</a:t>
            </a:r>
            <a:endParaRPr sz="1200">
              <a:solidFill>
                <a:srgbClr val="000000"/>
              </a:solidFill>
              <a:latin typeface="Arial"/>
              <a:ea typeface="Arial"/>
              <a:cs typeface="Arial"/>
              <a:sym typeface="Arial"/>
            </a:endParaRPr>
          </a:p>
          <a:p>
            <a:pPr marL="457200" lvl="0" indent="-304800" algn="just" rtl="0">
              <a:lnSpc>
                <a:spcPct val="100000"/>
              </a:lnSpc>
              <a:spcBef>
                <a:spcPts val="0"/>
              </a:spcBef>
              <a:spcAft>
                <a:spcPts val="0"/>
              </a:spcAft>
              <a:buSzPts val="1200"/>
              <a:buFont typeface="Arial"/>
              <a:buChar char="●"/>
            </a:pPr>
            <a:r>
              <a:rPr lang="en-GB" sz="1200">
                <a:solidFill>
                  <a:srgbClr val="222222"/>
                </a:solidFill>
                <a:highlight>
                  <a:srgbClr val="FFFFFF"/>
                </a:highlight>
                <a:latin typeface="Arial"/>
                <a:ea typeface="Arial"/>
                <a:cs typeface="Arial"/>
                <a:sym typeface="Arial"/>
              </a:rPr>
              <a:t>Zhang </a:t>
            </a:r>
            <a:r>
              <a:rPr lang="en-GB" sz="1200" i="1">
                <a:solidFill>
                  <a:srgbClr val="222222"/>
                </a:solidFill>
                <a:highlight>
                  <a:srgbClr val="FFFFFF"/>
                </a:highlight>
                <a:latin typeface="Arial"/>
                <a:ea typeface="Arial"/>
                <a:cs typeface="Arial"/>
                <a:sym typeface="Arial"/>
              </a:rPr>
              <a:t>et al</a:t>
            </a:r>
            <a:r>
              <a:rPr lang="en-GB" sz="1200">
                <a:solidFill>
                  <a:srgbClr val="222222"/>
                </a:solidFill>
                <a:highlight>
                  <a:srgbClr val="FFFFFF"/>
                </a:highlight>
                <a:latin typeface="Arial"/>
                <a:ea typeface="Arial"/>
                <a:cs typeface="Arial"/>
                <a:sym typeface="Arial"/>
              </a:rPr>
              <a:t>., (2020, p.23) points out the fact that an organisation can effectively ensure the betterment of its brand image and attractiveness by resorting to the application of proper CSR strategies.</a:t>
            </a:r>
            <a:endParaRPr sz="1200">
              <a:solidFill>
                <a:srgbClr val="222222"/>
              </a:solidFill>
              <a:highlight>
                <a:srgbClr val="FFFFFF"/>
              </a:highlight>
              <a:latin typeface="Arial"/>
              <a:ea typeface="Arial"/>
              <a:cs typeface="Arial"/>
              <a:sym typeface="Arial"/>
            </a:endParaRPr>
          </a:p>
          <a:p>
            <a:pPr marL="457200" lvl="0" indent="-304800" algn="just" rtl="0">
              <a:lnSpc>
                <a:spcPct val="100000"/>
              </a:lnSpc>
              <a:spcBef>
                <a:spcPts val="0"/>
              </a:spcBef>
              <a:spcAft>
                <a:spcPts val="0"/>
              </a:spcAft>
              <a:buSzPts val="1200"/>
              <a:buFont typeface="Arial"/>
              <a:buChar char="●"/>
            </a:pPr>
            <a:r>
              <a:rPr lang="en-GB" sz="1200">
                <a:solidFill>
                  <a:srgbClr val="222222"/>
                </a:solidFill>
                <a:highlight>
                  <a:srgbClr val="FFFFFF"/>
                </a:highlight>
                <a:latin typeface="Arial"/>
                <a:ea typeface="Arial"/>
                <a:cs typeface="Arial"/>
                <a:sym typeface="Arial"/>
              </a:rPr>
              <a:t>The case study projects the fact that the organisation is yet to hit the saturation level with what it has envisioned as its desired goals concerning the attractiveness of the exchange system, this might fail to make an adequate number of customers interested about the offerings of the organisation. </a:t>
            </a:r>
            <a:endParaRPr sz="1200">
              <a:latin typeface="Arial"/>
              <a:ea typeface="Arial"/>
              <a:cs typeface="Arial"/>
              <a:sym typeface="Arial"/>
            </a:endParaRPr>
          </a:p>
        </p:txBody>
      </p:sp>
      <p:pic>
        <p:nvPicPr>
          <p:cNvPr id="158" name="Google Shape;158;p17"/>
          <p:cNvPicPr preferRelativeResize="0"/>
          <p:nvPr/>
        </p:nvPicPr>
        <p:blipFill>
          <a:blip r:embed="rId3">
            <a:alphaModFix/>
          </a:blip>
          <a:stretch>
            <a:fillRect/>
          </a:stretch>
        </p:blipFill>
        <p:spPr>
          <a:xfrm>
            <a:off x="4572003" y="1419625"/>
            <a:ext cx="3941399" cy="301917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18"/>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2400"/>
              </a:spcBef>
              <a:spcAft>
                <a:spcPts val="0"/>
              </a:spcAft>
              <a:buNone/>
            </a:pPr>
            <a:r>
              <a:rPr lang="en-GB" sz="2650" b="1">
                <a:latin typeface="Arial"/>
                <a:ea typeface="Arial"/>
                <a:cs typeface="Arial"/>
                <a:sym typeface="Arial"/>
              </a:rPr>
              <a:t>Discussion: Staff time and management</a:t>
            </a:r>
            <a:endParaRPr sz="2650" b="1">
              <a:latin typeface="Arial"/>
              <a:ea typeface="Arial"/>
              <a:cs typeface="Arial"/>
              <a:sym typeface="Arial"/>
            </a:endParaRPr>
          </a:p>
          <a:p>
            <a:pPr marL="0" lvl="0" indent="0" algn="l" rtl="0">
              <a:spcBef>
                <a:spcPts val="600"/>
              </a:spcBef>
              <a:spcAft>
                <a:spcPts val="0"/>
              </a:spcAft>
              <a:buNone/>
            </a:pPr>
            <a:endParaRPr/>
          </a:p>
        </p:txBody>
      </p:sp>
      <p:sp>
        <p:nvSpPr>
          <p:cNvPr id="164" name="Google Shape;164;p18"/>
          <p:cNvSpPr txBox="1">
            <a:spLocks noGrp="1"/>
          </p:cNvSpPr>
          <p:nvPr>
            <p:ph type="body" idx="1"/>
          </p:nvPr>
        </p:nvSpPr>
        <p:spPr>
          <a:xfrm>
            <a:off x="819150" y="1449750"/>
            <a:ext cx="4349700" cy="2988900"/>
          </a:xfrm>
          <a:prstGeom prst="rect">
            <a:avLst/>
          </a:prstGeom>
        </p:spPr>
        <p:txBody>
          <a:bodyPr spcFirstLastPara="1" wrap="square" lIns="91425" tIns="91425" rIns="91425" bIns="91425" anchor="t" anchorCtr="0">
            <a:normAutofit/>
          </a:bodyPr>
          <a:lstStyle/>
          <a:p>
            <a:pPr marL="457200" lvl="0" indent="-323850" algn="just" rtl="0">
              <a:lnSpc>
                <a:spcPct val="100000"/>
              </a:lnSpc>
              <a:spcBef>
                <a:spcPts val="1200"/>
              </a:spcBef>
              <a:spcAft>
                <a:spcPts val="0"/>
              </a:spcAft>
              <a:buSzPts val="1500"/>
              <a:buFont typeface="Arial"/>
              <a:buChar char="●"/>
            </a:pPr>
            <a:r>
              <a:rPr lang="en-GB" sz="1400">
                <a:solidFill>
                  <a:srgbClr val="000000"/>
                </a:solidFill>
                <a:latin typeface="Arial"/>
                <a:ea typeface="Arial"/>
                <a:cs typeface="Arial"/>
                <a:sym typeface="Arial"/>
              </a:rPr>
              <a:t>The case study projects that </a:t>
            </a:r>
            <a:r>
              <a:rPr lang="en-GB" sz="1400">
                <a:solidFill>
                  <a:srgbClr val="222222"/>
                </a:solidFill>
                <a:highlight>
                  <a:srgbClr val="FFFFFF"/>
                </a:highlight>
                <a:latin typeface="Arial"/>
                <a:ea typeface="Arial"/>
                <a:cs typeface="Arial"/>
                <a:sym typeface="Arial"/>
              </a:rPr>
              <a:t>Gudrun Sjödén has been struggling to manage its staff time after the deployment of the recent change.</a:t>
            </a:r>
            <a:endParaRPr sz="1400">
              <a:solidFill>
                <a:srgbClr val="222222"/>
              </a:solidFill>
              <a:highlight>
                <a:srgbClr val="FFFFFF"/>
              </a:highlight>
              <a:latin typeface="Arial"/>
              <a:ea typeface="Arial"/>
              <a:cs typeface="Arial"/>
              <a:sym typeface="Arial"/>
            </a:endParaRPr>
          </a:p>
          <a:p>
            <a:pPr marL="457200" lvl="0" indent="-323850" algn="just" rtl="0">
              <a:lnSpc>
                <a:spcPct val="100000"/>
              </a:lnSpc>
              <a:spcBef>
                <a:spcPts val="0"/>
              </a:spcBef>
              <a:spcAft>
                <a:spcPts val="0"/>
              </a:spcAft>
              <a:buSzPts val="1500"/>
              <a:buFont typeface="Arial"/>
              <a:buChar char="●"/>
            </a:pPr>
            <a:r>
              <a:rPr lang="en-GB" sz="1400">
                <a:solidFill>
                  <a:srgbClr val="222222"/>
                </a:solidFill>
                <a:highlight>
                  <a:srgbClr val="FFFFFF"/>
                </a:highlight>
                <a:latin typeface="Arial"/>
                <a:ea typeface="Arial"/>
                <a:cs typeface="Arial"/>
                <a:sym typeface="Arial"/>
              </a:rPr>
              <a:t>The scenario can be improved by opting for a momentary solution of hiring part-time operatives.</a:t>
            </a:r>
            <a:endParaRPr sz="1400">
              <a:solidFill>
                <a:srgbClr val="222222"/>
              </a:solidFill>
              <a:highlight>
                <a:srgbClr val="FFFFFF"/>
              </a:highlight>
              <a:latin typeface="Arial"/>
              <a:ea typeface="Arial"/>
              <a:cs typeface="Arial"/>
              <a:sym typeface="Arial"/>
            </a:endParaRPr>
          </a:p>
          <a:p>
            <a:pPr marL="457200" lvl="0" indent="-323850" algn="just" rtl="0">
              <a:lnSpc>
                <a:spcPct val="100000"/>
              </a:lnSpc>
              <a:spcBef>
                <a:spcPts val="0"/>
              </a:spcBef>
              <a:spcAft>
                <a:spcPts val="0"/>
              </a:spcAft>
              <a:buSzPts val="1500"/>
              <a:buFont typeface="Arial"/>
              <a:buChar char="●"/>
            </a:pPr>
            <a:r>
              <a:rPr lang="en-GB" sz="1400">
                <a:solidFill>
                  <a:srgbClr val="222222"/>
                </a:solidFill>
                <a:highlight>
                  <a:srgbClr val="FFFFFF"/>
                </a:highlight>
                <a:latin typeface="Arial"/>
                <a:ea typeface="Arial"/>
                <a:cs typeface="Arial"/>
                <a:sym typeface="Arial"/>
              </a:rPr>
              <a:t>Over the years, the frequency of deploying the practice of sorting the workforce into multiple shifts has increased considerably; Gudrun Sjödén can take heed of a similar approach to provide the employees with a more flexible routine of work. </a:t>
            </a:r>
            <a:endParaRPr sz="1500">
              <a:latin typeface="Arial"/>
              <a:ea typeface="Arial"/>
              <a:cs typeface="Arial"/>
              <a:sym typeface="Arial"/>
            </a:endParaRPr>
          </a:p>
        </p:txBody>
      </p:sp>
      <p:pic>
        <p:nvPicPr>
          <p:cNvPr id="165" name="Google Shape;165;p18"/>
          <p:cNvPicPr preferRelativeResize="0"/>
          <p:nvPr/>
        </p:nvPicPr>
        <p:blipFill>
          <a:blip r:embed="rId3">
            <a:alphaModFix/>
          </a:blip>
          <a:stretch>
            <a:fillRect/>
          </a:stretch>
        </p:blipFill>
        <p:spPr>
          <a:xfrm>
            <a:off x="5434700" y="1511375"/>
            <a:ext cx="3217479" cy="303849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19"/>
          <p:cNvSpPr txBox="1">
            <a:spLocks noGrp="1"/>
          </p:cNvSpPr>
          <p:nvPr>
            <p:ph type="title"/>
          </p:nvPr>
        </p:nvSpPr>
        <p:spPr>
          <a:xfrm>
            <a:off x="889875" y="227900"/>
            <a:ext cx="7505700" cy="377100"/>
          </a:xfrm>
          <a:prstGeom prst="rect">
            <a:avLst/>
          </a:prstGeom>
        </p:spPr>
        <p:txBody>
          <a:bodyPr spcFirstLastPara="1" wrap="square" lIns="91425" tIns="91425" rIns="91425" bIns="91425" anchor="t" anchorCtr="0">
            <a:noAutofit/>
          </a:bodyPr>
          <a:lstStyle/>
          <a:p>
            <a:pPr marL="0" lvl="0" indent="0" algn="ctr" rtl="0">
              <a:lnSpc>
                <a:spcPct val="100000"/>
              </a:lnSpc>
              <a:spcBef>
                <a:spcPts val="2400"/>
              </a:spcBef>
              <a:spcAft>
                <a:spcPts val="0"/>
              </a:spcAft>
              <a:buSzPts val="990"/>
              <a:buNone/>
            </a:pPr>
            <a:r>
              <a:rPr lang="en-GB" sz="1400" b="1">
                <a:latin typeface="Arial"/>
                <a:ea typeface="Arial"/>
                <a:cs typeface="Arial"/>
                <a:sym typeface="Arial"/>
              </a:rPr>
              <a:t>Macro-environmental factors affecting the business performance, PESTLE Analysis</a:t>
            </a:r>
            <a:endParaRPr sz="1400" b="1">
              <a:latin typeface="Arial"/>
              <a:ea typeface="Arial"/>
              <a:cs typeface="Arial"/>
              <a:sym typeface="Arial"/>
            </a:endParaRPr>
          </a:p>
          <a:p>
            <a:pPr marL="0" lvl="0" indent="0" algn="l" rtl="0">
              <a:spcBef>
                <a:spcPts val="600"/>
              </a:spcBef>
              <a:spcAft>
                <a:spcPts val="0"/>
              </a:spcAft>
              <a:buSzPts val="990"/>
              <a:buNone/>
            </a:pPr>
            <a:endParaRPr sz="2700"/>
          </a:p>
        </p:txBody>
      </p:sp>
      <p:graphicFrame>
        <p:nvGraphicFramePr>
          <p:cNvPr id="171" name="Google Shape;171;p19"/>
          <p:cNvGraphicFramePr/>
          <p:nvPr/>
        </p:nvGraphicFramePr>
        <p:xfrm>
          <a:off x="1091575" y="693250"/>
          <a:ext cx="3000000" cy="3000000"/>
        </p:xfrm>
        <a:graphic>
          <a:graphicData uri="http://schemas.openxmlformats.org/drawingml/2006/table">
            <a:tbl>
              <a:tblPr>
                <a:noFill/>
                <a:tableStyleId>{0A80125B-C4AD-49C3-B408-D0E48FEDEF7C}</a:tableStyleId>
              </a:tblPr>
              <a:tblGrid>
                <a:gridCol w="1134100">
                  <a:extLst>
                    <a:ext uri="{9D8B030D-6E8A-4147-A177-3AD203B41FA5}">
                      <a16:colId xmlns:a16="http://schemas.microsoft.com/office/drawing/2014/main" val="20000"/>
                    </a:ext>
                  </a:extLst>
                </a:gridCol>
                <a:gridCol w="1866750">
                  <a:extLst>
                    <a:ext uri="{9D8B030D-6E8A-4147-A177-3AD203B41FA5}">
                      <a16:colId xmlns:a16="http://schemas.microsoft.com/office/drawing/2014/main" val="20001"/>
                    </a:ext>
                  </a:extLst>
                </a:gridCol>
                <a:gridCol w="4431900">
                  <a:extLst>
                    <a:ext uri="{9D8B030D-6E8A-4147-A177-3AD203B41FA5}">
                      <a16:colId xmlns:a16="http://schemas.microsoft.com/office/drawing/2014/main" val="20002"/>
                    </a:ext>
                  </a:extLst>
                </a:gridCol>
              </a:tblGrid>
              <a:tr h="404350">
                <a:tc>
                  <a:txBody>
                    <a:bodyPr/>
                    <a:lstStyle/>
                    <a:p>
                      <a:pPr marL="0" lvl="0" indent="0" algn="ctr" rtl="0">
                        <a:lnSpc>
                          <a:spcPct val="100000"/>
                        </a:lnSpc>
                        <a:spcBef>
                          <a:spcPts val="1200"/>
                        </a:spcBef>
                        <a:spcAft>
                          <a:spcPts val="1200"/>
                        </a:spcAft>
                        <a:buNone/>
                      </a:pPr>
                      <a:r>
                        <a:rPr lang="en-GB" sz="800" b="1"/>
                        <a:t>Factors</a:t>
                      </a:r>
                      <a:endParaRPr sz="800" b="1"/>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lvl="0" indent="0" algn="ctr" rtl="0">
                        <a:lnSpc>
                          <a:spcPct val="100000"/>
                        </a:lnSpc>
                        <a:spcBef>
                          <a:spcPts val="1200"/>
                        </a:spcBef>
                        <a:spcAft>
                          <a:spcPts val="1200"/>
                        </a:spcAft>
                        <a:buNone/>
                      </a:pPr>
                      <a:r>
                        <a:rPr lang="en-GB" sz="800" b="1"/>
                        <a:t>Discussion/analysis</a:t>
                      </a:r>
                      <a:endParaRPr sz="800" b="1"/>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lvl="0" indent="0" algn="ctr" rtl="0">
                        <a:lnSpc>
                          <a:spcPct val="100000"/>
                        </a:lnSpc>
                        <a:spcBef>
                          <a:spcPts val="1200"/>
                        </a:spcBef>
                        <a:spcAft>
                          <a:spcPts val="1200"/>
                        </a:spcAft>
                        <a:buNone/>
                      </a:pPr>
                      <a:r>
                        <a:rPr lang="en-GB" sz="800" b="1"/>
                        <a:t>Impact</a:t>
                      </a:r>
                      <a:endParaRPr sz="800" b="1"/>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0"/>
                  </a:ext>
                </a:extLst>
              </a:tr>
              <a:tr h="599300">
                <a:tc>
                  <a:txBody>
                    <a:bodyPr/>
                    <a:lstStyle/>
                    <a:p>
                      <a:pPr marL="0" lvl="0" indent="0" algn="just" rtl="0">
                        <a:lnSpc>
                          <a:spcPct val="100000"/>
                        </a:lnSpc>
                        <a:spcBef>
                          <a:spcPts val="1200"/>
                        </a:spcBef>
                        <a:spcAft>
                          <a:spcPts val="1200"/>
                        </a:spcAft>
                        <a:buNone/>
                      </a:pPr>
                      <a:r>
                        <a:rPr lang="en-GB" sz="500"/>
                        <a:t>Political factors</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457200" lvl="0" indent="0" algn="just" rtl="0">
                        <a:lnSpc>
                          <a:spcPct val="100000"/>
                        </a:lnSpc>
                        <a:spcBef>
                          <a:spcPts val="1200"/>
                        </a:spcBef>
                        <a:spcAft>
                          <a:spcPts val="1200"/>
                        </a:spcAft>
                        <a:buNone/>
                      </a:pPr>
                      <a:r>
                        <a:rPr lang="en-GB" sz="500"/>
                        <a:t>●    Changing political dynamics might give birth to new hurdles for the company.</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1200"/>
                        </a:spcBef>
                        <a:spcAft>
                          <a:spcPts val="1200"/>
                        </a:spcAft>
                        <a:buNone/>
                      </a:pPr>
                      <a:r>
                        <a:rPr lang="en-GB" sz="500"/>
                        <a:t>The political stability of a country regulates the process of revenue generation. Encountering instability might adversely affect the process.</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499525">
                <a:tc>
                  <a:txBody>
                    <a:bodyPr/>
                    <a:lstStyle/>
                    <a:p>
                      <a:pPr marL="0" lvl="0" indent="0" algn="just" rtl="0">
                        <a:lnSpc>
                          <a:spcPct val="100000"/>
                        </a:lnSpc>
                        <a:spcBef>
                          <a:spcPts val="1200"/>
                        </a:spcBef>
                        <a:spcAft>
                          <a:spcPts val="1200"/>
                        </a:spcAft>
                        <a:buNone/>
                      </a:pPr>
                      <a:r>
                        <a:rPr lang="en-GB" sz="500"/>
                        <a:t>Economic factors</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1200"/>
                        </a:spcBef>
                        <a:spcAft>
                          <a:spcPts val="1200"/>
                        </a:spcAft>
                        <a:buNone/>
                      </a:pPr>
                      <a:r>
                        <a:rPr lang="en-GB" sz="500"/>
                        <a:t>                         ●     Encountering sudden inflation.</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1200"/>
                        </a:spcBef>
                        <a:spcAft>
                          <a:spcPts val="1200"/>
                        </a:spcAft>
                        <a:buNone/>
                      </a:pPr>
                      <a:r>
                        <a:rPr lang="en-GB" sz="500"/>
                        <a:t>The fluctuation of the economic strength of the potential consumer base might influence the rate of revenue generation.</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668425">
                <a:tc>
                  <a:txBody>
                    <a:bodyPr/>
                    <a:lstStyle/>
                    <a:p>
                      <a:pPr marL="0" lvl="0" indent="0" algn="just" rtl="0">
                        <a:lnSpc>
                          <a:spcPct val="100000"/>
                        </a:lnSpc>
                        <a:spcBef>
                          <a:spcPts val="1200"/>
                        </a:spcBef>
                        <a:spcAft>
                          <a:spcPts val="1200"/>
                        </a:spcAft>
                        <a:buNone/>
                      </a:pPr>
                      <a:r>
                        <a:rPr lang="en-GB" sz="500"/>
                        <a:t>Social factors</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457200" lvl="0" indent="0" algn="just" rtl="0">
                        <a:lnSpc>
                          <a:spcPct val="100000"/>
                        </a:lnSpc>
                        <a:spcBef>
                          <a:spcPts val="1200"/>
                        </a:spcBef>
                        <a:spcAft>
                          <a:spcPts val="1200"/>
                        </a:spcAft>
                        <a:buNone/>
                      </a:pPr>
                      <a:r>
                        <a:rPr lang="en-GB" sz="500"/>
                        <a:t>●  </a:t>
                      </a:r>
                      <a:r>
                        <a:rPr lang="en-GB" sz="500">
                          <a:solidFill>
                            <a:srgbClr val="222222"/>
                          </a:solidFill>
                          <a:highlight>
                            <a:srgbClr val="FFFFFF"/>
                          </a:highlight>
                        </a:rPr>
                        <a:t>Gudrun Sjödén has developed the exchange practice in order to address an important societal factor</a:t>
                      </a:r>
                      <a:endParaRPr sz="500">
                        <a:solidFill>
                          <a:srgbClr val="222222"/>
                        </a:solidFill>
                        <a:highlight>
                          <a:srgbClr val="FFFFFF"/>
                        </a:highlight>
                      </a:endParaRPr>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1200"/>
                        </a:spcBef>
                        <a:spcAft>
                          <a:spcPts val="1200"/>
                        </a:spcAft>
                        <a:buNone/>
                      </a:pPr>
                      <a:r>
                        <a:rPr lang="en-GB" sz="500"/>
                        <a:t>As has been discussed before the preferences of consumers have now become way too inclined towards the societal practices in which a company indulges (</a:t>
                      </a:r>
                      <a:r>
                        <a:rPr lang="en-GB" sz="500">
                          <a:solidFill>
                            <a:srgbClr val="222222"/>
                          </a:solidFill>
                          <a:highlight>
                            <a:srgbClr val="FFFFFF"/>
                          </a:highlight>
                        </a:rPr>
                        <a:t>Bartik </a:t>
                      </a:r>
                      <a:r>
                        <a:rPr lang="en-GB" sz="500" i="1">
                          <a:solidFill>
                            <a:srgbClr val="222222"/>
                          </a:solidFill>
                          <a:highlight>
                            <a:srgbClr val="FFFFFF"/>
                          </a:highlight>
                        </a:rPr>
                        <a:t>et al</a:t>
                      </a:r>
                      <a:r>
                        <a:rPr lang="en-GB" sz="500">
                          <a:solidFill>
                            <a:srgbClr val="222222"/>
                          </a:solidFill>
                          <a:highlight>
                            <a:srgbClr val="FFFFFF"/>
                          </a:highlight>
                        </a:rPr>
                        <a:t>., 2020)</a:t>
                      </a:r>
                      <a:r>
                        <a:rPr lang="en-GB" sz="500"/>
                        <a:t>. It has the potential to positively influence the brand image of </a:t>
                      </a:r>
                      <a:r>
                        <a:rPr lang="en-GB" sz="500">
                          <a:solidFill>
                            <a:srgbClr val="222222"/>
                          </a:solidFill>
                          <a:highlight>
                            <a:srgbClr val="FFFFFF"/>
                          </a:highlight>
                        </a:rPr>
                        <a:t>Gudrun Sjödén</a:t>
                      </a:r>
                      <a:r>
                        <a:rPr lang="en-GB" sz="500"/>
                        <a:t>.</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599300">
                <a:tc>
                  <a:txBody>
                    <a:bodyPr/>
                    <a:lstStyle/>
                    <a:p>
                      <a:pPr marL="0" lvl="0" indent="0" algn="just" rtl="0">
                        <a:lnSpc>
                          <a:spcPct val="100000"/>
                        </a:lnSpc>
                        <a:spcBef>
                          <a:spcPts val="1200"/>
                        </a:spcBef>
                        <a:spcAft>
                          <a:spcPts val="1200"/>
                        </a:spcAft>
                        <a:buNone/>
                      </a:pPr>
                      <a:r>
                        <a:rPr lang="en-GB" sz="500"/>
                        <a:t>Technological factors </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457200" lvl="0" indent="0" algn="just" rtl="0">
                        <a:lnSpc>
                          <a:spcPct val="100000"/>
                        </a:lnSpc>
                        <a:spcBef>
                          <a:spcPts val="1200"/>
                        </a:spcBef>
                        <a:spcAft>
                          <a:spcPts val="1200"/>
                        </a:spcAft>
                        <a:buNone/>
                      </a:pPr>
                      <a:r>
                        <a:rPr lang="en-GB" sz="500"/>
                        <a:t>● Sudden technological advancement</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1200"/>
                        </a:spcBef>
                        <a:spcAft>
                          <a:spcPts val="1200"/>
                        </a:spcAft>
                        <a:buNone/>
                      </a:pPr>
                      <a:r>
                        <a:rPr lang="en-GB" sz="500"/>
                        <a:t>This might disrupt the flow of operations as the chances of all the employees being equally technologically sound are pretty slim. But the organisation has been operating online for years, which illustrates its efficiency in handling technological changes.</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599300">
                <a:tc>
                  <a:txBody>
                    <a:bodyPr/>
                    <a:lstStyle/>
                    <a:p>
                      <a:pPr marL="0" lvl="0" indent="0" algn="just" rtl="0">
                        <a:lnSpc>
                          <a:spcPct val="100000"/>
                        </a:lnSpc>
                        <a:spcBef>
                          <a:spcPts val="1200"/>
                        </a:spcBef>
                        <a:spcAft>
                          <a:spcPts val="1200"/>
                        </a:spcAft>
                        <a:buNone/>
                      </a:pPr>
                      <a:r>
                        <a:rPr lang="en-GB" sz="500"/>
                        <a:t>Legal factors</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457200" lvl="0" indent="0" algn="just" rtl="0">
                        <a:lnSpc>
                          <a:spcPct val="100000"/>
                        </a:lnSpc>
                        <a:spcBef>
                          <a:spcPts val="1200"/>
                        </a:spcBef>
                        <a:spcAft>
                          <a:spcPts val="1200"/>
                        </a:spcAft>
                        <a:buNone/>
                      </a:pPr>
                      <a:r>
                        <a:rPr lang="en-GB" sz="500"/>
                        <a:t>●       The  influence of perpetually changing business legislations</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1200"/>
                        </a:spcBef>
                        <a:spcAft>
                          <a:spcPts val="1200"/>
                        </a:spcAft>
                        <a:buNone/>
                      </a:pPr>
                      <a:r>
                        <a:rPr lang="en-GB" sz="500"/>
                        <a:t>The company might encounter problems due to newly deployed legislation and laws concerning trade regulations.</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574450">
                <a:tc>
                  <a:txBody>
                    <a:bodyPr/>
                    <a:lstStyle/>
                    <a:p>
                      <a:pPr marL="0" lvl="0" indent="0" algn="just" rtl="0">
                        <a:lnSpc>
                          <a:spcPct val="100000"/>
                        </a:lnSpc>
                        <a:spcBef>
                          <a:spcPts val="1200"/>
                        </a:spcBef>
                        <a:spcAft>
                          <a:spcPts val="1200"/>
                        </a:spcAft>
                        <a:buNone/>
                      </a:pPr>
                      <a:r>
                        <a:rPr lang="en-GB" sz="500"/>
                        <a:t>Environmental factors</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457200" lvl="0" indent="0" algn="just" rtl="0">
                        <a:lnSpc>
                          <a:spcPct val="100000"/>
                        </a:lnSpc>
                        <a:spcBef>
                          <a:spcPts val="1200"/>
                        </a:spcBef>
                        <a:spcAft>
                          <a:spcPts val="1200"/>
                        </a:spcAft>
                        <a:buNone/>
                      </a:pPr>
                      <a:r>
                        <a:rPr lang="en-GB" sz="500"/>
                        <a:t>●       The  effect of resorting to sustainable practices</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lvl="0" indent="0" algn="just" rtl="0">
                        <a:lnSpc>
                          <a:spcPct val="100000"/>
                        </a:lnSpc>
                        <a:spcBef>
                          <a:spcPts val="1200"/>
                        </a:spcBef>
                        <a:spcAft>
                          <a:spcPts val="1200"/>
                        </a:spcAft>
                        <a:buNone/>
                      </a:pPr>
                      <a:r>
                        <a:rPr lang="en-GB" sz="500"/>
                        <a:t>Adhering to sustainable practices has the potential to positively influence the perception of consumers towards the company (</a:t>
                      </a:r>
                      <a:r>
                        <a:rPr lang="en-GB" sz="500">
                          <a:solidFill>
                            <a:srgbClr val="222222"/>
                          </a:solidFill>
                          <a:highlight>
                            <a:srgbClr val="FFFFFF"/>
                          </a:highlight>
                        </a:rPr>
                        <a:t>Boz </a:t>
                      </a:r>
                      <a:r>
                        <a:rPr lang="en-GB" sz="500" i="1">
                          <a:solidFill>
                            <a:srgbClr val="222222"/>
                          </a:solidFill>
                          <a:highlight>
                            <a:srgbClr val="FFFFFF"/>
                          </a:highlight>
                        </a:rPr>
                        <a:t>et al</a:t>
                      </a:r>
                      <a:r>
                        <a:rPr lang="en-GB" sz="500">
                          <a:solidFill>
                            <a:srgbClr val="222222"/>
                          </a:solidFill>
                          <a:highlight>
                            <a:srgbClr val="FFFFFF"/>
                          </a:highlight>
                        </a:rPr>
                        <a:t>., 2020, p.219)</a:t>
                      </a:r>
                      <a:r>
                        <a:rPr lang="en-GB" sz="500"/>
                        <a:t>.</a:t>
                      </a:r>
                      <a:endParaRPr sz="500"/>
                    </a:p>
                  </a:txBody>
                  <a:tcPr marL="63500" marR="63500" marT="63500" marB="63500">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0"/>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2400"/>
              </a:spcBef>
              <a:spcAft>
                <a:spcPts val="0"/>
              </a:spcAft>
              <a:buNone/>
            </a:pPr>
            <a:r>
              <a:rPr lang="en-GB" sz="2650" b="1">
                <a:latin typeface="Arial"/>
                <a:ea typeface="Arial"/>
                <a:cs typeface="Arial"/>
                <a:sym typeface="Arial"/>
              </a:rPr>
              <a:t>Analysis of the business problem, Causes</a:t>
            </a:r>
            <a:endParaRPr sz="2650" b="1">
              <a:latin typeface="Arial"/>
              <a:ea typeface="Arial"/>
              <a:cs typeface="Arial"/>
              <a:sym typeface="Arial"/>
            </a:endParaRPr>
          </a:p>
          <a:p>
            <a:pPr marL="0" lvl="0" indent="0" algn="l" rtl="0">
              <a:spcBef>
                <a:spcPts val="600"/>
              </a:spcBef>
              <a:spcAft>
                <a:spcPts val="0"/>
              </a:spcAft>
              <a:buNone/>
            </a:pPr>
            <a:endParaRPr/>
          </a:p>
        </p:txBody>
      </p:sp>
      <p:sp>
        <p:nvSpPr>
          <p:cNvPr id="177" name="Google Shape;177;p20"/>
          <p:cNvSpPr txBox="1">
            <a:spLocks noGrp="1"/>
          </p:cNvSpPr>
          <p:nvPr>
            <p:ph type="body" idx="1"/>
          </p:nvPr>
        </p:nvSpPr>
        <p:spPr>
          <a:xfrm>
            <a:off x="819150" y="3567675"/>
            <a:ext cx="7505700" cy="1224000"/>
          </a:xfrm>
          <a:prstGeom prst="rect">
            <a:avLst/>
          </a:prstGeom>
        </p:spPr>
        <p:txBody>
          <a:bodyPr spcFirstLastPara="1" wrap="square" lIns="91425" tIns="91425" rIns="91425" bIns="91425" anchor="t" anchorCtr="0">
            <a:normAutofit/>
          </a:bodyPr>
          <a:lstStyle/>
          <a:p>
            <a:pPr marL="457200" lvl="0" indent="-311150" algn="just" rtl="0">
              <a:lnSpc>
                <a:spcPct val="100000"/>
              </a:lnSpc>
              <a:spcBef>
                <a:spcPts val="1200"/>
              </a:spcBef>
              <a:spcAft>
                <a:spcPts val="0"/>
              </a:spcAft>
              <a:buSzPts val="1300"/>
              <a:buFont typeface="Arial"/>
              <a:buChar char="●"/>
            </a:pPr>
            <a:r>
              <a:rPr lang="en-GB" sz="1200">
                <a:solidFill>
                  <a:srgbClr val="000000"/>
                </a:solidFill>
                <a:latin typeface="Arial"/>
                <a:ea typeface="Arial"/>
                <a:cs typeface="Arial"/>
                <a:sym typeface="Arial"/>
              </a:rPr>
              <a:t>As has already been projected in the case study, the outbreak of Covid is the primary factor contributing to the problem.</a:t>
            </a:r>
            <a:endParaRPr sz="1200">
              <a:solidFill>
                <a:srgbClr val="000000"/>
              </a:solidFill>
              <a:latin typeface="Arial"/>
              <a:ea typeface="Arial"/>
              <a:cs typeface="Arial"/>
              <a:sym typeface="Arial"/>
            </a:endParaRPr>
          </a:p>
          <a:p>
            <a:pPr marL="457200" lvl="0" indent="-311150" algn="just" rtl="0">
              <a:lnSpc>
                <a:spcPct val="100000"/>
              </a:lnSpc>
              <a:spcBef>
                <a:spcPts val="0"/>
              </a:spcBef>
              <a:spcAft>
                <a:spcPts val="0"/>
              </a:spcAft>
              <a:buSzPts val="1300"/>
              <a:buFont typeface="Arial"/>
              <a:buChar char="●"/>
            </a:pPr>
            <a:r>
              <a:rPr lang="en-GB" sz="1200">
                <a:solidFill>
                  <a:srgbClr val="000000"/>
                </a:solidFill>
                <a:latin typeface="Arial"/>
                <a:ea typeface="Arial"/>
                <a:cs typeface="Arial"/>
                <a:sym typeface="Arial"/>
              </a:rPr>
              <a:t>One must address the fact that the demands and desires of consumers always stay in a cycle of perpetual changes, the recent rise in hygiene concerns can be a market trend which is just fuelled by the outbreak of Covid-19. </a:t>
            </a:r>
            <a:endParaRPr>
              <a:latin typeface="Arial"/>
              <a:ea typeface="Arial"/>
              <a:cs typeface="Arial"/>
              <a:sym typeface="Arial"/>
            </a:endParaRPr>
          </a:p>
        </p:txBody>
      </p:sp>
      <p:pic>
        <p:nvPicPr>
          <p:cNvPr id="178" name="Google Shape;178;p20"/>
          <p:cNvPicPr preferRelativeResize="0"/>
          <p:nvPr/>
        </p:nvPicPr>
        <p:blipFill rotWithShape="1">
          <a:blip r:embed="rId3">
            <a:alphaModFix/>
          </a:blip>
          <a:srcRect l="-3689" t="1738" r="3690" b="13873"/>
          <a:stretch/>
        </p:blipFill>
        <p:spPr>
          <a:xfrm>
            <a:off x="2431413" y="1369875"/>
            <a:ext cx="4281175" cy="20213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1"/>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2400"/>
              </a:spcBef>
              <a:spcAft>
                <a:spcPts val="0"/>
              </a:spcAft>
              <a:buNone/>
            </a:pPr>
            <a:r>
              <a:rPr lang="en-GB" sz="2650" b="1">
                <a:latin typeface="Arial"/>
                <a:ea typeface="Arial"/>
                <a:cs typeface="Arial"/>
                <a:sym typeface="Arial"/>
              </a:rPr>
              <a:t>Analysis of the business problem, Effects</a:t>
            </a:r>
            <a:endParaRPr sz="2650" b="1">
              <a:latin typeface="Arial"/>
              <a:ea typeface="Arial"/>
              <a:cs typeface="Arial"/>
              <a:sym typeface="Arial"/>
            </a:endParaRPr>
          </a:p>
          <a:p>
            <a:pPr marL="0" lvl="0" indent="0" algn="l" rtl="0">
              <a:spcBef>
                <a:spcPts val="600"/>
              </a:spcBef>
              <a:spcAft>
                <a:spcPts val="0"/>
              </a:spcAft>
              <a:buNone/>
            </a:pPr>
            <a:endParaRPr/>
          </a:p>
        </p:txBody>
      </p:sp>
      <p:sp>
        <p:nvSpPr>
          <p:cNvPr id="184" name="Google Shape;184;p21"/>
          <p:cNvSpPr txBox="1">
            <a:spLocks noGrp="1"/>
          </p:cNvSpPr>
          <p:nvPr>
            <p:ph type="body" idx="1"/>
          </p:nvPr>
        </p:nvSpPr>
        <p:spPr>
          <a:xfrm>
            <a:off x="819150" y="3050800"/>
            <a:ext cx="7505700" cy="1387800"/>
          </a:xfrm>
          <a:prstGeom prst="rect">
            <a:avLst/>
          </a:prstGeom>
        </p:spPr>
        <p:txBody>
          <a:bodyPr spcFirstLastPara="1" wrap="square" lIns="91425" tIns="91425" rIns="91425" bIns="91425" anchor="t" anchorCtr="0">
            <a:normAutofit/>
          </a:bodyPr>
          <a:lstStyle/>
          <a:p>
            <a:pPr marL="457200" lvl="0" indent="-311150" algn="l" rtl="0">
              <a:lnSpc>
                <a:spcPct val="100000"/>
              </a:lnSpc>
              <a:spcBef>
                <a:spcPts val="1200"/>
              </a:spcBef>
              <a:spcAft>
                <a:spcPts val="0"/>
              </a:spcAft>
              <a:buSzPts val="1300"/>
              <a:buFont typeface="Arial"/>
              <a:buChar char="●"/>
            </a:pPr>
            <a:r>
              <a:rPr lang="en-GB" sz="1200">
                <a:solidFill>
                  <a:srgbClr val="000000"/>
                </a:solidFill>
                <a:latin typeface="Arial"/>
                <a:ea typeface="Arial"/>
                <a:cs typeface="Arial"/>
                <a:sym typeface="Arial"/>
              </a:rPr>
              <a:t>From what has surfaced after investigating the case study it can be deduced that after the outbreak of Covid, the rate of customer engagement has decreased drastically for the company.</a:t>
            </a:r>
            <a:endParaRPr sz="1200">
              <a:solidFill>
                <a:srgbClr val="000000"/>
              </a:solidFill>
              <a:latin typeface="Arial"/>
              <a:ea typeface="Arial"/>
              <a:cs typeface="Arial"/>
              <a:sym typeface="Arial"/>
            </a:endParaRPr>
          </a:p>
          <a:p>
            <a:pPr marL="457200" lvl="0" indent="-311150" algn="l" rtl="0">
              <a:lnSpc>
                <a:spcPct val="100000"/>
              </a:lnSpc>
              <a:spcBef>
                <a:spcPts val="0"/>
              </a:spcBef>
              <a:spcAft>
                <a:spcPts val="0"/>
              </a:spcAft>
              <a:buSzPts val="1300"/>
              <a:buFont typeface="Arial"/>
              <a:buChar char="●"/>
            </a:pPr>
            <a:r>
              <a:rPr lang="en-GB" sz="1200">
                <a:solidFill>
                  <a:srgbClr val="000000"/>
                </a:solidFill>
                <a:latin typeface="Arial"/>
                <a:ea typeface="Arial"/>
                <a:cs typeface="Arial"/>
                <a:sym typeface="Arial"/>
              </a:rPr>
              <a:t>It has been identified that an organisation devoid of proper strategies to integrate innovation within the operational procedures often  fail to distinguish itself from its contemporaries and thereby fail to uphold its relevance in the market. </a:t>
            </a:r>
            <a:endParaRPr>
              <a:latin typeface="Arial"/>
              <a:ea typeface="Arial"/>
              <a:cs typeface="Arial"/>
              <a:sym typeface="Arial"/>
            </a:endParaRPr>
          </a:p>
        </p:txBody>
      </p:sp>
      <p:pic>
        <p:nvPicPr>
          <p:cNvPr id="185" name="Google Shape;185;p21"/>
          <p:cNvPicPr preferRelativeResize="0"/>
          <p:nvPr/>
        </p:nvPicPr>
        <p:blipFill>
          <a:blip r:embed="rId3">
            <a:alphaModFix/>
          </a:blip>
          <a:stretch>
            <a:fillRect/>
          </a:stretch>
        </p:blipFill>
        <p:spPr>
          <a:xfrm>
            <a:off x="1003559" y="1599625"/>
            <a:ext cx="7136900" cy="10729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22"/>
          <p:cNvSpPr txBox="1">
            <a:spLocks noGrp="1"/>
          </p:cNvSpPr>
          <p:nvPr>
            <p:ph type="title"/>
          </p:nvPr>
        </p:nvSpPr>
        <p:spPr>
          <a:xfrm>
            <a:off x="819150" y="341325"/>
            <a:ext cx="7505700" cy="490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2400" b="1">
                <a:latin typeface="Arial"/>
                <a:ea typeface="Arial"/>
                <a:cs typeface="Arial"/>
                <a:sym typeface="Arial"/>
              </a:rPr>
              <a:t>Conclusion</a:t>
            </a:r>
            <a:endParaRPr sz="2400" b="1">
              <a:latin typeface="Arial"/>
              <a:ea typeface="Arial"/>
              <a:cs typeface="Arial"/>
              <a:sym typeface="Arial"/>
            </a:endParaRPr>
          </a:p>
        </p:txBody>
      </p:sp>
      <p:sp>
        <p:nvSpPr>
          <p:cNvPr id="191" name="Google Shape;191;p22"/>
          <p:cNvSpPr txBox="1">
            <a:spLocks noGrp="1"/>
          </p:cNvSpPr>
          <p:nvPr>
            <p:ph type="body" idx="1"/>
          </p:nvPr>
        </p:nvSpPr>
        <p:spPr>
          <a:xfrm>
            <a:off x="819150" y="3038200"/>
            <a:ext cx="7505700" cy="1400400"/>
          </a:xfrm>
          <a:prstGeom prst="rect">
            <a:avLst/>
          </a:prstGeom>
        </p:spPr>
        <p:txBody>
          <a:bodyPr spcFirstLastPara="1" wrap="square" lIns="91425" tIns="91425" rIns="91425" bIns="91425" anchor="t" anchorCtr="0">
            <a:normAutofit/>
          </a:bodyPr>
          <a:lstStyle/>
          <a:p>
            <a:pPr marL="457200" lvl="0" indent="-311150" algn="l" rtl="0">
              <a:lnSpc>
                <a:spcPct val="100000"/>
              </a:lnSpc>
              <a:spcBef>
                <a:spcPts val="1200"/>
              </a:spcBef>
              <a:spcAft>
                <a:spcPts val="0"/>
              </a:spcAft>
              <a:buSzPts val="1300"/>
              <a:buFont typeface="Arial"/>
              <a:buChar char="●"/>
            </a:pPr>
            <a:r>
              <a:rPr lang="en-GB" sz="1200">
                <a:solidFill>
                  <a:srgbClr val="000000"/>
                </a:solidFill>
                <a:latin typeface="Arial"/>
                <a:ea typeface="Arial"/>
                <a:cs typeface="Arial"/>
                <a:sym typeface="Arial"/>
              </a:rPr>
              <a:t>The effectiveness of the decision making capabilities and the foresight of the company have been tested during the aftermath of Covid-19.</a:t>
            </a:r>
            <a:endParaRPr sz="1200">
              <a:solidFill>
                <a:srgbClr val="000000"/>
              </a:solidFill>
              <a:latin typeface="Arial"/>
              <a:ea typeface="Arial"/>
              <a:cs typeface="Arial"/>
              <a:sym typeface="Arial"/>
            </a:endParaRPr>
          </a:p>
          <a:p>
            <a:pPr marL="457200" lvl="0" indent="-311150" algn="l" rtl="0">
              <a:lnSpc>
                <a:spcPct val="100000"/>
              </a:lnSpc>
              <a:spcBef>
                <a:spcPts val="0"/>
              </a:spcBef>
              <a:spcAft>
                <a:spcPts val="0"/>
              </a:spcAft>
              <a:buSzPts val="1300"/>
              <a:buFont typeface="Arial"/>
              <a:buChar char="●"/>
            </a:pPr>
            <a:r>
              <a:rPr lang="en-GB" sz="1200">
                <a:solidFill>
                  <a:srgbClr val="000000"/>
                </a:solidFill>
                <a:latin typeface="Arial"/>
                <a:ea typeface="Arial"/>
                <a:cs typeface="Arial"/>
                <a:sym typeface="Arial"/>
              </a:rPr>
              <a:t>The findings of the study project that even though  </a:t>
            </a:r>
            <a:r>
              <a:rPr lang="en-GB" sz="1200">
                <a:solidFill>
                  <a:srgbClr val="222222"/>
                </a:solidFill>
                <a:highlight>
                  <a:srgbClr val="FFFFFF"/>
                </a:highlight>
                <a:latin typeface="Arial"/>
                <a:ea typeface="Arial"/>
                <a:cs typeface="Arial"/>
                <a:sym typeface="Arial"/>
              </a:rPr>
              <a:t>Gudrun Sjödén is struggling a bit with integrating sound strategies to improve the attractiveness of the initiative which it has undertaken, it surely holds the potential to  investigate the latest market trends and get itself out of the scenario in a matter of moments.</a:t>
            </a:r>
            <a:endParaRPr>
              <a:latin typeface="Arial"/>
              <a:ea typeface="Arial"/>
              <a:cs typeface="Arial"/>
              <a:sym typeface="Arial"/>
            </a:endParaRPr>
          </a:p>
        </p:txBody>
      </p:sp>
      <p:pic>
        <p:nvPicPr>
          <p:cNvPr id="192" name="Google Shape;192;p22"/>
          <p:cNvPicPr preferRelativeResize="0"/>
          <p:nvPr/>
        </p:nvPicPr>
        <p:blipFill>
          <a:blip r:embed="rId3">
            <a:alphaModFix/>
          </a:blip>
          <a:stretch>
            <a:fillRect/>
          </a:stretch>
        </p:blipFill>
        <p:spPr>
          <a:xfrm>
            <a:off x="2510825" y="984275"/>
            <a:ext cx="4122349" cy="199354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23"/>
          <p:cNvSpPr txBox="1">
            <a:spLocks noGrp="1"/>
          </p:cNvSpPr>
          <p:nvPr>
            <p:ph type="body" idx="1"/>
          </p:nvPr>
        </p:nvSpPr>
        <p:spPr>
          <a:xfrm>
            <a:off x="819150" y="932900"/>
            <a:ext cx="7505700" cy="2976300"/>
          </a:xfrm>
          <a:prstGeom prst="rect">
            <a:avLst/>
          </a:prstGeom>
        </p:spPr>
        <p:txBody>
          <a:bodyPr spcFirstLastPara="1" wrap="square" lIns="91425" tIns="91425" rIns="91425" bIns="91425" anchor="t" anchorCtr="0">
            <a:noAutofit/>
          </a:bodyPr>
          <a:lstStyle/>
          <a:p>
            <a:pPr marL="0" lvl="0" indent="0" algn="l" rtl="0">
              <a:lnSpc>
                <a:spcPct val="100000"/>
              </a:lnSpc>
              <a:spcBef>
                <a:spcPts val="1200"/>
              </a:spcBef>
              <a:spcAft>
                <a:spcPts val="0"/>
              </a:spcAft>
              <a:buNone/>
            </a:pPr>
            <a:r>
              <a:rPr lang="en-GB" sz="700" b="1">
                <a:solidFill>
                  <a:srgbClr val="222222"/>
                </a:solidFill>
                <a:highlight>
                  <a:srgbClr val="FFFFFF"/>
                </a:highlight>
                <a:latin typeface="Times New Roman"/>
                <a:ea typeface="Times New Roman"/>
                <a:cs typeface="Times New Roman"/>
                <a:sym typeface="Times New Roman"/>
              </a:rPr>
              <a:t>Journals</a:t>
            </a:r>
            <a:endParaRPr sz="700" b="1">
              <a:solidFill>
                <a:srgbClr val="222222"/>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GB" sz="700">
                <a:solidFill>
                  <a:srgbClr val="222222"/>
                </a:solidFill>
                <a:highlight>
                  <a:srgbClr val="FFFFFF"/>
                </a:highlight>
                <a:latin typeface="Times New Roman"/>
                <a:ea typeface="Times New Roman"/>
                <a:cs typeface="Times New Roman"/>
                <a:sym typeface="Times New Roman"/>
              </a:rPr>
              <a:t>Bartik, A.W., Bertrand, M., Cullen, Z.B., Glaeser, E.L., Luca, M. and Stanton, C.T., 2020. </a:t>
            </a:r>
            <a:r>
              <a:rPr lang="en-GB" sz="700" i="1">
                <a:solidFill>
                  <a:srgbClr val="222222"/>
                </a:solidFill>
                <a:highlight>
                  <a:srgbClr val="FFFFFF"/>
                </a:highlight>
                <a:latin typeface="Times New Roman"/>
                <a:ea typeface="Times New Roman"/>
                <a:cs typeface="Times New Roman"/>
                <a:sym typeface="Times New Roman"/>
              </a:rPr>
              <a:t>How are small businesses adjusting to COVID-19? Early evidence from a survey</a:t>
            </a:r>
            <a:r>
              <a:rPr lang="en-GB" sz="700">
                <a:solidFill>
                  <a:srgbClr val="222222"/>
                </a:solidFill>
                <a:highlight>
                  <a:srgbClr val="FFFFFF"/>
                </a:highlight>
                <a:latin typeface="Times New Roman"/>
                <a:ea typeface="Times New Roman"/>
                <a:cs typeface="Times New Roman"/>
                <a:sym typeface="Times New Roman"/>
              </a:rPr>
              <a:t> (No. w26989). National Bureau of Economic Research.</a:t>
            </a:r>
            <a:r>
              <a:rPr lang="en-GB" sz="700">
                <a:solidFill>
                  <a:srgbClr val="222222"/>
                </a:solidFill>
                <a:highlight>
                  <a:srgbClr val="FFFFFF"/>
                </a:highlight>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GB" sz="700" u="sng">
                <a:solidFill>
                  <a:srgbClr val="1155CC"/>
                </a:solidFill>
                <a:highlight>
                  <a:srgbClr val="FFFFFF"/>
                </a:highlight>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https://www.nber.org/system/files/working_papers/w26989/w26989.pdf</a:t>
            </a:r>
            <a:endParaRPr sz="7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GB" sz="700">
                <a:solidFill>
                  <a:srgbClr val="222222"/>
                </a:solidFill>
                <a:highlight>
                  <a:srgbClr val="FFFFFF"/>
                </a:highlight>
                <a:latin typeface="Times New Roman"/>
                <a:ea typeface="Times New Roman"/>
                <a:cs typeface="Times New Roman"/>
                <a:sym typeface="Times New Roman"/>
              </a:rPr>
              <a:t>Boz, Z., Korhonen, V. and Koelsch Sand, C., 2020. Consumer considerations for the implementation of sustainable packaging: A review. </a:t>
            </a:r>
            <a:r>
              <a:rPr lang="en-GB" sz="700" i="1">
                <a:solidFill>
                  <a:srgbClr val="222222"/>
                </a:solidFill>
                <a:highlight>
                  <a:srgbClr val="FFFFFF"/>
                </a:highlight>
                <a:latin typeface="Times New Roman"/>
                <a:ea typeface="Times New Roman"/>
                <a:cs typeface="Times New Roman"/>
                <a:sym typeface="Times New Roman"/>
              </a:rPr>
              <a:t>Sustainability</a:t>
            </a:r>
            <a:r>
              <a:rPr lang="en-GB" sz="700">
                <a:solidFill>
                  <a:srgbClr val="222222"/>
                </a:solidFill>
                <a:highlight>
                  <a:srgbClr val="FFFFFF"/>
                </a:highlight>
                <a:latin typeface="Times New Roman"/>
                <a:ea typeface="Times New Roman"/>
                <a:cs typeface="Times New Roman"/>
                <a:sym typeface="Times New Roman"/>
              </a:rPr>
              <a:t>, </a:t>
            </a:r>
            <a:r>
              <a:rPr lang="en-GB" sz="700" i="1">
                <a:solidFill>
                  <a:srgbClr val="222222"/>
                </a:solidFill>
                <a:highlight>
                  <a:srgbClr val="FFFFFF"/>
                </a:highlight>
                <a:latin typeface="Times New Roman"/>
                <a:ea typeface="Times New Roman"/>
                <a:cs typeface="Times New Roman"/>
                <a:sym typeface="Times New Roman"/>
              </a:rPr>
              <a:t>12</a:t>
            </a:r>
            <a:r>
              <a:rPr lang="en-GB" sz="700">
                <a:solidFill>
                  <a:srgbClr val="222222"/>
                </a:solidFill>
                <a:highlight>
                  <a:srgbClr val="FFFFFF"/>
                </a:highlight>
                <a:latin typeface="Times New Roman"/>
                <a:ea typeface="Times New Roman"/>
                <a:cs typeface="Times New Roman"/>
                <a:sym typeface="Times New Roman"/>
              </a:rPr>
              <a:t>(6), p.2192. https://www.mdpi.com/2071-1050/12/6/2192/pdf</a:t>
            </a:r>
            <a:endParaRPr sz="700">
              <a:solidFill>
                <a:srgbClr val="222222"/>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GB" sz="700">
                <a:solidFill>
                  <a:srgbClr val="222222"/>
                </a:solidFill>
                <a:highlight>
                  <a:srgbClr val="FFFFFF"/>
                </a:highlight>
                <a:latin typeface="Times New Roman"/>
                <a:ea typeface="Times New Roman"/>
                <a:cs typeface="Times New Roman"/>
                <a:sym typeface="Times New Roman"/>
              </a:rPr>
              <a:t>Feber, D., Kobeli, L., Lingqvist, O. and Nordigården, D., 2020. Beyond COVID-19: The next normal for packaging design. Mckinsey’s &amp; Company. Retrieved February, 12, p.2021.</a:t>
            </a:r>
            <a:r>
              <a:rPr lang="en-GB" sz="700">
                <a:solidFill>
                  <a:srgbClr val="222222"/>
                </a:solidFill>
                <a:highlight>
                  <a:srgbClr val="FFFFFF"/>
                </a:highlight>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GB" sz="700" u="sng">
                <a:solidFill>
                  <a:srgbClr val="1155CC"/>
                </a:solidFill>
                <a:highlight>
                  <a:srgbClr val="FFFFFF"/>
                </a:highlight>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https://www.mckinsey.com/~/media/McKinsey/Industries/Paper%20and%20Forest%20Products/Our%20Insights/Beyond%20COVID%2019%20The%20next%20normal%20for%20packaging%20design/Beyond-COVID-19-The-next-normal-for-packaging-design.pdf</a:t>
            </a:r>
            <a:endParaRPr sz="7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GB" sz="700">
                <a:solidFill>
                  <a:srgbClr val="222222"/>
                </a:solidFill>
                <a:highlight>
                  <a:srgbClr val="FFFFFF"/>
                </a:highlight>
                <a:latin typeface="Times New Roman"/>
                <a:ea typeface="Times New Roman"/>
                <a:cs typeface="Times New Roman"/>
                <a:sym typeface="Times New Roman"/>
              </a:rPr>
              <a:t>Hossain, M., 2021. The effect of the Covid-19 on sharing economy activities. </a:t>
            </a:r>
            <a:r>
              <a:rPr lang="en-GB" sz="700" i="1">
                <a:solidFill>
                  <a:srgbClr val="222222"/>
                </a:solidFill>
                <a:highlight>
                  <a:srgbClr val="FFFFFF"/>
                </a:highlight>
                <a:latin typeface="Times New Roman"/>
                <a:ea typeface="Times New Roman"/>
                <a:cs typeface="Times New Roman"/>
                <a:sym typeface="Times New Roman"/>
              </a:rPr>
              <a:t>Journal of Cleaner Production</a:t>
            </a:r>
            <a:r>
              <a:rPr lang="en-GB" sz="700">
                <a:solidFill>
                  <a:srgbClr val="222222"/>
                </a:solidFill>
                <a:highlight>
                  <a:srgbClr val="FFFFFF"/>
                </a:highlight>
                <a:latin typeface="Times New Roman"/>
                <a:ea typeface="Times New Roman"/>
                <a:cs typeface="Times New Roman"/>
                <a:sym typeface="Times New Roman"/>
              </a:rPr>
              <a:t>, </a:t>
            </a:r>
            <a:r>
              <a:rPr lang="en-GB" sz="700" i="1">
                <a:solidFill>
                  <a:srgbClr val="222222"/>
                </a:solidFill>
                <a:highlight>
                  <a:srgbClr val="FFFFFF"/>
                </a:highlight>
                <a:latin typeface="Times New Roman"/>
                <a:ea typeface="Times New Roman"/>
                <a:cs typeface="Times New Roman"/>
                <a:sym typeface="Times New Roman"/>
              </a:rPr>
              <a:t>280</a:t>
            </a:r>
            <a:r>
              <a:rPr lang="en-GB" sz="700">
                <a:solidFill>
                  <a:srgbClr val="222222"/>
                </a:solidFill>
                <a:highlight>
                  <a:srgbClr val="FFFFFF"/>
                </a:highlight>
                <a:latin typeface="Times New Roman"/>
                <a:ea typeface="Times New Roman"/>
                <a:cs typeface="Times New Roman"/>
                <a:sym typeface="Times New Roman"/>
              </a:rPr>
              <a:t>, p.124782.</a:t>
            </a:r>
            <a:r>
              <a:rPr lang="en-GB" sz="700">
                <a:solidFill>
                  <a:srgbClr val="222222"/>
                </a:solidFill>
                <a:highlight>
                  <a:srgbClr val="FFFFFF"/>
                </a:highlight>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GB" sz="700" u="sng">
                <a:solidFill>
                  <a:srgbClr val="1155CC"/>
                </a:solidFill>
                <a:highlight>
                  <a:srgbClr val="FFFFFF"/>
                </a:highlight>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https://www.sciencedirect.com/science/article/pii/S0959652620348265</a:t>
            </a:r>
            <a:endParaRPr sz="7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GB" sz="700">
                <a:solidFill>
                  <a:srgbClr val="222222"/>
                </a:solidFill>
                <a:highlight>
                  <a:srgbClr val="FFFFFF"/>
                </a:highlight>
                <a:latin typeface="Times New Roman"/>
                <a:ea typeface="Times New Roman"/>
                <a:cs typeface="Times New Roman"/>
                <a:sym typeface="Times New Roman"/>
              </a:rPr>
              <a:t>Zhang, Q., Cao, M., Zhang, F., Liu, J. and Li, X., 2020. Effects of corporate social responsibility on customer satisfaction and organizational attractiveness: A signaling perspective. </a:t>
            </a:r>
            <a:r>
              <a:rPr lang="en-GB" sz="700" i="1">
                <a:solidFill>
                  <a:srgbClr val="222222"/>
                </a:solidFill>
                <a:highlight>
                  <a:srgbClr val="FFFFFF"/>
                </a:highlight>
                <a:latin typeface="Times New Roman"/>
                <a:ea typeface="Times New Roman"/>
                <a:cs typeface="Times New Roman"/>
                <a:sym typeface="Times New Roman"/>
              </a:rPr>
              <a:t>Business ethics: A European review</a:t>
            </a:r>
            <a:r>
              <a:rPr lang="en-GB" sz="700">
                <a:solidFill>
                  <a:srgbClr val="222222"/>
                </a:solidFill>
                <a:highlight>
                  <a:srgbClr val="FFFFFF"/>
                </a:highlight>
                <a:latin typeface="Times New Roman"/>
                <a:ea typeface="Times New Roman"/>
                <a:cs typeface="Times New Roman"/>
                <a:sym typeface="Times New Roman"/>
              </a:rPr>
              <a:t>, </a:t>
            </a:r>
            <a:r>
              <a:rPr lang="en-GB" sz="700" i="1">
                <a:solidFill>
                  <a:srgbClr val="222222"/>
                </a:solidFill>
                <a:highlight>
                  <a:srgbClr val="FFFFFF"/>
                </a:highlight>
                <a:latin typeface="Times New Roman"/>
                <a:ea typeface="Times New Roman"/>
                <a:cs typeface="Times New Roman"/>
                <a:sym typeface="Times New Roman"/>
              </a:rPr>
              <a:t>29</a:t>
            </a:r>
            <a:r>
              <a:rPr lang="en-GB" sz="700">
                <a:solidFill>
                  <a:srgbClr val="222222"/>
                </a:solidFill>
                <a:highlight>
                  <a:srgbClr val="FFFFFF"/>
                </a:highlight>
                <a:latin typeface="Times New Roman"/>
                <a:ea typeface="Times New Roman"/>
                <a:cs typeface="Times New Roman"/>
                <a:sym typeface="Times New Roman"/>
              </a:rPr>
              <a:t>(1), pp.20-34.</a:t>
            </a:r>
            <a:r>
              <a:rPr lang="en-GB" sz="700">
                <a:solidFill>
                  <a:srgbClr val="222222"/>
                </a:solidFill>
                <a:highlight>
                  <a:srgbClr val="FFFFFF"/>
                </a:highlight>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GB" sz="700" u="sng">
                <a:solidFill>
                  <a:srgbClr val="1155CC"/>
                </a:solidFill>
                <a:highlight>
                  <a:srgbClr val="FFFFFF"/>
                </a:highlight>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https://nottingham-repository.worktribe.com/index.php/preview/3343139/the%20role%20of%20social%20media%20in%20managing%20.pdf</a:t>
            </a:r>
            <a:endParaRPr sz="700" u="sng">
              <a:solidFill>
                <a:srgbClr val="1155CC"/>
              </a:solidFill>
              <a:highlight>
                <a:srgbClr val="FFFFFF"/>
              </a:highlight>
              <a:latin typeface="Times New Roman"/>
              <a:ea typeface="Times New Roman"/>
              <a:cs typeface="Times New Roman"/>
              <a:sym typeface="Times New Roman"/>
            </a:endParaRPr>
          </a:p>
          <a:p>
            <a:pPr marL="0" lvl="0" indent="0" algn="l" rtl="0">
              <a:lnSpc>
                <a:spcPct val="100000"/>
              </a:lnSpc>
              <a:spcBef>
                <a:spcPts val="1200"/>
              </a:spcBef>
              <a:spcAft>
                <a:spcPts val="0"/>
              </a:spcAft>
              <a:buNone/>
            </a:pPr>
            <a:r>
              <a:rPr lang="en-GB" sz="700">
                <a:solidFill>
                  <a:srgbClr val="222222"/>
                </a:solidFill>
                <a:highlight>
                  <a:srgbClr val="FFFFFF"/>
                </a:highlight>
                <a:latin typeface="Times New Roman"/>
                <a:ea typeface="Times New Roman"/>
                <a:cs typeface="Times New Roman"/>
                <a:sym typeface="Times New Roman"/>
              </a:rPr>
              <a:t> </a:t>
            </a:r>
            <a:endParaRPr sz="700">
              <a:solidFill>
                <a:srgbClr val="222222"/>
              </a:solidFill>
              <a:highlight>
                <a:srgbClr val="FFFFFF"/>
              </a:highlight>
              <a:latin typeface="Times New Roman"/>
              <a:ea typeface="Times New Roman"/>
              <a:cs typeface="Times New Roman"/>
              <a:sym typeface="Times New Roman"/>
            </a:endParaRPr>
          </a:p>
          <a:p>
            <a:pPr marL="0" lvl="0" indent="0" algn="l" rtl="0">
              <a:lnSpc>
                <a:spcPct val="100000"/>
              </a:lnSpc>
              <a:spcBef>
                <a:spcPts val="1200"/>
              </a:spcBef>
              <a:spcAft>
                <a:spcPts val="0"/>
              </a:spcAft>
              <a:buNone/>
            </a:pPr>
            <a:r>
              <a:rPr lang="en-GB" sz="700" b="1">
                <a:solidFill>
                  <a:srgbClr val="222222"/>
                </a:solidFill>
                <a:highlight>
                  <a:srgbClr val="FFFFFF"/>
                </a:highlight>
                <a:latin typeface="Times New Roman"/>
                <a:ea typeface="Times New Roman"/>
                <a:cs typeface="Times New Roman"/>
                <a:sym typeface="Times New Roman"/>
              </a:rPr>
              <a:t>Websites</a:t>
            </a:r>
            <a:endParaRPr sz="700" b="1">
              <a:solidFill>
                <a:srgbClr val="222222"/>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GB" sz="700">
                <a:solidFill>
                  <a:srgbClr val="222222"/>
                </a:solidFill>
                <a:highlight>
                  <a:srgbClr val="FFFFFF"/>
                </a:highlight>
                <a:latin typeface="Times New Roman"/>
                <a:ea typeface="Times New Roman"/>
                <a:cs typeface="Times New Roman"/>
                <a:sym typeface="Times New Roman"/>
              </a:rPr>
              <a:t>Gudrun Sjödén, 2023. Bargain box. Available at: https://www.gudrunsjoden.com/global/campaigns/bargain-box (Accessed: April 5, 2023).</a:t>
            </a:r>
            <a:endParaRPr sz="700">
              <a:solidFill>
                <a:srgbClr val="222222"/>
              </a:solidFill>
              <a:highlight>
                <a:srgbClr val="FFFFFF"/>
              </a:highlight>
              <a:latin typeface="Times New Roman"/>
              <a:ea typeface="Times New Roman"/>
              <a:cs typeface="Times New Roman"/>
              <a:sym typeface="Times New Roman"/>
            </a:endParaRPr>
          </a:p>
          <a:p>
            <a:pPr marL="0" lvl="0" indent="0" algn="just" rtl="0">
              <a:lnSpc>
                <a:spcPct val="100000"/>
              </a:lnSpc>
              <a:spcBef>
                <a:spcPts val="1200"/>
              </a:spcBef>
              <a:spcAft>
                <a:spcPts val="0"/>
              </a:spcAft>
              <a:buNone/>
            </a:pPr>
            <a:r>
              <a:rPr lang="en-GB" sz="700">
                <a:solidFill>
                  <a:srgbClr val="222222"/>
                </a:solidFill>
                <a:highlight>
                  <a:srgbClr val="FFFFFF"/>
                </a:highlight>
                <a:latin typeface="Times New Roman"/>
                <a:ea typeface="Times New Roman"/>
                <a:cs typeface="Times New Roman"/>
                <a:sym typeface="Times New Roman"/>
              </a:rPr>
              <a:t>Gudrun Sjödén, 2023. </a:t>
            </a:r>
            <a:r>
              <a:rPr lang="en-GB" sz="700" i="1">
                <a:solidFill>
                  <a:srgbClr val="222222"/>
                </a:solidFill>
                <a:highlight>
                  <a:srgbClr val="FFFFFF"/>
                </a:highlight>
                <a:latin typeface="Times New Roman"/>
                <a:ea typeface="Times New Roman"/>
                <a:cs typeface="Times New Roman"/>
                <a:sym typeface="Times New Roman"/>
              </a:rPr>
              <a:t>BUSINESS_Historia</a:t>
            </a:r>
            <a:r>
              <a:rPr lang="en-GB" sz="700">
                <a:solidFill>
                  <a:srgbClr val="222222"/>
                </a:solidFill>
                <a:highlight>
                  <a:srgbClr val="FFFFFF"/>
                </a:highlight>
                <a:latin typeface="Times New Roman"/>
                <a:ea typeface="Times New Roman"/>
                <a:cs typeface="Times New Roman"/>
                <a:sym typeface="Times New Roman"/>
              </a:rPr>
              <a:t>. Available at: https://gsw.gudrunsjoden.com/us/gudruns-world/foretaget_historia (Accessed: April 5, 2023). </a:t>
            </a:r>
            <a:endParaRPr sz="700">
              <a:solidFill>
                <a:srgbClr val="222222"/>
              </a:solidFill>
              <a:highlight>
                <a:srgbClr val="FFFFFF"/>
              </a:highlight>
              <a:latin typeface="Times New Roman"/>
              <a:ea typeface="Times New Roman"/>
              <a:cs typeface="Times New Roman"/>
              <a:sym typeface="Times New Roman"/>
            </a:endParaRPr>
          </a:p>
          <a:p>
            <a:pPr marL="0" lvl="0" indent="0" algn="l" rtl="0">
              <a:lnSpc>
                <a:spcPct val="100000"/>
              </a:lnSpc>
              <a:spcBef>
                <a:spcPts val="1200"/>
              </a:spcBef>
              <a:spcAft>
                <a:spcPts val="1200"/>
              </a:spcAft>
              <a:buNone/>
            </a:pPr>
            <a:endParaRPr/>
          </a:p>
        </p:txBody>
      </p:sp>
      <p:sp>
        <p:nvSpPr>
          <p:cNvPr id="198" name="Google Shape;198;p23"/>
          <p:cNvSpPr txBox="1">
            <a:spLocks noGrp="1"/>
          </p:cNvSpPr>
          <p:nvPr>
            <p:ph type="title"/>
          </p:nvPr>
        </p:nvSpPr>
        <p:spPr>
          <a:xfrm>
            <a:off x="819150" y="379150"/>
            <a:ext cx="7505700" cy="4908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2800" b="1">
                <a:latin typeface="Arial"/>
                <a:ea typeface="Arial"/>
                <a:cs typeface="Arial"/>
                <a:sym typeface="Arial"/>
              </a:rPr>
              <a:t>References </a:t>
            </a:r>
            <a:endParaRPr sz="2800" b="1">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24"/>
          <p:cNvSpPr/>
          <p:nvPr/>
        </p:nvSpPr>
        <p:spPr>
          <a:xfrm>
            <a:off x="2861706" y="1760450"/>
            <a:ext cx="3553379" cy="811299"/>
          </a:xfrm>
          <a:prstGeom prst="rect">
            <a:avLst/>
          </a:prstGeom>
        </p:spPr>
        <p:txBody>
          <a:bodyPr>
            <a:prstTxWarp prst="textPlain">
              <a:avLst/>
            </a:prstTxWarp>
          </a:bodyPr>
          <a:lstStyle/>
          <a:p>
            <a:pPr lvl="0" algn="ctr"/>
            <a:r>
              <a:rPr b="0" i="0">
                <a:ln w="9525" cap="flat" cmpd="sng">
                  <a:solidFill>
                    <a:schemeClr val="dk2"/>
                  </a:solidFill>
                  <a:prstDash val="solid"/>
                  <a:round/>
                  <a:headEnd type="none" w="sm" len="sm"/>
                  <a:tailEnd type="none" w="sm" len="sm"/>
                </a:ln>
                <a:solidFill>
                  <a:schemeClr val="lt1"/>
                </a:solidFill>
                <a:latin typeface="Alfa Slab One"/>
              </a:rPr>
              <a:t>Thank You</a:t>
            </a:r>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2077</Words>
  <Application>Microsoft Office PowerPoint</Application>
  <PresentationFormat>On-screen Show (16:9)</PresentationFormat>
  <Paragraphs>78</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Nunito</vt:lpstr>
      <vt:lpstr>Arial</vt:lpstr>
      <vt:lpstr>Times New Roman</vt:lpstr>
      <vt:lpstr>Alfa Slab One</vt:lpstr>
      <vt:lpstr>Shift</vt:lpstr>
      <vt:lpstr>Problem Solving and decision making component 1</vt:lpstr>
      <vt:lpstr>Introduction </vt:lpstr>
      <vt:lpstr>Background of the company </vt:lpstr>
      <vt:lpstr>Discussion: The relevance of the business problem </vt:lpstr>
      <vt:lpstr>Discussion: The impact of the absence of an attractive system </vt:lpstr>
      <vt:lpstr>Discussion: Staff time and management </vt:lpstr>
      <vt:lpstr>Macro-environmental factors affecting the business performance, PESTLE Analysis </vt:lpstr>
      <vt:lpstr>Analysis of the business problem, Causes </vt:lpstr>
      <vt:lpstr>Analysis of the business problem, Effects </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component 1</dc:title>
  <cp:lastModifiedBy>2112981 catalina</cp:lastModifiedBy>
  <cp:revision>1</cp:revision>
  <dcterms:modified xsi:type="dcterms:W3CDTF">2023-04-05T14:38:01Z</dcterms:modified>
</cp:coreProperties>
</file>