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Raleway"/>
      <p:regular r:id="rId17"/>
      <p:bold r:id="rId18"/>
      <p:italic r:id="rId19"/>
      <p:boldItalic r:id="rId20"/>
    </p:embeddedFont>
    <p:embeddedFont>
      <p:font typeface="Lato"/>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5" roundtripDataSignature="AMtx7mglap2rR7R5hwHy4eIgXrs2hDTsI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aleway-boldItalic.fntdata"/><Relationship Id="rId22" Type="http://schemas.openxmlformats.org/officeDocument/2006/relationships/font" Target="fonts/Lato-bold.fntdata"/><Relationship Id="rId21" Type="http://schemas.openxmlformats.org/officeDocument/2006/relationships/font" Target="fonts/Lato-regular.fntdata"/><Relationship Id="rId24" Type="http://schemas.openxmlformats.org/officeDocument/2006/relationships/font" Target="fonts/Lato-boldItalic.fntdata"/><Relationship Id="rId23" Type="http://schemas.openxmlformats.org/officeDocument/2006/relationships/font" Target="fonts/Lato-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Raleway-regular.fntdata"/><Relationship Id="rId16" Type="http://schemas.openxmlformats.org/officeDocument/2006/relationships/slide" Target="slides/slide11.xml"/><Relationship Id="rId19" Type="http://schemas.openxmlformats.org/officeDocument/2006/relationships/font" Target="fonts/Raleway-italic.fntdata"/><Relationship Id="rId18" Type="http://schemas.openxmlformats.org/officeDocument/2006/relationships/font" Target="fonts/Raleway-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4" name="Google Shape;84;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9" name="Google Shape;89;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95" name="Google Shape;95;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b="1" lang="en-GB" sz="1200">
                <a:solidFill>
                  <a:schemeClr val="dk1"/>
                </a:solidFill>
                <a:latin typeface="Times New Roman"/>
                <a:ea typeface="Times New Roman"/>
                <a:cs typeface="Times New Roman"/>
                <a:sym typeface="Times New Roman"/>
              </a:rPr>
              <a:t>“Hilton Worldwide Holding Inc.”</a:t>
            </a:r>
            <a:r>
              <a:rPr lang="en-GB" sz="1200">
                <a:solidFill>
                  <a:schemeClr val="dk1"/>
                </a:solidFill>
                <a:latin typeface="Times New Roman"/>
                <a:ea typeface="Times New Roman"/>
                <a:cs typeface="Times New Roman"/>
                <a:sym typeface="Times New Roman"/>
              </a:rPr>
              <a:t> is a well-renowned international hotel brand which provides hospitality services to people around the world (Hilton, 2023). It is an American company which is operating in multiple countries around the world. It is estimated that the Hilton hotel is operating in more than 122 countries. Hilton Hotel was founded by Conrad Hilton, in May 1919 and the current CEO of Hilton Hotel is Christopher J. </a:t>
            </a:r>
            <a:r>
              <a:rPr lang="en-GB" sz="1200">
                <a:solidFill>
                  <a:schemeClr val="dk1"/>
                </a:solidFill>
                <a:latin typeface="Times New Roman"/>
                <a:ea typeface="Times New Roman"/>
                <a:cs typeface="Times New Roman"/>
                <a:sym typeface="Times New Roman"/>
              </a:rPr>
              <a:t>Nassetta</a:t>
            </a:r>
            <a:r>
              <a:rPr lang="en-GB" sz="1200">
                <a:solidFill>
                  <a:schemeClr val="dk1"/>
                </a:solidFill>
                <a:latin typeface="Times New Roman"/>
                <a:ea typeface="Times New Roman"/>
                <a:cs typeface="Times New Roman"/>
                <a:sym typeface="Times New Roman"/>
              </a:rPr>
              <a:t> (Hilton, 2023). This brand is recognised for providing an exceptional travel experience and value to the guest. The brand is successful around the world because it integrates more technologies and operates in a larger area. Currently, in the brand, there are more than 159,000 employees working in the organisation (Reidhead, 2020). According to the survey, it is also estimated that Hilton Worldwide has generated more than £ 6.62 billion during the financial year 2021-2022 (Statista, 2023). </a:t>
            </a:r>
            <a:endParaRPr sz="1200">
              <a:solidFill>
                <a:schemeClr val="dk1"/>
              </a:solidFill>
              <a:latin typeface="Times New Roman"/>
              <a:ea typeface="Times New Roman"/>
              <a:cs typeface="Times New Roman"/>
              <a:sym typeface="Times New Roman"/>
            </a:endParaRPr>
          </a:p>
          <a:p>
            <a:pPr indent="0" lvl="0" marL="0" rtl="0" algn="just">
              <a:lnSpc>
                <a:spcPct val="115000"/>
              </a:lnSpc>
              <a:spcBef>
                <a:spcPts val="0"/>
              </a:spcBef>
              <a:spcAft>
                <a:spcPts val="0"/>
              </a:spcAft>
              <a:buClr>
                <a:schemeClr val="dk1"/>
              </a:buClr>
              <a:buSzPts val="1100"/>
              <a:buFont typeface="Arial"/>
              <a:buNone/>
            </a:pPr>
            <a:r>
              <a:t/>
            </a:r>
            <a:endParaRPr b="1" i="1" sz="1200">
              <a:solidFill>
                <a:schemeClr val="dk1"/>
              </a:solidFill>
              <a:latin typeface="Times New Roman"/>
              <a:ea typeface="Times New Roman"/>
              <a:cs typeface="Times New Roman"/>
              <a:sym typeface="Times New Roman"/>
            </a:endParaRPr>
          </a:p>
          <a:p>
            <a:pPr indent="0" lvl="0" marL="0" rtl="0" algn="just">
              <a:lnSpc>
                <a:spcPct val="115000"/>
              </a:lnSpc>
              <a:spcBef>
                <a:spcPts val="0"/>
              </a:spcBef>
              <a:spcAft>
                <a:spcPts val="0"/>
              </a:spcAft>
              <a:buClr>
                <a:schemeClr val="dk1"/>
              </a:buClr>
              <a:buSzPts val="1100"/>
              <a:buFont typeface="Arial"/>
              <a:buNone/>
            </a:pPr>
            <a:r>
              <a:t/>
            </a:r>
            <a:endParaRPr b="1" i="1"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2" name="Google Shape;102;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Hilton Hotel is a hotel brand which is recognised for providing luxury and premium services to its customers. The targeted customers of Hilton Hotel are from the demographic segmentation (Mun et al., 2022). Generally, the customers are middle and senior-aged professionals with a high level of income and those belonging to the upper social class. These customers generally focus more on the quality of services provided by the customer irrespective of price.  The Hilton Hotel has a strong brand presence and attracts targeted customers towards the organisation. </a:t>
            </a:r>
            <a:endParaRPr sz="1200">
              <a:solidFill>
                <a:schemeClr val="dk1"/>
              </a:solidFill>
              <a:latin typeface="Times New Roman"/>
              <a:ea typeface="Times New Roman"/>
              <a:cs typeface="Times New Roman"/>
              <a:sym typeface="Times New Roman"/>
            </a:endParaRPr>
          </a:p>
          <a:p>
            <a:pPr indent="0" lvl="0" marL="0" rtl="0" algn="just">
              <a:lnSpc>
                <a:spcPct val="115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just">
              <a:lnSpc>
                <a:spcPct val="115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9" name="Google Shape;109;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5" name="Google Shape;115;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sz="1200">
                <a:solidFill>
                  <a:schemeClr val="dk1"/>
                </a:solidFill>
              </a:rPr>
              <a:t>The Hilton Hotel provides a wide range of services to its guests.  They provide services like cooked-to-order breakfast, handcrafted drinks, 24-hour retail, and large and small bites. The main aim of the brand is to provide its customers with genuine care and support. The nature of the services provided by Hilton Hotel is to offer upscale accommodation, unexpected amenities designs and glowing services to bring out the best in customers (Hilton, 2023). Therefore, the scope of services provided by the brand is to assist its guests, such as the check-in and check-out process, services information and accommodation to the respective guests during their stay. The main scope of the brand is to provide the guests with the finest personal service and facilities, which will help them to relax, along with a refined environment. The hotel brand is a gold standard, which aims to provide premium services to its guests. The facilities provided by the brand are, it provides private baths in each guest house, wireless internet connection throughout the hotel, extensive fresh flowers throughout the public areas, and personalised lobbies for a better experience for the guest. This fasciitis and guest service provided by Hilton Hotel aids in increasing the brand reputation throughout the globe.  </a:t>
            </a:r>
            <a:endParaRPr sz="1200">
              <a:solidFill>
                <a:schemeClr val="dk1"/>
              </a:solidFill>
            </a:endParaRPr>
          </a:p>
          <a:p>
            <a:pPr indent="0" lvl="0" marL="0" rtl="0" algn="just">
              <a:lnSpc>
                <a:spcPct val="115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2" name="Google Shape;122;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sz="1200">
                <a:solidFill>
                  <a:schemeClr val="dk1"/>
                </a:solidFill>
              </a:rPr>
              <a:t>The main objective of the hotels is to assist the guests with the check-in and check-out processes and greet the guests during the time of arrival. Make the guest feel comfortable while providing guests with front desk services which includes assisting guests with their enquiries, arranging the services for the guest and many more. Assigning the rooms and taking proper care of the duties of administration which includes, the hygiene of the rooms, repairing the rooms and so on (Tesone, 2014). The service provider should be responsible for hotel linen and should check the processes and distribution to room attendants. The process of assigning the rooms should not be complex, it should be simple so that the guest does not feel irritated by the long process of checking in (Radojevic, 2021). The Hilton Hotel should provide proper comfort to their guests while taking care of their interests and a better experience. Provide the guest with a spa service, swimming pool, and fitness facility which will help the guest to be engaged in their free time and enjoy the facilities provided by them.            </a:t>
            </a:r>
            <a:endParaRPr b="1" sz="1200">
              <a:solidFill>
                <a:schemeClr val="dk1"/>
              </a:solidFill>
            </a:endParaRPr>
          </a:p>
          <a:p>
            <a:pPr indent="0" lvl="0" marL="0" rtl="0" algn="just">
              <a:lnSpc>
                <a:spcPct val="115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9" name="Google Shape;129;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sz="1200">
                <a:solidFill>
                  <a:schemeClr val="dk1"/>
                </a:solidFill>
              </a:rPr>
              <a:t>Hotel customer service is the care and support provided by the hotels to the guests before and during their stay (Zendesk, 2022). It is because the hotels are dependent on loyal customers, therefore the manager of the hotel must train their employees properly. This will lead to the growth and development of the company. Leading this strategy appropriately will lead to the success of the hotel brands, and retain their guests, this will prevent the guests from shifting to other hotels (</a:t>
            </a:r>
            <a:r>
              <a:rPr lang="en-GB" sz="1200">
                <a:solidFill>
                  <a:srgbClr val="222222"/>
                </a:solidFill>
              </a:rPr>
              <a:t>Gallan </a:t>
            </a:r>
            <a:r>
              <a:rPr i="1" lang="en-GB" sz="1200">
                <a:solidFill>
                  <a:srgbClr val="222222"/>
                </a:solidFill>
              </a:rPr>
              <a:t>et al., </a:t>
            </a:r>
            <a:r>
              <a:rPr lang="en-GB" sz="1200">
                <a:solidFill>
                  <a:srgbClr val="222222"/>
                </a:solidFill>
              </a:rPr>
              <a:t>2021)</a:t>
            </a:r>
            <a:r>
              <a:rPr lang="en-GB" sz="1200">
                <a:solidFill>
                  <a:schemeClr val="dk1"/>
                </a:solidFill>
              </a:rPr>
              <a:t>. The services provided in hospitality are very important for the growth of the brand and its reputation. The hotels should provide a warm and sincere greeting to their guests, which will help them to feel valued and they will be comfortable with the hospitality function of the brand. The guest will have positive thoughts about returning to the hotel in future. The manager of hotels should fulfil the needs of every individual guest along with the anticipation of the guests. During the check-out of the guests, the working members of the hostel should provide a farewell to guests and give a warm goodbye, this will provide a greater chance for the hotel to prevent their guests from switching to other hotels. For instance, Hilton Hotels follows this strategy, for the growth and development of their hotels and also to prevent their guests from shifting to the other.        </a:t>
            </a:r>
            <a:endParaRPr b="1" sz="1200">
              <a:solidFill>
                <a:schemeClr val="dk1"/>
              </a:solidFill>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6" name="Google Shape;136;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GB" sz="1200">
                <a:solidFill>
                  <a:schemeClr val="dk1"/>
                </a:solidFill>
              </a:rPr>
              <a:t>The Hilton Hotel is one of the leading hotels in the world and is recognised all around the globe. The above report has provided good information regarding the hospitality and guest services provided by the hotels. The most targeted customers of this brand are the people from the higher section of society, who all are willing to pay a high amount for the services that the hotels provide. When an organisation provides good hospitality and guest services then it helps in attracting a large number of customers to the organisation. Hilton Hotel provides premium quality services to its guests which helps the brand to increase its reputation. Guest services have a major role in managing customer relationships with the guest, when the guest get proper services it encourages the guest to make a second visit or regular visit. As per the above information, the company can apply some strategies in their hotel in order to train their customers, such as they can greet their guests during check-in, and provide a warm farewell during the time of their leaving. This will lead the brand towards success along with the increase of its brand reputation. </a:t>
            </a:r>
            <a:endParaRPr sz="1200">
              <a:solidFill>
                <a:schemeClr val="dk1"/>
              </a:solidFill>
            </a:endParaRPr>
          </a:p>
          <a:p>
            <a:pPr indent="0" lvl="0" marL="0" rtl="0" algn="just">
              <a:lnSpc>
                <a:spcPct val="115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indent="0" lvl="0" marL="0" rtl="0" algn="just">
              <a:lnSpc>
                <a:spcPct val="115000"/>
              </a:lnSpc>
              <a:spcBef>
                <a:spcPts val="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3" name="Google Shape;143;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9" name="Google Shape;149;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13"/>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1" name="Google Shape;11;p13"/>
          <p:cNvGrpSpPr/>
          <p:nvPr/>
        </p:nvGrpSpPr>
        <p:grpSpPr>
          <a:xfrm>
            <a:off x="830392" y="1191256"/>
            <a:ext cx="745763" cy="45826"/>
            <a:chOff x="4580561" y="2589004"/>
            <a:chExt cx="1064464" cy="25200"/>
          </a:xfrm>
        </p:grpSpPr>
        <p:sp>
          <p:nvSpPr>
            <p:cNvPr id="12" name="Google Shape;12;p13"/>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13"/>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4" name="Google Shape;14;p13"/>
          <p:cNvSpPr txBox="1"/>
          <p:nvPr>
            <p:ph type="ctrTitle"/>
          </p:nvPr>
        </p:nvSpPr>
        <p:spPr>
          <a:xfrm>
            <a:off x="729450" y="1322450"/>
            <a:ext cx="7688100" cy="1664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4200"/>
              <a:buNone/>
              <a:defRPr sz="4200"/>
            </a:lvl1pPr>
            <a:lvl2pPr lvl="1" algn="l">
              <a:lnSpc>
                <a:spcPct val="100000"/>
              </a:lnSpc>
              <a:spcBef>
                <a:spcPts val="0"/>
              </a:spcBef>
              <a:spcAft>
                <a:spcPts val="0"/>
              </a:spcAft>
              <a:buSzPts val="4200"/>
              <a:buNone/>
              <a:defRPr sz="4200"/>
            </a:lvl2pPr>
            <a:lvl3pPr lvl="2" algn="l">
              <a:lnSpc>
                <a:spcPct val="100000"/>
              </a:lnSpc>
              <a:spcBef>
                <a:spcPts val="0"/>
              </a:spcBef>
              <a:spcAft>
                <a:spcPts val="0"/>
              </a:spcAft>
              <a:buSzPts val="4200"/>
              <a:buNone/>
              <a:defRPr sz="4200"/>
            </a:lvl3pPr>
            <a:lvl4pPr lvl="3" algn="l">
              <a:lnSpc>
                <a:spcPct val="100000"/>
              </a:lnSpc>
              <a:spcBef>
                <a:spcPts val="0"/>
              </a:spcBef>
              <a:spcAft>
                <a:spcPts val="0"/>
              </a:spcAft>
              <a:buSzPts val="4200"/>
              <a:buNone/>
              <a:defRPr sz="4200"/>
            </a:lvl4pPr>
            <a:lvl5pPr lvl="4" algn="l">
              <a:lnSpc>
                <a:spcPct val="100000"/>
              </a:lnSpc>
              <a:spcBef>
                <a:spcPts val="0"/>
              </a:spcBef>
              <a:spcAft>
                <a:spcPts val="0"/>
              </a:spcAft>
              <a:buSzPts val="4200"/>
              <a:buNone/>
              <a:defRPr sz="4200"/>
            </a:lvl5pPr>
            <a:lvl6pPr lvl="5" algn="l">
              <a:lnSpc>
                <a:spcPct val="100000"/>
              </a:lnSpc>
              <a:spcBef>
                <a:spcPts val="0"/>
              </a:spcBef>
              <a:spcAft>
                <a:spcPts val="0"/>
              </a:spcAft>
              <a:buSzPts val="4200"/>
              <a:buNone/>
              <a:defRPr sz="4200"/>
            </a:lvl6pPr>
            <a:lvl7pPr lvl="6" algn="l">
              <a:lnSpc>
                <a:spcPct val="100000"/>
              </a:lnSpc>
              <a:spcBef>
                <a:spcPts val="0"/>
              </a:spcBef>
              <a:spcAft>
                <a:spcPts val="0"/>
              </a:spcAft>
              <a:buSzPts val="4200"/>
              <a:buNone/>
              <a:defRPr sz="4200"/>
            </a:lvl7pPr>
            <a:lvl8pPr lvl="7" algn="l">
              <a:lnSpc>
                <a:spcPct val="100000"/>
              </a:lnSpc>
              <a:spcBef>
                <a:spcPts val="0"/>
              </a:spcBef>
              <a:spcAft>
                <a:spcPts val="0"/>
              </a:spcAft>
              <a:buSzPts val="4200"/>
              <a:buNone/>
              <a:defRPr sz="4200"/>
            </a:lvl8pPr>
            <a:lvl9pPr lvl="8" algn="l">
              <a:lnSpc>
                <a:spcPct val="100000"/>
              </a:lnSpc>
              <a:spcBef>
                <a:spcPts val="0"/>
              </a:spcBef>
              <a:spcAft>
                <a:spcPts val="0"/>
              </a:spcAft>
              <a:buSzPts val="4200"/>
              <a:buNone/>
              <a:defRPr sz="4200"/>
            </a:lvl9pPr>
          </a:lstStyle>
          <a:p/>
        </p:txBody>
      </p:sp>
      <p:sp>
        <p:nvSpPr>
          <p:cNvPr id="15" name="Google Shape;15;p13"/>
          <p:cNvSpPr txBox="1"/>
          <p:nvPr>
            <p:ph idx="1" type="subTitle"/>
          </p:nvPr>
        </p:nvSpPr>
        <p:spPr>
          <a:xfrm>
            <a:off x="729627" y="3172900"/>
            <a:ext cx="7688100" cy="541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p:txBody>
      </p:sp>
      <p:sp>
        <p:nvSpPr>
          <p:cNvPr id="16" name="Google Shape;16;p13"/>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7" name="Shape 17"/>
        <p:cNvGrpSpPr/>
        <p:nvPr/>
      </p:nvGrpSpPr>
      <p:grpSpPr>
        <a:xfrm>
          <a:off x="0" y="0"/>
          <a:ext cx="0" cy="0"/>
          <a:chOff x="0" y="0"/>
          <a:chExt cx="0" cy="0"/>
        </a:xfrm>
      </p:grpSpPr>
      <p:sp>
        <p:nvSpPr>
          <p:cNvPr id="18" name="Google Shape;18;p1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9" name="Google Shape;19;p14"/>
          <p:cNvGrpSpPr/>
          <p:nvPr/>
        </p:nvGrpSpPr>
        <p:grpSpPr>
          <a:xfrm>
            <a:off x="830392" y="1191256"/>
            <a:ext cx="745763" cy="45826"/>
            <a:chOff x="4580561" y="2589004"/>
            <a:chExt cx="1064464" cy="25200"/>
          </a:xfrm>
        </p:grpSpPr>
        <p:sp>
          <p:nvSpPr>
            <p:cNvPr id="20" name="Google Shape;20;p1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 name="Google Shape;21;p1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2" name="Google Shape;22;p14"/>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23" name="Google Shape;23;p14"/>
          <p:cNvSpPr txBox="1"/>
          <p:nvPr>
            <p:ph idx="1" type="body"/>
          </p:nvPr>
        </p:nvSpPr>
        <p:spPr>
          <a:xfrm>
            <a:off x="729450" y="2078875"/>
            <a:ext cx="7688700" cy="22611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24" name="Google Shape;24;p14"/>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25" name="Shape 25"/>
        <p:cNvGrpSpPr/>
        <p:nvPr/>
      </p:nvGrpSpPr>
      <p:grpSpPr>
        <a:xfrm>
          <a:off x="0" y="0"/>
          <a:ext cx="0" cy="0"/>
          <a:chOff x="0" y="0"/>
          <a:chExt cx="0" cy="0"/>
        </a:xfrm>
      </p:grpSpPr>
      <p:grpSp>
        <p:nvGrpSpPr>
          <p:cNvPr id="26" name="Google Shape;26;p15"/>
          <p:cNvGrpSpPr/>
          <p:nvPr/>
        </p:nvGrpSpPr>
        <p:grpSpPr>
          <a:xfrm>
            <a:off x="830392" y="1191256"/>
            <a:ext cx="745763" cy="45826"/>
            <a:chOff x="4580561" y="2589004"/>
            <a:chExt cx="1064464" cy="25200"/>
          </a:xfrm>
        </p:grpSpPr>
        <p:sp>
          <p:nvSpPr>
            <p:cNvPr id="27" name="Google Shape;27;p15"/>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 name="Google Shape;28;p15"/>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9" name="Google Shape;29;p15"/>
          <p:cNvSpPr txBox="1"/>
          <p:nvPr>
            <p:ph type="title"/>
          </p:nvPr>
        </p:nvSpPr>
        <p:spPr>
          <a:xfrm>
            <a:off x="729450" y="1322450"/>
            <a:ext cx="7688400" cy="15186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p:txBody>
      </p:sp>
      <p:sp>
        <p:nvSpPr>
          <p:cNvPr id="30" name="Google Shape;30;p15"/>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1" name="Shape 31"/>
        <p:cNvGrpSpPr/>
        <p:nvPr/>
      </p:nvGrpSpPr>
      <p:grpSpPr>
        <a:xfrm>
          <a:off x="0" y="0"/>
          <a:ext cx="0" cy="0"/>
          <a:chOff x="0" y="0"/>
          <a:chExt cx="0" cy="0"/>
        </a:xfrm>
      </p:grpSpPr>
      <p:sp>
        <p:nvSpPr>
          <p:cNvPr id="32" name="Google Shape;32;p1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33" name="Google Shape;33;p16"/>
          <p:cNvGrpSpPr/>
          <p:nvPr/>
        </p:nvGrpSpPr>
        <p:grpSpPr>
          <a:xfrm>
            <a:off x="830392" y="1191256"/>
            <a:ext cx="745763" cy="45826"/>
            <a:chOff x="4580561" y="2589004"/>
            <a:chExt cx="1064464" cy="25200"/>
          </a:xfrm>
        </p:grpSpPr>
        <p:sp>
          <p:nvSpPr>
            <p:cNvPr id="34" name="Google Shape;34;p1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 name="Google Shape;35;p1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6" name="Google Shape;36;p16"/>
          <p:cNvSpPr txBox="1"/>
          <p:nvPr>
            <p:ph type="title"/>
          </p:nvPr>
        </p:nvSpPr>
        <p:spPr>
          <a:xfrm>
            <a:off x="729450" y="1318650"/>
            <a:ext cx="7688400" cy="535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37" name="Google Shape;37;p16"/>
          <p:cNvSpPr txBox="1"/>
          <p:nvPr>
            <p:ph idx="1" type="body"/>
          </p:nvPr>
        </p:nvSpPr>
        <p:spPr>
          <a:xfrm>
            <a:off x="729325" y="2078875"/>
            <a:ext cx="3774300" cy="22611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38" name="Google Shape;38;p16"/>
          <p:cNvSpPr txBox="1"/>
          <p:nvPr>
            <p:ph idx="2" type="body"/>
          </p:nvPr>
        </p:nvSpPr>
        <p:spPr>
          <a:xfrm>
            <a:off x="4643604" y="2078875"/>
            <a:ext cx="3774300" cy="22611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39" name="Google Shape;39;p16"/>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1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2" name="Google Shape;42;p17"/>
          <p:cNvGrpSpPr/>
          <p:nvPr/>
        </p:nvGrpSpPr>
        <p:grpSpPr>
          <a:xfrm>
            <a:off x="830392" y="1191256"/>
            <a:ext cx="745763" cy="45826"/>
            <a:chOff x="4580561" y="2589004"/>
            <a:chExt cx="1064464" cy="25200"/>
          </a:xfrm>
        </p:grpSpPr>
        <p:sp>
          <p:nvSpPr>
            <p:cNvPr id="43" name="Google Shape;43;p1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 name="Google Shape;44;p1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45" name="Google Shape;45;p17"/>
          <p:cNvSpPr txBox="1"/>
          <p:nvPr>
            <p:ph type="title"/>
          </p:nvPr>
        </p:nvSpPr>
        <p:spPr>
          <a:xfrm>
            <a:off x="729450" y="1318650"/>
            <a:ext cx="7688400" cy="535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46" name="Google Shape;46;p17"/>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7" name="Shape 47"/>
        <p:cNvGrpSpPr/>
        <p:nvPr/>
      </p:nvGrpSpPr>
      <p:grpSpPr>
        <a:xfrm>
          <a:off x="0" y="0"/>
          <a:ext cx="0" cy="0"/>
          <a:chOff x="0" y="0"/>
          <a:chExt cx="0" cy="0"/>
        </a:xfrm>
      </p:grpSpPr>
      <p:sp>
        <p:nvSpPr>
          <p:cNvPr id="48" name="Google Shape;48;p18"/>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9" name="Google Shape;49;p18"/>
          <p:cNvGrpSpPr/>
          <p:nvPr/>
        </p:nvGrpSpPr>
        <p:grpSpPr>
          <a:xfrm>
            <a:off x="830392" y="1191256"/>
            <a:ext cx="745763" cy="45826"/>
            <a:chOff x="4580561" y="2589004"/>
            <a:chExt cx="1064464" cy="25200"/>
          </a:xfrm>
        </p:grpSpPr>
        <p:sp>
          <p:nvSpPr>
            <p:cNvPr id="50" name="Google Shape;50;p18"/>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 name="Google Shape;51;p18"/>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2" name="Google Shape;52;p18"/>
          <p:cNvSpPr txBox="1"/>
          <p:nvPr>
            <p:ph type="title"/>
          </p:nvPr>
        </p:nvSpPr>
        <p:spPr>
          <a:xfrm>
            <a:off x="730000" y="1318650"/>
            <a:ext cx="3300900" cy="13815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53" name="Google Shape;53;p18"/>
          <p:cNvSpPr txBox="1"/>
          <p:nvPr>
            <p:ph idx="1" type="body"/>
          </p:nvPr>
        </p:nvSpPr>
        <p:spPr>
          <a:xfrm>
            <a:off x="721225" y="2781725"/>
            <a:ext cx="3300900" cy="15975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54" name="Google Shape;54;p18"/>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19"/>
          <p:cNvGrpSpPr/>
          <p:nvPr/>
        </p:nvGrpSpPr>
        <p:grpSpPr>
          <a:xfrm>
            <a:off x="830392" y="4169130"/>
            <a:ext cx="745763" cy="45826"/>
            <a:chOff x="4580561" y="2589004"/>
            <a:chExt cx="1064464" cy="25200"/>
          </a:xfrm>
        </p:grpSpPr>
        <p:sp>
          <p:nvSpPr>
            <p:cNvPr id="57" name="Google Shape;57;p19"/>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 name="Google Shape;58;p19"/>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9" name="Google Shape;59;p19"/>
          <p:cNvSpPr txBox="1"/>
          <p:nvPr>
            <p:ph type="title"/>
          </p:nvPr>
        </p:nvSpPr>
        <p:spPr>
          <a:xfrm>
            <a:off x="729450" y="864300"/>
            <a:ext cx="7021200" cy="29850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p:txBody>
      </p:sp>
      <p:sp>
        <p:nvSpPr>
          <p:cNvPr id="60" name="Google Shape;60;p19"/>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20"/>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63" name="Google Shape;63;p20"/>
          <p:cNvGrpSpPr/>
          <p:nvPr/>
        </p:nvGrpSpPr>
        <p:grpSpPr>
          <a:xfrm>
            <a:off x="830392" y="1191256"/>
            <a:ext cx="745763" cy="45826"/>
            <a:chOff x="4580561" y="2589004"/>
            <a:chExt cx="1064464" cy="25200"/>
          </a:xfrm>
        </p:grpSpPr>
        <p:sp>
          <p:nvSpPr>
            <p:cNvPr id="64" name="Google Shape;64;p20"/>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 name="Google Shape;65;p20"/>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66" name="Google Shape;66;p20"/>
          <p:cNvSpPr txBox="1"/>
          <p:nvPr>
            <p:ph type="title"/>
          </p:nvPr>
        </p:nvSpPr>
        <p:spPr>
          <a:xfrm>
            <a:off x="730000" y="1318650"/>
            <a:ext cx="3300900" cy="16872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600"/>
              <a:buNone/>
              <a:defRPr sz="2600"/>
            </a:lvl1pPr>
            <a:lvl2pPr lvl="1" algn="l">
              <a:lnSpc>
                <a:spcPct val="100000"/>
              </a:lnSpc>
              <a:spcBef>
                <a:spcPts val="0"/>
              </a:spcBef>
              <a:spcAft>
                <a:spcPts val="0"/>
              </a:spcAft>
              <a:buSzPts val="2600"/>
              <a:buNone/>
              <a:defRPr sz="2600"/>
            </a:lvl2pPr>
            <a:lvl3pPr lvl="2" algn="l">
              <a:lnSpc>
                <a:spcPct val="100000"/>
              </a:lnSpc>
              <a:spcBef>
                <a:spcPts val="0"/>
              </a:spcBef>
              <a:spcAft>
                <a:spcPts val="0"/>
              </a:spcAft>
              <a:buSzPts val="2600"/>
              <a:buNone/>
              <a:defRPr sz="2600"/>
            </a:lvl3pPr>
            <a:lvl4pPr lvl="3" algn="l">
              <a:lnSpc>
                <a:spcPct val="100000"/>
              </a:lnSpc>
              <a:spcBef>
                <a:spcPts val="0"/>
              </a:spcBef>
              <a:spcAft>
                <a:spcPts val="0"/>
              </a:spcAft>
              <a:buSzPts val="2600"/>
              <a:buNone/>
              <a:defRPr sz="2600"/>
            </a:lvl4pPr>
            <a:lvl5pPr lvl="4" algn="l">
              <a:lnSpc>
                <a:spcPct val="100000"/>
              </a:lnSpc>
              <a:spcBef>
                <a:spcPts val="0"/>
              </a:spcBef>
              <a:spcAft>
                <a:spcPts val="0"/>
              </a:spcAft>
              <a:buSzPts val="2600"/>
              <a:buNone/>
              <a:defRPr sz="2600"/>
            </a:lvl5pPr>
            <a:lvl6pPr lvl="5" algn="l">
              <a:lnSpc>
                <a:spcPct val="100000"/>
              </a:lnSpc>
              <a:spcBef>
                <a:spcPts val="0"/>
              </a:spcBef>
              <a:spcAft>
                <a:spcPts val="0"/>
              </a:spcAft>
              <a:buSzPts val="2600"/>
              <a:buNone/>
              <a:defRPr sz="2600"/>
            </a:lvl6pPr>
            <a:lvl7pPr lvl="6" algn="l">
              <a:lnSpc>
                <a:spcPct val="100000"/>
              </a:lnSpc>
              <a:spcBef>
                <a:spcPts val="0"/>
              </a:spcBef>
              <a:spcAft>
                <a:spcPts val="0"/>
              </a:spcAft>
              <a:buSzPts val="2600"/>
              <a:buNone/>
              <a:defRPr sz="2600"/>
            </a:lvl7pPr>
            <a:lvl8pPr lvl="7" algn="l">
              <a:lnSpc>
                <a:spcPct val="100000"/>
              </a:lnSpc>
              <a:spcBef>
                <a:spcPts val="0"/>
              </a:spcBef>
              <a:spcAft>
                <a:spcPts val="0"/>
              </a:spcAft>
              <a:buSzPts val="2600"/>
              <a:buNone/>
              <a:defRPr sz="2600"/>
            </a:lvl8pPr>
            <a:lvl9pPr lvl="8" algn="l">
              <a:lnSpc>
                <a:spcPct val="100000"/>
              </a:lnSpc>
              <a:spcBef>
                <a:spcPts val="0"/>
              </a:spcBef>
              <a:spcAft>
                <a:spcPts val="0"/>
              </a:spcAft>
              <a:buSzPts val="2600"/>
              <a:buNone/>
              <a:defRPr sz="2600"/>
            </a:lvl9pPr>
          </a:lstStyle>
          <a:p/>
        </p:txBody>
      </p:sp>
      <p:sp>
        <p:nvSpPr>
          <p:cNvPr id="67" name="Google Shape;67;p20"/>
          <p:cNvSpPr txBox="1"/>
          <p:nvPr>
            <p:ph idx="1" type="subTitle"/>
          </p:nvPr>
        </p:nvSpPr>
        <p:spPr>
          <a:xfrm>
            <a:off x="724950" y="3161525"/>
            <a:ext cx="3300900" cy="7590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1600"/>
              <a:buNone/>
              <a:defRPr sz="1600"/>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p:txBody>
      </p:sp>
      <p:sp>
        <p:nvSpPr>
          <p:cNvPr id="68" name="Google Shape;68;p20"/>
          <p:cNvSpPr txBox="1"/>
          <p:nvPr>
            <p:ph idx="2" type="body"/>
          </p:nvPr>
        </p:nvSpPr>
        <p:spPr>
          <a:xfrm>
            <a:off x="5174225" y="1352625"/>
            <a:ext cx="3374400" cy="30255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SzPts val="1300"/>
              <a:buChar char="●"/>
              <a:defRPr/>
            </a:lvl1pPr>
            <a:lvl2pPr indent="-298450" lvl="1" marL="914400" algn="l">
              <a:lnSpc>
                <a:spcPct val="115000"/>
              </a:lnSpc>
              <a:spcBef>
                <a:spcPts val="0"/>
              </a:spcBef>
              <a:spcAft>
                <a:spcPts val="0"/>
              </a:spcAft>
              <a:buSzPts val="1100"/>
              <a:buChar char="○"/>
              <a:defRPr/>
            </a:lvl2pPr>
            <a:lvl3pPr indent="-298450" lvl="2" marL="1371600" algn="l">
              <a:lnSpc>
                <a:spcPct val="115000"/>
              </a:lnSpc>
              <a:spcBef>
                <a:spcPts val="0"/>
              </a:spcBef>
              <a:spcAft>
                <a:spcPts val="0"/>
              </a:spcAft>
              <a:buSzPts val="1100"/>
              <a:buChar char="■"/>
              <a:defRPr/>
            </a:lvl3pPr>
            <a:lvl4pPr indent="-298450" lvl="3" marL="1828800" algn="l">
              <a:lnSpc>
                <a:spcPct val="115000"/>
              </a:lnSpc>
              <a:spcBef>
                <a:spcPts val="0"/>
              </a:spcBef>
              <a:spcAft>
                <a:spcPts val="0"/>
              </a:spcAft>
              <a:buSzPts val="1100"/>
              <a:buChar char="●"/>
              <a:defRPr/>
            </a:lvl4pPr>
            <a:lvl5pPr indent="-298450" lvl="4" marL="2286000" algn="l">
              <a:lnSpc>
                <a:spcPct val="115000"/>
              </a:lnSpc>
              <a:spcBef>
                <a:spcPts val="0"/>
              </a:spcBef>
              <a:spcAft>
                <a:spcPts val="0"/>
              </a:spcAft>
              <a:buSzPts val="1100"/>
              <a:buChar char="○"/>
              <a:defRPr/>
            </a:lvl5pPr>
            <a:lvl6pPr indent="-298450" lvl="5" marL="2743200" algn="l">
              <a:lnSpc>
                <a:spcPct val="115000"/>
              </a:lnSpc>
              <a:spcBef>
                <a:spcPts val="0"/>
              </a:spcBef>
              <a:spcAft>
                <a:spcPts val="0"/>
              </a:spcAft>
              <a:buSzPts val="1100"/>
              <a:buChar char="■"/>
              <a:defRPr/>
            </a:lvl6pPr>
            <a:lvl7pPr indent="-298450" lvl="6" marL="3200400" algn="l">
              <a:lnSpc>
                <a:spcPct val="115000"/>
              </a:lnSpc>
              <a:spcBef>
                <a:spcPts val="0"/>
              </a:spcBef>
              <a:spcAft>
                <a:spcPts val="0"/>
              </a:spcAft>
              <a:buSzPts val="1100"/>
              <a:buChar char="●"/>
              <a:defRPr/>
            </a:lvl7pPr>
            <a:lvl8pPr indent="-298450" lvl="7" marL="3657600" algn="l">
              <a:lnSpc>
                <a:spcPct val="115000"/>
              </a:lnSpc>
              <a:spcBef>
                <a:spcPts val="0"/>
              </a:spcBef>
              <a:spcAft>
                <a:spcPts val="0"/>
              </a:spcAft>
              <a:buSzPts val="1100"/>
              <a:buChar char="○"/>
              <a:defRPr/>
            </a:lvl8pPr>
            <a:lvl9pPr indent="-298450" lvl="8" marL="4114800" algn="l">
              <a:lnSpc>
                <a:spcPct val="115000"/>
              </a:lnSpc>
              <a:spcBef>
                <a:spcPts val="0"/>
              </a:spcBef>
              <a:spcAft>
                <a:spcPts val="0"/>
              </a:spcAft>
              <a:buSzPts val="1100"/>
              <a:buChar char="■"/>
              <a:defRPr/>
            </a:lvl9pPr>
          </a:lstStyle>
          <a:p/>
        </p:txBody>
      </p:sp>
      <p:sp>
        <p:nvSpPr>
          <p:cNvPr id="69" name="Google Shape;69;p20"/>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sp>
        <p:nvSpPr>
          <p:cNvPr id="71" name="Google Shape;71;p21"/>
          <p:cNvSpPr txBox="1"/>
          <p:nvPr>
            <p:ph idx="1" type="body"/>
          </p:nvPr>
        </p:nvSpPr>
        <p:spPr>
          <a:xfrm>
            <a:off x="724950" y="4372551"/>
            <a:ext cx="7697400" cy="4605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300"/>
              <a:buNone/>
              <a:defRPr/>
            </a:lvl1pPr>
          </a:lstStyle>
          <a:p/>
        </p:txBody>
      </p:sp>
      <p:sp>
        <p:nvSpPr>
          <p:cNvPr id="72" name="Google Shape;72;p2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22"/>
          <p:cNvGrpSpPr/>
          <p:nvPr/>
        </p:nvGrpSpPr>
        <p:grpSpPr>
          <a:xfrm>
            <a:off x="830392" y="4169130"/>
            <a:ext cx="745763" cy="45826"/>
            <a:chOff x="4580561" y="2589004"/>
            <a:chExt cx="1064464" cy="25200"/>
          </a:xfrm>
        </p:grpSpPr>
        <p:sp>
          <p:nvSpPr>
            <p:cNvPr id="75" name="Google Shape;75;p22"/>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6" name="Google Shape;76;p22"/>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7" name="Google Shape;77;p22"/>
          <p:cNvSpPr txBox="1"/>
          <p:nvPr>
            <p:ph hasCustomPrompt="1" type="title"/>
          </p:nvPr>
        </p:nvSpPr>
        <p:spPr>
          <a:xfrm>
            <a:off x="729450" y="733950"/>
            <a:ext cx="7688400" cy="1244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lt1"/>
              </a:buClr>
              <a:buSzPts val="8000"/>
              <a:buNone/>
              <a:defRPr sz="8000">
                <a:solidFill>
                  <a:schemeClr val="lt1"/>
                </a:solidFill>
              </a:defRPr>
            </a:lvl1pPr>
            <a:lvl2pPr lvl="1" algn="l">
              <a:lnSpc>
                <a:spcPct val="100000"/>
              </a:lnSpc>
              <a:spcBef>
                <a:spcPts val="0"/>
              </a:spcBef>
              <a:spcAft>
                <a:spcPts val="0"/>
              </a:spcAft>
              <a:buClr>
                <a:schemeClr val="lt1"/>
              </a:buClr>
              <a:buSzPts val="8000"/>
              <a:buNone/>
              <a:defRPr sz="8000">
                <a:solidFill>
                  <a:schemeClr val="lt1"/>
                </a:solidFill>
              </a:defRPr>
            </a:lvl2pPr>
            <a:lvl3pPr lvl="2" algn="l">
              <a:lnSpc>
                <a:spcPct val="100000"/>
              </a:lnSpc>
              <a:spcBef>
                <a:spcPts val="0"/>
              </a:spcBef>
              <a:spcAft>
                <a:spcPts val="0"/>
              </a:spcAft>
              <a:buClr>
                <a:schemeClr val="lt1"/>
              </a:buClr>
              <a:buSzPts val="8000"/>
              <a:buNone/>
              <a:defRPr sz="8000">
                <a:solidFill>
                  <a:schemeClr val="lt1"/>
                </a:solidFill>
              </a:defRPr>
            </a:lvl3pPr>
            <a:lvl4pPr lvl="3" algn="l">
              <a:lnSpc>
                <a:spcPct val="100000"/>
              </a:lnSpc>
              <a:spcBef>
                <a:spcPts val="0"/>
              </a:spcBef>
              <a:spcAft>
                <a:spcPts val="0"/>
              </a:spcAft>
              <a:buClr>
                <a:schemeClr val="lt1"/>
              </a:buClr>
              <a:buSzPts val="8000"/>
              <a:buNone/>
              <a:defRPr sz="8000">
                <a:solidFill>
                  <a:schemeClr val="lt1"/>
                </a:solidFill>
              </a:defRPr>
            </a:lvl4pPr>
            <a:lvl5pPr lvl="4" algn="l">
              <a:lnSpc>
                <a:spcPct val="100000"/>
              </a:lnSpc>
              <a:spcBef>
                <a:spcPts val="0"/>
              </a:spcBef>
              <a:spcAft>
                <a:spcPts val="0"/>
              </a:spcAft>
              <a:buClr>
                <a:schemeClr val="lt1"/>
              </a:buClr>
              <a:buSzPts val="8000"/>
              <a:buNone/>
              <a:defRPr sz="8000">
                <a:solidFill>
                  <a:schemeClr val="lt1"/>
                </a:solidFill>
              </a:defRPr>
            </a:lvl5pPr>
            <a:lvl6pPr lvl="5" algn="l">
              <a:lnSpc>
                <a:spcPct val="100000"/>
              </a:lnSpc>
              <a:spcBef>
                <a:spcPts val="0"/>
              </a:spcBef>
              <a:spcAft>
                <a:spcPts val="0"/>
              </a:spcAft>
              <a:buClr>
                <a:schemeClr val="lt1"/>
              </a:buClr>
              <a:buSzPts val="8000"/>
              <a:buNone/>
              <a:defRPr sz="8000">
                <a:solidFill>
                  <a:schemeClr val="lt1"/>
                </a:solidFill>
              </a:defRPr>
            </a:lvl6pPr>
            <a:lvl7pPr lvl="6" algn="l">
              <a:lnSpc>
                <a:spcPct val="100000"/>
              </a:lnSpc>
              <a:spcBef>
                <a:spcPts val="0"/>
              </a:spcBef>
              <a:spcAft>
                <a:spcPts val="0"/>
              </a:spcAft>
              <a:buClr>
                <a:schemeClr val="lt1"/>
              </a:buClr>
              <a:buSzPts val="8000"/>
              <a:buNone/>
              <a:defRPr sz="8000">
                <a:solidFill>
                  <a:schemeClr val="lt1"/>
                </a:solidFill>
              </a:defRPr>
            </a:lvl7pPr>
            <a:lvl8pPr lvl="7" algn="l">
              <a:lnSpc>
                <a:spcPct val="100000"/>
              </a:lnSpc>
              <a:spcBef>
                <a:spcPts val="0"/>
              </a:spcBef>
              <a:spcAft>
                <a:spcPts val="0"/>
              </a:spcAft>
              <a:buClr>
                <a:schemeClr val="lt1"/>
              </a:buClr>
              <a:buSzPts val="8000"/>
              <a:buNone/>
              <a:defRPr sz="8000">
                <a:solidFill>
                  <a:schemeClr val="lt1"/>
                </a:solidFill>
              </a:defRPr>
            </a:lvl8pPr>
            <a:lvl9pPr lvl="8" algn="l">
              <a:lnSpc>
                <a:spcPct val="100000"/>
              </a:lnSpc>
              <a:spcBef>
                <a:spcPts val="0"/>
              </a:spcBef>
              <a:spcAft>
                <a:spcPts val="0"/>
              </a:spcAft>
              <a:buClr>
                <a:schemeClr val="lt1"/>
              </a:buClr>
              <a:buSzPts val="8000"/>
              <a:buNone/>
              <a:defRPr sz="8000">
                <a:solidFill>
                  <a:schemeClr val="lt1"/>
                </a:solidFill>
              </a:defRPr>
            </a:lvl9pPr>
          </a:lstStyle>
          <a:p>
            <a:r>
              <a:t>xx%</a:t>
            </a:r>
          </a:p>
        </p:txBody>
      </p:sp>
      <p:sp>
        <p:nvSpPr>
          <p:cNvPr id="78" name="Google Shape;78;p22"/>
          <p:cNvSpPr txBox="1"/>
          <p:nvPr>
            <p:ph idx="1" type="body"/>
          </p:nvPr>
        </p:nvSpPr>
        <p:spPr>
          <a:xfrm>
            <a:off x="729450" y="2272888"/>
            <a:ext cx="7688400" cy="1580400"/>
          </a:xfrm>
          <a:prstGeom prst="rect">
            <a:avLst/>
          </a:prstGeom>
          <a:noFill/>
          <a:ln>
            <a:noFill/>
          </a:ln>
        </p:spPr>
        <p:txBody>
          <a:bodyPr anchorCtr="0" anchor="t" bIns="91425" lIns="91425" spcFirstLastPara="1" rIns="91425" wrap="square" tIns="91425">
            <a:normAutofit/>
          </a:bodyPr>
          <a:lstStyle>
            <a:lvl1pPr indent="-311150" lvl="0" marL="457200" algn="l">
              <a:lnSpc>
                <a:spcPct val="115000"/>
              </a:lnSpc>
              <a:spcBef>
                <a:spcPts val="0"/>
              </a:spcBef>
              <a:spcAft>
                <a:spcPts val="0"/>
              </a:spcAft>
              <a:buClr>
                <a:schemeClr val="lt1"/>
              </a:buClr>
              <a:buSzPts val="1300"/>
              <a:buChar char="●"/>
              <a:defRPr>
                <a:solidFill>
                  <a:schemeClr val="lt1"/>
                </a:solidFill>
              </a:defRPr>
            </a:lvl1pPr>
            <a:lvl2pPr indent="-298450" lvl="1" marL="914400" algn="l">
              <a:lnSpc>
                <a:spcPct val="115000"/>
              </a:lnSpc>
              <a:spcBef>
                <a:spcPts val="0"/>
              </a:spcBef>
              <a:spcAft>
                <a:spcPts val="0"/>
              </a:spcAft>
              <a:buClr>
                <a:schemeClr val="lt1"/>
              </a:buClr>
              <a:buSzPts val="1100"/>
              <a:buChar char="○"/>
              <a:defRPr>
                <a:solidFill>
                  <a:schemeClr val="lt1"/>
                </a:solidFill>
              </a:defRPr>
            </a:lvl2pPr>
            <a:lvl3pPr indent="-298450" lvl="2" marL="1371600" algn="l">
              <a:lnSpc>
                <a:spcPct val="115000"/>
              </a:lnSpc>
              <a:spcBef>
                <a:spcPts val="0"/>
              </a:spcBef>
              <a:spcAft>
                <a:spcPts val="0"/>
              </a:spcAft>
              <a:buClr>
                <a:schemeClr val="lt1"/>
              </a:buClr>
              <a:buSzPts val="1100"/>
              <a:buChar char="■"/>
              <a:defRPr>
                <a:solidFill>
                  <a:schemeClr val="lt1"/>
                </a:solidFill>
              </a:defRPr>
            </a:lvl3pPr>
            <a:lvl4pPr indent="-298450" lvl="3" marL="1828800" algn="l">
              <a:lnSpc>
                <a:spcPct val="115000"/>
              </a:lnSpc>
              <a:spcBef>
                <a:spcPts val="0"/>
              </a:spcBef>
              <a:spcAft>
                <a:spcPts val="0"/>
              </a:spcAft>
              <a:buClr>
                <a:schemeClr val="lt1"/>
              </a:buClr>
              <a:buSzPts val="1100"/>
              <a:buChar char="●"/>
              <a:defRPr>
                <a:solidFill>
                  <a:schemeClr val="lt1"/>
                </a:solidFill>
              </a:defRPr>
            </a:lvl4pPr>
            <a:lvl5pPr indent="-298450" lvl="4" marL="2286000" algn="l">
              <a:lnSpc>
                <a:spcPct val="115000"/>
              </a:lnSpc>
              <a:spcBef>
                <a:spcPts val="0"/>
              </a:spcBef>
              <a:spcAft>
                <a:spcPts val="0"/>
              </a:spcAft>
              <a:buClr>
                <a:schemeClr val="lt1"/>
              </a:buClr>
              <a:buSzPts val="1100"/>
              <a:buChar char="○"/>
              <a:defRPr>
                <a:solidFill>
                  <a:schemeClr val="lt1"/>
                </a:solidFill>
              </a:defRPr>
            </a:lvl5pPr>
            <a:lvl6pPr indent="-298450" lvl="5" marL="2743200" algn="l">
              <a:lnSpc>
                <a:spcPct val="115000"/>
              </a:lnSpc>
              <a:spcBef>
                <a:spcPts val="0"/>
              </a:spcBef>
              <a:spcAft>
                <a:spcPts val="0"/>
              </a:spcAft>
              <a:buClr>
                <a:schemeClr val="lt1"/>
              </a:buClr>
              <a:buSzPts val="1100"/>
              <a:buChar char="■"/>
              <a:defRPr>
                <a:solidFill>
                  <a:schemeClr val="lt1"/>
                </a:solidFill>
              </a:defRPr>
            </a:lvl6pPr>
            <a:lvl7pPr indent="-298450" lvl="6" marL="3200400" algn="l">
              <a:lnSpc>
                <a:spcPct val="115000"/>
              </a:lnSpc>
              <a:spcBef>
                <a:spcPts val="0"/>
              </a:spcBef>
              <a:spcAft>
                <a:spcPts val="0"/>
              </a:spcAft>
              <a:buClr>
                <a:schemeClr val="lt1"/>
              </a:buClr>
              <a:buSzPts val="1100"/>
              <a:buChar char="●"/>
              <a:defRPr>
                <a:solidFill>
                  <a:schemeClr val="lt1"/>
                </a:solidFill>
              </a:defRPr>
            </a:lvl7pPr>
            <a:lvl8pPr indent="-298450" lvl="7" marL="3657600" algn="l">
              <a:lnSpc>
                <a:spcPct val="115000"/>
              </a:lnSpc>
              <a:spcBef>
                <a:spcPts val="0"/>
              </a:spcBef>
              <a:spcAft>
                <a:spcPts val="0"/>
              </a:spcAft>
              <a:buClr>
                <a:schemeClr val="lt1"/>
              </a:buClr>
              <a:buSzPts val="1100"/>
              <a:buChar char="○"/>
              <a:defRPr>
                <a:solidFill>
                  <a:schemeClr val="lt1"/>
                </a:solidFill>
              </a:defRPr>
            </a:lvl8pPr>
            <a:lvl9pPr indent="-298450" lvl="8" marL="4114800" algn="l">
              <a:lnSpc>
                <a:spcPct val="115000"/>
              </a:lnSpc>
              <a:spcBef>
                <a:spcPts val="0"/>
              </a:spcBef>
              <a:spcAft>
                <a:spcPts val="0"/>
              </a:spcAft>
              <a:buClr>
                <a:schemeClr val="lt1"/>
              </a:buClr>
              <a:buSzPts val="1100"/>
              <a:buChar char="■"/>
              <a:defRPr>
                <a:solidFill>
                  <a:schemeClr val="lt1"/>
                </a:solidFill>
              </a:defRPr>
            </a:lvl9pPr>
          </a:lstStyle>
          <a:p/>
        </p:txBody>
      </p:sp>
      <p:sp>
        <p:nvSpPr>
          <p:cNvPr id="79" name="Google Shape;79;p22"/>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0" name="Shape 80"/>
        <p:cNvGrpSpPr/>
        <p:nvPr/>
      </p:nvGrpSpPr>
      <p:grpSpPr>
        <a:xfrm>
          <a:off x="0" y="0"/>
          <a:ext cx="0" cy="0"/>
          <a:chOff x="0" y="0"/>
          <a:chExt cx="0" cy="0"/>
        </a:xfrm>
      </p:grpSpPr>
      <p:sp>
        <p:nvSpPr>
          <p:cNvPr id="81" name="Google Shape;81;p23"/>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1pPr>
            <a:lvl2pPr lvl="1"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2pPr>
            <a:lvl3pPr lvl="2"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3pPr>
            <a:lvl4pPr lvl="3"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4pPr>
            <a:lvl5pPr lvl="4"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5pPr>
            <a:lvl6pPr lvl="5"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6pPr>
            <a:lvl7pPr lvl="6"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7pPr>
            <a:lvl8pPr lvl="7"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8pPr>
            <a:lvl9pPr lvl="8" marR="0" rtl="0" algn="l">
              <a:lnSpc>
                <a:spcPct val="100000"/>
              </a:lnSpc>
              <a:spcBef>
                <a:spcPts val="0"/>
              </a:spcBef>
              <a:spcAft>
                <a:spcPts val="0"/>
              </a:spcAft>
              <a:buClr>
                <a:schemeClr val="dk2"/>
              </a:buClr>
              <a:buSzPts val="2800"/>
              <a:buFont typeface="Raleway"/>
              <a:buNone/>
              <a:defRPr b="1" i="0" sz="2800" u="none" cap="none" strike="noStrike">
                <a:solidFill>
                  <a:schemeClr val="dk2"/>
                </a:solidFill>
                <a:latin typeface="Raleway"/>
                <a:ea typeface="Raleway"/>
                <a:cs typeface="Raleway"/>
                <a:sym typeface="Raleway"/>
              </a:defRPr>
            </a:lvl9pPr>
          </a:lstStyle>
          <a:p/>
        </p:txBody>
      </p:sp>
      <p:sp>
        <p:nvSpPr>
          <p:cNvPr id="7" name="Google Shape;7;p1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marR="0" rtl="0" algn="l">
              <a:lnSpc>
                <a:spcPct val="115000"/>
              </a:lnSpc>
              <a:spcBef>
                <a:spcPts val="0"/>
              </a:spcBef>
              <a:spcAft>
                <a:spcPts val="0"/>
              </a:spcAft>
              <a:buClr>
                <a:schemeClr val="accent1"/>
              </a:buClr>
              <a:buSzPts val="1300"/>
              <a:buFont typeface="Lato"/>
              <a:buChar char="●"/>
              <a:defRPr b="0" i="0" sz="1300" u="none" cap="none" strike="noStrike">
                <a:solidFill>
                  <a:schemeClr val="accent1"/>
                </a:solidFill>
                <a:latin typeface="Lato"/>
                <a:ea typeface="Lato"/>
                <a:cs typeface="Lato"/>
                <a:sym typeface="Lato"/>
              </a:defRPr>
            </a:lvl1pPr>
            <a:lvl2pPr indent="-298450" lvl="1" marL="9144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2pPr>
            <a:lvl3pPr indent="-298450" lvl="2" marL="13716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3pPr>
            <a:lvl4pPr indent="-298450" lvl="3" marL="18288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4pPr>
            <a:lvl5pPr indent="-298450" lvl="4" marL="22860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5pPr>
            <a:lvl6pPr indent="-298450" lvl="5" marL="27432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6pPr>
            <a:lvl7pPr indent="-298450" lvl="6" marL="32004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7pPr>
            <a:lvl8pPr indent="-298450" lvl="7" marL="36576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8pPr>
            <a:lvl9pPr indent="-298450" lvl="8" marL="4114800" marR="0" rtl="0" algn="l">
              <a:lnSpc>
                <a:spcPct val="115000"/>
              </a:lnSpc>
              <a:spcBef>
                <a:spcPts val="0"/>
              </a:spcBef>
              <a:spcAft>
                <a:spcPts val="0"/>
              </a:spcAft>
              <a:buClr>
                <a:schemeClr val="accent1"/>
              </a:buClr>
              <a:buSzPts val="1100"/>
              <a:buFont typeface="Lato"/>
              <a:buChar char="■"/>
              <a:defRPr b="0" i="0" sz="1100" u="none" cap="none" strike="noStrike">
                <a:solidFill>
                  <a:schemeClr val="accent1"/>
                </a:solidFill>
                <a:latin typeface="Lato"/>
                <a:ea typeface="Lato"/>
                <a:cs typeface="Lato"/>
                <a:sym typeface="Lato"/>
              </a:defRPr>
            </a:lvl9pPr>
          </a:lstStyle>
          <a:p/>
        </p:txBody>
      </p:sp>
      <p:sp>
        <p:nvSpPr>
          <p:cNvPr id="8" name="Google Shape;8;p12"/>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1.jp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jp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2.jp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5" name="Shape 85"/>
        <p:cNvGrpSpPr/>
        <p:nvPr/>
      </p:nvGrpSpPr>
      <p:grpSpPr>
        <a:xfrm>
          <a:off x="0" y="0"/>
          <a:ext cx="0" cy="0"/>
          <a:chOff x="0" y="0"/>
          <a:chExt cx="0" cy="0"/>
        </a:xfrm>
      </p:grpSpPr>
      <p:sp>
        <p:nvSpPr>
          <p:cNvPr id="86" name="Google Shape;86;p1"/>
          <p:cNvSpPr txBox="1"/>
          <p:nvPr>
            <p:ph type="ctrTitle"/>
          </p:nvPr>
        </p:nvSpPr>
        <p:spPr>
          <a:xfrm>
            <a:off x="0" y="740025"/>
            <a:ext cx="6228000" cy="12138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15000"/>
              </a:lnSpc>
              <a:spcBef>
                <a:spcPts val="0"/>
              </a:spcBef>
              <a:spcAft>
                <a:spcPts val="0"/>
              </a:spcAft>
              <a:buClr>
                <a:schemeClr val="dk1"/>
              </a:buClr>
              <a:buSzPct val="35231"/>
              <a:buFont typeface="Arial"/>
              <a:buNone/>
            </a:pPr>
            <a:r>
              <a:rPr b="1" lang="en-GB" sz="3122" u="sng">
                <a:latin typeface="Times New Roman"/>
                <a:ea typeface="Times New Roman"/>
                <a:cs typeface="Times New Roman"/>
                <a:sym typeface="Times New Roman"/>
              </a:rPr>
              <a:t>Hospitality and Guest Services for the Hotel Industry</a:t>
            </a:r>
            <a:endParaRPr sz="4644"/>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2"/>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SzPts val="990"/>
              <a:buNone/>
            </a:pPr>
            <a:r>
              <a:rPr lang="en-GB" sz="2080">
                <a:solidFill>
                  <a:srgbClr val="000000"/>
                </a:solidFill>
                <a:latin typeface="Arial"/>
                <a:ea typeface="Arial"/>
                <a:cs typeface="Arial"/>
                <a:sym typeface="Arial"/>
              </a:rPr>
              <a:t>Table of content</a:t>
            </a:r>
            <a:endParaRPr sz="2080">
              <a:solidFill>
                <a:srgbClr val="000000"/>
              </a:solidFill>
              <a:latin typeface="Arial"/>
              <a:ea typeface="Arial"/>
              <a:cs typeface="Arial"/>
              <a:sym typeface="Arial"/>
            </a:endParaRPr>
          </a:p>
          <a:p>
            <a:pPr indent="0" lvl="0" marL="0" rtl="0" algn="l">
              <a:lnSpc>
                <a:spcPct val="100000"/>
              </a:lnSpc>
              <a:spcBef>
                <a:spcPts val="0"/>
              </a:spcBef>
              <a:spcAft>
                <a:spcPts val="0"/>
              </a:spcAft>
              <a:buSzPts val="990"/>
              <a:buNone/>
            </a:pPr>
            <a:r>
              <a:t/>
            </a:r>
            <a:endParaRPr sz="2340"/>
          </a:p>
        </p:txBody>
      </p:sp>
      <p:sp>
        <p:nvSpPr>
          <p:cNvPr id="92" name="Google Shape;92;p2"/>
          <p:cNvSpPr txBox="1"/>
          <p:nvPr>
            <p:ph idx="1" type="body"/>
          </p:nvPr>
        </p:nvSpPr>
        <p:spPr>
          <a:xfrm>
            <a:off x="729450" y="2078875"/>
            <a:ext cx="7557900" cy="2261100"/>
          </a:xfrm>
          <a:prstGeom prst="rect">
            <a:avLst/>
          </a:prstGeom>
          <a:noFill/>
          <a:ln>
            <a:noFill/>
          </a:ln>
        </p:spPr>
        <p:txBody>
          <a:bodyPr anchorCtr="0" anchor="t" bIns="91425" lIns="91425" spcFirstLastPara="1" rIns="91425" wrap="square" tIns="91425">
            <a:noAutofit/>
          </a:bodyPr>
          <a:lstStyle/>
          <a:p>
            <a:pPr indent="0" lvl="0" marL="0" rtl="0" algn="just">
              <a:lnSpc>
                <a:spcPct val="100000"/>
              </a:lnSpc>
              <a:spcBef>
                <a:spcPts val="300"/>
              </a:spcBef>
              <a:spcAft>
                <a:spcPts val="0"/>
              </a:spcAft>
              <a:buSzPts val="1300"/>
              <a:buNone/>
            </a:pPr>
            <a:r>
              <a:rPr lang="en-GB" sz="1500">
                <a:solidFill>
                  <a:schemeClr val="dk2"/>
                </a:solidFill>
                <a:latin typeface="Arial"/>
                <a:ea typeface="Arial"/>
                <a:cs typeface="Arial"/>
                <a:sym typeface="Arial"/>
              </a:rPr>
              <a:t>Introduction	</a:t>
            </a:r>
            <a:endParaRPr sz="1500">
              <a:solidFill>
                <a:schemeClr val="dk2"/>
              </a:solidFill>
              <a:latin typeface="Arial"/>
              <a:ea typeface="Arial"/>
              <a:cs typeface="Arial"/>
              <a:sym typeface="Arial"/>
            </a:endParaRPr>
          </a:p>
          <a:p>
            <a:pPr indent="0" lvl="0" marL="0" rtl="0" algn="just">
              <a:lnSpc>
                <a:spcPct val="100000"/>
              </a:lnSpc>
              <a:spcBef>
                <a:spcPts val="300"/>
              </a:spcBef>
              <a:spcAft>
                <a:spcPts val="0"/>
              </a:spcAft>
              <a:buSzPts val="1300"/>
              <a:buNone/>
            </a:pPr>
            <a:r>
              <a:rPr lang="en-GB" sz="1500">
                <a:solidFill>
                  <a:schemeClr val="dk2"/>
                </a:solidFill>
                <a:latin typeface="Arial"/>
                <a:ea typeface="Arial"/>
                <a:cs typeface="Arial"/>
                <a:sym typeface="Arial"/>
              </a:rPr>
              <a:t>“Identify the hotel brand’s main consumers”	</a:t>
            </a:r>
            <a:endParaRPr sz="1500">
              <a:solidFill>
                <a:schemeClr val="dk2"/>
              </a:solidFill>
              <a:latin typeface="Arial"/>
              <a:ea typeface="Arial"/>
              <a:cs typeface="Arial"/>
              <a:sym typeface="Arial"/>
            </a:endParaRPr>
          </a:p>
          <a:p>
            <a:pPr indent="0" lvl="0" marL="0" rtl="0" algn="just">
              <a:lnSpc>
                <a:spcPct val="100000"/>
              </a:lnSpc>
              <a:spcBef>
                <a:spcPts val="300"/>
              </a:spcBef>
              <a:spcAft>
                <a:spcPts val="0"/>
              </a:spcAft>
              <a:buSzPts val="1300"/>
              <a:buNone/>
            </a:pPr>
            <a:r>
              <a:rPr lang="en-GB" sz="1500">
                <a:solidFill>
                  <a:schemeClr val="dk2"/>
                </a:solidFill>
                <a:latin typeface="Arial"/>
                <a:ea typeface="Arial"/>
                <a:cs typeface="Arial"/>
                <a:sym typeface="Arial"/>
              </a:rPr>
              <a:t>“Outline the nature, scope and role of the guest services and facilities that are provided to these guests by the hotel brand”	</a:t>
            </a:r>
            <a:endParaRPr sz="1500">
              <a:solidFill>
                <a:schemeClr val="dk2"/>
              </a:solidFill>
              <a:latin typeface="Arial"/>
              <a:ea typeface="Arial"/>
              <a:cs typeface="Arial"/>
              <a:sym typeface="Arial"/>
            </a:endParaRPr>
          </a:p>
          <a:p>
            <a:pPr indent="0" lvl="0" marL="0" rtl="0" algn="just">
              <a:lnSpc>
                <a:spcPct val="100000"/>
              </a:lnSpc>
              <a:spcBef>
                <a:spcPts val="300"/>
              </a:spcBef>
              <a:spcAft>
                <a:spcPts val="0"/>
              </a:spcAft>
              <a:buSzPts val="1300"/>
              <a:buNone/>
            </a:pPr>
            <a:r>
              <a:rPr lang="en-GB" sz="1500">
                <a:solidFill>
                  <a:schemeClr val="dk2"/>
                </a:solidFill>
                <a:latin typeface="Arial"/>
                <a:ea typeface="Arial"/>
                <a:cs typeface="Arial"/>
                <a:sym typeface="Arial"/>
              </a:rPr>
              <a:t>“Explain the need to consider the role and function of guest services, in general,”	</a:t>
            </a:r>
            <a:endParaRPr sz="1500">
              <a:solidFill>
                <a:schemeClr val="dk2"/>
              </a:solidFill>
              <a:latin typeface="Arial"/>
              <a:ea typeface="Arial"/>
              <a:cs typeface="Arial"/>
              <a:sym typeface="Arial"/>
            </a:endParaRPr>
          </a:p>
          <a:p>
            <a:pPr indent="0" lvl="0" marL="0" rtl="0" algn="just">
              <a:lnSpc>
                <a:spcPct val="100000"/>
              </a:lnSpc>
              <a:spcBef>
                <a:spcPts val="300"/>
              </a:spcBef>
              <a:spcAft>
                <a:spcPts val="0"/>
              </a:spcAft>
              <a:buSzPts val="1300"/>
              <a:buNone/>
            </a:pPr>
            <a:r>
              <a:rPr lang="en-GB" sz="1500">
                <a:solidFill>
                  <a:schemeClr val="dk2"/>
                </a:solidFill>
                <a:latin typeface="Arial"/>
                <a:ea typeface="Arial"/>
                <a:cs typeface="Arial"/>
                <a:sym typeface="Arial"/>
              </a:rPr>
              <a:t>“Discuss the importance of hospitality and how hotels meet/exceed guest expectations”   </a:t>
            </a:r>
            <a:endParaRPr sz="1500">
              <a:solidFill>
                <a:schemeClr val="dk2"/>
              </a:solidFill>
              <a:latin typeface="Arial"/>
              <a:ea typeface="Arial"/>
              <a:cs typeface="Arial"/>
              <a:sym typeface="Arial"/>
            </a:endParaRPr>
          </a:p>
          <a:p>
            <a:pPr indent="0" lvl="0" marL="0" rtl="0" algn="just">
              <a:lnSpc>
                <a:spcPct val="100000"/>
              </a:lnSpc>
              <a:spcBef>
                <a:spcPts val="300"/>
              </a:spcBef>
              <a:spcAft>
                <a:spcPts val="0"/>
              </a:spcAft>
              <a:buSzPts val="1300"/>
              <a:buNone/>
            </a:pPr>
            <a:r>
              <a:rPr lang="en-GB" sz="1500">
                <a:solidFill>
                  <a:schemeClr val="dk2"/>
                </a:solidFill>
                <a:latin typeface="Arial"/>
                <a:ea typeface="Arial"/>
                <a:cs typeface="Arial"/>
                <a:sym typeface="Arial"/>
              </a:rPr>
              <a:t>Conclusion	</a:t>
            </a:r>
            <a:endParaRPr sz="1500">
              <a:solidFill>
                <a:schemeClr val="dk2"/>
              </a:solidFill>
              <a:latin typeface="Arial"/>
              <a:ea typeface="Arial"/>
              <a:cs typeface="Arial"/>
              <a:sym typeface="Arial"/>
            </a:endParaRPr>
          </a:p>
          <a:p>
            <a:pPr indent="0" lvl="0" marL="0" rtl="0" algn="just">
              <a:lnSpc>
                <a:spcPct val="100000"/>
              </a:lnSpc>
              <a:spcBef>
                <a:spcPts val="300"/>
              </a:spcBef>
              <a:spcAft>
                <a:spcPts val="0"/>
              </a:spcAft>
              <a:buSzPts val="1300"/>
              <a:buNone/>
            </a:pPr>
            <a:r>
              <a:rPr lang="en-GB" sz="1500">
                <a:solidFill>
                  <a:schemeClr val="dk2"/>
                </a:solidFill>
                <a:latin typeface="Arial"/>
                <a:ea typeface="Arial"/>
                <a:cs typeface="Arial"/>
                <a:sym typeface="Arial"/>
              </a:rPr>
              <a:t>References	</a:t>
            </a:r>
            <a:endParaRPr sz="1500">
              <a:solidFill>
                <a:schemeClr val="dk2"/>
              </a:solidFill>
              <a:latin typeface="Arial"/>
              <a:ea typeface="Arial"/>
              <a:cs typeface="Arial"/>
              <a:sym typeface="Arial"/>
            </a:endParaRPr>
          </a:p>
          <a:p>
            <a:pPr indent="0" lvl="0" marL="0" rtl="0" algn="l">
              <a:lnSpc>
                <a:spcPct val="115000"/>
              </a:lnSpc>
              <a:spcBef>
                <a:spcPts val="0"/>
              </a:spcBef>
              <a:spcAft>
                <a:spcPts val="1200"/>
              </a:spcAft>
              <a:buSzPts val="1300"/>
              <a:buNone/>
            </a:pPr>
            <a:r>
              <a:t/>
            </a:r>
            <a:endParaRPr sz="1600">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3"/>
          <p:cNvSpPr txBox="1"/>
          <p:nvPr>
            <p:ph type="title"/>
          </p:nvPr>
        </p:nvSpPr>
        <p:spPr>
          <a:xfrm>
            <a:off x="729450" y="1318650"/>
            <a:ext cx="7688700" cy="535200"/>
          </a:xfrm>
          <a:prstGeom prst="rect">
            <a:avLst/>
          </a:prstGeom>
          <a:solidFill>
            <a:srgbClr val="9FC5E8"/>
          </a:solidFill>
          <a:ln>
            <a:noFill/>
          </a:ln>
        </p:spPr>
        <p:txBody>
          <a:bodyPr anchorCtr="0" anchor="t" bIns="91425" lIns="91425" spcFirstLastPara="1" rIns="91425" wrap="square" tIns="91425">
            <a:normAutofit/>
          </a:bodyPr>
          <a:lstStyle/>
          <a:p>
            <a:pPr indent="0" lvl="0" marL="0" rtl="0" algn="ctr">
              <a:lnSpc>
                <a:spcPct val="115000"/>
              </a:lnSpc>
              <a:spcBef>
                <a:spcPts val="0"/>
              </a:spcBef>
              <a:spcAft>
                <a:spcPts val="0"/>
              </a:spcAft>
              <a:buSzPts val="2600"/>
              <a:buNone/>
            </a:pPr>
            <a:r>
              <a:rPr lang="en-GB" sz="2000">
                <a:solidFill>
                  <a:srgbClr val="000000"/>
                </a:solidFill>
                <a:latin typeface="Arial"/>
                <a:ea typeface="Arial"/>
                <a:cs typeface="Arial"/>
                <a:sym typeface="Arial"/>
              </a:rPr>
              <a:t>Introduction</a:t>
            </a:r>
            <a:endParaRPr sz="2000">
              <a:latin typeface="Arial"/>
              <a:ea typeface="Arial"/>
              <a:cs typeface="Arial"/>
              <a:sym typeface="Arial"/>
            </a:endParaRPr>
          </a:p>
        </p:txBody>
      </p:sp>
      <p:sp>
        <p:nvSpPr>
          <p:cNvPr id="98" name="Google Shape;98;p3"/>
          <p:cNvSpPr txBox="1"/>
          <p:nvPr>
            <p:ph idx="1" type="body"/>
          </p:nvPr>
        </p:nvSpPr>
        <p:spPr>
          <a:xfrm>
            <a:off x="729450" y="2078875"/>
            <a:ext cx="3842400" cy="2261100"/>
          </a:xfrm>
          <a:prstGeom prst="rect">
            <a:avLst/>
          </a:prstGeom>
          <a:solidFill>
            <a:srgbClr val="A4C2F4"/>
          </a:solidFill>
          <a:ln>
            <a:noFill/>
          </a:ln>
        </p:spPr>
        <p:txBody>
          <a:bodyPr anchorCtr="0" anchor="t" bIns="91425" lIns="91425" spcFirstLastPara="1" rIns="91425" wrap="square" tIns="91425">
            <a:normAutofit/>
          </a:bodyPr>
          <a:lstStyle/>
          <a:p>
            <a:pPr indent="-311150" lvl="0" marL="457200" rtl="0" algn="just">
              <a:lnSpc>
                <a:spcPct val="115000"/>
              </a:lnSpc>
              <a:spcBef>
                <a:spcPts val="0"/>
              </a:spcBef>
              <a:spcAft>
                <a:spcPts val="0"/>
              </a:spcAft>
              <a:buSzPts val="1300"/>
              <a:buFont typeface="Arial"/>
              <a:buChar char="●"/>
            </a:pPr>
            <a:r>
              <a:rPr lang="en-GB" sz="1400">
                <a:solidFill>
                  <a:srgbClr val="000000"/>
                </a:solidFill>
                <a:latin typeface="Arial"/>
                <a:ea typeface="Arial"/>
                <a:cs typeface="Arial"/>
                <a:sym typeface="Arial"/>
              </a:rPr>
              <a:t>“Hilton Worldwide Holding Inc.” is a well-renowned international hotel brand.</a:t>
            </a:r>
            <a:endParaRPr sz="1400">
              <a:solidFill>
                <a:srgbClr val="1C1C1C"/>
              </a:solidFill>
              <a:latin typeface="Arial"/>
              <a:ea typeface="Arial"/>
              <a:cs typeface="Arial"/>
              <a:sym typeface="Arial"/>
            </a:endParaRPr>
          </a:p>
          <a:p>
            <a:pPr indent="-317500" lvl="0" marL="457200" rtl="0" algn="just">
              <a:lnSpc>
                <a:spcPct val="115000"/>
              </a:lnSpc>
              <a:spcBef>
                <a:spcPts val="0"/>
              </a:spcBef>
              <a:spcAft>
                <a:spcPts val="0"/>
              </a:spcAft>
              <a:buClr>
                <a:srgbClr val="1C1C1C"/>
              </a:buClr>
              <a:buSzPts val="1400"/>
              <a:buFont typeface="Arial"/>
              <a:buChar char="●"/>
            </a:pPr>
            <a:r>
              <a:rPr lang="en-GB" sz="1400">
                <a:solidFill>
                  <a:srgbClr val="1C1C1C"/>
                </a:solidFill>
                <a:latin typeface="Arial"/>
                <a:ea typeface="Arial"/>
                <a:cs typeface="Arial"/>
                <a:sym typeface="Arial"/>
              </a:rPr>
              <a:t>Operating in multiple countries around the world.</a:t>
            </a:r>
            <a:endParaRPr sz="1400">
              <a:solidFill>
                <a:srgbClr val="1C1C1C"/>
              </a:solidFill>
              <a:latin typeface="Arial"/>
              <a:ea typeface="Arial"/>
              <a:cs typeface="Arial"/>
              <a:sym typeface="Arial"/>
            </a:endParaRPr>
          </a:p>
          <a:p>
            <a:pPr indent="-317500" lvl="0" marL="457200" rtl="0" algn="just">
              <a:lnSpc>
                <a:spcPct val="115000"/>
              </a:lnSpc>
              <a:spcBef>
                <a:spcPts val="0"/>
              </a:spcBef>
              <a:spcAft>
                <a:spcPts val="0"/>
              </a:spcAft>
              <a:buClr>
                <a:srgbClr val="1C1C1C"/>
              </a:buClr>
              <a:buSzPts val="1400"/>
              <a:buFont typeface="Arial"/>
              <a:buChar char="●"/>
            </a:pPr>
            <a:r>
              <a:rPr lang="en-GB" sz="1400">
                <a:solidFill>
                  <a:srgbClr val="1C1C1C"/>
                </a:solidFill>
                <a:latin typeface="Arial"/>
                <a:ea typeface="Arial"/>
                <a:cs typeface="Arial"/>
                <a:sym typeface="Arial"/>
              </a:rPr>
              <a:t>C</a:t>
            </a:r>
            <a:r>
              <a:rPr lang="en-GB" sz="1400">
                <a:solidFill>
                  <a:srgbClr val="1C1C1C"/>
                </a:solidFill>
                <a:latin typeface="Arial"/>
                <a:ea typeface="Arial"/>
                <a:cs typeface="Arial"/>
                <a:sym typeface="Arial"/>
              </a:rPr>
              <a:t>urrent CEO of Hilton Hotel is Christopher J. </a:t>
            </a:r>
            <a:r>
              <a:rPr lang="en-GB" sz="1400">
                <a:solidFill>
                  <a:srgbClr val="1C1C1C"/>
                </a:solidFill>
                <a:latin typeface="Arial"/>
                <a:ea typeface="Arial"/>
                <a:cs typeface="Arial"/>
                <a:sym typeface="Arial"/>
              </a:rPr>
              <a:t>Nassetta</a:t>
            </a:r>
            <a:endParaRPr sz="1400">
              <a:solidFill>
                <a:srgbClr val="1C1C1C"/>
              </a:solidFill>
              <a:latin typeface="Arial"/>
              <a:ea typeface="Arial"/>
              <a:cs typeface="Arial"/>
              <a:sym typeface="Arial"/>
            </a:endParaRPr>
          </a:p>
        </p:txBody>
      </p:sp>
      <p:pic>
        <p:nvPicPr>
          <p:cNvPr id="99" name="Google Shape;99;p3"/>
          <p:cNvPicPr preferRelativeResize="0"/>
          <p:nvPr/>
        </p:nvPicPr>
        <p:blipFill>
          <a:blip r:embed="rId3">
            <a:alphaModFix/>
          </a:blip>
          <a:stretch>
            <a:fillRect/>
          </a:stretch>
        </p:blipFill>
        <p:spPr>
          <a:xfrm>
            <a:off x="5688625" y="2117650"/>
            <a:ext cx="2863124" cy="21835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3" name="Shape 103"/>
        <p:cNvGrpSpPr/>
        <p:nvPr/>
      </p:nvGrpSpPr>
      <p:grpSpPr>
        <a:xfrm>
          <a:off x="0" y="0"/>
          <a:ext cx="0" cy="0"/>
          <a:chOff x="0" y="0"/>
          <a:chExt cx="0" cy="0"/>
        </a:xfrm>
      </p:grpSpPr>
      <p:sp>
        <p:nvSpPr>
          <p:cNvPr id="104" name="Google Shape;104;p4"/>
          <p:cNvSpPr txBox="1"/>
          <p:nvPr>
            <p:ph type="title"/>
          </p:nvPr>
        </p:nvSpPr>
        <p:spPr>
          <a:xfrm>
            <a:off x="727650" y="980750"/>
            <a:ext cx="7688700" cy="535200"/>
          </a:xfrm>
          <a:prstGeom prst="rect">
            <a:avLst/>
          </a:prstGeom>
          <a:solidFill>
            <a:srgbClr val="9FC5E8"/>
          </a:solid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SzPts val="990"/>
              <a:buNone/>
            </a:pPr>
            <a:r>
              <a:rPr lang="en-GB" sz="2080">
                <a:solidFill>
                  <a:srgbClr val="000000"/>
                </a:solidFill>
                <a:latin typeface="Arial"/>
                <a:ea typeface="Arial"/>
                <a:cs typeface="Arial"/>
                <a:sym typeface="Arial"/>
              </a:rPr>
              <a:t>Identify the hotel brand’s main consumers</a:t>
            </a:r>
            <a:endParaRPr sz="2080">
              <a:solidFill>
                <a:srgbClr val="000000"/>
              </a:solidFill>
              <a:latin typeface="Arial"/>
              <a:ea typeface="Arial"/>
              <a:cs typeface="Arial"/>
              <a:sym typeface="Arial"/>
            </a:endParaRPr>
          </a:p>
          <a:p>
            <a:pPr indent="0" lvl="0" marL="0" rtl="0" algn="l">
              <a:lnSpc>
                <a:spcPct val="100000"/>
              </a:lnSpc>
              <a:spcBef>
                <a:spcPts val="0"/>
              </a:spcBef>
              <a:spcAft>
                <a:spcPts val="0"/>
              </a:spcAft>
              <a:buSzPts val="990"/>
              <a:buNone/>
            </a:pPr>
            <a:r>
              <a:t/>
            </a:r>
            <a:endParaRPr sz="2340"/>
          </a:p>
        </p:txBody>
      </p:sp>
      <p:sp>
        <p:nvSpPr>
          <p:cNvPr id="105" name="Google Shape;105;p4"/>
          <p:cNvSpPr txBox="1"/>
          <p:nvPr>
            <p:ph idx="1" type="body"/>
          </p:nvPr>
        </p:nvSpPr>
        <p:spPr>
          <a:xfrm>
            <a:off x="727650" y="1853850"/>
            <a:ext cx="3842700" cy="2261100"/>
          </a:xfrm>
          <a:prstGeom prst="rect">
            <a:avLst/>
          </a:prstGeom>
          <a:solidFill>
            <a:srgbClr val="9FC5E8"/>
          </a:solidFill>
          <a:ln>
            <a:noFill/>
          </a:ln>
        </p:spPr>
        <p:txBody>
          <a:bodyPr anchorCtr="0" anchor="t" bIns="91425" lIns="91425" spcFirstLastPara="1" rIns="91425" wrap="square" tIns="91425">
            <a:normAutofit/>
          </a:bodyPr>
          <a:lstStyle/>
          <a:p>
            <a:pPr indent="-311150" lvl="0" marL="457200" rtl="0" algn="l">
              <a:lnSpc>
                <a:spcPct val="115000"/>
              </a:lnSpc>
              <a:spcBef>
                <a:spcPts val="0"/>
              </a:spcBef>
              <a:spcAft>
                <a:spcPts val="0"/>
              </a:spcAft>
              <a:buSzPts val="1300"/>
              <a:buChar char="●"/>
            </a:pPr>
            <a:r>
              <a:rPr lang="en-GB"/>
              <a:t> Providing luxury and premium services to its customers. </a:t>
            </a:r>
            <a:endParaRPr/>
          </a:p>
          <a:p>
            <a:pPr indent="-311150" lvl="0" marL="457200" rtl="0" algn="l">
              <a:lnSpc>
                <a:spcPct val="115000"/>
              </a:lnSpc>
              <a:spcBef>
                <a:spcPts val="0"/>
              </a:spcBef>
              <a:spcAft>
                <a:spcPts val="0"/>
              </a:spcAft>
              <a:buSzPts val="1300"/>
              <a:buChar char="●"/>
            </a:pPr>
            <a:r>
              <a:rPr lang="en-GB"/>
              <a:t>D</a:t>
            </a:r>
            <a:r>
              <a:rPr lang="en-GB"/>
              <a:t>emographic segmentation.</a:t>
            </a:r>
            <a:endParaRPr/>
          </a:p>
          <a:p>
            <a:pPr indent="-311150" lvl="0" marL="457200" rtl="0" algn="l">
              <a:lnSpc>
                <a:spcPct val="115000"/>
              </a:lnSpc>
              <a:spcBef>
                <a:spcPts val="0"/>
              </a:spcBef>
              <a:spcAft>
                <a:spcPts val="0"/>
              </a:spcAft>
              <a:buSzPts val="1300"/>
              <a:buChar char="●"/>
            </a:pPr>
            <a:r>
              <a:rPr lang="en-GB"/>
              <a:t> The customers are middle and senior-aged professionals </a:t>
            </a:r>
            <a:endParaRPr/>
          </a:p>
        </p:txBody>
      </p:sp>
      <p:pic>
        <p:nvPicPr>
          <p:cNvPr id="106" name="Google Shape;106;p4"/>
          <p:cNvPicPr preferRelativeResize="0"/>
          <p:nvPr/>
        </p:nvPicPr>
        <p:blipFill>
          <a:blip r:embed="rId4">
            <a:alphaModFix/>
          </a:blip>
          <a:stretch>
            <a:fillRect/>
          </a:stretch>
        </p:blipFill>
        <p:spPr>
          <a:xfrm>
            <a:off x="5312716" y="1668350"/>
            <a:ext cx="3678884" cy="2446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5"/>
          <p:cNvSpPr txBox="1"/>
          <p:nvPr>
            <p:ph type="title"/>
          </p:nvPr>
        </p:nvSpPr>
        <p:spPr>
          <a:xfrm>
            <a:off x="729450" y="775925"/>
            <a:ext cx="7688700" cy="535200"/>
          </a:xfrm>
          <a:prstGeom prst="rect">
            <a:avLst/>
          </a:prstGeom>
          <a:noFill/>
          <a:ln>
            <a:noFill/>
          </a:ln>
        </p:spPr>
        <p:txBody>
          <a:bodyPr anchorCtr="0" anchor="t" bIns="91425" lIns="91425" spcFirstLastPara="1" rIns="91425" wrap="square" tIns="91425">
            <a:normAutofit fontScale="90000"/>
          </a:bodyPr>
          <a:lstStyle/>
          <a:p>
            <a:pPr indent="0" lvl="0" marL="0" rtl="0" algn="ctr">
              <a:lnSpc>
                <a:spcPct val="100000"/>
              </a:lnSpc>
              <a:spcBef>
                <a:spcPts val="0"/>
              </a:spcBef>
              <a:spcAft>
                <a:spcPts val="0"/>
              </a:spcAft>
              <a:buSzPct val="111111"/>
              <a:buNone/>
            </a:pPr>
            <a:r>
              <a:rPr lang="en-GB"/>
              <a:t>CONTINUATION </a:t>
            </a:r>
            <a:endParaRPr/>
          </a:p>
        </p:txBody>
      </p:sp>
      <p:pic>
        <p:nvPicPr>
          <p:cNvPr id="112" name="Google Shape;112;p5"/>
          <p:cNvPicPr preferRelativeResize="0"/>
          <p:nvPr/>
        </p:nvPicPr>
        <p:blipFill rotWithShape="1">
          <a:blip r:embed="rId3">
            <a:alphaModFix/>
          </a:blip>
          <a:srcRect b="-1380" l="0" r="0" t="1380"/>
          <a:stretch/>
        </p:blipFill>
        <p:spPr>
          <a:xfrm>
            <a:off x="888000" y="1418475"/>
            <a:ext cx="7368000" cy="35893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6" name="Shape 116"/>
        <p:cNvGrpSpPr/>
        <p:nvPr/>
      </p:nvGrpSpPr>
      <p:grpSpPr>
        <a:xfrm>
          <a:off x="0" y="0"/>
          <a:ext cx="0" cy="0"/>
          <a:chOff x="0" y="0"/>
          <a:chExt cx="0" cy="0"/>
        </a:xfrm>
      </p:grpSpPr>
      <p:sp>
        <p:nvSpPr>
          <p:cNvPr id="117" name="Google Shape;117;p6"/>
          <p:cNvSpPr txBox="1"/>
          <p:nvPr>
            <p:ph type="title"/>
          </p:nvPr>
        </p:nvSpPr>
        <p:spPr>
          <a:xfrm>
            <a:off x="1136350" y="647825"/>
            <a:ext cx="7289700" cy="912900"/>
          </a:xfrm>
          <a:prstGeom prst="rect">
            <a:avLst/>
          </a:prstGeom>
          <a:solidFill>
            <a:srgbClr val="9FC5E8"/>
          </a:solid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SzPts val="2600"/>
              <a:buNone/>
            </a:pPr>
            <a:r>
              <a:rPr lang="en-GB" sz="1800">
                <a:solidFill>
                  <a:srgbClr val="000000"/>
                </a:solidFill>
                <a:latin typeface="Arial"/>
                <a:ea typeface="Arial"/>
                <a:cs typeface="Arial"/>
                <a:sym typeface="Arial"/>
              </a:rPr>
              <a:t>Outline the nature, scope and role of the guest services and facilities that are provided to these guests by the hotel brand</a:t>
            </a:r>
            <a:endParaRPr sz="1800">
              <a:latin typeface="Arial"/>
              <a:ea typeface="Arial"/>
              <a:cs typeface="Arial"/>
              <a:sym typeface="Arial"/>
            </a:endParaRPr>
          </a:p>
        </p:txBody>
      </p:sp>
      <p:sp>
        <p:nvSpPr>
          <p:cNvPr id="118" name="Google Shape;118;p6"/>
          <p:cNvSpPr txBox="1"/>
          <p:nvPr>
            <p:ph idx="1" type="body"/>
          </p:nvPr>
        </p:nvSpPr>
        <p:spPr>
          <a:xfrm>
            <a:off x="729450" y="2078875"/>
            <a:ext cx="3842700" cy="2261100"/>
          </a:xfrm>
          <a:prstGeom prst="rect">
            <a:avLst/>
          </a:prstGeom>
          <a:solidFill>
            <a:srgbClr val="9FC5E8"/>
          </a:solidFill>
          <a:ln>
            <a:noFill/>
          </a:ln>
        </p:spPr>
        <p:txBody>
          <a:bodyPr anchorCtr="0" anchor="t" bIns="91425" lIns="91425" spcFirstLastPara="1" rIns="91425" wrap="square" tIns="91425">
            <a:normAutofit/>
          </a:bodyPr>
          <a:lstStyle/>
          <a:p>
            <a:pPr indent="-317500" lvl="0" marL="457200" rtl="0" algn="l">
              <a:lnSpc>
                <a:spcPct val="115000"/>
              </a:lnSpc>
              <a:spcBef>
                <a:spcPts val="0"/>
              </a:spcBef>
              <a:spcAft>
                <a:spcPts val="0"/>
              </a:spcAft>
              <a:buSzPts val="1400"/>
              <a:buFont typeface="Arial"/>
              <a:buChar char="●"/>
            </a:pPr>
            <a:r>
              <a:rPr lang="en-GB" sz="1400">
                <a:latin typeface="Arial"/>
                <a:ea typeface="Arial"/>
                <a:cs typeface="Arial"/>
                <a:sym typeface="Arial"/>
              </a:rPr>
              <a:t> W</a:t>
            </a:r>
            <a:r>
              <a:rPr lang="en-GB" sz="1400">
                <a:latin typeface="Arial"/>
                <a:ea typeface="Arial"/>
                <a:cs typeface="Arial"/>
                <a:sym typeface="Arial"/>
              </a:rPr>
              <a:t>ide range of services to its guests. </a:t>
            </a:r>
            <a:endParaRPr sz="1400">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GB" sz="1400">
                <a:latin typeface="Arial"/>
                <a:ea typeface="Arial"/>
                <a:cs typeface="Arial"/>
                <a:sym typeface="Arial"/>
              </a:rPr>
              <a:t>The main objective is to provide genuine service.</a:t>
            </a:r>
            <a:endParaRPr sz="1400">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GB" sz="1400">
                <a:latin typeface="Arial"/>
                <a:ea typeface="Arial"/>
                <a:cs typeface="Arial"/>
                <a:sym typeface="Arial"/>
              </a:rPr>
              <a:t>N</a:t>
            </a:r>
            <a:r>
              <a:rPr lang="en-GB" sz="1400">
                <a:latin typeface="Arial"/>
                <a:ea typeface="Arial"/>
                <a:cs typeface="Arial"/>
                <a:sym typeface="Arial"/>
              </a:rPr>
              <a:t>ature of the services provided by Hilton Hotel is to offer upscale accommodation,</a:t>
            </a:r>
            <a:endParaRPr sz="1400">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GB" sz="1400">
                <a:latin typeface="Arial"/>
                <a:ea typeface="Arial"/>
                <a:cs typeface="Arial"/>
                <a:sym typeface="Arial"/>
              </a:rPr>
              <a:t>Provides private baths and wireless internet connection</a:t>
            </a:r>
            <a:endParaRPr sz="1400">
              <a:latin typeface="Arial"/>
              <a:ea typeface="Arial"/>
              <a:cs typeface="Arial"/>
              <a:sym typeface="Arial"/>
            </a:endParaRPr>
          </a:p>
        </p:txBody>
      </p:sp>
      <p:pic>
        <p:nvPicPr>
          <p:cNvPr id="119" name="Google Shape;119;p6"/>
          <p:cNvPicPr preferRelativeResize="0"/>
          <p:nvPr/>
        </p:nvPicPr>
        <p:blipFill>
          <a:blip r:embed="rId4">
            <a:alphaModFix/>
          </a:blip>
          <a:stretch>
            <a:fillRect/>
          </a:stretch>
        </p:blipFill>
        <p:spPr>
          <a:xfrm>
            <a:off x="5308725" y="2166299"/>
            <a:ext cx="3708874" cy="20862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3" name="Shape 123"/>
        <p:cNvGrpSpPr/>
        <p:nvPr/>
      </p:nvGrpSpPr>
      <p:grpSpPr>
        <a:xfrm>
          <a:off x="0" y="0"/>
          <a:ext cx="0" cy="0"/>
          <a:chOff x="0" y="0"/>
          <a:chExt cx="0" cy="0"/>
        </a:xfrm>
      </p:grpSpPr>
      <p:sp>
        <p:nvSpPr>
          <p:cNvPr id="124" name="Google Shape;124;p7"/>
          <p:cNvSpPr txBox="1"/>
          <p:nvPr>
            <p:ph type="title"/>
          </p:nvPr>
        </p:nvSpPr>
        <p:spPr>
          <a:xfrm>
            <a:off x="630775" y="837600"/>
            <a:ext cx="7688700" cy="704100"/>
          </a:xfrm>
          <a:prstGeom prst="rect">
            <a:avLst/>
          </a:prstGeom>
          <a:solidFill>
            <a:srgbClr val="9FC5E8"/>
          </a:solid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SzPts val="2600"/>
              <a:buNone/>
            </a:pPr>
            <a:r>
              <a:rPr lang="en-GB" sz="1800">
                <a:solidFill>
                  <a:srgbClr val="000000"/>
                </a:solidFill>
                <a:latin typeface="Arial"/>
                <a:ea typeface="Arial"/>
                <a:cs typeface="Arial"/>
                <a:sym typeface="Arial"/>
              </a:rPr>
              <a:t>Explain the need to consider the role and function of guest services, in general</a:t>
            </a:r>
            <a:endParaRPr sz="1800">
              <a:latin typeface="Arial"/>
              <a:ea typeface="Arial"/>
              <a:cs typeface="Arial"/>
              <a:sym typeface="Arial"/>
            </a:endParaRPr>
          </a:p>
        </p:txBody>
      </p:sp>
      <p:sp>
        <p:nvSpPr>
          <p:cNvPr id="125" name="Google Shape;125;p7"/>
          <p:cNvSpPr txBox="1"/>
          <p:nvPr>
            <p:ph idx="1" type="body"/>
          </p:nvPr>
        </p:nvSpPr>
        <p:spPr>
          <a:xfrm>
            <a:off x="791125" y="1906175"/>
            <a:ext cx="3908400" cy="2261100"/>
          </a:xfrm>
          <a:prstGeom prst="rect">
            <a:avLst/>
          </a:prstGeom>
          <a:solidFill>
            <a:srgbClr val="9FC5E8"/>
          </a:solidFill>
          <a:ln>
            <a:noFill/>
          </a:ln>
        </p:spPr>
        <p:txBody>
          <a:bodyPr anchorCtr="0" anchor="t" bIns="91425" lIns="91425" spcFirstLastPara="1" rIns="91425" wrap="square" tIns="91425">
            <a:normAutofit/>
          </a:bodyPr>
          <a:lstStyle/>
          <a:p>
            <a:pPr indent="-317500" lvl="0" marL="457200" rtl="0" algn="l">
              <a:lnSpc>
                <a:spcPct val="115000"/>
              </a:lnSpc>
              <a:spcBef>
                <a:spcPts val="0"/>
              </a:spcBef>
              <a:spcAft>
                <a:spcPts val="0"/>
              </a:spcAft>
              <a:buSzPts val="1400"/>
              <a:buFont typeface="Arial"/>
              <a:buChar char="●"/>
            </a:pPr>
            <a:r>
              <a:rPr lang="en-GB" sz="1400">
                <a:latin typeface="Arial"/>
                <a:ea typeface="Arial"/>
                <a:cs typeface="Arial"/>
                <a:sym typeface="Arial"/>
              </a:rPr>
              <a:t>Assist the guests with the check-in and check-out processes. </a:t>
            </a:r>
            <a:endParaRPr sz="1400">
              <a:latin typeface="Arial"/>
              <a:ea typeface="Arial"/>
              <a:cs typeface="Arial"/>
              <a:sym typeface="Arial"/>
            </a:endParaRPr>
          </a:p>
          <a:p>
            <a:pPr indent="-317500" lvl="0" marL="457200" rtl="0" algn="l">
              <a:lnSpc>
                <a:spcPct val="115000"/>
              </a:lnSpc>
              <a:spcBef>
                <a:spcPts val="0"/>
              </a:spcBef>
              <a:spcAft>
                <a:spcPts val="0"/>
              </a:spcAft>
              <a:buSzPts val="1400"/>
              <a:buFont typeface="Arial"/>
              <a:buChar char="●"/>
            </a:pPr>
            <a:r>
              <a:rPr lang="en-GB" sz="1400">
                <a:latin typeface="Arial"/>
                <a:ea typeface="Arial"/>
                <a:cs typeface="Arial"/>
                <a:sym typeface="Arial"/>
              </a:rPr>
              <a:t>Providing the requirement facilities to the individual. </a:t>
            </a:r>
            <a:endParaRPr sz="1400">
              <a:latin typeface="Arial"/>
              <a:ea typeface="Arial"/>
              <a:cs typeface="Arial"/>
              <a:sym typeface="Arial"/>
            </a:endParaRPr>
          </a:p>
        </p:txBody>
      </p:sp>
      <p:pic>
        <p:nvPicPr>
          <p:cNvPr id="126" name="Google Shape;126;p7"/>
          <p:cNvPicPr preferRelativeResize="0"/>
          <p:nvPr/>
        </p:nvPicPr>
        <p:blipFill>
          <a:blip r:embed="rId4">
            <a:alphaModFix/>
          </a:blip>
          <a:stretch>
            <a:fillRect/>
          </a:stretch>
        </p:blipFill>
        <p:spPr>
          <a:xfrm>
            <a:off x="5172592" y="1906175"/>
            <a:ext cx="3706383" cy="24731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8"/>
          <p:cNvSpPr txBox="1"/>
          <p:nvPr>
            <p:ph type="title"/>
          </p:nvPr>
        </p:nvSpPr>
        <p:spPr>
          <a:xfrm>
            <a:off x="1198150" y="825275"/>
            <a:ext cx="7688700" cy="815100"/>
          </a:xfrm>
          <a:prstGeom prst="rect">
            <a:avLst/>
          </a:prstGeom>
          <a:solidFill>
            <a:srgbClr val="9FC5E8"/>
          </a:solid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SzPts val="2600"/>
              <a:buNone/>
            </a:pPr>
            <a:r>
              <a:rPr lang="en-GB" sz="1800">
                <a:solidFill>
                  <a:srgbClr val="000000"/>
                </a:solidFill>
                <a:latin typeface="Arial"/>
                <a:ea typeface="Arial"/>
                <a:cs typeface="Arial"/>
                <a:sym typeface="Arial"/>
              </a:rPr>
              <a:t>Discuss the importance of hospitality and how hotels meet/exceed guest expectations</a:t>
            </a:r>
            <a:endParaRPr sz="1800">
              <a:latin typeface="Arial"/>
              <a:ea typeface="Arial"/>
              <a:cs typeface="Arial"/>
              <a:sym typeface="Arial"/>
            </a:endParaRPr>
          </a:p>
        </p:txBody>
      </p:sp>
      <p:sp>
        <p:nvSpPr>
          <p:cNvPr id="132" name="Google Shape;132;p8"/>
          <p:cNvSpPr txBox="1"/>
          <p:nvPr>
            <p:ph idx="1" type="body"/>
          </p:nvPr>
        </p:nvSpPr>
        <p:spPr>
          <a:xfrm>
            <a:off x="803450" y="2239225"/>
            <a:ext cx="3842400" cy="2261100"/>
          </a:xfrm>
          <a:prstGeom prst="rect">
            <a:avLst/>
          </a:prstGeom>
          <a:solidFill>
            <a:srgbClr val="9FC5E8"/>
          </a:solidFill>
          <a:ln>
            <a:noFill/>
          </a:ln>
        </p:spPr>
        <p:txBody>
          <a:bodyPr anchorCtr="0" anchor="t" bIns="91425" lIns="91425" spcFirstLastPara="1" rIns="91425" wrap="square" tIns="91425">
            <a:normAutofit/>
          </a:bodyPr>
          <a:lstStyle/>
          <a:p>
            <a:pPr indent="-311150" lvl="0" marL="457200" rtl="0" algn="l">
              <a:lnSpc>
                <a:spcPct val="115000"/>
              </a:lnSpc>
              <a:spcBef>
                <a:spcPts val="0"/>
              </a:spcBef>
              <a:spcAft>
                <a:spcPts val="0"/>
              </a:spcAft>
              <a:buSzPts val="1300"/>
              <a:buChar char="●"/>
            </a:pPr>
            <a:r>
              <a:rPr lang="en-GB"/>
              <a:t>H</a:t>
            </a:r>
            <a:r>
              <a:rPr lang="en-GB"/>
              <a:t>otels are dependent on loyal customers.</a:t>
            </a:r>
            <a:endParaRPr/>
          </a:p>
          <a:p>
            <a:pPr indent="-311150" lvl="0" marL="457200" rtl="0" algn="l">
              <a:lnSpc>
                <a:spcPct val="115000"/>
              </a:lnSpc>
              <a:spcBef>
                <a:spcPts val="0"/>
              </a:spcBef>
              <a:spcAft>
                <a:spcPts val="0"/>
              </a:spcAft>
              <a:buSzPts val="1300"/>
              <a:buChar char="●"/>
            </a:pPr>
            <a:r>
              <a:rPr lang="en-GB"/>
              <a:t>Hotels are dependent on the loyal customers for the growth.</a:t>
            </a:r>
            <a:endParaRPr/>
          </a:p>
          <a:p>
            <a:pPr indent="-311150" lvl="0" marL="457200" rtl="0" algn="l">
              <a:lnSpc>
                <a:spcPct val="115000"/>
              </a:lnSpc>
              <a:spcBef>
                <a:spcPts val="0"/>
              </a:spcBef>
              <a:spcAft>
                <a:spcPts val="0"/>
              </a:spcAft>
              <a:buSzPts val="1300"/>
              <a:buChar char="●"/>
            </a:pPr>
            <a:r>
              <a:rPr lang="en-GB"/>
              <a:t>M</a:t>
            </a:r>
            <a:r>
              <a:rPr lang="en-GB"/>
              <a:t>anager of the hotel must train their employees properly.</a:t>
            </a:r>
            <a:endParaRPr/>
          </a:p>
        </p:txBody>
      </p:sp>
      <p:pic>
        <p:nvPicPr>
          <p:cNvPr id="133" name="Google Shape;133;p8"/>
          <p:cNvPicPr preferRelativeResize="0"/>
          <p:nvPr/>
        </p:nvPicPr>
        <p:blipFill>
          <a:blip r:embed="rId3">
            <a:alphaModFix/>
          </a:blip>
          <a:stretch>
            <a:fillRect/>
          </a:stretch>
        </p:blipFill>
        <p:spPr>
          <a:xfrm>
            <a:off x="4798250" y="1792775"/>
            <a:ext cx="4193350" cy="235351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9"/>
          <p:cNvSpPr txBox="1"/>
          <p:nvPr>
            <p:ph type="title"/>
          </p:nvPr>
        </p:nvSpPr>
        <p:spPr>
          <a:xfrm>
            <a:off x="729450" y="1318650"/>
            <a:ext cx="7688700" cy="535200"/>
          </a:xfrm>
          <a:prstGeom prst="rect">
            <a:avLst/>
          </a:prstGeom>
          <a:noFill/>
          <a:ln>
            <a:noFill/>
          </a:ln>
        </p:spPr>
        <p:txBody>
          <a:bodyPr anchorCtr="0" anchor="t" bIns="91425" lIns="91425" spcFirstLastPara="1" rIns="91425" wrap="square" tIns="91425">
            <a:normAutofit/>
          </a:bodyPr>
          <a:lstStyle/>
          <a:p>
            <a:pPr indent="0" lvl="0" marL="0" rtl="0" algn="ctr">
              <a:lnSpc>
                <a:spcPct val="115000"/>
              </a:lnSpc>
              <a:spcBef>
                <a:spcPts val="0"/>
              </a:spcBef>
              <a:spcAft>
                <a:spcPts val="0"/>
              </a:spcAft>
              <a:buSzPts val="2600"/>
              <a:buNone/>
            </a:pPr>
            <a:r>
              <a:rPr lang="en-GB" sz="2000">
                <a:solidFill>
                  <a:srgbClr val="000000"/>
                </a:solidFill>
                <a:latin typeface="Arial"/>
                <a:ea typeface="Arial"/>
                <a:cs typeface="Arial"/>
                <a:sym typeface="Arial"/>
              </a:rPr>
              <a:t>Conclusion</a:t>
            </a:r>
            <a:endParaRPr sz="2000">
              <a:latin typeface="Arial"/>
              <a:ea typeface="Arial"/>
              <a:cs typeface="Arial"/>
              <a:sym typeface="Arial"/>
            </a:endParaRPr>
          </a:p>
        </p:txBody>
      </p:sp>
      <p:sp>
        <p:nvSpPr>
          <p:cNvPr id="139" name="Google Shape;139;p9"/>
          <p:cNvSpPr txBox="1"/>
          <p:nvPr>
            <p:ph idx="1" type="body"/>
          </p:nvPr>
        </p:nvSpPr>
        <p:spPr>
          <a:xfrm>
            <a:off x="1161175" y="2401350"/>
            <a:ext cx="3842400" cy="2261100"/>
          </a:xfrm>
          <a:prstGeom prst="rect">
            <a:avLst/>
          </a:prstGeom>
          <a:noFill/>
          <a:ln>
            <a:noFill/>
          </a:ln>
        </p:spPr>
        <p:txBody>
          <a:bodyPr anchorCtr="0" anchor="t" bIns="91425" lIns="91425" spcFirstLastPara="1" rIns="91425" wrap="square" tIns="91425">
            <a:normAutofit/>
          </a:bodyPr>
          <a:lstStyle/>
          <a:p>
            <a:pPr indent="-304800" lvl="0" marL="457200" rtl="0" algn="just">
              <a:lnSpc>
                <a:spcPct val="115000"/>
              </a:lnSpc>
              <a:spcBef>
                <a:spcPts val="0"/>
              </a:spcBef>
              <a:spcAft>
                <a:spcPts val="0"/>
              </a:spcAft>
              <a:buSzPts val="1200"/>
              <a:buChar char="●"/>
            </a:pPr>
            <a:r>
              <a:rPr lang="en-GB" sz="1200">
                <a:solidFill>
                  <a:srgbClr val="000000"/>
                </a:solidFill>
                <a:latin typeface="Arial"/>
                <a:ea typeface="Arial"/>
                <a:cs typeface="Arial"/>
                <a:sym typeface="Arial"/>
              </a:rPr>
              <a:t>The Hilton Hotel is one of the leading hotels in the world and is recognised all around the globe.</a:t>
            </a:r>
            <a:endParaRPr sz="1200">
              <a:solidFill>
                <a:srgbClr val="000000"/>
              </a:solidFill>
              <a:latin typeface="Arial"/>
              <a:ea typeface="Arial"/>
              <a:cs typeface="Arial"/>
              <a:sym typeface="Arial"/>
            </a:endParaRPr>
          </a:p>
          <a:p>
            <a:pPr indent="-304800" lvl="0" marL="457200" rtl="0" algn="just">
              <a:lnSpc>
                <a:spcPct val="115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C</a:t>
            </a:r>
            <a:r>
              <a:rPr lang="en-GB" sz="1200">
                <a:solidFill>
                  <a:srgbClr val="000000"/>
                </a:solidFill>
                <a:latin typeface="Arial"/>
                <a:ea typeface="Arial"/>
                <a:cs typeface="Arial"/>
                <a:sym typeface="Arial"/>
              </a:rPr>
              <a:t>ustomers of this brand are the people from the higher section of society.</a:t>
            </a:r>
            <a:endParaRPr sz="1200">
              <a:solidFill>
                <a:srgbClr val="000000"/>
              </a:solidFill>
              <a:latin typeface="Arial"/>
              <a:ea typeface="Arial"/>
              <a:cs typeface="Arial"/>
              <a:sym typeface="Arial"/>
            </a:endParaRPr>
          </a:p>
          <a:p>
            <a:pPr indent="-304800" lvl="0" marL="457200" rtl="0" algn="just">
              <a:lnSpc>
                <a:spcPct val="115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Guest services have a major role in managing customer relationships</a:t>
            </a:r>
            <a:endParaRPr sz="1200">
              <a:solidFill>
                <a:srgbClr val="000000"/>
              </a:solidFill>
              <a:latin typeface="Arial"/>
              <a:ea typeface="Arial"/>
              <a:cs typeface="Arial"/>
              <a:sym typeface="Arial"/>
            </a:endParaRPr>
          </a:p>
        </p:txBody>
      </p:sp>
      <p:pic>
        <p:nvPicPr>
          <p:cNvPr id="140" name="Google Shape;140;p9"/>
          <p:cNvPicPr preferRelativeResize="0"/>
          <p:nvPr/>
        </p:nvPicPr>
        <p:blipFill rotWithShape="1">
          <a:blip r:embed="rId3">
            <a:alphaModFix/>
          </a:blip>
          <a:srcRect b="0" l="0" r="0" t="0"/>
          <a:stretch/>
        </p:blipFill>
        <p:spPr>
          <a:xfrm>
            <a:off x="5279300" y="1853850"/>
            <a:ext cx="3650900" cy="28086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10"/>
          <p:cNvSpPr txBox="1"/>
          <p:nvPr>
            <p:ph type="title"/>
          </p:nvPr>
        </p:nvSpPr>
        <p:spPr>
          <a:xfrm>
            <a:off x="777450" y="498675"/>
            <a:ext cx="7688700" cy="535200"/>
          </a:xfrm>
          <a:prstGeom prst="rect">
            <a:avLst/>
          </a:prstGeom>
          <a:solidFill>
            <a:srgbClr val="9FC5E8"/>
          </a:solidFill>
          <a:ln>
            <a:noFill/>
          </a:ln>
        </p:spPr>
        <p:txBody>
          <a:bodyPr anchorCtr="0" anchor="t" bIns="91425" lIns="91425" spcFirstLastPara="1" rIns="91425" wrap="square" tIns="91425">
            <a:normAutofit/>
          </a:bodyPr>
          <a:lstStyle/>
          <a:p>
            <a:pPr indent="0" lvl="0" marL="0" rtl="0" algn="ctr">
              <a:lnSpc>
                <a:spcPct val="115000"/>
              </a:lnSpc>
              <a:spcBef>
                <a:spcPts val="0"/>
              </a:spcBef>
              <a:spcAft>
                <a:spcPts val="0"/>
              </a:spcAft>
              <a:buSzPts val="2600"/>
              <a:buNone/>
            </a:pPr>
            <a:r>
              <a:rPr lang="en-GB" sz="2000">
                <a:solidFill>
                  <a:srgbClr val="000000"/>
                </a:solidFill>
                <a:latin typeface="Arial"/>
                <a:ea typeface="Arial"/>
                <a:cs typeface="Arial"/>
                <a:sym typeface="Arial"/>
              </a:rPr>
              <a:t>References</a:t>
            </a:r>
            <a:endParaRPr sz="2000">
              <a:latin typeface="Arial"/>
              <a:ea typeface="Arial"/>
              <a:cs typeface="Arial"/>
              <a:sym typeface="Arial"/>
            </a:endParaRPr>
          </a:p>
        </p:txBody>
      </p:sp>
      <p:sp>
        <p:nvSpPr>
          <p:cNvPr id="146" name="Google Shape;146;p10"/>
          <p:cNvSpPr txBox="1"/>
          <p:nvPr>
            <p:ph idx="1" type="body"/>
          </p:nvPr>
        </p:nvSpPr>
        <p:spPr>
          <a:xfrm>
            <a:off x="650825" y="1283000"/>
            <a:ext cx="8213100" cy="3443100"/>
          </a:xfrm>
          <a:prstGeom prst="rect">
            <a:avLst/>
          </a:prstGeom>
          <a:solidFill>
            <a:srgbClr val="9FC5E8"/>
          </a:solid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None/>
            </a:pPr>
            <a:r>
              <a:rPr lang="en-GB" sz="600">
                <a:solidFill>
                  <a:srgbClr val="000000"/>
                </a:solidFill>
                <a:latin typeface="Arial"/>
                <a:ea typeface="Arial"/>
                <a:cs typeface="Arial"/>
                <a:sym typeface="Arial"/>
              </a:rPr>
              <a:t>Gallan, A.S., Kabadayi, S., Ali, F., Helkkula, A., Wu, L. and Zhang, Y., (2021). Transformative hospitality services: A conceptualization and development of organizational dimensions. </a:t>
            </a:r>
            <a:r>
              <a:rPr i="1" lang="en-GB" sz="600">
                <a:solidFill>
                  <a:srgbClr val="000000"/>
                </a:solidFill>
                <a:latin typeface="Arial"/>
                <a:ea typeface="Arial"/>
                <a:cs typeface="Arial"/>
                <a:sym typeface="Arial"/>
              </a:rPr>
              <a:t>Journal of Business Research</a:t>
            </a:r>
            <a:r>
              <a:rPr lang="en-GB" sz="600">
                <a:solidFill>
                  <a:srgbClr val="000000"/>
                </a:solidFill>
                <a:latin typeface="Arial"/>
                <a:ea typeface="Arial"/>
                <a:cs typeface="Arial"/>
                <a:sym typeface="Arial"/>
              </a:rPr>
              <a:t>, </a:t>
            </a:r>
            <a:r>
              <a:rPr i="1" lang="en-GB" sz="600">
                <a:solidFill>
                  <a:srgbClr val="000000"/>
                </a:solidFill>
                <a:latin typeface="Arial"/>
                <a:ea typeface="Arial"/>
                <a:cs typeface="Arial"/>
                <a:sym typeface="Arial"/>
              </a:rPr>
              <a:t>134</a:t>
            </a:r>
            <a:r>
              <a:rPr lang="en-GB" sz="600">
                <a:solidFill>
                  <a:srgbClr val="000000"/>
                </a:solidFill>
                <a:latin typeface="Arial"/>
                <a:ea typeface="Arial"/>
                <a:cs typeface="Arial"/>
                <a:sym typeface="Arial"/>
              </a:rPr>
              <a:t>, pp.171-183.</a:t>
            </a:r>
            <a:endParaRPr sz="600">
              <a:solidFill>
                <a:srgbClr val="000000"/>
              </a:solidFill>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highlight>
                  <a:srgbClr val="FFFFFF"/>
                </a:highlight>
                <a:latin typeface="Arial"/>
                <a:ea typeface="Arial"/>
                <a:cs typeface="Arial"/>
                <a:sym typeface="Arial"/>
              </a:rPr>
              <a:t>Heppell, M. (2015) Five Star Service: How to deliver Exceptional Customer Service, Pearson, London.</a:t>
            </a:r>
            <a:endParaRPr sz="600">
              <a:solidFill>
                <a:srgbClr val="000000"/>
              </a:solidFill>
              <a:highlight>
                <a:srgbClr val="FFFFFF"/>
              </a:highlight>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latin typeface="Arial"/>
                <a:ea typeface="Arial"/>
                <a:cs typeface="Arial"/>
                <a:sym typeface="Arial"/>
              </a:rPr>
              <a:t>Hilton, H. (2023) Christopher J. Nassetta ‑ president &amp;amp; CEO, Hilton, Stories From Hilton. Available at: https://stories.hilton.com/bio/christopher-j-nassetta (Accessed: 03 October 2023).</a:t>
            </a:r>
            <a:endParaRPr sz="600">
              <a:solidFill>
                <a:srgbClr val="000000"/>
              </a:solidFill>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latin typeface="Arial"/>
                <a:ea typeface="Arial"/>
                <a:cs typeface="Arial"/>
                <a:sym typeface="Arial"/>
              </a:rPr>
              <a:t>Hilton, H. (2023) Hotels in the United Kingdom - find hotels, Hilton. Available at: https://www.hilton.com/en/locations/united-kingdom/ (Accessed: 03 October 2023).</a:t>
            </a:r>
            <a:endParaRPr sz="600">
              <a:solidFill>
                <a:srgbClr val="000000"/>
              </a:solidFill>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latin typeface="Arial"/>
                <a:ea typeface="Arial"/>
                <a:cs typeface="Arial"/>
                <a:sym typeface="Arial"/>
              </a:rPr>
              <a:t>Mun, S.G., Park, E.O. and Woo, L., (2022). Strategic target customers of food and beverage offerings in full-service hotels: Outside-hotel customers. International Journal of Hospitality Management, 102, p.103159.</a:t>
            </a:r>
            <a:endParaRPr sz="600">
              <a:solidFill>
                <a:srgbClr val="000000"/>
              </a:solidFill>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highlight>
                  <a:srgbClr val="FFFFFF"/>
                </a:highlight>
                <a:latin typeface="Arial"/>
                <a:ea typeface="Arial"/>
                <a:cs typeface="Arial"/>
                <a:sym typeface="Arial"/>
              </a:rPr>
              <a:t>Radojevic, T., Stanisic, N. and Stanic, N., (2019). The culture of hospitality: From anecdote to evidence. </a:t>
            </a:r>
            <a:r>
              <a:rPr i="1" lang="en-GB" sz="600">
                <a:solidFill>
                  <a:srgbClr val="000000"/>
                </a:solidFill>
                <a:highlight>
                  <a:srgbClr val="FFFFFF"/>
                </a:highlight>
                <a:latin typeface="Arial"/>
                <a:ea typeface="Arial"/>
                <a:cs typeface="Arial"/>
                <a:sym typeface="Arial"/>
              </a:rPr>
              <a:t>Annals of Tourism Research</a:t>
            </a:r>
            <a:r>
              <a:rPr lang="en-GB" sz="600">
                <a:solidFill>
                  <a:srgbClr val="000000"/>
                </a:solidFill>
                <a:highlight>
                  <a:srgbClr val="FFFFFF"/>
                </a:highlight>
                <a:latin typeface="Arial"/>
                <a:ea typeface="Arial"/>
                <a:cs typeface="Arial"/>
                <a:sym typeface="Arial"/>
              </a:rPr>
              <a:t>, </a:t>
            </a:r>
            <a:r>
              <a:rPr i="1" lang="en-GB" sz="600">
                <a:solidFill>
                  <a:srgbClr val="000000"/>
                </a:solidFill>
                <a:highlight>
                  <a:srgbClr val="FFFFFF"/>
                </a:highlight>
                <a:latin typeface="Arial"/>
                <a:ea typeface="Arial"/>
                <a:cs typeface="Arial"/>
                <a:sym typeface="Arial"/>
              </a:rPr>
              <a:t>79</a:t>
            </a:r>
            <a:r>
              <a:rPr lang="en-GB" sz="600">
                <a:solidFill>
                  <a:srgbClr val="000000"/>
                </a:solidFill>
                <a:highlight>
                  <a:srgbClr val="FFFFFF"/>
                </a:highlight>
                <a:latin typeface="Arial"/>
                <a:ea typeface="Arial"/>
                <a:cs typeface="Arial"/>
                <a:sym typeface="Arial"/>
              </a:rPr>
              <a:t>, p.102789.</a:t>
            </a:r>
            <a:endParaRPr sz="600">
              <a:solidFill>
                <a:srgbClr val="000000"/>
              </a:solidFill>
              <a:highlight>
                <a:srgbClr val="FFFFFF"/>
              </a:highlight>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latin typeface="Arial"/>
                <a:ea typeface="Arial"/>
                <a:cs typeface="Arial"/>
                <a:sym typeface="Arial"/>
              </a:rPr>
              <a:t>Reidhead, C., (2020). Impact of organizational culture on employee satisfaction: A case of Hilton hotel, United Kingdom. Journal of Economics and Business, 3(1).</a:t>
            </a:r>
            <a:endParaRPr sz="600">
              <a:solidFill>
                <a:srgbClr val="000000"/>
              </a:solidFill>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latin typeface="Arial"/>
                <a:ea typeface="Arial"/>
                <a:cs typeface="Arial"/>
                <a:sym typeface="Arial"/>
              </a:rPr>
              <a:t>Statista, S., (2023). Published by                                	Statista Research Department and 3, A. (2023) Hilton Worldwide revenue 2022, Statista. Available at: https://www.statista.com/statistics/297760/revenue-of-hilton-worldwide-holdings-inc/#:~:text=International%20hotel%20company%20Hilton%20Worldwide,year’s%20total%20of%205.79%20billion. (Accessed: 3 October 2023).</a:t>
            </a:r>
            <a:endParaRPr sz="600">
              <a:solidFill>
                <a:srgbClr val="000000"/>
              </a:solidFill>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highlight>
                  <a:srgbClr val="FFFFFF"/>
                </a:highlight>
                <a:latin typeface="Arial"/>
                <a:ea typeface="Arial"/>
                <a:cs typeface="Arial"/>
                <a:sym typeface="Arial"/>
              </a:rPr>
              <a:t>Tesone, V. (2014) Principles of Management for the Hospitality Industry, Butterworth Heineman, Oxford.</a:t>
            </a:r>
            <a:endParaRPr sz="600">
              <a:solidFill>
                <a:srgbClr val="000000"/>
              </a:solidFill>
              <a:highlight>
                <a:srgbClr val="FFFFFF"/>
              </a:highlight>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highlight>
                  <a:srgbClr val="FFFFFF"/>
                </a:highlight>
                <a:latin typeface="Arial"/>
                <a:ea typeface="Arial"/>
                <a:cs typeface="Arial"/>
                <a:sym typeface="Arial"/>
              </a:rPr>
              <a:t>Wood, R.C., (2015). Hospitality Management: a brief introduction, Sage, London</a:t>
            </a:r>
            <a:endParaRPr sz="600">
              <a:solidFill>
                <a:srgbClr val="000000"/>
              </a:solidFill>
              <a:highlight>
                <a:srgbClr val="FFFFFF"/>
              </a:highlight>
              <a:latin typeface="Arial"/>
              <a:ea typeface="Arial"/>
              <a:cs typeface="Arial"/>
              <a:sym typeface="Arial"/>
            </a:endParaRPr>
          </a:p>
          <a:p>
            <a:pPr indent="0" lvl="0" marL="0" rtl="0" algn="just">
              <a:lnSpc>
                <a:spcPct val="150000"/>
              </a:lnSpc>
              <a:spcBef>
                <a:spcPts val="1200"/>
              </a:spcBef>
              <a:spcAft>
                <a:spcPts val="0"/>
              </a:spcAft>
              <a:buNone/>
            </a:pPr>
            <a:r>
              <a:rPr lang="en-GB" sz="600">
                <a:solidFill>
                  <a:srgbClr val="000000"/>
                </a:solidFill>
                <a:latin typeface="Arial"/>
                <a:ea typeface="Arial"/>
                <a:cs typeface="Arial"/>
                <a:sym typeface="Arial"/>
              </a:rPr>
              <a:t>Zendesk (2022) </a:t>
            </a:r>
            <a:r>
              <a:rPr i="1" lang="en-GB" sz="600">
                <a:solidFill>
                  <a:srgbClr val="000000"/>
                </a:solidFill>
                <a:latin typeface="Arial"/>
                <a:ea typeface="Arial"/>
                <a:cs typeface="Arial"/>
                <a:sym typeface="Arial"/>
              </a:rPr>
              <a:t>Hotel Customer Service for Best Customer experience</a:t>
            </a:r>
            <a:r>
              <a:rPr lang="en-GB" sz="600">
                <a:solidFill>
                  <a:srgbClr val="000000"/>
                </a:solidFill>
                <a:latin typeface="Arial"/>
                <a:ea typeface="Arial"/>
                <a:cs typeface="Arial"/>
                <a:sym typeface="Arial"/>
              </a:rPr>
              <a:t>, </a:t>
            </a:r>
            <a:r>
              <a:rPr i="1" lang="en-GB" sz="600">
                <a:solidFill>
                  <a:srgbClr val="000000"/>
                </a:solidFill>
                <a:latin typeface="Arial"/>
                <a:ea typeface="Arial"/>
                <a:cs typeface="Arial"/>
                <a:sym typeface="Arial"/>
              </a:rPr>
              <a:t>Zendesk</a:t>
            </a:r>
            <a:r>
              <a:rPr lang="en-GB" sz="600">
                <a:solidFill>
                  <a:srgbClr val="000000"/>
                </a:solidFill>
                <a:latin typeface="Arial"/>
                <a:ea typeface="Arial"/>
                <a:cs typeface="Arial"/>
                <a:sym typeface="Arial"/>
              </a:rPr>
              <a:t>. Available at: https://www.zendesk.com/in/service/ticketing-system/hotel-customer-service/#:~:text=Hotel%20customer%20service%20is%20the,a%20hotel’s%20customer%20service%20strategy. (Accessed: 18 May 2023). </a:t>
            </a:r>
            <a:endParaRPr sz="600">
              <a:solidFill>
                <a:srgbClr val="000000"/>
              </a:solidFill>
              <a:latin typeface="Arial"/>
              <a:ea typeface="Arial"/>
              <a:cs typeface="Arial"/>
              <a:sym typeface="Arial"/>
            </a:endParaRPr>
          </a:p>
          <a:p>
            <a:pPr indent="0" lvl="0" marL="0" rtl="0" algn="l">
              <a:lnSpc>
                <a:spcPct val="115000"/>
              </a:lnSpc>
              <a:spcBef>
                <a:spcPts val="1200"/>
              </a:spcBef>
              <a:spcAft>
                <a:spcPts val="1200"/>
              </a:spcAft>
              <a:buSzPts val="1300"/>
              <a:buNone/>
            </a:pPr>
            <a:r>
              <a:t/>
            </a:r>
            <a:endParaRPr sz="600">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pic>
        <p:nvPicPr>
          <p:cNvPr id="151" name="Google Shape;151;p11"/>
          <p:cNvPicPr preferRelativeResize="0"/>
          <p:nvPr/>
        </p:nvPicPr>
        <p:blipFill rotWithShape="1">
          <a:blip r:embed="rId3">
            <a:alphaModFix/>
          </a:blip>
          <a:srcRect b="0" l="0" r="0" t="0"/>
          <a:stretch/>
        </p:blipFill>
        <p:spPr>
          <a:xfrm>
            <a:off x="98675" y="592050"/>
            <a:ext cx="8930200" cy="43417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