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 id="2147483763" r:id="rId2"/>
    <p:sldMasterId id="2147483648" r:id="rId3"/>
    <p:sldMasterId id="2147483852" r:id="rId4"/>
    <p:sldMasterId id="2147483684" r:id="rId5"/>
  </p:sldMasterIdLst>
  <p:notesMasterIdLst>
    <p:notesMasterId r:id="rId27"/>
  </p:notesMasterIdLst>
  <p:sldIdLst>
    <p:sldId id="272" r:id="rId6"/>
    <p:sldId id="256" r:id="rId7"/>
    <p:sldId id="258" r:id="rId8"/>
    <p:sldId id="257" r:id="rId9"/>
    <p:sldId id="259" r:id="rId10"/>
    <p:sldId id="260" r:id="rId11"/>
    <p:sldId id="261" r:id="rId12"/>
    <p:sldId id="262" r:id="rId13"/>
    <p:sldId id="263" r:id="rId14"/>
    <p:sldId id="265" r:id="rId15"/>
    <p:sldId id="277" r:id="rId16"/>
    <p:sldId id="266" r:id="rId17"/>
    <p:sldId id="267" r:id="rId18"/>
    <p:sldId id="268" r:id="rId19"/>
    <p:sldId id="269" r:id="rId20"/>
    <p:sldId id="270" r:id="rId21"/>
    <p:sldId id="271" r:id="rId22"/>
    <p:sldId id="278" r:id="rId23"/>
    <p:sldId id="279" r:id="rId24"/>
    <p:sldId id="280" r:id="rId25"/>
    <p:sldId id="28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971" autoAdjust="0"/>
    <p:restoredTop sz="94660"/>
  </p:normalViewPr>
  <p:slideViewPr>
    <p:cSldViewPr snapToGrid="0">
      <p:cViewPr>
        <p:scale>
          <a:sx n="66" d="100"/>
          <a:sy n="66" d="100"/>
        </p:scale>
        <p:origin x="942"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11BC6C-1976-4E06-87A2-75B56FCFC91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6EE02A3-51CF-4CA5-88D7-DBA1A621B3D6}">
      <dgm:prSet/>
      <dgm:spPr/>
      <dgm:t>
        <a:bodyPr/>
        <a:lstStyle/>
        <a:p>
          <a:r>
            <a:rPr lang="en-US"/>
            <a:t>There are many sources of data in healthcare. They come in different forms and categories. Internal sources are typically categorized into one of the following categories:</a:t>
          </a:r>
        </a:p>
      </dgm:t>
    </dgm:pt>
    <dgm:pt modelId="{09528B50-7BDF-453E-8268-2622B75D9059}" type="parTrans" cxnId="{952B28C4-3948-44A2-AF40-1880EE3CA04D}">
      <dgm:prSet/>
      <dgm:spPr/>
      <dgm:t>
        <a:bodyPr/>
        <a:lstStyle/>
        <a:p>
          <a:endParaRPr lang="en-US"/>
        </a:p>
      </dgm:t>
    </dgm:pt>
    <dgm:pt modelId="{506276A5-1A17-4A59-8A1F-51E0B6A7A903}" type="sibTrans" cxnId="{952B28C4-3948-44A2-AF40-1880EE3CA04D}">
      <dgm:prSet/>
      <dgm:spPr/>
      <dgm:t>
        <a:bodyPr/>
        <a:lstStyle/>
        <a:p>
          <a:endParaRPr lang="en-US"/>
        </a:p>
      </dgm:t>
    </dgm:pt>
    <dgm:pt modelId="{401F790D-BE9B-4C45-92D3-037BC68C20E5}">
      <dgm:prSet/>
      <dgm:spPr/>
      <dgm:t>
        <a:bodyPr/>
        <a:lstStyle/>
        <a:p>
          <a:r>
            <a:rPr lang="en-US"/>
            <a:t>Healthcare data refers to information related to a patient's medical condition. This includes records from various healthcare facilities and electronic health records.</a:t>
          </a:r>
        </a:p>
      </dgm:t>
    </dgm:pt>
    <dgm:pt modelId="{6D694003-5239-4BEB-9250-1C00BF830E8A}" type="parTrans" cxnId="{885BF78B-C852-41FA-86BC-144977808BD0}">
      <dgm:prSet/>
      <dgm:spPr/>
      <dgm:t>
        <a:bodyPr/>
        <a:lstStyle/>
        <a:p>
          <a:endParaRPr lang="en-US"/>
        </a:p>
      </dgm:t>
    </dgm:pt>
    <dgm:pt modelId="{4659B7AA-31ED-46F7-84A3-B9A4F8DBFF36}" type="sibTrans" cxnId="{885BF78B-C852-41FA-86BC-144977808BD0}">
      <dgm:prSet/>
      <dgm:spPr/>
      <dgm:t>
        <a:bodyPr/>
        <a:lstStyle/>
        <a:p>
          <a:endParaRPr lang="en-US"/>
        </a:p>
      </dgm:t>
    </dgm:pt>
    <dgm:pt modelId="{8F0FFAF4-7E25-4CAC-9742-6A33284B157A}">
      <dgm:prSet/>
      <dgm:spPr/>
      <dgm:t>
        <a:bodyPr/>
        <a:lstStyle/>
        <a:p>
          <a:r>
            <a:rPr lang="en-US"/>
            <a:t>This includes administrative data, such as claims and costs information, doctor appointment records, and insurance claims.</a:t>
          </a:r>
        </a:p>
      </dgm:t>
    </dgm:pt>
    <dgm:pt modelId="{1C17238D-5222-44BB-AF56-9E9569C88C1D}" type="parTrans" cxnId="{4C923DA8-864C-4496-AA52-8B96181D27D0}">
      <dgm:prSet/>
      <dgm:spPr/>
      <dgm:t>
        <a:bodyPr/>
        <a:lstStyle/>
        <a:p>
          <a:endParaRPr lang="en-US"/>
        </a:p>
      </dgm:t>
    </dgm:pt>
    <dgm:pt modelId="{C63C039A-1E7C-4D17-84CE-E4F00ACAA077}" type="sibTrans" cxnId="{4C923DA8-864C-4496-AA52-8B96181D27D0}">
      <dgm:prSet/>
      <dgm:spPr/>
      <dgm:t>
        <a:bodyPr/>
        <a:lstStyle/>
        <a:p>
          <a:endParaRPr lang="en-US"/>
        </a:p>
      </dgm:t>
    </dgm:pt>
    <dgm:pt modelId="{88711765-4EC7-482E-B745-2843DE069947}">
      <dgm:prSet/>
      <dgm:spPr/>
      <dgm:t>
        <a:bodyPr/>
        <a:lstStyle/>
        <a:p>
          <a:r>
            <a:rPr lang="en-US"/>
            <a:t>Sentiment and behavioral data are commonly used in healthcare to analyze the quality of patient care. These include patient satisfaction surveys and health reports.</a:t>
          </a:r>
        </a:p>
      </dgm:t>
    </dgm:pt>
    <dgm:pt modelId="{5F21A34E-BCBB-4CAD-B1FA-12A1F5F0E3FF}" type="parTrans" cxnId="{635A3B0E-1518-4764-A330-97AD7A9C4526}">
      <dgm:prSet/>
      <dgm:spPr/>
      <dgm:t>
        <a:bodyPr/>
        <a:lstStyle/>
        <a:p>
          <a:endParaRPr lang="en-US"/>
        </a:p>
      </dgm:t>
    </dgm:pt>
    <dgm:pt modelId="{6BD5C5F8-EF18-4A5A-94EC-C5EC2DD394A9}" type="sibTrans" cxnId="{635A3B0E-1518-4764-A330-97AD7A9C4526}">
      <dgm:prSet/>
      <dgm:spPr/>
      <dgm:t>
        <a:bodyPr/>
        <a:lstStyle/>
        <a:p>
          <a:endParaRPr lang="en-US"/>
        </a:p>
      </dgm:t>
    </dgm:pt>
    <dgm:pt modelId="{E370AD19-6E23-49DB-B0D1-6433642B52FA}">
      <dgm:prSet/>
      <dgm:spPr/>
      <dgm:t>
        <a:bodyPr/>
        <a:lstStyle/>
        <a:p>
          <a:r>
            <a:rPr lang="en-US"/>
            <a:t>Data related to pharmaceutical products are often gathered by pharmaceutical companies. These include clinical trial results, pre-market studies, and regulatory studies.</a:t>
          </a:r>
        </a:p>
      </dgm:t>
    </dgm:pt>
    <dgm:pt modelId="{1617C03B-A570-4665-8AC7-CA066ED22F5F}" type="parTrans" cxnId="{519F1725-A966-4D10-8D81-FA8B9266683C}">
      <dgm:prSet/>
      <dgm:spPr/>
      <dgm:t>
        <a:bodyPr/>
        <a:lstStyle/>
        <a:p>
          <a:endParaRPr lang="en-US"/>
        </a:p>
      </dgm:t>
    </dgm:pt>
    <dgm:pt modelId="{1213B25F-B8BC-45C3-894A-AC5AD02B72C5}" type="sibTrans" cxnId="{519F1725-A966-4D10-8D81-FA8B9266683C}">
      <dgm:prSet/>
      <dgm:spPr/>
      <dgm:t>
        <a:bodyPr/>
        <a:lstStyle/>
        <a:p>
          <a:endParaRPr lang="en-US"/>
        </a:p>
      </dgm:t>
    </dgm:pt>
    <dgm:pt modelId="{17002AB7-A7D6-CA4D-A41C-D11450D1D17B}" type="pres">
      <dgm:prSet presAssocID="{A511BC6C-1976-4E06-87A2-75B56FCFC912}" presName="diagram" presStyleCnt="0">
        <dgm:presLayoutVars>
          <dgm:dir/>
          <dgm:resizeHandles val="exact"/>
        </dgm:presLayoutVars>
      </dgm:prSet>
      <dgm:spPr/>
    </dgm:pt>
    <dgm:pt modelId="{49721E01-92C6-2343-8A46-176810A5F8E0}" type="pres">
      <dgm:prSet presAssocID="{A6EE02A3-51CF-4CA5-88D7-DBA1A621B3D6}" presName="node" presStyleLbl="node1" presStyleIdx="0" presStyleCnt="5">
        <dgm:presLayoutVars>
          <dgm:bulletEnabled val="1"/>
        </dgm:presLayoutVars>
      </dgm:prSet>
      <dgm:spPr/>
    </dgm:pt>
    <dgm:pt modelId="{5EE5B496-64E1-8249-B191-18699D27455C}" type="pres">
      <dgm:prSet presAssocID="{506276A5-1A17-4A59-8A1F-51E0B6A7A903}" presName="sibTrans" presStyleCnt="0"/>
      <dgm:spPr/>
    </dgm:pt>
    <dgm:pt modelId="{5BB5C1A7-FD80-0A4C-BA5C-304D494D6A17}" type="pres">
      <dgm:prSet presAssocID="{401F790D-BE9B-4C45-92D3-037BC68C20E5}" presName="node" presStyleLbl="node1" presStyleIdx="1" presStyleCnt="5">
        <dgm:presLayoutVars>
          <dgm:bulletEnabled val="1"/>
        </dgm:presLayoutVars>
      </dgm:prSet>
      <dgm:spPr/>
    </dgm:pt>
    <dgm:pt modelId="{0F0BB04D-9AB6-6A43-84CA-FCA1C579EB5B}" type="pres">
      <dgm:prSet presAssocID="{4659B7AA-31ED-46F7-84A3-B9A4F8DBFF36}" presName="sibTrans" presStyleCnt="0"/>
      <dgm:spPr/>
    </dgm:pt>
    <dgm:pt modelId="{04CE2393-57D2-B94C-A4AE-A9F1B6D4B987}" type="pres">
      <dgm:prSet presAssocID="{8F0FFAF4-7E25-4CAC-9742-6A33284B157A}" presName="node" presStyleLbl="node1" presStyleIdx="2" presStyleCnt="5">
        <dgm:presLayoutVars>
          <dgm:bulletEnabled val="1"/>
        </dgm:presLayoutVars>
      </dgm:prSet>
      <dgm:spPr/>
    </dgm:pt>
    <dgm:pt modelId="{A8A6C893-0E7B-BA4C-AD3C-DE7F21B7D1D7}" type="pres">
      <dgm:prSet presAssocID="{C63C039A-1E7C-4D17-84CE-E4F00ACAA077}" presName="sibTrans" presStyleCnt="0"/>
      <dgm:spPr/>
    </dgm:pt>
    <dgm:pt modelId="{CA4A8827-B491-8441-91CF-D4390D14C0C8}" type="pres">
      <dgm:prSet presAssocID="{88711765-4EC7-482E-B745-2843DE069947}" presName="node" presStyleLbl="node1" presStyleIdx="3" presStyleCnt="5">
        <dgm:presLayoutVars>
          <dgm:bulletEnabled val="1"/>
        </dgm:presLayoutVars>
      </dgm:prSet>
      <dgm:spPr/>
    </dgm:pt>
    <dgm:pt modelId="{F2780EDB-2893-9B4A-AA7E-A48C4F3F6387}" type="pres">
      <dgm:prSet presAssocID="{6BD5C5F8-EF18-4A5A-94EC-C5EC2DD394A9}" presName="sibTrans" presStyleCnt="0"/>
      <dgm:spPr/>
    </dgm:pt>
    <dgm:pt modelId="{6CEA06F7-0AF7-1B4B-909C-788E2260A7E8}" type="pres">
      <dgm:prSet presAssocID="{E370AD19-6E23-49DB-B0D1-6433642B52FA}" presName="node" presStyleLbl="node1" presStyleIdx="4" presStyleCnt="5">
        <dgm:presLayoutVars>
          <dgm:bulletEnabled val="1"/>
        </dgm:presLayoutVars>
      </dgm:prSet>
      <dgm:spPr/>
    </dgm:pt>
  </dgm:ptLst>
  <dgm:cxnLst>
    <dgm:cxn modelId="{635A3B0E-1518-4764-A330-97AD7A9C4526}" srcId="{A511BC6C-1976-4E06-87A2-75B56FCFC912}" destId="{88711765-4EC7-482E-B745-2843DE069947}" srcOrd="3" destOrd="0" parTransId="{5F21A34E-BCBB-4CAD-B1FA-12A1F5F0E3FF}" sibTransId="{6BD5C5F8-EF18-4A5A-94EC-C5EC2DD394A9}"/>
    <dgm:cxn modelId="{519F1725-A966-4D10-8D81-FA8B9266683C}" srcId="{A511BC6C-1976-4E06-87A2-75B56FCFC912}" destId="{E370AD19-6E23-49DB-B0D1-6433642B52FA}" srcOrd="4" destOrd="0" parTransId="{1617C03B-A570-4665-8AC7-CA066ED22F5F}" sibTransId="{1213B25F-B8BC-45C3-894A-AC5AD02B72C5}"/>
    <dgm:cxn modelId="{9C35C934-2CD9-0744-9B81-5CA76187B2B2}" type="presOf" srcId="{A6EE02A3-51CF-4CA5-88D7-DBA1A621B3D6}" destId="{49721E01-92C6-2343-8A46-176810A5F8E0}" srcOrd="0" destOrd="0" presId="urn:microsoft.com/office/officeart/2005/8/layout/default"/>
    <dgm:cxn modelId="{C80AB670-C662-934F-9AB4-6FACA341B468}" type="presOf" srcId="{401F790D-BE9B-4C45-92D3-037BC68C20E5}" destId="{5BB5C1A7-FD80-0A4C-BA5C-304D494D6A17}" srcOrd="0" destOrd="0" presId="urn:microsoft.com/office/officeart/2005/8/layout/default"/>
    <dgm:cxn modelId="{885BF78B-C852-41FA-86BC-144977808BD0}" srcId="{A511BC6C-1976-4E06-87A2-75B56FCFC912}" destId="{401F790D-BE9B-4C45-92D3-037BC68C20E5}" srcOrd="1" destOrd="0" parTransId="{6D694003-5239-4BEB-9250-1C00BF830E8A}" sibTransId="{4659B7AA-31ED-46F7-84A3-B9A4F8DBFF36}"/>
    <dgm:cxn modelId="{ADEC15A0-868D-1640-99DC-07898CC09C1B}" type="presOf" srcId="{8F0FFAF4-7E25-4CAC-9742-6A33284B157A}" destId="{04CE2393-57D2-B94C-A4AE-A9F1B6D4B987}" srcOrd="0" destOrd="0" presId="urn:microsoft.com/office/officeart/2005/8/layout/default"/>
    <dgm:cxn modelId="{4C923DA8-864C-4496-AA52-8B96181D27D0}" srcId="{A511BC6C-1976-4E06-87A2-75B56FCFC912}" destId="{8F0FFAF4-7E25-4CAC-9742-6A33284B157A}" srcOrd="2" destOrd="0" parTransId="{1C17238D-5222-44BB-AF56-9E9569C88C1D}" sibTransId="{C63C039A-1E7C-4D17-84CE-E4F00ACAA077}"/>
    <dgm:cxn modelId="{2311F6B7-5BD3-1C47-B1D1-F2098E4A8908}" type="presOf" srcId="{A511BC6C-1976-4E06-87A2-75B56FCFC912}" destId="{17002AB7-A7D6-CA4D-A41C-D11450D1D17B}" srcOrd="0" destOrd="0" presId="urn:microsoft.com/office/officeart/2005/8/layout/default"/>
    <dgm:cxn modelId="{952B28C4-3948-44A2-AF40-1880EE3CA04D}" srcId="{A511BC6C-1976-4E06-87A2-75B56FCFC912}" destId="{A6EE02A3-51CF-4CA5-88D7-DBA1A621B3D6}" srcOrd="0" destOrd="0" parTransId="{09528B50-7BDF-453E-8268-2622B75D9059}" sibTransId="{506276A5-1A17-4A59-8A1F-51E0B6A7A903}"/>
    <dgm:cxn modelId="{DC2186ED-ED5C-BA46-97E7-B80F44344E3F}" type="presOf" srcId="{E370AD19-6E23-49DB-B0D1-6433642B52FA}" destId="{6CEA06F7-0AF7-1B4B-909C-788E2260A7E8}" srcOrd="0" destOrd="0" presId="urn:microsoft.com/office/officeart/2005/8/layout/default"/>
    <dgm:cxn modelId="{1C6BB3F3-3971-EE4B-9876-6E3408BE6117}" type="presOf" srcId="{88711765-4EC7-482E-B745-2843DE069947}" destId="{CA4A8827-B491-8441-91CF-D4390D14C0C8}" srcOrd="0" destOrd="0" presId="urn:microsoft.com/office/officeart/2005/8/layout/default"/>
    <dgm:cxn modelId="{028DB260-B587-6D49-88D4-5B5565E901A2}" type="presParOf" srcId="{17002AB7-A7D6-CA4D-A41C-D11450D1D17B}" destId="{49721E01-92C6-2343-8A46-176810A5F8E0}" srcOrd="0" destOrd="0" presId="urn:microsoft.com/office/officeart/2005/8/layout/default"/>
    <dgm:cxn modelId="{D3DFA331-125A-C042-A54F-0C2287B664D6}" type="presParOf" srcId="{17002AB7-A7D6-CA4D-A41C-D11450D1D17B}" destId="{5EE5B496-64E1-8249-B191-18699D27455C}" srcOrd="1" destOrd="0" presId="urn:microsoft.com/office/officeart/2005/8/layout/default"/>
    <dgm:cxn modelId="{8654010C-7D1F-9F4E-971C-7B24B00FEA78}" type="presParOf" srcId="{17002AB7-A7D6-CA4D-A41C-D11450D1D17B}" destId="{5BB5C1A7-FD80-0A4C-BA5C-304D494D6A17}" srcOrd="2" destOrd="0" presId="urn:microsoft.com/office/officeart/2005/8/layout/default"/>
    <dgm:cxn modelId="{0D42B72F-0647-754A-BEB2-44CFEF325B1D}" type="presParOf" srcId="{17002AB7-A7D6-CA4D-A41C-D11450D1D17B}" destId="{0F0BB04D-9AB6-6A43-84CA-FCA1C579EB5B}" srcOrd="3" destOrd="0" presId="urn:microsoft.com/office/officeart/2005/8/layout/default"/>
    <dgm:cxn modelId="{790EFB04-0333-584D-96F4-26C2172AF777}" type="presParOf" srcId="{17002AB7-A7D6-CA4D-A41C-D11450D1D17B}" destId="{04CE2393-57D2-B94C-A4AE-A9F1B6D4B987}" srcOrd="4" destOrd="0" presId="urn:microsoft.com/office/officeart/2005/8/layout/default"/>
    <dgm:cxn modelId="{1172ED6C-8DE0-3B4F-8655-15A4EF705C06}" type="presParOf" srcId="{17002AB7-A7D6-CA4D-A41C-D11450D1D17B}" destId="{A8A6C893-0E7B-BA4C-AD3C-DE7F21B7D1D7}" srcOrd="5" destOrd="0" presId="urn:microsoft.com/office/officeart/2005/8/layout/default"/>
    <dgm:cxn modelId="{F2C45578-128F-5C4F-AB31-90782829A847}" type="presParOf" srcId="{17002AB7-A7D6-CA4D-A41C-D11450D1D17B}" destId="{CA4A8827-B491-8441-91CF-D4390D14C0C8}" srcOrd="6" destOrd="0" presId="urn:microsoft.com/office/officeart/2005/8/layout/default"/>
    <dgm:cxn modelId="{849349F8-31CE-8644-9C32-F9A04F92838A}" type="presParOf" srcId="{17002AB7-A7D6-CA4D-A41C-D11450D1D17B}" destId="{F2780EDB-2893-9B4A-AA7E-A48C4F3F6387}" srcOrd="7" destOrd="0" presId="urn:microsoft.com/office/officeart/2005/8/layout/default"/>
    <dgm:cxn modelId="{62A5CDBC-5EEB-1447-9F00-12B604238703}" type="presParOf" srcId="{17002AB7-A7D6-CA4D-A41C-D11450D1D17B}" destId="{6CEA06F7-0AF7-1B4B-909C-788E2260A7E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301A73-7541-406B-B7B1-9D894AD4747C}" type="doc">
      <dgm:prSet loTypeId="urn:microsoft.com/office/officeart/2009/3/layout/HorizontalOrganizationChart" loCatId="hierarchy" qsTypeId="urn:microsoft.com/office/officeart/2005/8/quickstyle/simple1" qsCatId="simple" csTypeId="urn:microsoft.com/office/officeart/2005/8/colors/accent1_2" csCatId="accent1"/>
      <dgm:spPr/>
      <dgm:t>
        <a:bodyPr/>
        <a:lstStyle/>
        <a:p>
          <a:endParaRPr lang="en-US"/>
        </a:p>
      </dgm:t>
    </dgm:pt>
    <dgm:pt modelId="{125F3E9F-3656-4E2B-BA21-6CC42D2D3024}">
      <dgm:prSet/>
      <dgm:spPr/>
      <dgm:t>
        <a:bodyPr/>
        <a:lstStyle/>
        <a:p>
          <a:r>
            <a:rPr lang="en-US"/>
            <a:t>Modern medical equipment and techniques, such as lifestyle advice, can help predict the course of a patient's health and prevent them from experiencing adverse effects. This is because the majority of the changes that can affect a person's health are the result of social determinants of health. Having these factors taken into account can help doctors identify the early warning signs of a potential health crisis and prescribe effective preventive measures.</a:t>
          </a:r>
        </a:p>
      </dgm:t>
    </dgm:pt>
    <dgm:pt modelId="{F9F3D5CB-176F-425C-A63F-842D127D2E86}" type="parTrans" cxnId="{92D5B14D-7BD5-452F-BE1B-2FE4ABFBBA20}">
      <dgm:prSet/>
      <dgm:spPr/>
      <dgm:t>
        <a:bodyPr/>
        <a:lstStyle/>
        <a:p>
          <a:endParaRPr lang="en-US"/>
        </a:p>
      </dgm:t>
    </dgm:pt>
    <dgm:pt modelId="{F4DF8F76-9283-49DA-8994-F2C302629F51}" type="sibTrans" cxnId="{92D5B14D-7BD5-452F-BE1B-2FE4ABFBBA20}">
      <dgm:prSet/>
      <dgm:spPr/>
      <dgm:t>
        <a:bodyPr/>
        <a:lstStyle/>
        <a:p>
          <a:endParaRPr lang="en-US"/>
        </a:p>
      </dgm:t>
    </dgm:pt>
    <dgm:pt modelId="{D5978AF7-4C32-48E9-9267-B5C0BA241F0B}">
      <dgm:prSet/>
      <dgm:spPr/>
      <dgm:t>
        <a:bodyPr/>
        <a:lstStyle/>
        <a:p>
          <a:r>
            <a:rPr lang="en-US"/>
            <a:t>Medical technology should be regulated to ensure safety and protection. This can be done through the establishment of standards and regulations. Despite the technological advancements that have occurred in the field of medical technology, the current approach to regulating the use of these products is not feasible and will not be able to prevent them from being harmful to patients. This is why it is important that the government and the private sectors work together to develop new regulations that will allow the continued monitoring and regulation of these new innovations.</a:t>
          </a:r>
        </a:p>
      </dgm:t>
    </dgm:pt>
    <dgm:pt modelId="{8C8F96F6-726B-4E15-9E53-B28CD5FEB0BF}" type="parTrans" cxnId="{D55F8E09-49FD-4777-8504-EDB288842A24}">
      <dgm:prSet/>
      <dgm:spPr/>
      <dgm:t>
        <a:bodyPr/>
        <a:lstStyle/>
        <a:p>
          <a:endParaRPr lang="en-US"/>
        </a:p>
      </dgm:t>
    </dgm:pt>
    <dgm:pt modelId="{6C78183B-29F2-42BC-B980-B870D30F03DA}" type="sibTrans" cxnId="{D55F8E09-49FD-4777-8504-EDB288842A24}">
      <dgm:prSet/>
      <dgm:spPr/>
      <dgm:t>
        <a:bodyPr/>
        <a:lstStyle/>
        <a:p>
          <a:endParaRPr lang="en-US"/>
        </a:p>
      </dgm:t>
    </dgm:pt>
    <dgm:pt modelId="{9B8C9C4E-AA43-F545-8891-76DE792552C6}" type="pres">
      <dgm:prSet presAssocID="{C5301A73-7541-406B-B7B1-9D894AD4747C}" presName="hierChild1" presStyleCnt="0">
        <dgm:presLayoutVars>
          <dgm:orgChart val="1"/>
          <dgm:chPref val="1"/>
          <dgm:dir/>
          <dgm:animOne val="branch"/>
          <dgm:animLvl val="lvl"/>
          <dgm:resizeHandles/>
        </dgm:presLayoutVars>
      </dgm:prSet>
      <dgm:spPr/>
    </dgm:pt>
    <dgm:pt modelId="{13164687-9BED-E44B-BFBB-9D7BF8341AE8}" type="pres">
      <dgm:prSet presAssocID="{125F3E9F-3656-4E2B-BA21-6CC42D2D3024}" presName="hierRoot1" presStyleCnt="0">
        <dgm:presLayoutVars>
          <dgm:hierBranch val="init"/>
        </dgm:presLayoutVars>
      </dgm:prSet>
      <dgm:spPr/>
    </dgm:pt>
    <dgm:pt modelId="{E48776F7-B81B-0A46-BAC8-637EE6FD4D9C}" type="pres">
      <dgm:prSet presAssocID="{125F3E9F-3656-4E2B-BA21-6CC42D2D3024}" presName="rootComposite1" presStyleCnt="0"/>
      <dgm:spPr/>
    </dgm:pt>
    <dgm:pt modelId="{20A3FA95-2422-D94E-90C4-ADCEFCC972EE}" type="pres">
      <dgm:prSet presAssocID="{125F3E9F-3656-4E2B-BA21-6CC42D2D3024}" presName="rootText1" presStyleLbl="node0" presStyleIdx="0" presStyleCnt="2">
        <dgm:presLayoutVars>
          <dgm:chPref val="3"/>
        </dgm:presLayoutVars>
      </dgm:prSet>
      <dgm:spPr/>
    </dgm:pt>
    <dgm:pt modelId="{D1615111-CFEF-2C44-A4C1-A269B63CFF0F}" type="pres">
      <dgm:prSet presAssocID="{125F3E9F-3656-4E2B-BA21-6CC42D2D3024}" presName="rootConnector1" presStyleLbl="node1" presStyleIdx="0" presStyleCnt="0"/>
      <dgm:spPr/>
    </dgm:pt>
    <dgm:pt modelId="{2A10B18A-0A73-A743-A370-7B76F4A1BF00}" type="pres">
      <dgm:prSet presAssocID="{125F3E9F-3656-4E2B-BA21-6CC42D2D3024}" presName="hierChild2" presStyleCnt="0"/>
      <dgm:spPr/>
    </dgm:pt>
    <dgm:pt modelId="{567B6CB8-4787-EF48-A78E-249FCDE2065F}" type="pres">
      <dgm:prSet presAssocID="{125F3E9F-3656-4E2B-BA21-6CC42D2D3024}" presName="hierChild3" presStyleCnt="0"/>
      <dgm:spPr/>
    </dgm:pt>
    <dgm:pt modelId="{041D5548-30DC-FC4E-BCA8-4E687FC5A9D7}" type="pres">
      <dgm:prSet presAssocID="{D5978AF7-4C32-48E9-9267-B5C0BA241F0B}" presName="hierRoot1" presStyleCnt="0">
        <dgm:presLayoutVars>
          <dgm:hierBranch val="init"/>
        </dgm:presLayoutVars>
      </dgm:prSet>
      <dgm:spPr/>
    </dgm:pt>
    <dgm:pt modelId="{F75BBF43-3A89-A04F-9BCF-D642C741C480}" type="pres">
      <dgm:prSet presAssocID="{D5978AF7-4C32-48E9-9267-B5C0BA241F0B}" presName="rootComposite1" presStyleCnt="0"/>
      <dgm:spPr/>
    </dgm:pt>
    <dgm:pt modelId="{99C13A64-10C6-C545-B743-7E1B3F031306}" type="pres">
      <dgm:prSet presAssocID="{D5978AF7-4C32-48E9-9267-B5C0BA241F0B}" presName="rootText1" presStyleLbl="node0" presStyleIdx="1" presStyleCnt="2">
        <dgm:presLayoutVars>
          <dgm:chPref val="3"/>
        </dgm:presLayoutVars>
      </dgm:prSet>
      <dgm:spPr/>
    </dgm:pt>
    <dgm:pt modelId="{F2F7F6B7-FE3E-3B41-AFB9-51BCBE954F33}" type="pres">
      <dgm:prSet presAssocID="{D5978AF7-4C32-48E9-9267-B5C0BA241F0B}" presName="rootConnector1" presStyleLbl="node1" presStyleIdx="0" presStyleCnt="0"/>
      <dgm:spPr/>
    </dgm:pt>
    <dgm:pt modelId="{BDE1F0F3-6FB5-DE4A-BE6B-8C998679C82F}" type="pres">
      <dgm:prSet presAssocID="{D5978AF7-4C32-48E9-9267-B5C0BA241F0B}" presName="hierChild2" presStyleCnt="0"/>
      <dgm:spPr/>
    </dgm:pt>
    <dgm:pt modelId="{19AECA24-912E-714F-8618-D5DABB7B0BA8}" type="pres">
      <dgm:prSet presAssocID="{D5978AF7-4C32-48E9-9267-B5C0BA241F0B}" presName="hierChild3" presStyleCnt="0"/>
      <dgm:spPr/>
    </dgm:pt>
  </dgm:ptLst>
  <dgm:cxnLst>
    <dgm:cxn modelId="{9D83D703-FE0D-CE43-AF0B-DF7AAEAE2B9E}" type="presOf" srcId="{D5978AF7-4C32-48E9-9267-B5C0BA241F0B}" destId="{99C13A64-10C6-C545-B743-7E1B3F031306}" srcOrd="0" destOrd="0" presId="urn:microsoft.com/office/officeart/2009/3/layout/HorizontalOrganizationChart"/>
    <dgm:cxn modelId="{D55F8E09-49FD-4777-8504-EDB288842A24}" srcId="{C5301A73-7541-406B-B7B1-9D894AD4747C}" destId="{D5978AF7-4C32-48E9-9267-B5C0BA241F0B}" srcOrd="1" destOrd="0" parTransId="{8C8F96F6-726B-4E15-9E53-B28CD5FEB0BF}" sibTransId="{6C78183B-29F2-42BC-B980-B870D30F03DA}"/>
    <dgm:cxn modelId="{4685F43C-DF81-C54E-BCF5-7F4B4949C787}" type="presOf" srcId="{D5978AF7-4C32-48E9-9267-B5C0BA241F0B}" destId="{F2F7F6B7-FE3E-3B41-AFB9-51BCBE954F33}" srcOrd="1" destOrd="0" presId="urn:microsoft.com/office/officeart/2009/3/layout/HorizontalOrganizationChart"/>
    <dgm:cxn modelId="{E6D34941-60C5-2548-B5DB-5F710969EEB5}" type="presOf" srcId="{C5301A73-7541-406B-B7B1-9D894AD4747C}" destId="{9B8C9C4E-AA43-F545-8891-76DE792552C6}" srcOrd="0" destOrd="0" presId="urn:microsoft.com/office/officeart/2009/3/layout/HorizontalOrganizationChart"/>
    <dgm:cxn modelId="{A46DBD4B-591D-6F44-AD8E-8B19F306A14E}" type="presOf" srcId="{125F3E9F-3656-4E2B-BA21-6CC42D2D3024}" destId="{D1615111-CFEF-2C44-A4C1-A269B63CFF0F}" srcOrd="1" destOrd="0" presId="urn:microsoft.com/office/officeart/2009/3/layout/HorizontalOrganizationChart"/>
    <dgm:cxn modelId="{92D5B14D-7BD5-452F-BE1B-2FE4ABFBBA20}" srcId="{C5301A73-7541-406B-B7B1-9D894AD4747C}" destId="{125F3E9F-3656-4E2B-BA21-6CC42D2D3024}" srcOrd="0" destOrd="0" parTransId="{F9F3D5CB-176F-425C-A63F-842D127D2E86}" sibTransId="{F4DF8F76-9283-49DA-8994-F2C302629F51}"/>
    <dgm:cxn modelId="{1F5F43B4-8F33-0A4E-8EEF-988B12D8DE9E}" type="presOf" srcId="{125F3E9F-3656-4E2B-BA21-6CC42D2D3024}" destId="{20A3FA95-2422-D94E-90C4-ADCEFCC972EE}" srcOrd="0" destOrd="0" presId="urn:microsoft.com/office/officeart/2009/3/layout/HorizontalOrganizationChart"/>
    <dgm:cxn modelId="{808902B1-1669-3E49-8098-D3A805121938}" type="presParOf" srcId="{9B8C9C4E-AA43-F545-8891-76DE792552C6}" destId="{13164687-9BED-E44B-BFBB-9D7BF8341AE8}" srcOrd="0" destOrd="0" presId="urn:microsoft.com/office/officeart/2009/3/layout/HorizontalOrganizationChart"/>
    <dgm:cxn modelId="{30993640-8D66-9B4A-94A0-EF9ABEBC850E}" type="presParOf" srcId="{13164687-9BED-E44B-BFBB-9D7BF8341AE8}" destId="{E48776F7-B81B-0A46-BAC8-637EE6FD4D9C}" srcOrd="0" destOrd="0" presId="urn:microsoft.com/office/officeart/2009/3/layout/HorizontalOrganizationChart"/>
    <dgm:cxn modelId="{F9CFE051-0840-E840-8A9B-07F1D6C574DE}" type="presParOf" srcId="{E48776F7-B81B-0A46-BAC8-637EE6FD4D9C}" destId="{20A3FA95-2422-D94E-90C4-ADCEFCC972EE}" srcOrd="0" destOrd="0" presId="urn:microsoft.com/office/officeart/2009/3/layout/HorizontalOrganizationChart"/>
    <dgm:cxn modelId="{EABA9BC4-B3AA-A349-BEA6-B85A6DF53C65}" type="presParOf" srcId="{E48776F7-B81B-0A46-BAC8-637EE6FD4D9C}" destId="{D1615111-CFEF-2C44-A4C1-A269B63CFF0F}" srcOrd="1" destOrd="0" presId="urn:microsoft.com/office/officeart/2009/3/layout/HorizontalOrganizationChart"/>
    <dgm:cxn modelId="{BBC5FBEA-CE7C-3045-B91D-F5D7DA967257}" type="presParOf" srcId="{13164687-9BED-E44B-BFBB-9D7BF8341AE8}" destId="{2A10B18A-0A73-A743-A370-7B76F4A1BF00}" srcOrd="1" destOrd="0" presId="urn:microsoft.com/office/officeart/2009/3/layout/HorizontalOrganizationChart"/>
    <dgm:cxn modelId="{A8C3F7DB-175D-CB44-9521-8AA40DE92D43}" type="presParOf" srcId="{13164687-9BED-E44B-BFBB-9D7BF8341AE8}" destId="{567B6CB8-4787-EF48-A78E-249FCDE2065F}" srcOrd="2" destOrd="0" presId="urn:microsoft.com/office/officeart/2009/3/layout/HorizontalOrganizationChart"/>
    <dgm:cxn modelId="{87E7F19A-5ED2-A24A-A1FC-19F988B6986B}" type="presParOf" srcId="{9B8C9C4E-AA43-F545-8891-76DE792552C6}" destId="{041D5548-30DC-FC4E-BCA8-4E687FC5A9D7}" srcOrd="1" destOrd="0" presId="urn:microsoft.com/office/officeart/2009/3/layout/HorizontalOrganizationChart"/>
    <dgm:cxn modelId="{228802BE-1A9E-114D-B05A-F282F0902CE6}" type="presParOf" srcId="{041D5548-30DC-FC4E-BCA8-4E687FC5A9D7}" destId="{F75BBF43-3A89-A04F-9BCF-D642C741C480}" srcOrd="0" destOrd="0" presId="urn:microsoft.com/office/officeart/2009/3/layout/HorizontalOrganizationChart"/>
    <dgm:cxn modelId="{FFEA4235-7DD8-2845-9032-F2A6D9A0A7DB}" type="presParOf" srcId="{F75BBF43-3A89-A04F-9BCF-D642C741C480}" destId="{99C13A64-10C6-C545-B743-7E1B3F031306}" srcOrd="0" destOrd="0" presId="urn:microsoft.com/office/officeart/2009/3/layout/HorizontalOrganizationChart"/>
    <dgm:cxn modelId="{CF9316F1-F8CB-794E-A6D4-734DDE59A27E}" type="presParOf" srcId="{F75BBF43-3A89-A04F-9BCF-D642C741C480}" destId="{F2F7F6B7-FE3E-3B41-AFB9-51BCBE954F33}" srcOrd="1" destOrd="0" presId="urn:microsoft.com/office/officeart/2009/3/layout/HorizontalOrganizationChart"/>
    <dgm:cxn modelId="{867EA0DF-B779-5B4D-8FC4-701FC48EDDC6}" type="presParOf" srcId="{041D5548-30DC-FC4E-BCA8-4E687FC5A9D7}" destId="{BDE1F0F3-6FB5-DE4A-BE6B-8C998679C82F}" srcOrd="1" destOrd="0" presId="urn:microsoft.com/office/officeart/2009/3/layout/HorizontalOrganizationChart"/>
    <dgm:cxn modelId="{97A07A54-7C5A-9044-99FA-D6B71A5F5F05}" type="presParOf" srcId="{041D5548-30DC-FC4E-BCA8-4E687FC5A9D7}" destId="{19AECA24-912E-714F-8618-D5DABB7B0BA8}"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21E01-92C6-2343-8A46-176810A5F8E0}">
      <dsp:nvSpPr>
        <dsp:cNvPr id="0" name=""/>
        <dsp:cNvSpPr/>
      </dsp:nvSpPr>
      <dsp:spPr>
        <a:xfrm>
          <a:off x="0" y="522922"/>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There are many sources of data in healthcare. They come in different forms and categories. Internal sources are typically categorized into one of the following categories:</a:t>
          </a:r>
        </a:p>
      </dsp:txBody>
      <dsp:txXfrm>
        <a:off x="0" y="522922"/>
        <a:ext cx="2571749" cy="1543050"/>
      </dsp:txXfrm>
    </dsp:sp>
    <dsp:sp modelId="{5BB5C1A7-FD80-0A4C-BA5C-304D494D6A17}">
      <dsp:nvSpPr>
        <dsp:cNvPr id="0" name=""/>
        <dsp:cNvSpPr/>
      </dsp:nvSpPr>
      <dsp:spPr>
        <a:xfrm>
          <a:off x="2828925" y="522922"/>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Healthcare data refers to information related to a patient's medical condition. This includes records from various healthcare facilities and electronic health records.</a:t>
          </a:r>
        </a:p>
      </dsp:txBody>
      <dsp:txXfrm>
        <a:off x="2828925" y="522922"/>
        <a:ext cx="2571749" cy="1543050"/>
      </dsp:txXfrm>
    </dsp:sp>
    <dsp:sp modelId="{04CE2393-57D2-B94C-A4AE-A9F1B6D4B987}">
      <dsp:nvSpPr>
        <dsp:cNvPr id="0" name=""/>
        <dsp:cNvSpPr/>
      </dsp:nvSpPr>
      <dsp:spPr>
        <a:xfrm>
          <a:off x="5657849" y="522922"/>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This includes administrative data, such as claims and costs information, doctor appointment records, and insurance claims.</a:t>
          </a:r>
        </a:p>
      </dsp:txBody>
      <dsp:txXfrm>
        <a:off x="5657849" y="522922"/>
        <a:ext cx="2571749" cy="1543050"/>
      </dsp:txXfrm>
    </dsp:sp>
    <dsp:sp modelId="{CA4A8827-B491-8441-91CF-D4390D14C0C8}">
      <dsp:nvSpPr>
        <dsp:cNvPr id="0" name=""/>
        <dsp:cNvSpPr/>
      </dsp:nvSpPr>
      <dsp:spPr>
        <a:xfrm>
          <a:off x="1414462" y="2323147"/>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Sentiment and behavioral data are commonly used in healthcare to analyze the quality of patient care. These include patient satisfaction surveys and health reports.</a:t>
          </a:r>
        </a:p>
      </dsp:txBody>
      <dsp:txXfrm>
        <a:off x="1414462" y="2323147"/>
        <a:ext cx="2571749" cy="1543050"/>
      </dsp:txXfrm>
    </dsp:sp>
    <dsp:sp modelId="{6CEA06F7-0AF7-1B4B-909C-788E2260A7E8}">
      <dsp:nvSpPr>
        <dsp:cNvPr id="0" name=""/>
        <dsp:cNvSpPr/>
      </dsp:nvSpPr>
      <dsp:spPr>
        <a:xfrm>
          <a:off x="4243387" y="2323147"/>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Data related to pharmaceutical products are often gathered by pharmaceutical companies. These include clinical trial results, pre-market studies, and regulatory studies.</a:t>
          </a:r>
        </a:p>
      </dsp:txBody>
      <dsp:txXfrm>
        <a:off x="4243387" y="2323147"/>
        <a:ext cx="2571749" cy="1543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3FA95-2422-D94E-90C4-ADCEFCC972EE}">
      <dsp:nvSpPr>
        <dsp:cNvPr id="0" name=""/>
        <dsp:cNvSpPr/>
      </dsp:nvSpPr>
      <dsp:spPr>
        <a:xfrm>
          <a:off x="1475742" y="2821"/>
          <a:ext cx="5963915" cy="181899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Modern medical equipment and techniques, such as lifestyle advice, can help predict the course of a patient's health and prevent them from experiencing adverse effects. This is because the majority of the changes that can affect a person's health are the result of social determinants of health. Having these factors taken into account can help doctors identify the early warning signs of a potential health crisis and prescribe effective preventive measures.</a:t>
          </a:r>
        </a:p>
      </dsp:txBody>
      <dsp:txXfrm>
        <a:off x="1475742" y="2821"/>
        <a:ext cx="5963915" cy="1818994"/>
      </dsp:txXfrm>
    </dsp:sp>
    <dsp:sp modelId="{99C13A64-10C6-C545-B743-7E1B3F031306}">
      <dsp:nvSpPr>
        <dsp:cNvPr id="0" name=""/>
        <dsp:cNvSpPr/>
      </dsp:nvSpPr>
      <dsp:spPr>
        <a:xfrm>
          <a:off x="1475742" y="2567304"/>
          <a:ext cx="5963915" cy="181899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Medical technology should be regulated to ensure safety and protection. This can be done through the establishment of standards and regulations. Despite the technological advancements that have occurred in the field of medical technology, the current approach to regulating the use of these products is not feasible and will not be able to prevent them from being harmful to patients. This is why it is important that the government and the private sectors work together to develop new regulations that will allow the continued monitoring and regulation of these new innovations.</a:t>
          </a:r>
        </a:p>
      </dsp:txBody>
      <dsp:txXfrm>
        <a:off x="1475742" y="2567304"/>
        <a:ext cx="5963915" cy="18189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6F111C-2CC3-4A2F-9129-BD4061A1844D}" type="datetimeFigureOut">
              <a:rPr lang="en-GB" smtClean="0"/>
              <a:t>06/12/2022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E2AE80-F3A3-419B-9338-9387DA5973D1}" type="slidenum">
              <a:rPr lang="en-GB" smtClean="0"/>
              <a:t>‹#›</a:t>
            </a:fld>
            <a:endParaRPr lang="en-GB"/>
          </a:p>
        </p:txBody>
      </p:sp>
    </p:spTree>
    <p:extLst>
      <p:ext uri="{BB962C8B-B14F-4D97-AF65-F5344CB8AC3E}">
        <p14:creationId xmlns:p14="http://schemas.microsoft.com/office/powerpoint/2010/main" val="3980021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148700-7B4B-2B48-9250-65CA5C373D97}" type="slidenum">
              <a:rPr lang="en-US" smtClean="0"/>
              <a:t>15</a:t>
            </a:fld>
            <a:endParaRPr lang="en-US"/>
          </a:p>
        </p:txBody>
      </p:sp>
    </p:spTree>
    <p:extLst>
      <p:ext uri="{BB962C8B-B14F-4D97-AF65-F5344CB8AC3E}">
        <p14:creationId xmlns:p14="http://schemas.microsoft.com/office/powerpoint/2010/main" val="3576561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3C8D223-4F0A-45AB-96D1-C73538DD0683}"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3491601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C8D223-4F0A-45AB-96D1-C73538DD0683}"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682405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C8D223-4F0A-45AB-96D1-C73538DD0683}"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1306624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3C8D223-4F0A-45AB-96D1-C73538DD0683}"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628500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3C8D223-4F0A-45AB-96D1-C73538DD0683}" type="datetimeFigureOut">
              <a:rPr lang="en-US" smtClean="0"/>
              <a:t>12/6/2022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2056735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3C8D223-4F0A-45AB-96D1-C73538DD0683}" type="datetimeFigureOut">
              <a:rPr lang="en-US" smtClean="0"/>
              <a:t>12/6/2022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396887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C8D223-4F0A-45AB-96D1-C73538DD0683}" type="datetimeFigureOut">
              <a:rPr lang="en-US" smtClean="0"/>
              <a:t>12/6/2022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4034186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C8D223-4F0A-45AB-96D1-C73538DD0683}"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3431610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C8D223-4F0A-45AB-96D1-C73538DD0683}"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1374276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C8D223-4F0A-45AB-96D1-C73538DD0683}"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1636347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3C8D223-4F0A-45AB-96D1-C73538DD0683}"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8F6706-1573-4416-8779-A32A4D4B7831}" type="slidenum">
              <a:rPr lang="en-US" smtClean="0"/>
              <a:t>‹#›</a:t>
            </a:fld>
            <a:endParaRPr lang="en-US"/>
          </a:p>
        </p:txBody>
      </p:sp>
    </p:spTree>
    <p:extLst>
      <p:ext uri="{BB962C8B-B14F-4D97-AF65-F5344CB8AC3E}">
        <p14:creationId xmlns:p14="http://schemas.microsoft.com/office/powerpoint/2010/main" val="779332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r"/>
            <a:fld id="{3F9AFA87-1417-4992-ABD9-27C3BC8CC883}" type="datetimeFigureOut">
              <a:rPr lang="en-US" smtClean="0"/>
              <a:pPr algn="r"/>
              <a:t>12/6/2022</a:t>
            </a:fld>
            <a:endParaRPr lang="en-US" dirty="0"/>
          </a:p>
        </p:txBody>
      </p:sp>
      <p:sp>
        <p:nvSpPr>
          <p:cNvPr id="5" name="Footer Placeholder 4"/>
          <p:cNvSpPr>
            <a:spLocks noGrp="1"/>
          </p:cNvSpPr>
          <p:nvPr>
            <p:ph type="ftr" sz="quarter" idx="11"/>
          </p:nvPr>
        </p:nvSpPr>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975373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CCD81-8F8F-DBF7-B9C9-7B4D608273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8455E67-1CDD-C9BE-C386-2A7BED61E8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BDB937-E259-E482-208B-EF41B2BC3372}"/>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5" name="Footer Placeholder 4">
            <a:extLst>
              <a:ext uri="{FF2B5EF4-FFF2-40B4-BE49-F238E27FC236}">
                <a16:creationId xmlns:a16="http://schemas.microsoft.com/office/drawing/2014/main" id="{5D036315-C447-CEB5-2FE7-9F7FFD4C58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EE1641-45D7-9275-7E23-E909DBD97671}"/>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1989354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0F15C-263D-3FCE-7D9D-D23871F1B2E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631B6A-EAA0-EB5B-EFB9-C9A55DDB6D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A40953-6B47-FF5C-3C73-B518299C13F6}"/>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5" name="Footer Placeholder 4">
            <a:extLst>
              <a:ext uri="{FF2B5EF4-FFF2-40B4-BE49-F238E27FC236}">
                <a16:creationId xmlns:a16="http://schemas.microsoft.com/office/drawing/2014/main" id="{CA36D8EF-D6ED-78E0-D77E-054A70DC07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3A61C-6F78-02C7-AA33-03545341892E}"/>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25807282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7ACC8-C92D-7C21-3AE8-28BC2E481B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D02CEB-EBE9-C0D9-E052-7BC28A6DCC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40B16F-20B2-942C-CF34-1315E005FA4B}"/>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5" name="Footer Placeholder 4">
            <a:extLst>
              <a:ext uri="{FF2B5EF4-FFF2-40B4-BE49-F238E27FC236}">
                <a16:creationId xmlns:a16="http://schemas.microsoft.com/office/drawing/2014/main" id="{FEEF38DE-DF38-2666-9C8B-2C92468D6B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E1040D-54BD-0A50-C001-C70581A82C2E}"/>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952191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2383E-6C47-6AE6-38C7-42CDA8C09F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D62501A-4371-5198-18F3-6B78B8C3DFD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1E9CA7-26D0-35A7-FE75-544281A9C5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895B985-41B9-4339-61C5-AAAA2F0C5B82}"/>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6" name="Footer Placeholder 5">
            <a:extLst>
              <a:ext uri="{FF2B5EF4-FFF2-40B4-BE49-F238E27FC236}">
                <a16:creationId xmlns:a16="http://schemas.microsoft.com/office/drawing/2014/main" id="{61A4C2EB-5BD4-ADCA-54EA-1DC1108FED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534D2A-8596-3E73-4A40-B0B29C9AA865}"/>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39807311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ACA0A-F075-3173-A73D-4DFDE95FF6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16029C8-5115-F48C-9A9A-5C71DA3BB5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CB3230-7953-5DEB-3F23-8BEF93DD827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FBF7B9B-B91E-41DB-1C17-3C2652F5E9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934A5FB-52AE-DDD2-518A-77ECC5CCFDA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8FF66E-2936-3109-EDE7-4269F83F0987}"/>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8" name="Footer Placeholder 7">
            <a:extLst>
              <a:ext uri="{FF2B5EF4-FFF2-40B4-BE49-F238E27FC236}">
                <a16:creationId xmlns:a16="http://schemas.microsoft.com/office/drawing/2014/main" id="{F051E62F-FE7C-B759-8F2D-1DAF5EBA3E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A0DD3F2-880B-180D-D30C-E320F3C69BDC}"/>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18353142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9D4FF-FFB6-B275-4ABC-050B8D28941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251D518-4C6B-922A-04CB-2C42A86F8225}"/>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4" name="Footer Placeholder 3">
            <a:extLst>
              <a:ext uri="{FF2B5EF4-FFF2-40B4-BE49-F238E27FC236}">
                <a16:creationId xmlns:a16="http://schemas.microsoft.com/office/drawing/2014/main" id="{3B6A6E0A-955B-562D-0272-CC80225F5B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403FA8-C8C4-B9FF-39AC-62273FB7EF39}"/>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2814187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64E977-8E18-24E4-106D-61C255D12AE0}"/>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3" name="Footer Placeholder 2">
            <a:extLst>
              <a:ext uri="{FF2B5EF4-FFF2-40B4-BE49-F238E27FC236}">
                <a16:creationId xmlns:a16="http://schemas.microsoft.com/office/drawing/2014/main" id="{B14DCBA5-C0AE-5EA6-F343-8C8FD63FEC2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57C6818-0022-E3E4-B5C8-43377399B302}"/>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6756361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403FA-04CB-F185-615F-6FAD7B0AF1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D244C79-CC9C-5372-B1E6-8C71B6F11A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630F4A-AF64-4D40-29C5-B3EA20B3B8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00C1FB8-8493-8680-341F-0F96953324A0}"/>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6" name="Footer Placeholder 5">
            <a:extLst>
              <a:ext uri="{FF2B5EF4-FFF2-40B4-BE49-F238E27FC236}">
                <a16:creationId xmlns:a16="http://schemas.microsoft.com/office/drawing/2014/main" id="{C1F14745-5CA7-E7AB-F5D6-AC906E6559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E097AC-B94D-98AB-5A76-62B4DE87DC6D}"/>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8691666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CB556-941A-FD54-D3BB-1DA92D3588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EAFC28C-DFDB-54A0-2046-0A323C678C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173B54E-2977-841A-86E8-950C3C946F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1AEB4C-AD0C-254F-702C-F9D56D4DEF3F}"/>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6" name="Footer Placeholder 5">
            <a:extLst>
              <a:ext uri="{FF2B5EF4-FFF2-40B4-BE49-F238E27FC236}">
                <a16:creationId xmlns:a16="http://schemas.microsoft.com/office/drawing/2014/main" id="{69BAED87-D635-6F37-47D9-E692CC2D4F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2FF543-FA9F-E85D-7F7A-E167BB5B4181}"/>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3999145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527A9-EE11-03D1-F07F-6B2652FC02B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4A99AE2-2D5E-95C3-9CEF-CD23C1D5117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6422F81-0573-67F9-FA6E-F1BB3806B761}"/>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5" name="Footer Placeholder 4">
            <a:extLst>
              <a:ext uri="{FF2B5EF4-FFF2-40B4-BE49-F238E27FC236}">
                <a16:creationId xmlns:a16="http://schemas.microsoft.com/office/drawing/2014/main" id="{67FBDBC0-AAB5-4B3D-6D41-6F79084C5B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F993EA-1DC5-76DA-AC95-4313A84BC85E}"/>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36537025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A4321B-911F-C315-E276-FB6DF4E554E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AF8805E-4E4A-F069-B475-48EBA162203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FCF1E7-8BDC-5694-52A0-981E288987F2}"/>
              </a:ext>
            </a:extLst>
          </p:cNvPr>
          <p:cNvSpPr>
            <a:spLocks noGrp="1"/>
          </p:cNvSpPr>
          <p:nvPr>
            <p:ph type="dt" sz="half" idx="10"/>
          </p:nvPr>
        </p:nvSpPr>
        <p:spPr/>
        <p:txBody>
          <a:bodyPr/>
          <a:lstStyle/>
          <a:p>
            <a:fld id="{D1C56599-AC3F-EA40-94FB-F7AC1400DD3B}" type="datetimeFigureOut">
              <a:rPr lang="en-US" smtClean="0"/>
              <a:t>12/6/2022</a:t>
            </a:fld>
            <a:endParaRPr lang="en-US"/>
          </a:p>
        </p:txBody>
      </p:sp>
      <p:sp>
        <p:nvSpPr>
          <p:cNvPr id="5" name="Footer Placeholder 4">
            <a:extLst>
              <a:ext uri="{FF2B5EF4-FFF2-40B4-BE49-F238E27FC236}">
                <a16:creationId xmlns:a16="http://schemas.microsoft.com/office/drawing/2014/main" id="{31DC0A62-20B4-9449-5327-20CFD296E3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7E9E6-C017-3442-600F-92AFCD50099D}"/>
              </a:ext>
            </a:extLst>
          </p:cNvPr>
          <p:cNvSpPr>
            <a:spLocks noGrp="1"/>
          </p:cNvSpPr>
          <p:nvPr>
            <p:ph type="sldNum" sz="quarter" idx="12"/>
          </p:nvPr>
        </p:nvSpPr>
        <p:spPr/>
        <p:txBody>
          <a:bodyPr/>
          <a:lstStyle/>
          <a:p>
            <a:fld id="{52A7125E-894B-EE49-A925-9D8E77307F8D}" type="slidenum">
              <a:rPr lang="en-US" smtClean="0"/>
              <a:t>‹#›</a:t>
            </a:fld>
            <a:endParaRPr lang="en-US"/>
          </a:p>
        </p:txBody>
      </p:sp>
    </p:spTree>
    <p:extLst>
      <p:ext uri="{BB962C8B-B14F-4D97-AF65-F5344CB8AC3E}">
        <p14:creationId xmlns:p14="http://schemas.microsoft.com/office/powerpoint/2010/main" val="30954540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7B5322-4112-4498-AF9D-F8551D6FA01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EE09B-F766-47B5-BDE1-34BAB056C0E3}" type="slidenum">
              <a:rPr lang="en-GB" smtClean="0"/>
              <a:t>‹#›</a:t>
            </a:fld>
            <a:endParaRPr lang="en-GB"/>
          </a:p>
        </p:txBody>
      </p:sp>
    </p:spTree>
    <p:extLst>
      <p:ext uri="{BB962C8B-B14F-4D97-AF65-F5344CB8AC3E}">
        <p14:creationId xmlns:p14="http://schemas.microsoft.com/office/powerpoint/2010/main" val="3851468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7B5322-4112-4498-AF9D-F8551D6FA01E}" type="datetimeFigureOut">
              <a:rPr lang="en-GB" smtClean="0"/>
              <a:t>06/12/2022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EE09B-F766-47B5-BDE1-34BAB056C0E3}" type="slidenum">
              <a:rPr lang="en-GB" smtClean="0"/>
              <a:t>‹#›</a:t>
            </a:fld>
            <a:endParaRPr lang="en-GB"/>
          </a:p>
        </p:txBody>
      </p:sp>
    </p:spTree>
    <p:extLst>
      <p:ext uri="{BB962C8B-B14F-4D97-AF65-F5344CB8AC3E}">
        <p14:creationId xmlns:p14="http://schemas.microsoft.com/office/powerpoint/2010/main" val="19741849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B39845F-C92E-41EB-A3BA-EE3E9B531955}" type="datetimeFigureOut">
              <a:rPr lang="en-US" smtClean="0"/>
              <a:t>12/6/2022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EB2BC300-816D-4485-9D4D-68DB0EF9199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39845F-C92E-41EB-A3BA-EE3E9B531955}"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EB39845F-C92E-41EB-A3BA-EE3E9B531955}"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B39845F-C92E-41EB-A3BA-EE3E9B531955}"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EB39845F-C92E-41EB-A3BA-EE3E9B531955}" type="datetimeFigureOut">
              <a:rPr lang="en-US" smtClean="0"/>
              <a:t>12/6/2022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EB39845F-C92E-41EB-A3BA-EE3E9B531955}" type="datetimeFigureOut">
              <a:rPr lang="en-US" smtClean="0"/>
              <a:t>12/6/2022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39845F-C92E-41EB-A3BA-EE3E9B531955}" type="datetimeFigureOut">
              <a:rPr lang="en-US" smtClean="0"/>
              <a:t>12/6/2022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EB39845F-C92E-41EB-A3BA-EE3E9B531955}"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EB39845F-C92E-41EB-A3BA-EE3E9B531955}" type="datetimeFigureOut">
              <a:rPr lang="en-US" smtClean="0"/>
              <a:t>12/6/2022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69600" y="6356351"/>
            <a:ext cx="812800" cy="365125"/>
          </a:xfrm>
        </p:spPr>
        <p:txBody>
          <a:bodyPr/>
          <a:lstStyle/>
          <a:p>
            <a:fld id="{EB2BC300-816D-4485-9D4D-68DB0EF9199F}" type="slidenum">
              <a:rPr lang="en-US" smtClean="0"/>
              <a:t>‹#›</a:t>
            </a:fld>
            <a:endParaRPr lang="en-US"/>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39845F-C92E-41EB-A3BA-EE3E9B531955}"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B39845F-C92E-41EB-A3BA-EE3E9B531955}" type="datetimeFigureOut">
              <a:rPr lang="en-US" smtClean="0"/>
              <a:t>12/6/2022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2BC300-816D-4485-9D4D-68DB0EF9199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7" Type="http://schemas.openxmlformats.org/officeDocument/2006/relationships/image" Target="../media/image5.pn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5.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C8D223-4F0A-45AB-96D1-C73538DD0683}" type="datetimeFigureOut">
              <a:rPr lang="en-US" smtClean="0"/>
              <a:t>12/6/2022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8F6706-1573-4416-8779-A32A4D4B7831}" type="slidenum">
              <a:rPr lang="en-US" smtClean="0"/>
              <a:t>‹#›</a:t>
            </a:fld>
            <a:endParaRPr lang="en-US"/>
          </a:p>
        </p:txBody>
      </p:sp>
    </p:spTree>
    <p:extLst>
      <p:ext uri="{BB962C8B-B14F-4D97-AF65-F5344CB8AC3E}">
        <p14:creationId xmlns:p14="http://schemas.microsoft.com/office/powerpoint/2010/main" val="1690376345"/>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lgn="r"/>
            <a:fld id="{3F9AFA87-1417-4992-ABD9-27C3BC8CC883}" type="datetimeFigureOut">
              <a:rPr lang="en-US" smtClean="0"/>
              <a:pPr algn="r"/>
              <a:t>12/6/2022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sz="1000"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400053903"/>
      </p:ext>
    </p:extLst>
  </p:cSld>
  <p:clrMap bg1="lt1" tx1="dk1" bg2="lt2" tx2="dk2" accent1="accent1" accent2="accent2" accent3="accent3" accent4="accent4" accent5="accent5" accent6="accent6" hlink="hlink" folHlink="folHlink"/>
  <p:sldLayoutIdLst>
    <p:sldLayoutId id="2147483764" r:id="rId1"/>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0B663E-6427-7182-6FB3-6EE6654D6E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9F940F-1765-E559-85D7-7FEC852A1B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EF8596-B96A-AACC-DDCF-F5CEF73062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C56599-AC3F-EA40-94FB-F7AC1400DD3B}" type="datetimeFigureOut">
              <a:rPr lang="en-US" smtClean="0"/>
              <a:t>12/6/2022</a:t>
            </a:fld>
            <a:endParaRPr lang="en-US"/>
          </a:p>
        </p:txBody>
      </p:sp>
      <p:sp>
        <p:nvSpPr>
          <p:cNvPr id="5" name="Footer Placeholder 4">
            <a:extLst>
              <a:ext uri="{FF2B5EF4-FFF2-40B4-BE49-F238E27FC236}">
                <a16:creationId xmlns:a16="http://schemas.microsoft.com/office/drawing/2014/main" id="{4DC94903-2229-08D0-14FF-7A2E058088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BF897CC-04C9-A7EE-8B99-FC41A37277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A7125E-894B-EE49-A925-9D8E77307F8D}" type="slidenum">
              <a:rPr lang="en-US" smtClean="0"/>
              <a:t>‹#›</a:t>
            </a:fld>
            <a:endParaRPr lang="en-US"/>
          </a:p>
        </p:txBody>
      </p:sp>
    </p:spTree>
    <p:extLst>
      <p:ext uri="{BB962C8B-B14F-4D97-AF65-F5344CB8AC3E}">
        <p14:creationId xmlns:p14="http://schemas.microsoft.com/office/powerpoint/2010/main" val="23801594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E7B5322-4112-4498-AF9D-F8551D6FA01E}" type="datetimeFigureOut">
              <a:rPr lang="en-GB" smtClean="0"/>
              <a:t>06/12/2022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A5EE09B-F766-47B5-BDE1-34BAB056C0E3}" type="slidenum">
              <a:rPr lang="en-GB" smtClean="0"/>
              <a:t>‹#›</a:t>
            </a:fld>
            <a:endParaRPr lang="en-GB"/>
          </a:p>
        </p:txBody>
      </p:sp>
    </p:spTree>
    <p:extLst>
      <p:ext uri="{BB962C8B-B14F-4D97-AF65-F5344CB8AC3E}">
        <p14:creationId xmlns:p14="http://schemas.microsoft.com/office/powerpoint/2010/main" val="4207695208"/>
      </p:ext>
    </p:extLst>
  </p:cSld>
  <p:clrMap bg1="dk1" tx1="lt1" bg2="dk2" tx2="lt2" accent1="accent1" accent2="accent2" accent3="accent3" accent4="accent4" accent5="accent5" accent6="accent6" hlink="hlink" folHlink="folHlink"/>
  <p:sldLayoutIdLst>
    <p:sldLayoutId id="2147483854" r:id="rId1"/>
    <p:sldLayoutId id="2147483853" r:id="rId2"/>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sz="1800">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B39845F-C92E-41EB-A3BA-EE3E9B531955}" type="datetimeFigureOut">
              <a:rPr lang="en-US" smtClean="0"/>
              <a:t>12/6/2022</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B2BC300-816D-4485-9D4D-68DB0EF9199F}" type="slidenum">
              <a:rPr lang="en-US" smtClean="0"/>
              <a:t>‹#›</a:t>
            </a:fld>
            <a:endParaRPr lang="en-US"/>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sz="1800"/>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link.springer.com/content/pdf/10.1186/1478-4491-11-4.pdf?pdf=button" TargetMode="External"/><Relationship Id="rId2" Type="http://schemas.openxmlformats.org/officeDocument/2006/relationships/hyperlink" Target="https://www.g2.com/categories/healthcare-learning-management-systems-lms#learn-more" TargetMode="Externa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hyperlink" Target="https://dx.doi.org/10.4081/jphr.2013.e28" TargetMode="External"/><Relationship Id="rId7" Type="http://schemas.openxmlformats.org/officeDocument/2006/relationships/hyperlink" Target="https://dx.doi.org/10.1016/j.amepre.2013.03.017" TargetMode="External"/><Relationship Id="rId2" Type="http://schemas.openxmlformats.org/officeDocument/2006/relationships/hyperlink" Target="https://tateeda.com/blog/healthcare-technology-trends" TargetMode="External"/><Relationship Id="rId1" Type="http://schemas.openxmlformats.org/officeDocument/2006/relationships/slideLayout" Target="../slideLayouts/slideLayout27.xml"/><Relationship Id="rId6" Type="http://schemas.openxmlformats.org/officeDocument/2006/relationships/hyperlink" Target="https://mhealth.jmir.org/2015/2/e64/" TargetMode="External"/><Relationship Id="rId5" Type="http://schemas.openxmlformats.org/officeDocument/2006/relationships/hyperlink" Target="https://doi.org/10.2196/mhealth.3918" TargetMode="External"/><Relationship Id="rId4" Type="http://schemas.openxmlformats.org/officeDocument/2006/relationships/hyperlink" Target="https://www.ncbi.nlm.nih.gov/pmc/articles/PMC414774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67BE3-4389-517D-96EF-0AC88F369E54}"/>
              </a:ext>
            </a:extLst>
          </p:cNvPr>
          <p:cNvSpPr>
            <a:spLocks noGrp="1"/>
          </p:cNvSpPr>
          <p:nvPr>
            <p:ph type="ctrTitle"/>
          </p:nvPr>
        </p:nvSpPr>
        <p:spPr>
          <a:xfrm>
            <a:off x="8153400" y="818457"/>
            <a:ext cx="3322317" cy="2975876"/>
          </a:xfrm>
        </p:spPr>
        <p:txBody>
          <a:bodyPr anchor="b">
            <a:normAutofit fontScale="90000"/>
          </a:bodyPr>
          <a:lstStyle/>
          <a:p>
            <a:pPr algn="l"/>
            <a:r>
              <a:rPr lang="en-GB" sz="3400" dirty="0"/>
              <a:t>DSR HEALTH AND SOCIAL CARE IMPACT OF TECHNOLOGY ON HEALTH CARE SECTOR </a:t>
            </a:r>
          </a:p>
        </p:txBody>
      </p:sp>
      <p:sp>
        <p:nvSpPr>
          <p:cNvPr id="4" name="Subtitle 3">
            <a:extLst>
              <a:ext uri="{FF2B5EF4-FFF2-40B4-BE49-F238E27FC236}">
                <a16:creationId xmlns:a16="http://schemas.microsoft.com/office/drawing/2014/main" id="{57FE4730-83C4-0E69-AAEE-19F2682EEF58}"/>
              </a:ext>
            </a:extLst>
          </p:cNvPr>
          <p:cNvSpPr>
            <a:spLocks noGrp="1"/>
          </p:cNvSpPr>
          <p:nvPr>
            <p:ph type="subTitle" idx="1"/>
          </p:nvPr>
        </p:nvSpPr>
        <p:spPr>
          <a:xfrm>
            <a:off x="8153401" y="3948158"/>
            <a:ext cx="3322316" cy="1692066"/>
          </a:xfrm>
        </p:spPr>
        <p:txBody>
          <a:bodyPr anchor="t">
            <a:normAutofit/>
          </a:bodyPr>
          <a:lstStyle/>
          <a:p>
            <a:pPr algn="l"/>
            <a:r>
              <a:rPr lang="en-GB" dirty="0" err="1"/>
              <a:t>Ruth,Iara,Emmanuel</a:t>
            </a:r>
            <a:r>
              <a:rPr lang="en-GB" dirty="0"/>
              <a:t>,</a:t>
            </a:r>
          </a:p>
          <a:p>
            <a:pPr algn="l"/>
            <a:r>
              <a:rPr lang="en-GB" dirty="0" err="1"/>
              <a:t>Galia,oumou</a:t>
            </a:r>
            <a:r>
              <a:rPr lang="en-GB" dirty="0"/>
              <a:t>.</a:t>
            </a:r>
            <a:endParaRPr lang="en-GB" sz="2000" dirty="0"/>
          </a:p>
        </p:txBody>
      </p:sp>
      <p:pic>
        <p:nvPicPr>
          <p:cNvPr id="5" name="Picture 4">
            <a:extLst>
              <a:ext uri="{FF2B5EF4-FFF2-40B4-BE49-F238E27FC236}">
                <a16:creationId xmlns:a16="http://schemas.microsoft.com/office/drawing/2014/main" id="{57E138E3-68FD-837C-C662-7A7F077C13CD}"/>
              </a:ext>
            </a:extLst>
          </p:cNvPr>
          <p:cNvPicPr>
            <a:picLocks noChangeAspect="1"/>
          </p:cNvPicPr>
          <p:nvPr/>
        </p:nvPicPr>
        <p:blipFill rotWithShape="1">
          <a:blip r:embed="rId2"/>
          <a:srcRect l="16986" r="-2" b="-2"/>
          <a:stretch/>
        </p:blipFill>
        <p:spPr>
          <a:xfrm>
            <a:off x="716280" y="849187"/>
            <a:ext cx="6436548" cy="5159625"/>
          </a:xfrm>
          <a:prstGeom prst="rect">
            <a:avLst/>
          </a:prstGeom>
        </p:spPr>
      </p:pic>
    </p:spTree>
    <p:extLst>
      <p:ext uri="{BB962C8B-B14F-4D97-AF65-F5344CB8AC3E}">
        <p14:creationId xmlns:p14="http://schemas.microsoft.com/office/powerpoint/2010/main" val="37559988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400" b="1"/>
              <a:t>HEALTH AND TECH</a:t>
            </a:r>
            <a:br>
              <a:rPr lang="en-US" sz="5400" b="1"/>
            </a:br>
            <a:r>
              <a:rPr lang="en-US" sz="5400" b="1"/>
              <a:t> IN THE 21</a:t>
            </a:r>
            <a:r>
              <a:rPr lang="en-US" sz="5400" b="1" baseline="30000"/>
              <a:t>ST</a:t>
            </a:r>
            <a:r>
              <a:rPr lang="en-US" sz="5400" b="1"/>
              <a:t> CENTURY</a:t>
            </a:r>
          </a:p>
        </p:txBody>
      </p:sp>
      <p:pic>
        <p:nvPicPr>
          <p:cNvPr id="7" name="Picture 4">
            <a:extLst>
              <a:ext uri="{FF2B5EF4-FFF2-40B4-BE49-F238E27FC236}">
                <a16:creationId xmlns:a16="http://schemas.microsoft.com/office/drawing/2014/main" id="{4BC74788-C731-98EF-335B-D86C4C3BDD1C}"/>
              </a:ext>
            </a:extLst>
          </p:cNvPr>
          <p:cNvPicPr>
            <a:picLocks noChangeAspect="1"/>
          </p:cNvPicPr>
          <p:nvPr/>
        </p:nvPicPr>
        <p:blipFill rotWithShape="1">
          <a:blip r:embed="rId2"/>
          <a:srcRect l="9043" r="47325"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297762" y="2706624"/>
            <a:ext cx="6251110" cy="3483864"/>
          </a:xfrm>
        </p:spPr>
        <p:txBody>
          <a:bodyPr vert="horz" lIns="91440" tIns="45720" rIns="91440" bIns="45720" rtlCol="0">
            <a:normAutofit/>
          </a:bodyPr>
          <a:lstStyle/>
          <a:p>
            <a:pPr indent="-228600" algn="l">
              <a:buFont typeface="Arial" panose="020B0604020202020204" pitchFamily="34" charset="0"/>
              <a:buChar char="•"/>
            </a:pPr>
            <a:r>
              <a:rPr lang="en-US" sz="1500" b="1"/>
              <a:t>My presentation is in the area of modern technology and how it applies to the practice of health and medical practice </a:t>
            </a:r>
          </a:p>
          <a:p>
            <a:pPr indent="-228600" algn="l">
              <a:buFont typeface="Arial" panose="020B0604020202020204" pitchFamily="34" charset="0"/>
              <a:buChar char="•"/>
            </a:pPr>
            <a:endParaRPr lang="en-US" sz="1500"/>
          </a:p>
          <a:p>
            <a:pPr indent="-228600" algn="l">
              <a:buFont typeface="Arial" panose="020B0604020202020204" pitchFamily="34" charset="0"/>
              <a:buChar char="•"/>
            </a:pPr>
            <a:r>
              <a:rPr lang="en-US" sz="1500" b="1"/>
              <a:t>MY PRESENTATION IS DIVIDED INTO THREE MAJOR PARTS:</a:t>
            </a:r>
          </a:p>
          <a:p>
            <a:pPr indent="-228600" algn="l">
              <a:buFont typeface="Arial" panose="020B0604020202020204" pitchFamily="34" charset="0"/>
              <a:buChar char="•"/>
            </a:pPr>
            <a:endParaRPr lang="en-US" sz="1500" b="1"/>
          </a:p>
          <a:p>
            <a:pPr marL="457200" indent="-228600" algn="l">
              <a:buFont typeface="Arial" panose="020B0604020202020204" pitchFamily="34" charset="0"/>
              <a:buChar char="•"/>
            </a:pPr>
            <a:r>
              <a:rPr lang="en-US" sz="1500" b="1"/>
              <a:t>USE OF TECHNOLOGY IN DIAGNOSTIC SERVICES </a:t>
            </a:r>
          </a:p>
          <a:p>
            <a:pPr marL="457200" indent="-228600" algn="l">
              <a:buFont typeface="Arial" panose="020B0604020202020204" pitchFamily="34" charset="0"/>
              <a:buChar char="•"/>
            </a:pPr>
            <a:r>
              <a:rPr lang="en-US" sz="1500"/>
              <a:t>USE OF TECHNOLOGY IN MEDICAL ADMINISTRATION</a:t>
            </a:r>
          </a:p>
          <a:p>
            <a:pPr indent="-228600" algn="l">
              <a:buFont typeface="Arial" panose="020B0604020202020204" pitchFamily="34" charset="0"/>
              <a:buChar char="•"/>
            </a:pPr>
            <a:r>
              <a:rPr lang="en-US" sz="1500" b="1"/>
              <a:t>3. USE OF TECHNOLOGY IN CARE SUPPORT</a:t>
            </a:r>
          </a:p>
          <a:p>
            <a:pPr indent="-228600" algn="l">
              <a:buFont typeface="Arial" panose="020B0604020202020204" pitchFamily="34" charset="0"/>
              <a:buChar char="•"/>
            </a:pPr>
            <a:endParaRPr lang="en-US" sz="1500"/>
          </a:p>
          <a:p>
            <a:pPr indent="-228600" algn="l">
              <a:buFont typeface="Arial" panose="020B0604020202020204" pitchFamily="34" charset="0"/>
              <a:buChar char="•"/>
            </a:pPr>
            <a:r>
              <a:rPr lang="en-US" sz="1500" b="1"/>
              <a:t>From these three areas, I hope to establish the great importance of modern technology in human health management services</a:t>
            </a:r>
          </a:p>
          <a:p>
            <a:pPr indent="-228600" algn="l">
              <a:buFont typeface="Arial" panose="020B0604020202020204" pitchFamily="34" charset="0"/>
              <a:buChar char="•"/>
            </a:pPr>
            <a:endParaRPr lang="en-US" sz="1500"/>
          </a:p>
          <a:p>
            <a:pPr indent="-228600" algn="l">
              <a:buFont typeface="Arial" panose="020B0604020202020204" pitchFamily="34" charset="0"/>
              <a:buChar char="•"/>
            </a:pPr>
            <a:endParaRPr lang="en-US" sz="1500"/>
          </a:p>
          <a:p>
            <a:pPr indent="-228600" algn="l">
              <a:buFont typeface="Arial" panose="020B0604020202020204" pitchFamily="34" charset="0"/>
              <a:buChar char="•"/>
            </a:pPr>
            <a:endParaRPr lang="en-US" sz="1500"/>
          </a:p>
        </p:txBody>
      </p:sp>
    </p:spTree>
    <p:extLst>
      <p:ext uri="{BB962C8B-B14F-4D97-AF65-F5344CB8AC3E}">
        <p14:creationId xmlns:p14="http://schemas.microsoft.com/office/powerpoint/2010/main" val="3062817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9788" y="117567"/>
            <a:ext cx="10515600" cy="444136"/>
          </a:xfrm>
        </p:spPr>
        <p:txBody>
          <a:bodyPr>
            <a:normAutofit/>
          </a:bodyPr>
          <a:lstStyle/>
          <a:p>
            <a:r>
              <a:rPr lang="en-US" sz="2000" b="1" dirty="0">
                <a:solidFill>
                  <a:srgbClr val="7030A0"/>
                </a:solidFill>
                <a:latin typeface="Futura Md BT" panose="020B0602020204020303" pitchFamily="34" charset="0"/>
              </a:rPr>
              <a:t>USE OF TECHNOLOGY IN DIAGNOSTIC, ADMIN AND CARE SUPPORT SERVICES</a:t>
            </a:r>
          </a:p>
        </p:txBody>
      </p:sp>
      <p:sp>
        <p:nvSpPr>
          <p:cNvPr id="7" name="Text Placeholder 6"/>
          <p:cNvSpPr>
            <a:spLocks noGrp="1"/>
          </p:cNvSpPr>
          <p:nvPr>
            <p:ph type="body" idx="1"/>
          </p:nvPr>
        </p:nvSpPr>
        <p:spPr>
          <a:xfrm>
            <a:off x="939801" y="561704"/>
            <a:ext cx="5157787" cy="313508"/>
          </a:xfrm>
        </p:spPr>
        <p:txBody>
          <a:bodyPr>
            <a:normAutofit fontScale="92500" lnSpcReduction="10000"/>
          </a:bodyPr>
          <a:lstStyle/>
          <a:p>
            <a:r>
              <a:rPr lang="en-US" sz="1800" u="sng" dirty="0"/>
              <a:t>WHAT IS TECHNOLOGY</a:t>
            </a:r>
            <a:r>
              <a:rPr lang="en-US" sz="1800" dirty="0"/>
              <a:t>?</a:t>
            </a:r>
          </a:p>
        </p:txBody>
      </p:sp>
      <p:sp>
        <p:nvSpPr>
          <p:cNvPr id="8" name="Content Placeholder 7"/>
          <p:cNvSpPr>
            <a:spLocks noGrp="1"/>
          </p:cNvSpPr>
          <p:nvPr>
            <p:ph sz="half" idx="2"/>
          </p:nvPr>
        </p:nvSpPr>
        <p:spPr>
          <a:xfrm>
            <a:off x="839788" y="1005839"/>
            <a:ext cx="5157787" cy="5760721"/>
          </a:xfrm>
        </p:spPr>
        <p:txBody>
          <a:bodyPr>
            <a:noAutofit/>
          </a:bodyPr>
          <a:lstStyle/>
          <a:p>
            <a:pPr>
              <a:lnSpc>
                <a:spcPct val="120000"/>
              </a:lnSpc>
            </a:pPr>
            <a:r>
              <a:rPr lang="en-US" sz="1800" dirty="0">
                <a:solidFill>
                  <a:schemeClr val="accent2">
                    <a:lumMod val="75000"/>
                  </a:schemeClr>
                </a:solidFill>
              </a:rPr>
              <a:t>There are many definitions from different perspectives, such as historical, social, cultural, generational and philosophical (Hansen, et al., 1994 etc.). </a:t>
            </a:r>
          </a:p>
          <a:p>
            <a:pPr>
              <a:lnSpc>
                <a:spcPct val="120000"/>
              </a:lnSpc>
            </a:pPr>
            <a:r>
              <a:rPr lang="en-US" sz="1800" dirty="0">
                <a:solidFill>
                  <a:srgbClr val="FF0000"/>
                </a:solidFill>
              </a:rPr>
              <a:t>But for this presentation, Technology is defined as the knowledge and ability to use tools or electrical and electronic devices to assist oneself in getting something done better, faster and more efficiently. It is now also computer-and-internet based (Machin, et al.,2022 etc.).</a:t>
            </a:r>
          </a:p>
          <a:p>
            <a:r>
              <a:rPr lang="en-US" sz="1800" dirty="0">
                <a:solidFill>
                  <a:srgbClr val="FF0000"/>
                </a:solidFill>
              </a:rPr>
              <a:t> </a:t>
            </a:r>
            <a:r>
              <a:rPr lang="en-US" sz="1800" b="1" u="sng" dirty="0"/>
              <a:t>HEALTH DIAGNOSIS </a:t>
            </a:r>
          </a:p>
          <a:p>
            <a:pPr>
              <a:lnSpc>
                <a:spcPct val="120000"/>
              </a:lnSpc>
            </a:pPr>
            <a:r>
              <a:rPr lang="en-US" sz="1600" dirty="0">
                <a:solidFill>
                  <a:srgbClr val="00B0F0"/>
                </a:solidFill>
              </a:rPr>
              <a:t>Health diagnoses involves all the activities performed on a patient using signs, symptoms, tests, imaging, exams, biopsies and interviews to identify, discover, isolate and name a disease, illness, injury or condition accurately and effectively to provide expert  help (Papadakis, et al., 2019).</a:t>
            </a:r>
          </a:p>
          <a:p>
            <a:endParaRPr lang="en-US" sz="1800" dirty="0"/>
          </a:p>
          <a:p>
            <a:endParaRPr lang="en-US" sz="1800" b="1" u="sng" dirty="0">
              <a:solidFill>
                <a:srgbClr val="7030A0"/>
              </a:solidFill>
            </a:endParaRPr>
          </a:p>
        </p:txBody>
      </p:sp>
      <p:sp>
        <p:nvSpPr>
          <p:cNvPr id="9" name="Text Placeholder 8"/>
          <p:cNvSpPr>
            <a:spLocks noGrp="1"/>
          </p:cNvSpPr>
          <p:nvPr>
            <p:ph type="body" sz="quarter" idx="3"/>
          </p:nvPr>
        </p:nvSpPr>
        <p:spPr>
          <a:xfrm>
            <a:off x="6172200" y="561703"/>
            <a:ext cx="5183188" cy="313509"/>
          </a:xfrm>
        </p:spPr>
        <p:txBody>
          <a:bodyPr>
            <a:normAutofit fontScale="92500" lnSpcReduction="10000"/>
          </a:bodyPr>
          <a:lstStyle/>
          <a:p>
            <a:r>
              <a:rPr lang="en-US" sz="1600" u="sng" dirty="0">
                <a:solidFill>
                  <a:srgbClr val="7030A0"/>
                </a:solidFill>
              </a:rPr>
              <a:t>TECHNOLOGY IN HEALTH</a:t>
            </a:r>
            <a:endParaRPr lang="en-US" sz="1600" dirty="0"/>
          </a:p>
        </p:txBody>
      </p:sp>
      <p:sp>
        <p:nvSpPr>
          <p:cNvPr id="10" name="Content Placeholder 9"/>
          <p:cNvSpPr>
            <a:spLocks noGrp="1"/>
          </p:cNvSpPr>
          <p:nvPr>
            <p:ph sz="quarter" idx="4"/>
          </p:nvPr>
        </p:nvSpPr>
        <p:spPr>
          <a:xfrm>
            <a:off x="6097588" y="1005839"/>
            <a:ext cx="5183188" cy="5473337"/>
          </a:xfrm>
        </p:spPr>
        <p:txBody>
          <a:bodyPr>
            <a:normAutofit fontScale="47500" lnSpcReduction="20000"/>
          </a:bodyPr>
          <a:lstStyle/>
          <a:p>
            <a:pPr>
              <a:lnSpc>
                <a:spcPct val="120000"/>
              </a:lnSpc>
            </a:pPr>
            <a:r>
              <a:rPr lang="en-US" sz="3400" dirty="0">
                <a:solidFill>
                  <a:srgbClr val="7030A0"/>
                </a:solidFill>
              </a:rPr>
              <a:t>This includes the use of various gadgets, tools, drugs, meters, monitors and all equipment used to test, discover, read, interpret and treat illnesses, diseases  and conditions quickly, efficiently and accurately with minimum risk (Rivas, et al., 2017 etc.).</a:t>
            </a:r>
          </a:p>
          <a:p>
            <a:pPr>
              <a:lnSpc>
                <a:spcPct val="120000"/>
              </a:lnSpc>
            </a:pPr>
            <a:endParaRPr lang="en-US" sz="3400" u="sng" dirty="0">
              <a:solidFill>
                <a:schemeClr val="accent6">
                  <a:lumMod val="75000"/>
                </a:schemeClr>
              </a:solidFill>
            </a:endParaRPr>
          </a:p>
          <a:p>
            <a:pPr>
              <a:lnSpc>
                <a:spcPct val="120000"/>
              </a:lnSpc>
            </a:pPr>
            <a:r>
              <a:rPr lang="en-US" sz="3400" b="1" u="sng" dirty="0">
                <a:solidFill>
                  <a:schemeClr val="accent6">
                    <a:lumMod val="75000"/>
                  </a:schemeClr>
                </a:solidFill>
              </a:rPr>
              <a:t>MEDICAL ADMINISTRATION</a:t>
            </a:r>
          </a:p>
          <a:p>
            <a:pPr>
              <a:lnSpc>
                <a:spcPct val="120000"/>
              </a:lnSpc>
            </a:pPr>
            <a:r>
              <a:rPr lang="en-US" sz="3400" dirty="0">
                <a:solidFill>
                  <a:schemeClr val="accent6">
                    <a:lumMod val="75000"/>
                  </a:schemeClr>
                </a:solidFill>
              </a:rPr>
              <a:t>This involves the use of info-tech to collect, read, decode, use, store and retrieve medical data before, during and after treating a patient (Kang’a et al., 2017).</a:t>
            </a:r>
          </a:p>
          <a:p>
            <a:endParaRPr lang="en-US" sz="3400" dirty="0"/>
          </a:p>
          <a:p>
            <a:r>
              <a:rPr lang="en-US" sz="3400" dirty="0"/>
              <a:t> </a:t>
            </a:r>
            <a:r>
              <a:rPr lang="en-US" sz="3400" b="1" u="sng" dirty="0">
                <a:solidFill>
                  <a:schemeClr val="tx1">
                    <a:lumMod val="95000"/>
                    <a:lumOff val="5000"/>
                  </a:schemeClr>
                </a:solidFill>
              </a:rPr>
              <a:t>TECHNOLOGY IN CARE SUPPORT</a:t>
            </a:r>
          </a:p>
          <a:p>
            <a:pPr>
              <a:lnSpc>
                <a:spcPct val="120000"/>
              </a:lnSpc>
            </a:pPr>
            <a:r>
              <a:rPr lang="en-US" sz="3400" dirty="0">
                <a:solidFill>
                  <a:schemeClr val="tx1">
                    <a:lumMod val="95000"/>
                    <a:lumOff val="5000"/>
                  </a:schemeClr>
                </a:solidFill>
              </a:rPr>
              <a:t>This is the use of info-tools to monitor patients whether at home or in care facility.</a:t>
            </a:r>
          </a:p>
          <a:p>
            <a:pPr>
              <a:lnSpc>
                <a:spcPct val="120000"/>
              </a:lnSpc>
            </a:pPr>
            <a:r>
              <a:rPr lang="en-US" sz="3400" dirty="0">
                <a:solidFill>
                  <a:schemeClr val="tx1">
                    <a:lumMod val="95000"/>
                    <a:lumOff val="5000"/>
                  </a:schemeClr>
                </a:solidFill>
              </a:rPr>
              <a:t>Also involves using physical gadgets to aid exercise, mobility, concentration, mental games etc.</a:t>
            </a:r>
          </a:p>
          <a:p>
            <a:pPr>
              <a:lnSpc>
                <a:spcPct val="120000"/>
              </a:lnSpc>
            </a:pPr>
            <a:r>
              <a:rPr lang="en-US" sz="3400" dirty="0">
                <a:solidFill>
                  <a:schemeClr val="tx1">
                    <a:lumMod val="95000"/>
                    <a:lumOff val="5000"/>
                  </a:schemeClr>
                </a:solidFill>
              </a:rPr>
              <a:t>Using assistive machines to aid breathing, blood circulation, glucose monitoring etc. (</a:t>
            </a:r>
            <a:r>
              <a:rPr lang="en-US" sz="3400" dirty="0" err="1">
                <a:solidFill>
                  <a:schemeClr val="tx1">
                    <a:lumMod val="95000"/>
                    <a:lumOff val="5000"/>
                  </a:schemeClr>
                </a:solidFill>
              </a:rPr>
              <a:t>Czaja</a:t>
            </a:r>
            <a:r>
              <a:rPr lang="en-US" sz="3400" dirty="0">
                <a:solidFill>
                  <a:schemeClr val="tx1">
                    <a:lumMod val="95000"/>
                    <a:lumOff val="5000"/>
                  </a:schemeClr>
                </a:solidFill>
              </a:rPr>
              <a:t>, 2016).</a:t>
            </a:r>
          </a:p>
          <a:p>
            <a:endParaRPr lang="en-US" b="1" dirty="0">
              <a:solidFill>
                <a:schemeClr val="tx1">
                  <a:lumMod val="95000"/>
                  <a:lumOff val="5000"/>
                </a:schemeClr>
              </a:solidFill>
            </a:endParaRPr>
          </a:p>
        </p:txBody>
      </p:sp>
    </p:spTree>
    <p:extLst>
      <p:ext uri="{BB962C8B-B14F-4D97-AF65-F5344CB8AC3E}">
        <p14:creationId xmlns:p14="http://schemas.microsoft.com/office/powerpoint/2010/main" val="1415839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US" sz="4000" b="1">
                <a:solidFill>
                  <a:srgbClr val="FFFFFF"/>
                </a:solidFill>
              </a:rPr>
              <a:t>REFERENCES:</a:t>
            </a:r>
            <a:br>
              <a:rPr lang="en-US" sz="4000">
                <a:solidFill>
                  <a:srgbClr val="FFFFFF"/>
                </a:solidFill>
              </a:rPr>
            </a:br>
            <a:endParaRPr lang="en-US" sz="4000">
              <a:solidFill>
                <a:srgbClr val="FFFFFF"/>
              </a:solidFill>
            </a:endParaRPr>
          </a:p>
        </p:txBody>
      </p:sp>
      <p:sp>
        <p:nvSpPr>
          <p:cNvPr id="3" name="Content Placeholder 2"/>
          <p:cNvSpPr>
            <a:spLocks noGrp="1"/>
          </p:cNvSpPr>
          <p:nvPr>
            <p:ph idx="1"/>
          </p:nvPr>
        </p:nvSpPr>
        <p:spPr>
          <a:xfrm>
            <a:off x="1367624" y="2490436"/>
            <a:ext cx="9708995" cy="3567173"/>
          </a:xfrm>
        </p:spPr>
        <p:txBody>
          <a:bodyPr anchor="ctr">
            <a:normAutofit/>
          </a:bodyPr>
          <a:lstStyle/>
          <a:p>
            <a:r>
              <a:rPr lang="en-US" sz="1500"/>
              <a:t>Czaja, S.J., 2016. Long-term care services and support systems for older adults: The role of technology. </a:t>
            </a:r>
            <a:r>
              <a:rPr lang="en-US" sz="1500" i="1"/>
              <a:t>American Psychologist</a:t>
            </a:r>
            <a:r>
              <a:rPr lang="en-US" sz="1500"/>
              <a:t>, </a:t>
            </a:r>
            <a:r>
              <a:rPr lang="en-US" sz="1500" i="1"/>
              <a:t>71</a:t>
            </a:r>
            <a:r>
              <a:rPr lang="en-US" sz="1500"/>
              <a:t>(4), p.294.</a:t>
            </a:r>
          </a:p>
          <a:p>
            <a:r>
              <a:rPr lang="en-US" sz="1500"/>
              <a:t>Hansen, R. and Froelich, M., 1994. Defining technology and technological education: A crisis, or cause for celebration?. </a:t>
            </a:r>
            <a:r>
              <a:rPr lang="en-US" sz="1500" i="1"/>
              <a:t>International Journal of Technology and Design Education</a:t>
            </a:r>
            <a:r>
              <a:rPr lang="en-US" sz="1500"/>
              <a:t>, </a:t>
            </a:r>
            <a:r>
              <a:rPr lang="en-US" sz="1500" i="1"/>
              <a:t>4</a:t>
            </a:r>
            <a:r>
              <a:rPr lang="en-US" sz="1500"/>
              <a:t>(2), pp.179-207.</a:t>
            </a:r>
          </a:p>
          <a:p>
            <a:r>
              <a:rPr lang="en-US" sz="1500"/>
              <a:t>Kang’a, S., Puttkammer, N., Wanyee, S., Kimanga, D., Madrano, J., Muthee, V., Odawo, P., Sharma, A., Oluoch, T., Robinson, K. and Kwach, J., 2017. A national standards-based assessment on functionality of electronic medical records systems used in Kenyan public-Sector health facilities. </a:t>
            </a:r>
            <a:r>
              <a:rPr lang="en-US" sz="1500" i="1"/>
              <a:t>International journal of medical informatics</a:t>
            </a:r>
            <a:r>
              <a:rPr lang="en-US" sz="1500"/>
              <a:t>, </a:t>
            </a:r>
            <a:r>
              <a:rPr lang="en-US" sz="1500" i="1"/>
              <a:t>97</a:t>
            </a:r>
            <a:r>
              <a:rPr lang="en-US" sz="1500"/>
              <a:t>, pp.68-75. Papadakis, M.A., McP</a:t>
            </a:r>
          </a:p>
          <a:p>
            <a:r>
              <a:rPr lang="en-US" sz="1500"/>
              <a:t>Machin, T., Brownlow, C., Abel, S. and Gilmour, J., 2022. Introduction: Cyberpsychology Across the Lifespan. In </a:t>
            </a:r>
            <a:r>
              <a:rPr lang="en-US" sz="1500" i="1"/>
              <a:t>Social Media and Technology Across the Lifespan</a:t>
            </a:r>
            <a:r>
              <a:rPr lang="en-US" sz="1500"/>
              <a:t> (pp. 1-8). Palgrave Macmillan, Cham.</a:t>
            </a:r>
          </a:p>
          <a:p>
            <a:r>
              <a:rPr lang="en-US" sz="1500"/>
              <a:t>hee, S.J. and Rabow, M.C., 2019. </a:t>
            </a:r>
            <a:r>
              <a:rPr lang="en-US" sz="1500" i="1"/>
              <a:t>Medical Diagnosis &amp; Treatment</a:t>
            </a:r>
            <a:r>
              <a:rPr lang="en-US" sz="1500"/>
              <a:t>. Mc Graw Hill: San Francisco, CA, USA.</a:t>
            </a:r>
          </a:p>
          <a:p>
            <a:r>
              <a:rPr lang="en-US" sz="1500"/>
              <a:t>Rivas, R. and Vilcahuamán, L., 2017. </a:t>
            </a:r>
            <a:r>
              <a:rPr lang="en-US" sz="1500" i="1"/>
              <a:t>Healthcare technology management systems: towards a new organizational model for health services</a:t>
            </a:r>
            <a:r>
              <a:rPr lang="en-US" sz="1500"/>
              <a:t>. Academic Press.</a:t>
            </a:r>
          </a:p>
        </p:txBody>
      </p:sp>
    </p:spTree>
    <p:extLst>
      <p:ext uri="{BB962C8B-B14F-4D97-AF65-F5344CB8AC3E}">
        <p14:creationId xmlns:p14="http://schemas.microsoft.com/office/powerpoint/2010/main" val="1174148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abstract watercolor pattern on a white background">
            <a:extLst>
              <a:ext uri="{FF2B5EF4-FFF2-40B4-BE49-F238E27FC236}">
                <a16:creationId xmlns:a16="http://schemas.microsoft.com/office/drawing/2014/main" id="{3D1D51D2-BAC6-22FA-A522-D3E6BA6C3728}"/>
              </a:ext>
            </a:extLst>
          </p:cNvPr>
          <p:cNvPicPr>
            <a:picLocks noChangeAspect="1"/>
          </p:cNvPicPr>
          <p:nvPr/>
        </p:nvPicPr>
        <p:blipFill rotWithShape="1">
          <a:blip r:embed="rId2"/>
          <a:srcRect l="9091" t="12020" b="11372"/>
          <a:stretch/>
        </p:blipFill>
        <p:spPr>
          <a:xfrm>
            <a:off x="1" y="10"/>
            <a:ext cx="12191999" cy="6857990"/>
          </a:xfrm>
          <a:prstGeom prst="rect">
            <a:avLst/>
          </a:prstGeom>
        </p:spPr>
      </p:pic>
      <p:sp>
        <p:nvSpPr>
          <p:cNvPr id="28" name="Isosceles Triangle 8">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Parallelogram 10">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1" name="Straight Connector 12">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14">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20">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704200" y="1678665"/>
            <a:ext cx="4569803" cy="2369131"/>
          </a:xfrm>
        </p:spPr>
        <p:txBody>
          <a:bodyPr>
            <a:normAutofit/>
          </a:bodyPr>
          <a:lstStyle/>
          <a:p>
            <a:pPr>
              <a:lnSpc>
                <a:spcPct val="90000"/>
              </a:lnSpc>
            </a:pPr>
            <a:r>
              <a:rPr lang="en-GB" sz="3800"/>
              <a:t>The use of technology during the covid19 pandemic</a:t>
            </a:r>
          </a:p>
        </p:txBody>
      </p:sp>
      <p:sp>
        <p:nvSpPr>
          <p:cNvPr id="3" name="Subtitle 2"/>
          <p:cNvSpPr>
            <a:spLocks noGrp="1"/>
          </p:cNvSpPr>
          <p:nvPr>
            <p:ph type="subTitle" idx="1"/>
          </p:nvPr>
        </p:nvSpPr>
        <p:spPr>
          <a:xfrm>
            <a:off x="4700964" y="4050832"/>
            <a:ext cx="4573037" cy="1096899"/>
          </a:xfrm>
        </p:spPr>
        <p:txBody>
          <a:bodyPr vert="horz" lIns="91440" tIns="45720" rIns="91440" bIns="45720" rtlCol="0">
            <a:normAutofit/>
          </a:bodyPr>
          <a:lstStyle/>
          <a:p>
            <a:r>
              <a:rPr lang="en-GB">
                <a:solidFill>
                  <a:schemeClr val="bg1"/>
                </a:solidFill>
              </a:rPr>
              <a:t>Iara Baio</a:t>
            </a:r>
          </a:p>
        </p:txBody>
      </p:sp>
      <p:sp>
        <p:nvSpPr>
          <p:cNvPr id="36"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A52B22EA-B5F5-5BEA-6CCB-3F90376F7C65}"/>
              </a:ext>
            </a:extLst>
          </p:cNvPr>
          <p:cNvSpPr txBox="1"/>
          <p:nvPr/>
        </p:nvSpPr>
        <p:spPr>
          <a:xfrm>
            <a:off x="978785" y="-104657"/>
            <a:ext cx="8359769" cy="10926068"/>
          </a:xfrm>
          <a:prstGeom prst="rect">
            <a:avLst/>
          </a:prstGeom>
          <a:noFill/>
        </p:spPr>
        <p:txBody>
          <a:bodyPr wrap="square" rtlCol="0">
            <a:spAutoFit/>
          </a:bodyPr>
          <a:lstStyle/>
          <a:p>
            <a:endParaRPr lang="en-GB" sz="2000" b="1" dirty="0"/>
          </a:p>
          <a:p>
            <a:pPr marL="342900" indent="-342900">
              <a:buFont typeface="Arial" panose="020B0604020202020204" pitchFamily="34" charset="0"/>
              <a:buChar char="•"/>
            </a:pPr>
            <a:r>
              <a:rPr lang="en-GB" sz="2000" b="1" dirty="0"/>
              <a:t>Meetings online </a:t>
            </a:r>
            <a:endParaRPr lang="en-GB" sz="2000" dirty="0"/>
          </a:p>
          <a:p>
            <a:endParaRPr lang="en-GB" sz="2000" dirty="0"/>
          </a:p>
          <a:p>
            <a:pPr marL="457200" indent="-457200">
              <a:buFont typeface="+mj-lt"/>
              <a:buAutoNum type="arabicPeriod"/>
            </a:pPr>
            <a:r>
              <a:rPr lang="en-GB" sz="2000" dirty="0"/>
              <a:t>Schools </a:t>
            </a:r>
          </a:p>
          <a:p>
            <a:pPr marL="457200" indent="-457200">
              <a:buFont typeface="+mj-lt"/>
              <a:buAutoNum type="arabicPeriod"/>
            </a:pPr>
            <a:r>
              <a:rPr lang="en-GB" sz="2000" dirty="0"/>
              <a:t>Business </a:t>
            </a:r>
          </a:p>
          <a:p>
            <a:pPr marL="457200" indent="-457200">
              <a:buFont typeface="+mj-lt"/>
              <a:buAutoNum type="arabicPeriod"/>
            </a:pPr>
            <a:r>
              <a:rPr lang="en-GB" sz="2000" dirty="0"/>
              <a:t>NHS</a:t>
            </a:r>
          </a:p>
          <a:p>
            <a:endParaRPr lang="en-GB" sz="2000" b="1" dirty="0"/>
          </a:p>
          <a:p>
            <a:pPr marL="342900" indent="-342900">
              <a:buFont typeface="Arial" panose="020B0604020202020204" pitchFamily="34" charset="0"/>
              <a:buChar char="•"/>
            </a:pPr>
            <a:r>
              <a:rPr lang="en-GB" sz="2000" b="1" dirty="0"/>
              <a:t>Covid-19 alert app</a:t>
            </a:r>
          </a:p>
          <a:p>
            <a:r>
              <a:rPr lang="en-GB" sz="2000" b="1" dirty="0"/>
              <a:t> </a:t>
            </a:r>
          </a:p>
          <a:p>
            <a:r>
              <a:rPr lang="en-GB" sz="2000" dirty="0"/>
              <a:t>This app uses Bluetooth exchange technology to share random, code with nearby phones, this app would use the code to identify if the person next has covid. </a:t>
            </a:r>
          </a:p>
          <a:p>
            <a:endParaRPr lang="en-GB" sz="2000" b="1" dirty="0"/>
          </a:p>
          <a:p>
            <a:pPr marL="342900" indent="-342900">
              <a:buFont typeface="Arial" panose="020B0604020202020204" pitchFamily="34" charset="0"/>
              <a:buChar char="•"/>
            </a:pPr>
            <a:r>
              <a:rPr lang="en-GB" sz="2000" b="1" dirty="0"/>
              <a:t>Online grocery and contactless payment</a:t>
            </a:r>
          </a:p>
          <a:p>
            <a:r>
              <a:rPr lang="en-GB" sz="2000" b="1" dirty="0"/>
              <a:t> </a:t>
            </a:r>
          </a:p>
          <a:p>
            <a:r>
              <a:rPr lang="en-GB" sz="2000" dirty="0"/>
              <a:t>Because we weren’t allowed to go outside, people started to do more shopping online.</a:t>
            </a:r>
          </a:p>
          <a:p>
            <a:endParaRPr lang="en-GB" sz="2000" dirty="0"/>
          </a:p>
          <a:p>
            <a:r>
              <a:rPr lang="en-GB" sz="2000" dirty="0"/>
              <a:t>                                  (</a:t>
            </a:r>
            <a:r>
              <a:rPr lang="en-GB" sz="1600" dirty="0"/>
              <a:t>Zhong A, 2021).</a:t>
            </a:r>
            <a:endParaRPr lang="en-GB" sz="2000" dirty="0"/>
          </a:p>
          <a:p>
            <a:endParaRPr lang="en-GB" sz="2000" b="1" dirty="0"/>
          </a:p>
          <a:p>
            <a:endParaRPr lang="en-GB" sz="2000" b="1" dirty="0"/>
          </a:p>
          <a:p>
            <a:endParaRPr lang="en-GB" sz="2000" b="1" dirty="0"/>
          </a:p>
          <a:p>
            <a:endParaRPr lang="en-GB" sz="20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p:txBody>
      </p:sp>
    </p:spTree>
    <p:extLst>
      <p:ext uri="{BB962C8B-B14F-4D97-AF65-F5344CB8AC3E}">
        <p14:creationId xmlns:p14="http://schemas.microsoft.com/office/powerpoint/2010/main" val="3536830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31418D-138C-087B-ECD9-220E4C80BCE7}"/>
              </a:ext>
            </a:extLst>
          </p:cNvPr>
          <p:cNvSpPr txBox="1"/>
          <p:nvPr/>
        </p:nvSpPr>
        <p:spPr>
          <a:xfrm>
            <a:off x="1429966" y="739302"/>
            <a:ext cx="7412477" cy="2339102"/>
          </a:xfrm>
          <a:prstGeom prst="rect">
            <a:avLst/>
          </a:prstGeom>
          <a:noFill/>
        </p:spPr>
        <p:txBody>
          <a:bodyPr wrap="square" rtlCol="0">
            <a:spAutoFit/>
          </a:bodyPr>
          <a:lstStyle/>
          <a:p>
            <a:pPr marL="285750" indent="-285750">
              <a:buFont typeface="Arial" panose="020B0604020202020204" pitchFamily="34" charset="0"/>
              <a:buChar char="•"/>
            </a:pPr>
            <a:r>
              <a:rPr lang="en-GB" b="1" dirty="0"/>
              <a:t>Big data </a:t>
            </a:r>
          </a:p>
          <a:p>
            <a:r>
              <a:rPr lang="en-GB" sz="1600" dirty="0"/>
              <a:t>The creation of this dashboard to track virus spread has been made easier by transparent and available public data, this was all because of the well-known apps they created, users could quickly obtain these real time updates on the app.</a:t>
            </a:r>
          </a:p>
          <a:p>
            <a:endParaRPr lang="en-GB" sz="1600" dirty="0"/>
          </a:p>
          <a:p>
            <a:r>
              <a:rPr lang="en-GB" sz="1600" dirty="0"/>
              <a:t>(U.N.D.P, 2020)</a:t>
            </a:r>
          </a:p>
          <a:p>
            <a:endParaRPr lang="en-GB" sz="1600" dirty="0"/>
          </a:p>
          <a:p>
            <a:endParaRPr lang="en-GB" sz="1600" dirty="0"/>
          </a:p>
        </p:txBody>
      </p:sp>
      <p:pic>
        <p:nvPicPr>
          <p:cNvPr id="5" name="Picture 4">
            <a:extLst>
              <a:ext uri="{FF2B5EF4-FFF2-40B4-BE49-F238E27FC236}">
                <a16:creationId xmlns:a16="http://schemas.microsoft.com/office/drawing/2014/main" id="{888D79FF-F51C-082F-6D28-E7D5E5727C82}"/>
              </a:ext>
            </a:extLst>
          </p:cNvPr>
          <p:cNvPicPr>
            <a:picLocks noChangeAspect="1"/>
          </p:cNvPicPr>
          <p:nvPr/>
        </p:nvPicPr>
        <p:blipFill>
          <a:blip r:embed="rId2"/>
          <a:stretch>
            <a:fillRect/>
          </a:stretch>
        </p:blipFill>
        <p:spPr>
          <a:xfrm>
            <a:off x="5321031" y="2378999"/>
            <a:ext cx="3163211" cy="2100002"/>
          </a:xfrm>
          <a:prstGeom prst="rect">
            <a:avLst/>
          </a:prstGeom>
        </p:spPr>
      </p:pic>
      <p:pic>
        <p:nvPicPr>
          <p:cNvPr id="6" name="Picture 5">
            <a:extLst>
              <a:ext uri="{FF2B5EF4-FFF2-40B4-BE49-F238E27FC236}">
                <a16:creationId xmlns:a16="http://schemas.microsoft.com/office/drawing/2014/main" id="{4F1ADD6A-3267-ED1E-F4BB-0A71D0B6B003}"/>
              </a:ext>
            </a:extLst>
          </p:cNvPr>
          <p:cNvPicPr>
            <a:picLocks noChangeAspect="1"/>
          </p:cNvPicPr>
          <p:nvPr/>
        </p:nvPicPr>
        <p:blipFill>
          <a:blip r:embed="rId3"/>
          <a:stretch>
            <a:fillRect/>
          </a:stretch>
        </p:blipFill>
        <p:spPr>
          <a:xfrm>
            <a:off x="1153683" y="4077258"/>
            <a:ext cx="3012693" cy="2004810"/>
          </a:xfrm>
          <a:prstGeom prst="rect">
            <a:avLst/>
          </a:prstGeom>
        </p:spPr>
      </p:pic>
    </p:spTree>
    <p:extLst>
      <p:ext uri="{BB962C8B-B14F-4D97-AF65-F5344CB8AC3E}">
        <p14:creationId xmlns:p14="http://schemas.microsoft.com/office/powerpoint/2010/main" val="4193567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08F885-4A62-841D-0183-C4D937A3A021}"/>
              </a:ext>
            </a:extLst>
          </p:cNvPr>
          <p:cNvSpPr txBox="1"/>
          <p:nvPr/>
        </p:nvSpPr>
        <p:spPr>
          <a:xfrm>
            <a:off x="2189528" y="855677"/>
            <a:ext cx="4454554" cy="4339650"/>
          </a:xfrm>
          <a:prstGeom prst="rect">
            <a:avLst/>
          </a:prstGeom>
          <a:noFill/>
        </p:spPr>
        <p:txBody>
          <a:bodyPr wrap="square" rtlCol="0">
            <a:spAutoFit/>
          </a:bodyPr>
          <a:lstStyle/>
          <a:p>
            <a:r>
              <a:rPr lang="en-GB" sz="1200" dirty="0"/>
              <a:t>Reference list:</a:t>
            </a:r>
          </a:p>
          <a:p>
            <a:endParaRPr lang="en-GB" sz="1200" dirty="0"/>
          </a:p>
          <a:p>
            <a:r>
              <a:rPr lang="en-GB" sz="1200" dirty="0"/>
              <a:t>Zhong A,(2021) </a:t>
            </a:r>
            <a:r>
              <a:rPr lang="en-GB" sz="1200" dirty="0">
                <a:latin typeface="Calibri" panose="020F0502020204030204" pitchFamily="34" charset="0"/>
                <a:cs typeface="Calibri" panose="020F0502020204030204" pitchFamily="34" charset="0"/>
              </a:rPr>
              <a:t>Technology that helps us get through covid-19.</a:t>
            </a:r>
          </a:p>
          <a:p>
            <a:r>
              <a:rPr lang="en-GB" sz="1200" dirty="0">
                <a:latin typeface="Calibri" panose="020F0502020204030204" pitchFamily="34" charset="0"/>
                <a:cs typeface="Calibri" panose="020F0502020204030204" pitchFamily="34" charset="0"/>
              </a:rPr>
              <a:t>Available </a:t>
            </a:r>
            <a:r>
              <a:rPr lang="en-GB" sz="1200" dirty="0">
                <a:solidFill>
                  <a:srgbClr val="002060"/>
                </a:solidFill>
                <a:latin typeface="Calibri" panose="020F0502020204030204" pitchFamily="34" charset="0"/>
                <a:cs typeface="Calibri" panose="020F0502020204030204" pitchFamily="34" charset="0"/>
              </a:rPr>
              <a:t>at :https://uwaterloo.ca/arts-computing-newsletter/winter-2021/feature/technology-helps-us-get-through-covid-19</a:t>
            </a:r>
          </a:p>
          <a:p>
            <a:endParaRPr lang="en-GB" sz="1200" dirty="0">
              <a:latin typeface="Calibri" panose="020F0502020204030204" pitchFamily="34" charset="0"/>
              <a:cs typeface="Calibri" panose="020F0502020204030204" pitchFamily="34" charset="0"/>
            </a:endParaRPr>
          </a:p>
          <a:p>
            <a:r>
              <a:rPr lang="en-GB" sz="1200" b="1" dirty="0">
                <a:latin typeface="Calibri" panose="020F0502020204030204" pitchFamily="34" charset="0"/>
                <a:cs typeface="Calibri" panose="020F0502020204030204" pitchFamily="34" charset="0"/>
              </a:rPr>
              <a:t>U.N.D.P, (2020) </a:t>
            </a:r>
            <a:r>
              <a:rPr lang="en-GB" sz="1200" dirty="0">
                <a:latin typeface="Calibri" panose="020F0502020204030204" pitchFamily="34" charset="0"/>
                <a:cs typeface="Calibri" panose="020F0502020204030204" pitchFamily="34" charset="0"/>
              </a:rPr>
              <a:t>10 ways technology is helping to fight the coronavirus.</a:t>
            </a:r>
          </a:p>
          <a:p>
            <a:r>
              <a:rPr lang="en-GB" sz="1200" dirty="0">
                <a:latin typeface="Calibri" panose="020F0502020204030204" pitchFamily="34" charset="0"/>
                <a:cs typeface="Calibri" panose="020F0502020204030204" pitchFamily="34" charset="0"/>
              </a:rPr>
              <a:t>Available at: </a:t>
            </a:r>
          </a:p>
          <a:p>
            <a:r>
              <a:rPr lang="en-GB" sz="1200" dirty="0">
                <a:solidFill>
                  <a:srgbClr val="002060"/>
                </a:solidFill>
                <a:latin typeface="Calibri" panose="020F0502020204030204" pitchFamily="34" charset="0"/>
                <a:cs typeface="Calibri" panose="020F0502020204030204" pitchFamily="34" charset="0"/>
              </a:rPr>
              <a:t>https://www.undp.org/china/blog/10-ways-technology-helping-fight-coronavirus?utm_source=EN&amp;utm_medium=GSR&amp;utm_content=US_UNDP_PaidSearch_Brand_English&amp;utm_campaign=CENTRAL&amp;c_src=CENTRAL&amp;c_src2=GSR&amp;gclid=Cj0KCQiA7bucBhCeARIsAIOwr-97BaHc_A8wI92uSBeAQVfsNfDlMl-xvclkK4VGDhE2pAu1E1AMzGcaAmAOEALw_wcB</a:t>
            </a:r>
          </a:p>
          <a:p>
            <a:endParaRPr lang="en-GB" dirty="0">
              <a:solidFill>
                <a:srgbClr val="002060"/>
              </a:solidFill>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781111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alpha val="88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A52B22EA-B5F5-5BEA-6CCB-3F90376F7C65}"/>
              </a:ext>
            </a:extLst>
          </p:cNvPr>
          <p:cNvSpPr txBox="1"/>
          <p:nvPr/>
        </p:nvSpPr>
        <p:spPr>
          <a:xfrm>
            <a:off x="978785" y="-104657"/>
            <a:ext cx="8359769" cy="10926068"/>
          </a:xfrm>
          <a:prstGeom prst="rect">
            <a:avLst/>
          </a:prstGeom>
          <a:noFill/>
        </p:spPr>
        <p:txBody>
          <a:bodyPr wrap="square" rtlCol="0">
            <a:spAutoFit/>
          </a:bodyPr>
          <a:lstStyle/>
          <a:p>
            <a:endParaRPr lang="en-GB" sz="2000" b="1" dirty="0"/>
          </a:p>
          <a:p>
            <a:pPr marL="342900" indent="-342900">
              <a:buFont typeface="Arial" panose="020B0604020202020204" pitchFamily="34" charset="0"/>
              <a:buChar char="•"/>
            </a:pPr>
            <a:r>
              <a:rPr lang="en-GB" sz="2000" b="1" dirty="0"/>
              <a:t>Meetings online </a:t>
            </a:r>
            <a:endParaRPr lang="en-GB" sz="2000" dirty="0"/>
          </a:p>
          <a:p>
            <a:endParaRPr lang="en-GB" sz="2000" dirty="0"/>
          </a:p>
          <a:p>
            <a:pPr marL="457200" indent="-457200">
              <a:buFont typeface="+mj-lt"/>
              <a:buAutoNum type="arabicPeriod"/>
            </a:pPr>
            <a:r>
              <a:rPr lang="en-GB" sz="2000" dirty="0"/>
              <a:t>Schools </a:t>
            </a:r>
          </a:p>
          <a:p>
            <a:pPr marL="457200" indent="-457200">
              <a:buFont typeface="+mj-lt"/>
              <a:buAutoNum type="arabicPeriod"/>
            </a:pPr>
            <a:r>
              <a:rPr lang="en-GB" sz="2000" dirty="0"/>
              <a:t>Business </a:t>
            </a:r>
          </a:p>
          <a:p>
            <a:pPr marL="457200" indent="-457200">
              <a:buFont typeface="+mj-lt"/>
              <a:buAutoNum type="arabicPeriod"/>
            </a:pPr>
            <a:r>
              <a:rPr lang="en-GB" sz="2000" dirty="0"/>
              <a:t>NHS</a:t>
            </a:r>
          </a:p>
          <a:p>
            <a:endParaRPr lang="en-GB" sz="2000" b="1" dirty="0"/>
          </a:p>
          <a:p>
            <a:pPr marL="342900" indent="-342900">
              <a:buFont typeface="Arial" panose="020B0604020202020204" pitchFamily="34" charset="0"/>
              <a:buChar char="•"/>
            </a:pPr>
            <a:r>
              <a:rPr lang="en-GB" sz="2000" b="1" dirty="0"/>
              <a:t>Covid-19 alert app</a:t>
            </a:r>
          </a:p>
          <a:p>
            <a:r>
              <a:rPr lang="en-GB" sz="2000" b="1" dirty="0"/>
              <a:t> </a:t>
            </a:r>
          </a:p>
          <a:p>
            <a:r>
              <a:rPr lang="en-GB" sz="2000" dirty="0"/>
              <a:t>This app uses Bluetooth exchange technology to share random, code with nearby phones, this app would use the code to identify if the person next has covid. </a:t>
            </a:r>
          </a:p>
          <a:p>
            <a:endParaRPr lang="en-GB" sz="2000" b="1" dirty="0"/>
          </a:p>
          <a:p>
            <a:pPr marL="342900" indent="-342900">
              <a:buFont typeface="Arial" panose="020B0604020202020204" pitchFamily="34" charset="0"/>
              <a:buChar char="•"/>
            </a:pPr>
            <a:r>
              <a:rPr lang="en-GB" sz="2000" b="1" dirty="0"/>
              <a:t>Online grocery and contactless payment</a:t>
            </a:r>
          </a:p>
          <a:p>
            <a:r>
              <a:rPr lang="en-GB" sz="2000" b="1" dirty="0"/>
              <a:t> </a:t>
            </a:r>
          </a:p>
          <a:p>
            <a:r>
              <a:rPr lang="en-GB" sz="2000" dirty="0"/>
              <a:t>Because we weren’t allowed to go outside, people started to do more shopping online.</a:t>
            </a:r>
          </a:p>
          <a:p>
            <a:endParaRPr lang="en-GB" sz="2000" dirty="0"/>
          </a:p>
          <a:p>
            <a:r>
              <a:rPr lang="en-GB" sz="2000" dirty="0"/>
              <a:t>                                  (</a:t>
            </a:r>
            <a:r>
              <a:rPr lang="en-GB" sz="1600" dirty="0"/>
              <a:t>Zhong A, 2021).</a:t>
            </a:r>
            <a:endParaRPr lang="en-GB" sz="2000" dirty="0"/>
          </a:p>
          <a:p>
            <a:endParaRPr lang="en-GB" sz="2000" b="1" dirty="0"/>
          </a:p>
          <a:p>
            <a:endParaRPr lang="en-GB" sz="2000" b="1" dirty="0"/>
          </a:p>
          <a:p>
            <a:endParaRPr lang="en-GB" sz="2000" b="1" dirty="0"/>
          </a:p>
          <a:p>
            <a:endParaRPr lang="en-GB" sz="20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a:p>
            <a:endParaRPr lang="en-GB" sz="1600" b="1" dirty="0"/>
          </a:p>
        </p:txBody>
      </p:sp>
    </p:spTree>
    <p:extLst>
      <p:ext uri="{BB962C8B-B14F-4D97-AF65-F5344CB8AC3E}">
        <p14:creationId xmlns:p14="http://schemas.microsoft.com/office/powerpoint/2010/main" val="4849456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08F885-4A62-841D-0183-C4D937A3A021}"/>
              </a:ext>
            </a:extLst>
          </p:cNvPr>
          <p:cNvSpPr txBox="1"/>
          <p:nvPr/>
        </p:nvSpPr>
        <p:spPr>
          <a:xfrm>
            <a:off x="2189528" y="855677"/>
            <a:ext cx="4454554" cy="4339650"/>
          </a:xfrm>
          <a:prstGeom prst="rect">
            <a:avLst/>
          </a:prstGeom>
          <a:noFill/>
        </p:spPr>
        <p:txBody>
          <a:bodyPr wrap="square" rtlCol="0">
            <a:spAutoFit/>
          </a:bodyPr>
          <a:lstStyle/>
          <a:p>
            <a:r>
              <a:rPr lang="en-GB" sz="1200" dirty="0"/>
              <a:t>Reference list:</a:t>
            </a:r>
          </a:p>
          <a:p>
            <a:endParaRPr lang="en-GB" sz="1200" dirty="0"/>
          </a:p>
          <a:p>
            <a:r>
              <a:rPr lang="en-GB" sz="1200" dirty="0"/>
              <a:t>Zhong A,(2021) </a:t>
            </a:r>
            <a:r>
              <a:rPr lang="en-GB" sz="1200" dirty="0">
                <a:latin typeface="Calibri" panose="020F0502020204030204" pitchFamily="34" charset="0"/>
                <a:cs typeface="Calibri" panose="020F0502020204030204" pitchFamily="34" charset="0"/>
              </a:rPr>
              <a:t>Technology that helps us get through covid-19.</a:t>
            </a:r>
          </a:p>
          <a:p>
            <a:r>
              <a:rPr lang="en-GB" sz="1200" dirty="0">
                <a:latin typeface="Calibri" panose="020F0502020204030204" pitchFamily="34" charset="0"/>
                <a:cs typeface="Calibri" panose="020F0502020204030204" pitchFamily="34" charset="0"/>
              </a:rPr>
              <a:t>Available </a:t>
            </a:r>
            <a:r>
              <a:rPr lang="en-GB" sz="1200" dirty="0">
                <a:solidFill>
                  <a:srgbClr val="002060"/>
                </a:solidFill>
                <a:latin typeface="Calibri" panose="020F0502020204030204" pitchFamily="34" charset="0"/>
                <a:cs typeface="Calibri" panose="020F0502020204030204" pitchFamily="34" charset="0"/>
              </a:rPr>
              <a:t>at :https://uwaterloo.ca/arts-computing-newsletter/winter-2021/feature/technology-helps-us-get-through-covid-19</a:t>
            </a:r>
          </a:p>
          <a:p>
            <a:endParaRPr lang="en-GB" sz="1200" dirty="0">
              <a:latin typeface="Calibri" panose="020F0502020204030204" pitchFamily="34" charset="0"/>
              <a:cs typeface="Calibri" panose="020F0502020204030204" pitchFamily="34" charset="0"/>
            </a:endParaRPr>
          </a:p>
          <a:p>
            <a:r>
              <a:rPr lang="en-GB" sz="1200" b="1" dirty="0">
                <a:latin typeface="Calibri" panose="020F0502020204030204" pitchFamily="34" charset="0"/>
                <a:cs typeface="Calibri" panose="020F0502020204030204" pitchFamily="34" charset="0"/>
              </a:rPr>
              <a:t>U.N.D.P, (2020) </a:t>
            </a:r>
            <a:r>
              <a:rPr lang="en-GB" sz="1200" dirty="0">
                <a:latin typeface="Calibri" panose="020F0502020204030204" pitchFamily="34" charset="0"/>
                <a:cs typeface="Calibri" panose="020F0502020204030204" pitchFamily="34" charset="0"/>
              </a:rPr>
              <a:t>10 ways technology is helping to fight the coronavirus.</a:t>
            </a:r>
          </a:p>
          <a:p>
            <a:r>
              <a:rPr lang="en-GB" sz="1200" dirty="0">
                <a:latin typeface="Calibri" panose="020F0502020204030204" pitchFamily="34" charset="0"/>
                <a:cs typeface="Calibri" panose="020F0502020204030204" pitchFamily="34" charset="0"/>
              </a:rPr>
              <a:t>Available at: </a:t>
            </a:r>
          </a:p>
          <a:p>
            <a:r>
              <a:rPr lang="en-GB" sz="1200" dirty="0">
                <a:solidFill>
                  <a:srgbClr val="002060"/>
                </a:solidFill>
                <a:latin typeface="Calibri" panose="020F0502020204030204" pitchFamily="34" charset="0"/>
                <a:cs typeface="Calibri" panose="020F0502020204030204" pitchFamily="34" charset="0"/>
              </a:rPr>
              <a:t>https://www.undp.org/china/blog/10-ways-technology-helping-fight-coronavirus?utm_source=EN&amp;utm_medium=GSR&amp;utm_content=US_UNDP_PaidSearch_Brand_English&amp;utm_campaign=CENTRAL&amp;c_src=CENTRAL&amp;c_src2=GSR&amp;gclid=Cj0KCQiA7bucBhCeARIsAIOwr-97BaHc_A8wI92uSBeAQVfsNfDlMl-xvclkK4VGDhE2pAu1E1AMzGcaAmAOEALw_wcB</a:t>
            </a:r>
          </a:p>
          <a:p>
            <a:endParaRPr lang="en-GB" dirty="0">
              <a:solidFill>
                <a:srgbClr val="002060"/>
              </a:solidFill>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32728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15E38-F3E5-ECBE-D523-09CCA63926FC}"/>
              </a:ext>
            </a:extLst>
          </p:cNvPr>
          <p:cNvSpPr>
            <a:spLocks noGrp="1"/>
          </p:cNvSpPr>
          <p:nvPr>
            <p:ph type="title"/>
          </p:nvPr>
        </p:nvSpPr>
        <p:spPr>
          <a:xfrm>
            <a:off x="838200" y="336550"/>
            <a:ext cx="10515600" cy="1325563"/>
          </a:xfrm>
        </p:spPr>
        <p:txBody>
          <a:bodyPr>
            <a:normAutofit fontScale="90000"/>
          </a:bodyPr>
          <a:lstStyle/>
          <a:p>
            <a:r>
              <a:rPr lang="en-US" dirty="0">
                <a:latin typeface="Algerian" panose="04020705040A02060702" pitchFamily="82" charset="0"/>
              </a:rPr>
              <a:t>The use of digital communication, collaboration, and participation</a:t>
            </a:r>
            <a:endParaRPr lang="en-GB" dirty="0">
              <a:latin typeface="Algerian" panose="04020705040A02060702" pitchFamily="82" charset="0"/>
            </a:endParaRPr>
          </a:p>
        </p:txBody>
      </p:sp>
      <p:sp>
        <p:nvSpPr>
          <p:cNvPr id="3" name="Content Placeholder 2">
            <a:extLst>
              <a:ext uri="{FF2B5EF4-FFF2-40B4-BE49-F238E27FC236}">
                <a16:creationId xmlns:a16="http://schemas.microsoft.com/office/drawing/2014/main" id="{1883C8D6-1097-92CD-B307-B9FFF6D94F67}"/>
              </a:ext>
            </a:extLst>
          </p:cNvPr>
          <p:cNvSpPr>
            <a:spLocks noGrp="1"/>
          </p:cNvSpPr>
          <p:nvPr>
            <p:ph idx="1"/>
          </p:nvPr>
        </p:nvSpPr>
        <p:spPr/>
        <p:txBody>
          <a:bodyPr>
            <a:normAutofit lnSpcReduction="10000"/>
          </a:bodyPr>
          <a:lstStyle/>
          <a:p>
            <a:pPr>
              <a:buFont typeface="Wingdings" panose="05000000000000000000" pitchFamily="2" charset="2"/>
              <a:buChar char="ü"/>
            </a:pPr>
            <a:r>
              <a:rPr lang="en-US" sz="2000" dirty="0"/>
              <a:t>Telemedicine refers to the transmission of medical information from one location to another via electronic communications in order to improve a patient's health. It is primarily regarded as a clinical tool for providing remote clinical health care to patients and administrative support </a:t>
            </a:r>
          </a:p>
          <a:p>
            <a:pPr>
              <a:buFont typeface="Wingdings" panose="05000000000000000000" pitchFamily="2" charset="2"/>
              <a:buChar char="ü"/>
            </a:pPr>
            <a:r>
              <a:rPr lang="en-US" sz="2000" dirty="0"/>
              <a:t>Collaboration in health care is defined as health care professionals taking on complementary roles and cooperating to solve problems and make decisions in order to formulate and carry out patient care plans. </a:t>
            </a:r>
          </a:p>
          <a:p>
            <a:pPr>
              <a:buFont typeface="Wingdings" panose="05000000000000000000" pitchFamily="2" charset="2"/>
              <a:buChar char="ü"/>
            </a:pPr>
            <a:r>
              <a:rPr lang="en-US" sz="2000" dirty="0"/>
              <a:t>Digital health has been used to empower people in general, and patients in particular, by allowing them to access healthcare services at the point of care or remotely. Healthcare professionals have been using digital health to expand their knowledge and skills, as well as to reach out to patients for guidance and assistance.</a:t>
            </a:r>
          </a:p>
          <a:p>
            <a:pPr>
              <a:buFont typeface="Wingdings" panose="05000000000000000000" pitchFamily="2" charset="2"/>
              <a:buChar char="ü"/>
            </a:pPr>
            <a:endParaRPr lang="en-GB" sz="2000" dirty="0"/>
          </a:p>
        </p:txBody>
      </p:sp>
    </p:spTree>
    <p:extLst>
      <p:ext uri="{BB962C8B-B14F-4D97-AF65-F5344CB8AC3E}">
        <p14:creationId xmlns:p14="http://schemas.microsoft.com/office/powerpoint/2010/main" val="10656321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NHS Digital could bring £127m worth of benefits to social care | UK  Healthcare News">
            <a:extLst>
              <a:ext uri="{FF2B5EF4-FFF2-40B4-BE49-F238E27FC236}">
                <a16:creationId xmlns:a16="http://schemas.microsoft.com/office/drawing/2014/main" id="{F764AAC9-BE3D-8904-CA20-6668994121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981" b="34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F41F460-F2AD-E13D-903C-867842B6B791}"/>
              </a:ext>
            </a:extLst>
          </p:cNvPr>
          <p:cNvSpPr>
            <a:spLocks noGrp="1"/>
          </p:cNvSpPr>
          <p:nvPr>
            <p:ph type="ctrTitle"/>
          </p:nvPr>
        </p:nvSpPr>
        <p:spPr>
          <a:xfrm>
            <a:off x="8022021" y="3231931"/>
            <a:ext cx="3852041" cy="1834056"/>
          </a:xfrm>
        </p:spPr>
        <p:txBody>
          <a:bodyPr>
            <a:normAutofit/>
          </a:bodyPr>
          <a:lstStyle/>
          <a:p>
            <a:r>
              <a:rPr lang="en-US" sz="2800"/>
              <a:t>The use of digital literacy for employee wellbeing and their professional development</a:t>
            </a:r>
          </a:p>
        </p:txBody>
      </p:sp>
      <p:sp>
        <p:nvSpPr>
          <p:cNvPr id="3" name="Subtitle 2">
            <a:extLst>
              <a:ext uri="{FF2B5EF4-FFF2-40B4-BE49-F238E27FC236}">
                <a16:creationId xmlns:a16="http://schemas.microsoft.com/office/drawing/2014/main" id="{B6FEE3A2-420E-5239-0FF3-01BD1F3179C6}"/>
              </a:ext>
            </a:extLst>
          </p:cNvPr>
          <p:cNvSpPr>
            <a:spLocks noGrp="1"/>
          </p:cNvSpPr>
          <p:nvPr>
            <p:ph type="subTitle" idx="1"/>
          </p:nvPr>
        </p:nvSpPr>
        <p:spPr>
          <a:xfrm>
            <a:off x="7782910" y="5242675"/>
            <a:ext cx="4330262" cy="683284"/>
          </a:xfrm>
        </p:spPr>
        <p:txBody>
          <a:bodyPr>
            <a:normAutofit fontScale="92500" lnSpcReduction="20000"/>
          </a:bodyPr>
          <a:lstStyle/>
          <a:p>
            <a:r>
              <a:rPr lang="en-US" sz="2000"/>
              <a:t>Galina Dimitrova </a:t>
            </a:r>
          </a:p>
          <a:p>
            <a:r>
              <a:rPr lang="en-US" sz="2000"/>
              <a:t>2212628</a:t>
            </a:r>
          </a:p>
        </p:txBody>
      </p:sp>
      <p:cxnSp>
        <p:nvCxnSpPr>
          <p:cNvPr id="1033" name="Straight Connector 103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3470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9" name="Rectangle 10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39">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F55A7-43AD-9C5C-5E4E-DD618CA65A26}"/>
              </a:ext>
            </a:extLst>
          </p:cNvPr>
          <p:cNvSpPr>
            <a:spLocks noGrp="1"/>
          </p:cNvSpPr>
          <p:nvPr>
            <p:ph type="title"/>
          </p:nvPr>
        </p:nvSpPr>
        <p:spPr>
          <a:xfrm>
            <a:off x="710390" y="681037"/>
            <a:ext cx="3738779" cy="1788811"/>
          </a:xfrm>
        </p:spPr>
        <p:txBody>
          <a:bodyPr>
            <a:normAutofit/>
          </a:bodyPr>
          <a:lstStyle/>
          <a:p>
            <a:r>
              <a:rPr lang="en-US" sz="4000" dirty="0"/>
              <a:t>Digital literacy</a:t>
            </a:r>
          </a:p>
        </p:txBody>
      </p:sp>
      <p:sp>
        <p:nvSpPr>
          <p:cNvPr id="3" name="Content Placeholder 2">
            <a:extLst>
              <a:ext uri="{FF2B5EF4-FFF2-40B4-BE49-F238E27FC236}">
                <a16:creationId xmlns:a16="http://schemas.microsoft.com/office/drawing/2014/main" id="{C3D539A2-89DF-4164-AECA-6CFB880E0529}"/>
              </a:ext>
            </a:extLst>
          </p:cNvPr>
          <p:cNvSpPr>
            <a:spLocks noGrp="1"/>
          </p:cNvSpPr>
          <p:nvPr>
            <p:ph idx="1"/>
          </p:nvPr>
        </p:nvSpPr>
        <p:spPr>
          <a:xfrm>
            <a:off x="710390" y="2630161"/>
            <a:ext cx="3738780" cy="3546801"/>
          </a:xfrm>
        </p:spPr>
        <p:txBody>
          <a:bodyPr>
            <a:normAutofit/>
          </a:bodyPr>
          <a:lstStyle/>
          <a:p>
            <a:r>
              <a:rPr lang="en-US" dirty="0">
                <a:latin typeface="Times New Roman" panose="02020603050405020304" pitchFamily="18" charset="0"/>
                <a:cs typeface="Times New Roman" panose="02020603050405020304" pitchFamily="18" charset="0"/>
              </a:rPr>
              <a:t>Digital literacy is the ability to use digital technologies and tools for teaching, professional learning and professional development.</a:t>
            </a:r>
          </a:p>
          <a:p>
            <a:endParaRPr lang="en-US" sz="2000" dirty="0"/>
          </a:p>
        </p:txBody>
      </p:sp>
      <p:pic>
        <p:nvPicPr>
          <p:cNvPr id="1026" name="Picture 2" descr="What do we mean by digital health and social care?: 3 Why are digital  technologies important? - OpenLearn - Open University">
            <a:extLst>
              <a:ext uri="{FF2B5EF4-FFF2-40B4-BE49-F238E27FC236}">
                <a16:creationId xmlns:a16="http://schemas.microsoft.com/office/drawing/2014/main" id="{3FDCA89A-765E-70E5-5574-05732DB947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710" r="7630" b="-1"/>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523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9" name="Rectangle 210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1" name="Rectangle 2110">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9278"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156A1A-97A4-2097-E80E-1C51FA1516E4}"/>
              </a:ext>
            </a:extLst>
          </p:cNvPr>
          <p:cNvSpPr>
            <a:spLocks noGrp="1"/>
          </p:cNvSpPr>
          <p:nvPr>
            <p:ph type="title"/>
          </p:nvPr>
        </p:nvSpPr>
        <p:spPr>
          <a:xfrm>
            <a:off x="710390" y="681037"/>
            <a:ext cx="3738779" cy="1788811"/>
          </a:xfrm>
        </p:spPr>
        <p:txBody>
          <a:bodyPr>
            <a:normAutofit/>
          </a:bodyPr>
          <a:lstStyle/>
          <a:p>
            <a:r>
              <a:rPr lang="en-US" sz="4000" dirty="0"/>
              <a:t>Learning Management System</a:t>
            </a:r>
          </a:p>
        </p:txBody>
      </p:sp>
      <p:sp>
        <p:nvSpPr>
          <p:cNvPr id="3" name="Content Placeholder 2">
            <a:extLst>
              <a:ext uri="{FF2B5EF4-FFF2-40B4-BE49-F238E27FC236}">
                <a16:creationId xmlns:a16="http://schemas.microsoft.com/office/drawing/2014/main" id="{6E9B14CD-37C5-E002-2C37-DF96A530971B}"/>
              </a:ext>
            </a:extLst>
          </p:cNvPr>
          <p:cNvSpPr>
            <a:spLocks noGrp="1"/>
          </p:cNvSpPr>
          <p:nvPr>
            <p:ph idx="1"/>
          </p:nvPr>
        </p:nvSpPr>
        <p:spPr>
          <a:xfrm>
            <a:off x="710390" y="2630161"/>
            <a:ext cx="3738780" cy="3546801"/>
          </a:xfrm>
        </p:spPr>
        <p:txBody>
          <a:bodyPr>
            <a:normAutofit fontScale="92500" lnSpcReduction="10000"/>
          </a:bodyPr>
          <a:lstStyle/>
          <a:p>
            <a:r>
              <a:rPr lang="en-US" dirty="0">
                <a:latin typeface="Times New Roman" panose="02020603050405020304" pitchFamily="18" charset="0"/>
                <a:cs typeface="Times New Roman" panose="02020603050405020304" pitchFamily="18" charset="0"/>
              </a:rPr>
              <a:t>Health learning management is platform used by hospitals, medical practices and health organization and allows medical organization to provide education and training for their employees.</a:t>
            </a:r>
          </a:p>
          <a:p>
            <a:pPr marL="0" indent="0">
              <a:buNone/>
            </a:pPr>
            <a:r>
              <a:rPr lang="en-US" sz="2000" dirty="0">
                <a:latin typeface="Times New Roman" panose="02020603050405020304" pitchFamily="18" charset="0"/>
                <a:cs typeface="Times New Roman" panose="02020603050405020304" pitchFamily="18" charset="0"/>
              </a:rPr>
              <a:t>   (G2.com, Inc.(2022))</a:t>
            </a:r>
          </a:p>
        </p:txBody>
      </p:sp>
      <p:pic>
        <p:nvPicPr>
          <p:cNvPr id="2054" name="Picture 6" descr="Digital healthcare requires a new way of thinking, as well as new  technologies | Times Higher Education (THE)">
            <a:extLst>
              <a:ext uri="{FF2B5EF4-FFF2-40B4-BE49-F238E27FC236}">
                <a16:creationId xmlns:a16="http://schemas.microsoft.com/office/drawing/2014/main" id="{3FEC7EA9-C64A-63D2-F014-F9CA0C8932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012" r="14108"/>
          <a:stretch/>
        </p:blipFill>
        <p:spPr bwMode="auto">
          <a:xfrm>
            <a:off x="5170507"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2785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2">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CAA4ED-E2C5-5A2E-3E3F-9904E17C723C}"/>
              </a:ext>
            </a:extLst>
          </p:cNvPr>
          <p:cNvSpPr>
            <a:spLocks noGrp="1"/>
          </p:cNvSpPr>
          <p:nvPr>
            <p:ph type="title"/>
          </p:nvPr>
        </p:nvSpPr>
        <p:spPr>
          <a:xfrm>
            <a:off x="838200" y="668377"/>
            <a:ext cx="10515600" cy="1325563"/>
          </a:xfrm>
        </p:spPr>
        <p:txBody>
          <a:bodyPr>
            <a:normAutofit/>
          </a:bodyPr>
          <a:lstStyle/>
          <a:p>
            <a:r>
              <a:rPr lang="en-US" dirty="0"/>
              <a:t>Teaching, e learning and self-development in Healthcare sector</a:t>
            </a:r>
          </a:p>
        </p:txBody>
      </p:sp>
      <p:sp>
        <p:nvSpPr>
          <p:cNvPr id="3" name="Content Placeholder 2">
            <a:extLst>
              <a:ext uri="{FF2B5EF4-FFF2-40B4-BE49-F238E27FC236}">
                <a16:creationId xmlns:a16="http://schemas.microsoft.com/office/drawing/2014/main" id="{DEA0A465-CD2E-D2F7-10F8-9DF8009E11BB}"/>
              </a:ext>
            </a:extLst>
          </p:cNvPr>
          <p:cNvSpPr>
            <a:spLocks noGrp="1"/>
          </p:cNvSpPr>
          <p:nvPr>
            <p:ph sz="half" idx="1"/>
          </p:nvPr>
        </p:nvSpPr>
        <p:spPr>
          <a:xfrm>
            <a:off x="838200" y="2177456"/>
            <a:ext cx="5097780" cy="3795748"/>
          </a:xfrm>
        </p:spPr>
        <p:txBody>
          <a:bodyPr>
            <a:normAutofit lnSpcReduction="10000"/>
          </a:bodyPr>
          <a:lstStyle/>
          <a:p>
            <a:endParaRPr lang="en-GB" sz="2400" i="0" u="none" strike="noStrike" dirty="0">
              <a:effectLst/>
              <a:latin typeface="Times New Roman" panose="02020603050405020304" pitchFamily="18" charset="0"/>
              <a:cs typeface="Times New Roman" panose="02020603050405020304" pitchFamily="18" charset="0"/>
            </a:endParaRPr>
          </a:p>
          <a:p>
            <a:r>
              <a:rPr lang="en-GB" i="0" u="none" strike="noStrike" dirty="0">
                <a:effectLst/>
                <a:latin typeface="Times New Roman" panose="02020603050405020304" pitchFamily="18" charset="0"/>
                <a:cs typeface="Times New Roman" panose="02020603050405020304" pitchFamily="18" charset="0"/>
              </a:rPr>
              <a:t>Course creation and management</a:t>
            </a:r>
          </a:p>
          <a:p>
            <a:r>
              <a:rPr lang="en-GB" dirty="0">
                <a:latin typeface="Times New Roman" panose="02020603050405020304" pitchFamily="18" charset="0"/>
                <a:cs typeface="Times New Roman" panose="02020603050405020304" pitchFamily="18" charset="0"/>
              </a:rPr>
              <a:t>Online assessment</a:t>
            </a:r>
          </a:p>
          <a:p>
            <a:r>
              <a:rPr lang="en-GB" dirty="0">
                <a:latin typeface="Times New Roman" panose="02020603050405020304" pitchFamily="18" charset="0"/>
                <a:cs typeface="Times New Roman" panose="02020603050405020304" pitchFamily="18" charset="0"/>
              </a:rPr>
              <a:t>Blended learning</a:t>
            </a:r>
          </a:p>
          <a:p>
            <a:r>
              <a:rPr lang="en-GB" dirty="0">
                <a:latin typeface="Times New Roman" panose="02020603050405020304" pitchFamily="18" charset="0"/>
                <a:cs typeface="Times New Roman" panose="02020603050405020304" pitchFamily="18" charset="0"/>
              </a:rPr>
              <a:t>Reporting and analytic</a:t>
            </a:r>
          </a:p>
        </p:txBody>
      </p:sp>
      <p:sp>
        <p:nvSpPr>
          <p:cNvPr id="4" name="Content Placeholder 3">
            <a:extLst>
              <a:ext uri="{FF2B5EF4-FFF2-40B4-BE49-F238E27FC236}">
                <a16:creationId xmlns:a16="http://schemas.microsoft.com/office/drawing/2014/main" id="{CFCBF970-CECF-B848-A955-58CA2ACAD8CF}"/>
              </a:ext>
            </a:extLst>
          </p:cNvPr>
          <p:cNvSpPr>
            <a:spLocks noGrp="1"/>
          </p:cNvSpPr>
          <p:nvPr>
            <p:ph sz="half" idx="2"/>
          </p:nvPr>
        </p:nvSpPr>
        <p:spPr>
          <a:xfrm>
            <a:off x="6256020" y="2177456"/>
            <a:ext cx="5097780" cy="3795748"/>
          </a:xfrm>
        </p:spPr>
        <p:txBody>
          <a:bodyPr>
            <a:normAutofit lnSpcReduction="10000"/>
          </a:bodyPr>
          <a:lstStyle/>
          <a:p>
            <a:endParaRPr lang="en-GB" sz="24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Mobile training</a:t>
            </a:r>
          </a:p>
          <a:p>
            <a:r>
              <a:rPr lang="en-GB" dirty="0">
                <a:latin typeface="Times New Roman" panose="02020603050405020304" pitchFamily="18" charset="0"/>
                <a:cs typeface="Times New Roman" panose="02020603050405020304" pitchFamily="18" charset="0"/>
              </a:rPr>
              <a:t>Compliance</a:t>
            </a:r>
          </a:p>
          <a:p>
            <a:r>
              <a:rPr lang="en-GB" dirty="0">
                <a:latin typeface="Times New Roman" panose="02020603050405020304" pitchFamily="18" charset="0"/>
                <a:cs typeface="Times New Roman" panose="02020603050405020304" pitchFamily="18" charset="0"/>
              </a:rPr>
              <a:t>Discussion boards</a:t>
            </a:r>
          </a:p>
          <a:p>
            <a:r>
              <a:rPr lang="en-GB" dirty="0">
                <a:latin typeface="Times New Roman" panose="02020603050405020304" pitchFamily="18" charset="0"/>
                <a:cs typeface="Times New Roman" panose="02020603050405020304" pitchFamily="18" charset="0"/>
              </a:rPr>
              <a:t>Communication</a:t>
            </a:r>
          </a:p>
          <a:p>
            <a:pPr marL="0" indent="0">
              <a:buNone/>
            </a:pPr>
            <a:endParaRPr lang="en-US" dirty="0"/>
          </a:p>
          <a:p>
            <a:pPr marL="0" indent="0">
              <a:buNone/>
            </a:pPr>
            <a:endParaRPr lang="en-US" dirty="0"/>
          </a:p>
          <a:p>
            <a:pPr marL="0" indent="0">
              <a:buNone/>
            </a:pPr>
            <a:r>
              <a:rPr lang="en-US" sz="2400" dirty="0"/>
              <a:t>                                  </a:t>
            </a:r>
            <a:r>
              <a:rPr lang="en-US" sz="2000" dirty="0"/>
              <a:t>(G2.com, Inc.(2022))</a:t>
            </a:r>
          </a:p>
        </p:txBody>
      </p:sp>
    </p:spTree>
    <p:extLst>
      <p:ext uri="{BB962C8B-B14F-4D97-AF65-F5344CB8AC3E}">
        <p14:creationId xmlns:p14="http://schemas.microsoft.com/office/powerpoint/2010/main" val="1969123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3F45F-1AFE-847D-A224-79581F66F48A}"/>
              </a:ext>
            </a:extLst>
          </p:cNvPr>
          <p:cNvSpPr>
            <a:spLocks noGrp="1"/>
          </p:cNvSpPr>
          <p:nvPr>
            <p:ph type="title"/>
          </p:nvPr>
        </p:nvSpPr>
        <p:spPr>
          <a:xfrm>
            <a:off x="838200" y="631825"/>
            <a:ext cx="10515600" cy="1325563"/>
          </a:xfrm>
        </p:spPr>
        <p:txBody>
          <a:bodyPr>
            <a:normAutofit/>
          </a:bodyPr>
          <a:lstStyle/>
          <a:p>
            <a:pPr algn="ctr"/>
            <a:r>
              <a:rPr lang="en-US"/>
              <a:t>Type of e-learning in Healthcare sector</a:t>
            </a:r>
            <a:endParaRPr lang="en-US" dirty="0"/>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7" name="Content Placeholder 2">
            <a:extLst>
              <a:ext uri="{FF2B5EF4-FFF2-40B4-BE49-F238E27FC236}">
                <a16:creationId xmlns:a16="http://schemas.microsoft.com/office/drawing/2014/main" id="{E8D8C4B1-7E39-82BF-200F-59027C286927}"/>
              </a:ext>
            </a:extLst>
          </p:cNvPr>
          <p:cNvSpPr>
            <a:spLocks noGrp="1"/>
          </p:cNvSpPr>
          <p:nvPr>
            <p:ph idx="1"/>
          </p:nvPr>
        </p:nvSpPr>
        <p:spPr>
          <a:xfrm>
            <a:off x="838200" y="2269173"/>
            <a:ext cx="10515600" cy="3659988"/>
          </a:xfrm>
        </p:spPr>
        <p:txBody>
          <a:bodyPr>
            <a:normAutofit/>
          </a:bodyPr>
          <a:lstStyle/>
          <a:p>
            <a:r>
              <a:rPr lang="en-GB" sz="2400" dirty="0">
                <a:effectLst/>
                <a:latin typeface="Times New Roman" panose="02020603050405020304" pitchFamily="18" charset="0"/>
                <a:cs typeface="Times New Roman" panose="02020603050405020304" pitchFamily="18" charset="0"/>
              </a:rPr>
              <a:t>Video conferencing sessions </a:t>
            </a:r>
            <a:endParaRPr lang="en-GB" sz="2400" dirty="0">
              <a:latin typeface="Times New Roman" panose="02020603050405020304" pitchFamily="18" charset="0"/>
              <a:cs typeface="Times New Roman" panose="02020603050405020304" pitchFamily="18" charset="0"/>
            </a:endParaRPr>
          </a:p>
          <a:p>
            <a:r>
              <a:rPr lang="en-GB" sz="2400" dirty="0">
                <a:effectLst/>
                <a:latin typeface="Times New Roman" panose="02020603050405020304" pitchFamily="18" charset="0"/>
                <a:cs typeface="Times New Roman" panose="02020603050405020304" pitchFamily="18" charset="0"/>
              </a:rPr>
              <a:t>Digital self-learning modules </a:t>
            </a:r>
          </a:p>
          <a:p>
            <a:r>
              <a:rPr lang="en-GB" sz="2400" dirty="0">
                <a:effectLst/>
                <a:latin typeface="Times New Roman" panose="02020603050405020304" pitchFamily="18" charset="0"/>
                <a:cs typeface="Times New Roman" panose="02020603050405020304" pitchFamily="18" charset="0"/>
              </a:rPr>
              <a:t>Moodle e-learning platform </a:t>
            </a: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pPr marL="3657600" lvl="8" indent="0" algn="r">
              <a:buNone/>
            </a:pPr>
            <a:r>
              <a:rPr lang="en-GB" dirty="0">
                <a:latin typeface="Times New Roman" panose="02020603050405020304" pitchFamily="18" charset="0"/>
                <a:cs typeface="Times New Roman" panose="02020603050405020304" pitchFamily="18" charset="0"/>
              </a:rPr>
              <a:t>Frehywot (2013) p.8</a:t>
            </a:r>
            <a:endParaRPr lang="en-GB" dirty="0"/>
          </a:p>
        </p:txBody>
      </p:sp>
    </p:spTree>
    <p:extLst>
      <p:ext uri="{BB962C8B-B14F-4D97-AF65-F5344CB8AC3E}">
        <p14:creationId xmlns:p14="http://schemas.microsoft.com/office/powerpoint/2010/main" val="338917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2C8D4-F619-AD71-4CC7-AEDDD454AB1B}"/>
              </a:ext>
            </a:extLst>
          </p:cNvPr>
          <p:cNvSpPr>
            <a:spLocks noGrp="1"/>
          </p:cNvSpPr>
          <p:nvPr>
            <p:ph type="title"/>
          </p:nvPr>
        </p:nvSpPr>
        <p:spPr>
          <a:xfrm>
            <a:off x="838200" y="631825"/>
            <a:ext cx="10515600" cy="1325563"/>
          </a:xfrm>
        </p:spPr>
        <p:txBody>
          <a:bodyPr>
            <a:normAutofit/>
          </a:bodyPr>
          <a:lstStyle/>
          <a:p>
            <a:pPr algn="ctr"/>
            <a:r>
              <a:rPr lang="en-US" dirty="0"/>
              <a:t>References</a:t>
            </a:r>
          </a:p>
        </p:txBody>
      </p:sp>
      <p:cxnSp>
        <p:nvCxnSpPr>
          <p:cNvPr id="10" name="Straight Connector 9">
            <a:extLst>
              <a:ext uri="{FF2B5EF4-FFF2-40B4-BE49-F238E27FC236}">
                <a16:creationId xmlns:a16="http://schemas.microsoft.com/office/drawing/2014/main" id="{E8E35B83-1EC3-4F87-9D54-D86346335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7636" y="1957388"/>
            <a:ext cx="10396728" cy="0"/>
          </a:xfrm>
          <a:prstGeom prst="line">
            <a:avLst/>
          </a:prstGeom>
          <a:ln w="2222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0458BC-F8CF-55FF-0C62-F6D6637086E2}"/>
              </a:ext>
            </a:extLst>
          </p:cNvPr>
          <p:cNvSpPr>
            <a:spLocks noGrp="1"/>
          </p:cNvSpPr>
          <p:nvPr>
            <p:ph idx="1"/>
          </p:nvPr>
        </p:nvSpPr>
        <p:spPr>
          <a:xfrm>
            <a:off x="838200" y="2269173"/>
            <a:ext cx="10515600" cy="3659988"/>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G2.com, Inc. (2022) </a:t>
            </a:r>
            <a:r>
              <a:rPr lang="en-US" i="1" dirty="0">
                <a:latin typeface="Times New Roman" panose="02020603050405020304" pitchFamily="18" charset="0"/>
                <a:cs typeface="Times New Roman" panose="02020603050405020304" pitchFamily="18" charset="0"/>
              </a:rPr>
              <a:t>Best Health Learning Management System</a:t>
            </a:r>
          </a:p>
          <a:p>
            <a:pPr marL="0" indent="0">
              <a:buNone/>
            </a:pPr>
            <a:r>
              <a:rPr lang="en-US" dirty="0"/>
              <a:t>   Available at: </a:t>
            </a:r>
            <a:r>
              <a:rPr lang="en-US" dirty="0">
                <a:hlinkClick r:id="rId2"/>
              </a:rPr>
              <a:t>https://www.g2.com/categories/healthcare-learning-management-systems-lms#learn-more</a:t>
            </a:r>
            <a:endParaRPr lang="en-US" dirty="0"/>
          </a:p>
          <a:p>
            <a:pPr marL="0" indent="0">
              <a:buNone/>
            </a:pPr>
            <a:r>
              <a:rPr lang="en-US" dirty="0"/>
              <a:t>   (Accessed: 5</a:t>
            </a:r>
            <a:r>
              <a:rPr lang="en-US" baseline="30000" dirty="0"/>
              <a:t>th</a:t>
            </a:r>
            <a:r>
              <a:rPr lang="en-US" dirty="0"/>
              <a:t> December 2022)</a:t>
            </a:r>
          </a:p>
          <a:p>
            <a:r>
              <a:rPr lang="en-US" dirty="0"/>
              <a:t> Frehywot (2013) ’E-learning in medical education in resource constrained low- and middle- income countries’ , </a:t>
            </a:r>
            <a:r>
              <a:rPr lang="en-US" i="1" dirty="0"/>
              <a:t>Human Resources for Health 2013, 11:4, p.15</a:t>
            </a:r>
          </a:p>
          <a:p>
            <a:pPr marL="0" indent="0">
              <a:buNone/>
            </a:pPr>
            <a:r>
              <a:rPr lang="en-US" i="1" dirty="0"/>
              <a:t>   (</a:t>
            </a:r>
            <a:r>
              <a:rPr lang="en-US" dirty="0"/>
              <a:t>Accessed: 5</a:t>
            </a:r>
            <a:r>
              <a:rPr lang="en-US" baseline="30000" dirty="0"/>
              <a:t>th</a:t>
            </a:r>
            <a:r>
              <a:rPr lang="en-US" dirty="0"/>
              <a:t> December 2022)</a:t>
            </a:r>
          </a:p>
          <a:p>
            <a:pPr marL="0" indent="0">
              <a:buNone/>
            </a:pPr>
            <a:r>
              <a:rPr lang="en-US" dirty="0"/>
              <a:t>   URL: </a:t>
            </a:r>
            <a:r>
              <a:rPr lang="en-US" dirty="0">
                <a:hlinkClick r:id="rId3"/>
              </a:rPr>
              <a:t>https://link.springer.com/content/pdf/10.1186/1478-4491-11-4.pdf?pdf=button</a:t>
            </a:r>
            <a:endParaRPr lang="en-US" dirty="0"/>
          </a:p>
          <a:p>
            <a:pPr marL="0" indent="0">
              <a:buNone/>
            </a:pPr>
            <a:endParaRPr lang="en-US" sz="2200" dirty="0"/>
          </a:p>
          <a:p>
            <a:pPr marL="0" indent="0">
              <a:buNone/>
            </a:pPr>
            <a:endParaRPr lang="en-US" sz="2200" dirty="0"/>
          </a:p>
        </p:txBody>
      </p:sp>
    </p:spTree>
    <p:extLst>
      <p:ext uri="{BB962C8B-B14F-4D97-AF65-F5344CB8AC3E}">
        <p14:creationId xmlns:p14="http://schemas.microsoft.com/office/powerpoint/2010/main" val="1879585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Group Presentation</a:t>
            </a:r>
          </a:p>
        </p:txBody>
      </p:sp>
      <p:sp>
        <p:nvSpPr>
          <p:cNvPr id="3" name="Subtitle 2"/>
          <p:cNvSpPr>
            <a:spLocks noGrp="1"/>
          </p:cNvSpPr>
          <p:nvPr>
            <p:ph type="subTitle" idx="1"/>
          </p:nvPr>
        </p:nvSpPr>
        <p:spPr/>
        <p:txBody>
          <a:bodyPr/>
          <a:lstStyle/>
          <a:p>
            <a:r>
              <a:rPr lang="en-US" dirty="0" err="1"/>
              <a:t>Oumou</a:t>
            </a:r>
            <a:r>
              <a:rPr lang="en-US" dirty="0"/>
              <a:t> </a:t>
            </a:r>
            <a:r>
              <a:rPr lang="en-US" dirty="0" err="1"/>
              <a:t>kairatou</a:t>
            </a:r>
            <a:r>
              <a:rPr lang="en-US" dirty="0"/>
              <a:t> Diallo</a:t>
            </a:r>
          </a:p>
          <a:p>
            <a:r>
              <a:rPr lang="en-US"/>
              <a:t>Id  2133815</a:t>
            </a:r>
            <a:endParaRPr lang="en-US" dirty="0"/>
          </a:p>
        </p:txBody>
      </p:sp>
    </p:spTree>
    <p:extLst>
      <p:ext uri="{BB962C8B-B14F-4D97-AF65-F5344CB8AC3E}">
        <p14:creationId xmlns:p14="http://schemas.microsoft.com/office/powerpoint/2010/main" val="6146589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t>The relevance of technology proficiency for data and information handling</a:t>
            </a:r>
          </a:p>
        </p:txBody>
      </p:sp>
      <p:graphicFrame>
        <p:nvGraphicFramePr>
          <p:cNvPr id="5" name="Content Placeholder 2">
            <a:extLst>
              <a:ext uri="{FF2B5EF4-FFF2-40B4-BE49-F238E27FC236}">
                <a16:creationId xmlns:a16="http://schemas.microsoft.com/office/drawing/2014/main" id="{A4E984C3-0EC2-62A2-1A28-0B3AFF2B0303}"/>
              </a:ext>
            </a:extLst>
          </p:cNvPr>
          <p:cNvGraphicFramePr>
            <a:graphicFrameLocks noGrp="1"/>
          </p:cNvGraphicFramePr>
          <p:nvPr>
            <p:ph idx="1"/>
          </p:nvPr>
        </p:nvGraphicFramePr>
        <p:xfrm>
          <a:off x="1981200" y="1935480"/>
          <a:ext cx="8229600"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1120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AAAA64CC-E2A7-313A-40FB-F94E682660C8}"/>
              </a:ext>
            </a:extLst>
          </p:cNvPr>
          <p:cNvGraphicFramePr>
            <a:graphicFrameLocks noGrp="1"/>
          </p:cNvGraphicFramePr>
          <p:nvPr>
            <p:ph idx="1"/>
          </p:nvPr>
        </p:nvGraphicFramePr>
        <p:xfrm>
          <a:off x="1524000" y="1905000"/>
          <a:ext cx="8915400"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69340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92500" lnSpcReduction="20000"/>
          </a:bodyPr>
          <a:lstStyle/>
          <a:p>
            <a:pPr>
              <a:buNone/>
            </a:pPr>
            <a:r>
              <a:rPr lang="en-US" dirty="0" err="1"/>
              <a:t>Khristich</a:t>
            </a:r>
            <a:r>
              <a:rPr lang="en-US" dirty="0"/>
              <a:t>, S. (2021). 17 Major Healthcare Technology Trends of 2022. </a:t>
            </a:r>
            <a:r>
              <a:rPr lang="en-US" dirty="0">
                <a:hlinkClick r:id="rId2"/>
              </a:rPr>
              <a:t>https://tateeda.com/blog/healthcare-technology-trends</a:t>
            </a:r>
            <a:r>
              <a:rPr lang="en-US" dirty="0"/>
              <a:t>.</a:t>
            </a:r>
          </a:p>
          <a:p>
            <a:pPr>
              <a:buNone/>
            </a:pPr>
            <a:r>
              <a:rPr lang="en-US" dirty="0" err="1"/>
              <a:t>Thimbleby</a:t>
            </a:r>
            <a:r>
              <a:rPr lang="en-US" dirty="0"/>
              <a:t>, H. (2013). Technology and the Future of Healthcare. </a:t>
            </a:r>
            <a:r>
              <a:rPr lang="en-US" i="1" dirty="0"/>
              <a:t>Journal of Public Health Research</a:t>
            </a:r>
            <a:r>
              <a:rPr lang="en-US" dirty="0"/>
              <a:t>. </a:t>
            </a:r>
            <a:r>
              <a:rPr lang="en-US" dirty="0">
                <a:hlinkClick r:id="rId3"/>
              </a:rPr>
              <a:t>https://dx.doi.org/10.4081%2Fjphr.2013.e28</a:t>
            </a:r>
            <a:r>
              <a:rPr lang="en-US" dirty="0"/>
              <a:t>. </a:t>
            </a:r>
            <a:r>
              <a:rPr lang="en-US" dirty="0">
                <a:hlinkClick r:id="rId4"/>
              </a:rPr>
              <a:t>https://www.ncbi.nlm.nih.gov/pmc/articles/PMC4147743/</a:t>
            </a:r>
            <a:endParaRPr lang="en-US" dirty="0"/>
          </a:p>
          <a:p>
            <a:pPr>
              <a:buNone/>
            </a:pPr>
            <a:r>
              <a:rPr lang="en-US" dirty="0"/>
              <a:t>Vincent, C. J. et al. (2015). Can Standards and Regulations Keep Up with Health Technology? </a:t>
            </a:r>
            <a:r>
              <a:rPr lang="en-US" i="1" dirty="0"/>
              <a:t>JMIR </a:t>
            </a:r>
            <a:r>
              <a:rPr lang="en-US" i="1" dirty="0" err="1"/>
              <a:t>mHealth</a:t>
            </a:r>
            <a:r>
              <a:rPr lang="en-US" i="1" dirty="0"/>
              <a:t> and </a:t>
            </a:r>
            <a:r>
              <a:rPr lang="en-US" i="1" dirty="0" err="1"/>
              <a:t>uHealth</a:t>
            </a:r>
            <a:r>
              <a:rPr lang="en-US" dirty="0"/>
              <a:t>. </a:t>
            </a:r>
            <a:r>
              <a:rPr lang="en-US" dirty="0">
                <a:hlinkClick r:id="rId5"/>
              </a:rPr>
              <a:t>https://doi.org/10.2196/mhealth.3918</a:t>
            </a:r>
            <a:r>
              <a:rPr lang="en-US" dirty="0"/>
              <a:t>. </a:t>
            </a:r>
            <a:r>
              <a:rPr lang="en-US" dirty="0">
                <a:hlinkClick r:id="rId6"/>
              </a:rPr>
              <a:t>https://mhealth.jmir.org/2015/2/e64/</a:t>
            </a:r>
            <a:endParaRPr lang="en-US" dirty="0"/>
          </a:p>
          <a:p>
            <a:pPr>
              <a:buNone/>
            </a:pPr>
            <a:r>
              <a:rPr lang="en-US" dirty="0"/>
              <a:t>Kumar, S. et al. (2014). Mobile Health Technology Evaluation. </a:t>
            </a:r>
            <a:r>
              <a:rPr lang="en-US" i="1" dirty="0"/>
              <a:t>American Journal of Preventive Medicine</a:t>
            </a:r>
            <a:r>
              <a:rPr lang="en-US" dirty="0"/>
              <a:t>. </a:t>
            </a:r>
            <a:r>
              <a:rPr lang="en-US" dirty="0">
                <a:hlinkClick r:id="rId7"/>
              </a:rPr>
              <a:t>https://dx.doi.org/10.1016%2Fj.amepre.2013.03.017</a:t>
            </a:r>
            <a:r>
              <a:rPr lang="en-US" dirty="0"/>
              <a:t>. https://www.ncbi.nlm.nih.gov/pmc/articles/PMC3803146/</a:t>
            </a:r>
          </a:p>
          <a:p>
            <a:endParaRPr lang="en-US" dirty="0"/>
          </a:p>
        </p:txBody>
      </p:sp>
    </p:spTree>
    <p:extLst>
      <p:ext uri="{BB962C8B-B14F-4D97-AF65-F5344CB8AC3E}">
        <p14:creationId xmlns:p14="http://schemas.microsoft.com/office/powerpoint/2010/main" val="753382760"/>
      </p:ext>
    </p:extLst>
  </p:cSld>
  <p:clrMapOvr>
    <a:masterClrMapping/>
  </p:clrMapOvr>
</p:sld>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6.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5.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253</TotalTime>
  <Words>1981</Words>
  <Application>Microsoft Office PowerPoint</Application>
  <PresentationFormat>Widescreen</PresentationFormat>
  <Paragraphs>186</Paragraphs>
  <Slides>21</Slides>
  <Notes>1</Notes>
  <HiddenSlides>0</HiddenSlides>
  <MMClips>0</MMClips>
  <ScaleCrop>false</ScaleCrop>
  <HeadingPairs>
    <vt:vector size="6" baseType="variant">
      <vt:variant>
        <vt:lpstr>Fonts Used</vt:lpstr>
      </vt:variant>
      <vt:variant>
        <vt:i4>12</vt:i4>
      </vt:variant>
      <vt:variant>
        <vt:lpstr>Theme</vt:lpstr>
      </vt:variant>
      <vt:variant>
        <vt:i4>5</vt:i4>
      </vt:variant>
      <vt:variant>
        <vt:lpstr>Slide Titles</vt:lpstr>
      </vt:variant>
      <vt:variant>
        <vt:i4>21</vt:i4>
      </vt:variant>
    </vt:vector>
  </HeadingPairs>
  <TitlesOfParts>
    <vt:vector size="38" baseType="lpstr">
      <vt:lpstr>Algerian</vt:lpstr>
      <vt:lpstr>Arial</vt:lpstr>
      <vt:lpstr>Calibri</vt:lpstr>
      <vt:lpstr>Calibri Light</vt:lpstr>
      <vt:lpstr>Century Gothic</vt:lpstr>
      <vt:lpstr>Constantia</vt:lpstr>
      <vt:lpstr>Futura Md BT</vt:lpstr>
      <vt:lpstr>Times New Roman</vt:lpstr>
      <vt:lpstr>Trebuchet MS</vt:lpstr>
      <vt:lpstr>Wingdings</vt:lpstr>
      <vt:lpstr>Wingdings 2</vt:lpstr>
      <vt:lpstr>Wingdings 3</vt:lpstr>
      <vt:lpstr>Office Theme</vt:lpstr>
      <vt:lpstr>Facet</vt:lpstr>
      <vt:lpstr>Office Theme</vt:lpstr>
      <vt:lpstr>Ion</vt:lpstr>
      <vt:lpstr>Flow</vt:lpstr>
      <vt:lpstr>DSR HEALTH AND SOCIAL CARE IMPACT OF TECHNOLOGY ON HEALTH CARE SECTOR </vt:lpstr>
      <vt:lpstr>HEALTH AND TECH  IN THE 21ST CENTURY</vt:lpstr>
      <vt:lpstr>USE OF TECHNOLOGY IN DIAGNOSTIC, ADMIN AND CARE SUPPORT SERVICES</vt:lpstr>
      <vt:lpstr>REFERENCES: </vt:lpstr>
      <vt:lpstr>The use of technology during the covid19 pandemic</vt:lpstr>
      <vt:lpstr>PowerPoint Presentation</vt:lpstr>
      <vt:lpstr>PowerPoint Presentation</vt:lpstr>
      <vt:lpstr>PowerPoint Presentation</vt:lpstr>
      <vt:lpstr>PowerPoint Presentation</vt:lpstr>
      <vt:lpstr>PowerPoint Presentation</vt:lpstr>
      <vt:lpstr>The use of digital communication, collaboration, and participation</vt:lpstr>
      <vt:lpstr>The use of digital literacy for employee wellbeing and their professional development</vt:lpstr>
      <vt:lpstr>Digital literacy</vt:lpstr>
      <vt:lpstr>Learning Management System</vt:lpstr>
      <vt:lpstr>Teaching, e learning and self-development in Healthcare sector</vt:lpstr>
      <vt:lpstr>Type of e-learning in Healthcare sector</vt:lpstr>
      <vt:lpstr>References</vt:lpstr>
      <vt:lpstr>Group Presentation</vt:lpstr>
      <vt:lpstr>The relevance of technology proficiency for data and information handling</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TECH IN THE 21ST CENTURY</dc:title>
  <dc:creator>fred fatuase</dc:creator>
  <cp:lastModifiedBy>Emmanuel Amankwah (2210642)</cp:lastModifiedBy>
  <cp:revision>26</cp:revision>
  <dcterms:created xsi:type="dcterms:W3CDTF">2022-11-28T20:40:37Z</dcterms:created>
  <dcterms:modified xsi:type="dcterms:W3CDTF">2022-12-06T23:15:51Z</dcterms:modified>
</cp:coreProperties>
</file>