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4F26A55-4C32-4A16-AC35-2D55D81BDF0B}">
          <p14:sldIdLst>
            <p14:sldId id="256"/>
            <p14:sldId id="25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8F88C4-C99E-4218-A17B-2594A5FB3B9B}" v="28" dt="2019-10-25T00:40:03.0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35" autoAdjust="0"/>
  </p:normalViewPr>
  <p:slideViewPr>
    <p:cSldViewPr snapToGrid="0">
      <p:cViewPr varScale="1">
        <p:scale>
          <a:sx n="85" d="100"/>
          <a:sy n="85" d="100"/>
        </p:scale>
        <p:origin x="77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Cornelius" userId="1356f96f76e7b615" providerId="LiveId" clId="{708F88C4-C99E-4218-A17B-2594A5FB3B9B}"/>
    <pc:docChg chg="custSel modSld">
      <pc:chgData name="Rebecca Cornelius" userId="1356f96f76e7b615" providerId="LiveId" clId="{708F88C4-C99E-4218-A17B-2594A5FB3B9B}" dt="2019-10-25T01:05:11.555" v="713" actId="20577"/>
      <pc:docMkLst>
        <pc:docMk/>
      </pc:docMkLst>
      <pc:sldChg chg="modSp">
        <pc:chgData name="Rebecca Cornelius" userId="1356f96f76e7b615" providerId="LiveId" clId="{708F88C4-C99E-4218-A17B-2594A5FB3B9B}" dt="2019-10-25T01:05:11.555" v="713" actId="20577"/>
        <pc:sldMkLst>
          <pc:docMk/>
          <pc:sldMk cId="1772870638" sldId="256"/>
        </pc:sldMkLst>
        <pc:spChg chg="mod">
          <ac:chgData name="Rebecca Cornelius" userId="1356f96f76e7b615" providerId="LiveId" clId="{708F88C4-C99E-4218-A17B-2594A5FB3B9B}" dt="2019-10-24T23:39:12.098" v="1" actId="1076"/>
          <ac:spMkLst>
            <pc:docMk/>
            <pc:sldMk cId="1772870638" sldId="256"/>
            <ac:spMk id="7" creationId="{216CC29E-B843-48BD-93E7-4318087D6AAC}"/>
          </ac:spMkLst>
        </pc:spChg>
        <pc:spChg chg="mod">
          <ac:chgData name="Rebecca Cornelius" userId="1356f96f76e7b615" providerId="LiveId" clId="{708F88C4-C99E-4218-A17B-2594A5FB3B9B}" dt="2019-10-25T00:40:03.014" v="712"/>
          <ac:spMkLst>
            <pc:docMk/>
            <pc:sldMk cId="1772870638" sldId="256"/>
            <ac:spMk id="25" creationId="{C4CFDA14-1587-49AC-9E2A-8EE7E879F7E3}"/>
          </ac:spMkLst>
        </pc:spChg>
        <pc:spChg chg="mod">
          <ac:chgData name="Rebecca Cornelius" userId="1356f96f76e7b615" providerId="LiveId" clId="{708F88C4-C99E-4218-A17B-2594A5FB3B9B}" dt="2019-10-24T23:39:05.738" v="0" actId="1076"/>
          <ac:spMkLst>
            <pc:docMk/>
            <pc:sldMk cId="1772870638" sldId="256"/>
            <ac:spMk id="35" creationId="{AF9036EC-C2D7-466D-A9F1-7010C62B1812}"/>
          </ac:spMkLst>
        </pc:spChg>
        <pc:spChg chg="mod">
          <ac:chgData name="Rebecca Cornelius" userId="1356f96f76e7b615" providerId="LiveId" clId="{708F88C4-C99E-4218-A17B-2594A5FB3B9B}" dt="2019-10-25T01:05:11.555" v="713" actId="20577"/>
          <ac:spMkLst>
            <pc:docMk/>
            <pc:sldMk cId="1772870638" sldId="256"/>
            <ac:spMk id="48" creationId="{F4BECBED-86EC-4546-B37F-5AEAC0826E68}"/>
          </ac:spMkLst>
        </pc:spChg>
      </pc:sldChg>
      <pc:sldChg chg="addSp delSp modSp">
        <pc:chgData name="Rebecca Cornelius" userId="1356f96f76e7b615" providerId="LiveId" clId="{708F88C4-C99E-4218-A17B-2594A5FB3B9B}" dt="2019-10-25T00:34:43.883" v="710" actId="20577"/>
        <pc:sldMkLst>
          <pc:docMk/>
          <pc:sldMk cId="2065333605" sldId="257"/>
        </pc:sldMkLst>
        <pc:spChg chg="del mod">
          <ac:chgData name="Rebecca Cornelius" userId="1356f96f76e7b615" providerId="LiveId" clId="{708F88C4-C99E-4218-A17B-2594A5FB3B9B}" dt="2019-10-25T00:29:45.599" v="545" actId="478"/>
          <ac:spMkLst>
            <pc:docMk/>
            <pc:sldMk cId="2065333605" sldId="257"/>
            <ac:spMk id="3" creationId="{E9F9168E-3F8F-4478-BF8D-4970ED00778D}"/>
          </ac:spMkLst>
        </pc:spChg>
        <pc:spChg chg="add mod">
          <ac:chgData name="Rebecca Cornelius" userId="1356f96f76e7b615" providerId="LiveId" clId="{708F88C4-C99E-4218-A17B-2594A5FB3B9B}" dt="2019-10-25T00:34:43.883" v="710" actId="20577"/>
          <ac:spMkLst>
            <pc:docMk/>
            <pc:sldMk cId="2065333605" sldId="257"/>
            <ac:spMk id="4" creationId="{6787B674-5825-4B1A-8793-550BFFC07FC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C5BFE-D3E6-45BC-8C2D-B2C1CEBAEC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62F2EEE-373C-4B01-9854-2E6B3441D6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1D80724-63CB-4780-99B8-D4167E6D3D4F}"/>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5" name="Footer Placeholder 4">
            <a:extLst>
              <a:ext uri="{FF2B5EF4-FFF2-40B4-BE49-F238E27FC236}">
                <a16:creationId xmlns:a16="http://schemas.microsoft.com/office/drawing/2014/main" id="{DC0B8E98-1816-4C7C-846D-15E91AD011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86003A-F3DC-403C-A115-80CE7EB527F6}"/>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3855120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3902D-C1D9-4FE1-B521-6EA06C7D920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311A38-C012-4DF3-8DE4-B85390185D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2E41C7-1F30-4340-A6C1-F5DC0F9E3457}"/>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5" name="Footer Placeholder 4">
            <a:extLst>
              <a:ext uri="{FF2B5EF4-FFF2-40B4-BE49-F238E27FC236}">
                <a16:creationId xmlns:a16="http://schemas.microsoft.com/office/drawing/2014/main" id="{213E0375-1C1C-44F6-BE1B-A741EE54DF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A25828-02B7-4345-BB79-DC407AA04363}"/>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40531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86577-C5D4-46CC-813E-31BF43513F4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AF1296-E1E4-404F-853E-650771F067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B748F38-2258-42CA-AC6C-080783389452}"/>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5" name="Footer Placeholder 4">
            <a:extLst>
              <a:ext uri="{FF2B5EF4-FFF2-40B4-BE49-F238E27FC236}">
                <a16:creationId xmlns:a16="http://schemas.microsoft.com/office/drawing/2014/main" id="{38B9A60F-5E9B-4EC2-8D25-4A3A9BF530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CA8A06-C9AD-4EBB-8A5A-5D3D2D98E232}"/>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2779257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BB6C3-7949-4C0D-8ABE-27D70BC96B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D5510D-DA82-49C8-81DC-67A17BCD5A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0274A9-84E5-49C0-8790-72FBB67B23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A86F289-6FF9-48E8-A0A5-BECB62692448}"/>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6" name="Footer Placeholder 5">
            <a:extLst>
              <a:ext uri="{FF2B5EF4-FFF2-40B4-BE49-F238E27FC236}">
                <a16:creationId xmlns:a16="http://schemas.microsoft.com/office/drawing/2014/main" id="{8A0933E2-928D-4BAB-8EA8-B61129F7BE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07DD0A-08B0-4E86-9631-DB0EF0801EDC}"/>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3350493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43929-635B-4104-8E53-D919BCFCAD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372B0B-047F-4A1B-AB3A-2C472EF21C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76CC74-29C8-4BF1-B15E-BF1F439DBAA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5364EB0-7A17-4A20-9E5B-0F66E0A00F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E875B-C74B-48CC-9D7D-6743D26B264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C083BC-42B4-4132-BC86-D06FD6364B8F}"/>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8" name="Footer Placeholder 7">
            <a:extLst>
              <a:ext uri="{FF2B5EF4-FFF2-40B4-BE49-F238E27FC236}">
                <a16:creationId xmlns:a16="http://schemas.microsoft.com/office/drawing/2014/main" id="{FDE16480-AB20-45F2-83BF-F1CFC40E05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31C405-C798-412A-AAB7-DCACAA2876FC}"/>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2963649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24674-702D-43A0-8399-0B2F00D9F34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B8457D-7AA8-4CBC-9A38-A1FF23905C9D}"/>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4" name="Footer Placeholder 3">
            <a:extLst>
              <a:ext uri="{FF2B5EF4-FFF2-40B4-BE49-F238E27FC236}">
                <a16:creationId xmlns:a16="http://schemas.microsoft.com/office/drawing/2014/main" id="{B370851F-7D3F-462C-BFC1-3ADE454DCBC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76F6E1-CEC1-4CAB-8ECB-E56D72D6D152}"/>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158155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A1DF3F-BDF3-4481-A011-61CAA3728FDA}"/>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3" name="Footer Placeholder 2">
            <a:extLst>
              <a:ext uri="{FF2B5EF4-FFF2-40B4-BE49-F238E27FC236}">
                <a16:creationId xmlns:a16="http://schemas.microsoft.com/office/drawing/2014/main" id="{BEA321C7-3372-4BE0-99A3-CA4C021DA31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5708EE9-3892-4F57-AF38-F213A6EA447A}"/>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4130872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8CF6A-DC07-4BBD-ABC8-47216DC2E7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820FE5-8FDA-4E55-BCF7-CA27A76CA7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F3A7AB-DF16-4956-A031-097039C583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79D41F-E2C6-4265-89EF-519E4FB2807C}"/>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6" name="Footer Placeholder 5">
            <a:extLst>
              <a:ext uri="{FF2B5EF4-FFF2-40B4-BE49-F238E27FC236}">
                <a16:creationId xmlns:a16="http://schemas.microsoft.com/office/drawing/2014/main" id="{ADC8F8C3-7CF3-4CCE-A24F-6B2C0E3355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140FFB-F56A-4D03-BDBD-4626BCD92D5D}"/>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1518263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8798B-2E55-4790-85F3-D20889E0D4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D191E9-EC49-4195-8002-F5A03FD1A8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FD990B5-70FC-48A5-955F-6BD32370E5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4F7D0A-ED61-4441-9F85-3ACE41DD621D}"/>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6" name="Footer Placeholder 5">
            <a:extLst>
              <a:ext uri="{FF2B5EF4-FFF2-40B4-BE49-F238E27FC236}">
                <a16:creationId xmlns:a16="http://schemas.microsoft.com/office/drawing/2014/main" id="{5F2A21DE-4D3A-4E81-B647-F9EFF33553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B5130A-4369-493C-B4EF-9CF3081A5AE8}"/>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1748333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BC209-9293-46D4-A445-FFF149EFDDA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BDE597-C29A-4C6D-82D1-A7B693AD0F5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FBE02C-B984-480F-816B-DF0AB72DBA22}"/>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5" name="Footer Placeholder 4">
            <a:extLst>
              <a:ext uri="{FF2B5EF4-FFF2-40B4-BE49-F238E27FC236}">
                <a16:creationId xmlns:a16="http://schemas.microsoft.com/office/drawing/2014/main" id="{EBE8AD6D-BCC8-4FAD-9BA5-A5382FF4D3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A68083-AC17-4B98-8984-86AA1201ADEC}"/>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3953902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2C2F94-44FB-4714-970C-2F09DF5EC5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25C9CA-FC53-404C-9401-F1C105571D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AF3486-A9EC-4AF5-B361-488BC2D03BD5}"/>
              </a:ext>
            </a:extLst>
          </p:cNvPr>
          <p:cNvSpPr>
            <a:spLocks noGrp="1"/>
          </p:cNvSpPr>
          <p:nvPr>
            <p:ph type="dt" sz="half" idx="10"/>
          </p:nvPr>
        </p:nvSpPr>
        <p:spPr/>
        <p:txBody>
          <a:bodyPr/>
          <a:lstStyle/>
          <a:p>
            <a:fld id="{A20315EE-7D1E-4257-8ED5-F645DD0498D4}" type="datetimeFigureOut">
              <a:rPr lang="en-GB" smtClean="0"/>
              <a:t>24/10/2019</a:t>
            </a:fld>
            <a:endParaRPr lang="en-GB"/>
          </a:p>
        </p:txBody>
      </p:sp>
      <p:sp>
        <p:nvSpPr>
          <p:cNvPr id="5" name="Footer Placeholder 4">
            <a:extLst>
              <a:ext uri="{FF2B5EF4-FFF2-40B4-BE49-F238E27FC236}">
                <a16:creationId xmlns:a16="http://schemas.microsoft.com/office/drawing/2014/main" id="{A74A2C6F-2105-4A53-81C3-390818E77D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668B58-B02A-4101-A5EF-AD881D5C31B1}"/>
              </a:ext>
            </a:extLst>
          </p:cNvPr>
          <p:cNvSpPr>
            <a:spLocks noGrp="1"/>
          </p:cNvSpPr>
          <p:nvPr>
            <p:ph type="sldNum" sz="quarter" idx="12"/>
          </p:nvPr>
        </p:nvSpPr>
        <p:spPr/>
        <p:txBody>
          <a:bodyPr/>
          <a:lstStyle/>
          <a:p>
            <a:fld id="{C2C8C4D3-9F7A-43AB-AB9F-85F1A4F39B16}" type="slidenum">
              <a:rPr lang="en-GB" smtClean="0"/>
              <a:t>‹#›</a:t>
            </a:fld>
            <a:endParaRPr lang="en-GB"/>
          </a:p>
        </p:txBody>
      </p:sp>
    </p:spTree>
    <p:extLst>
      <p:ext uri="{BB962C8B-B14F-4D97-AF65-F5344CB8AC3E}">
        <p14:creationId xmlns:p14="http://schemas.microsoft.com/office/powerpoint/2010/main" val="2606006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596186-83E6-4475-AAC1-7C28C74DDA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B6D482-4C0D-4E2A-8C78-6700522794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0B61FD-A9D9-4C52-BC41-7F639B554D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0315EE-7D1E-4257-8ED5-F645DD0498D4}" type="datetimeFigureOut">
              <a:rPr lang="en-GB" smtClean="0"/>
              <a:t>24/10/2019</a:t>
            </a:fld>
            <a:endParaRPr lang="en-GB"/>
          </a:p>
        </p:txBody>
      </p:sp>
      <p:sp>
        <p:nvSpPr>
          <p:cNvPr id="5" name="Footer Placeholder 4">
            <a:extLst>
              <a:ext uri="{FF2B5EF4-FFF2-40B4-BE49-F238E27FC236}">
                <a16:creationId xmlns:a16="http://schemas.microsoft.com/office/drawing/2014/main" id="{772077EC-8D3B-4661-8B42-FFD2B842DC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507047D-DA95-4E53-B6C4-19E8C3AC84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C8C4D3-9F7A-43AB-AB9F-85F1A4F39B16}" type="slidenum">
              <a:rPr lang="en-GB" smtClean="0"/>
              <a:t>‹#›</a:t>
            </a:fld>
            <a:endParaRPr lang="en-GB"/>
          </a:p>
        </p:txBody>
      </p:sp>
    </p:spTree>
    <p:extLst>
      <p:ext uri="{BB962C8B-B14F-4D97-AF65-F5344CB8AC3E}">
        <p14:creationId xmlns:p14="http://schemas.microsoft.com/office/powerpoint/2010/main" val="25521586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dictionary.cambridge.org/dictionary/english/critical-thinking" TargetMode="External"/><Relationship Id="rId2" Type="http://schemas.openxmlformats.org/officeDocument/2006/relationships/hyperlink" Target="https://library.leeds.ac.uk/info/1401/academic_skills/105/critical_thinking" TargetMode="External"/><Relationship Id="rId1" Type="http://schemas.openxmlformats.org/officeDocument/2006/relationships/slideLayout" Target="../slideLayouts/slideLayout7.xml"/><Relationship Id="rId6" Type="http://schemas.openxmlformats.org/officeDocument/2006/relationships/hyperlink" Target="https://www.highperformancelearning.com/reading-between-the-lines/" TargetMode="External"/><Relationship Id="rId5" Type="http://schemas.openxmlformats.org/officeDocument/2006/relationships/hyperlink" Target="https://inside.ewu.edu/managementtoolbox/problem-solving-cycle/" TargetMode="External"/><Relationship Id="rId4" Type="http://schemas.openxmlformats.org/officeDocument/2006/relationships/hyperlink" Target="https://www.mediate.com/articles/thicks.cf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drawing&#10;&#10;Description automatically generated">
            <a:extLst>
              <a:ext uri="{FF2B5EF4-FFF2-40B4-BE49-F238E27FC236}">
                <a16:creationId xmlns:a16="http://schemas.microsoft.com/office/drawing/2014/main" id="{81A84B70-2D08-438C-A587-21E0433E5F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5147" y="2254724"/>
            <a:ext cx="2643429" cy="2537192"/>
          </a:xfrm>
          <a:prstGeom prst="rect">
            <a:avLst/>
          </a:prstGeom>
        </p:spPr>
      </p:pic>
      <p:sp>
        <p:nvSpPr>
          <p:cNvPr id="6" name="TextBox 5">
            <a:extLst>
              <a:ext uri="{FF2B5EF4-FFF2-40B4-BE49-F238E27FC236}">
                <a16:creationId xmlns:a16="http://schemas.microsoft.com/office/drawing/2014/main" id="{6D511E12-D6F5-4ED9-B039-6658677B6404}"/>
              </a:ext>
            </a:extLst>
          </p:cNvPr>
          <p:cNvSpPr txBox="1"/>
          <p:nvPr/>
        </p:nvSpPr>
        <p:spPr>
          <a:xfrm>
            <a:off x="249845" y="2477094"/>
            <a:ext cx="2987749" cy="27699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u="sng" dirty="0">
                <a:ln w="0"/>
                <a:solidFill>
                  <a:schemeClr val="tx1"/>
                </a:solidFill>
                <a:effectLst>
                  <a:outerShdw blurRad="38100" dist="19050" dir="2700000" algn="tl" rotWithShape="0">
                    <a:schemeClr val="dk1">
                      <a:alpha val="40000"/>
                    </a:schemeClr>
                  </a:outerShdw>
                </a:effectLst>
                <a:latin typeface="+mj-lt"/>
              </a:rPr>
              <a:t>What is critical thinking???</a:t>
            </a:r>
          </a:p>
        </p:txBody>
      </p:sp>
      <p:sp>
        <p:nvSpPr>
          <p:cNvPr id="7" name="TextBox 6">
            <a:extLst>
              <a:ext uri="{FF2B5EF4-FFF2-40B4-BE49-F238E27FC236}">
                <a16:creationId xmlns:a16="http://schemas.microsoft.com/office/drawing/2014/main" id="{216CC29E-B843-48BD-93E7-4318087D6AAC}"/>
              </a:ext>
            </a:extLst>
          </p:cNvPr>
          <p:cNvSpPr txBox="1"/>
          <p:nvPr/>
        </p:nvSpPr>
        <p:spPr>
          <a:xfrm>
            <a:off x="6183631" y="1083607"/>
            <a:ext cx="1222744" cy="276999"/>
          </a:xfrm>
          <a:prstGeom prst="rect">
            <a:avLst/>
          </a:prstGeom>
          <a:noFill/>
        </p:spPr>
        <p:txBody>
          <a:bodyPr wrap="square" rtlCol="0">
            <a:spAutoFit/>
          </a:bodyPr>
          <a:lstStyle/>
          <a:p>
            <a:r>
              <a:rPr lang="en-GB" sz="1200" u="sng" dirty="0">
                <a:ln w="0"/>
                <a:effectLst>
                  <a:outerShdw blurRad="38100" dist="19050" dir="2700000" algn="tl" rotWithShape="0">
                    <a:schemeClr val="dk1">
                      <a:alpha val="40000"/>
                    </a:schemeClr>
                  </a:outerShdw>
                </a:effectLst>
                <a:latin typeface="+mj-lt"/>
              </a:rPr>
              <a:t>Skills</a:t>
            </a:r>
          </a:p>
        </p:txBody>
      </p:sp>
      <p:sp>
        <p:nvSpPr>
          <p:cNvPr id="15" name="Rectangle 14">
            <a:extLst>
              <a:ext uri="{FF2B5EF4-FFF2-40B4-BE49-F238E27FC236}">
                <a16:creationId xmlns:a16="http://schemas.microsoft.com/office/drawing/2014/main" id="{F59D1F16-F867-4DD2-A7BA-3452C735DC18}"/>
              </a:ext>
            </a:extLst>
          </p:cNvPr>
          <p:cNvSpPr/>
          <p:nvPr/>
        </p:nvSpPr>
        <p:spPr>
          <a:xfrm>
            <a:off x="3704535" y="5612901"/>
            <a:ext cx="2641318" cy="1171731"/>
          </a:xfrm>
          <a:prstGeom prst="rect">
            <a:avLst/>
          </a:prstGeom>
        </p:spPr>
        <p:txBody>
          <a:bodyPr wrap="square">
            <a:spAutoFit/>
          </a:bodyPr>
          <a:lstStyle/>
          <a:p>
            <a:pPr>
              <a:lnSpc>
                <a:spcPct val="150000"/>
              </a:lnSpc>
              <a:defRPr/>
            </a:pPr>
            <a:r>
              <a:rPr lang="en-US" altLang="en-US" sz="1200" dirty="0"/>
              <a:t>“The process of thinking carefully about a subject or idea without allowing feelings or opinions to affect you.”(Cambridge Dictionary, 2019)</a:t>
            </a:r>
          </a:p>
        </p:txBody>
      </p:sp>
      <p:sp>
        <p:nvSpPr>
          <p:cNvPr id="16" name="Rectangle 15">
            <a:extLst>
              <a:ext uri="{FF2B5EF4-FFF2-40B4-BE49-F238E27FC236}">
                <a16:creationId xmlns:a16="http://schemas.microsoft.com/office/drawing/2014/main" id="{06666F88-1864-4D7E-AB9C-F5ED07C121B4}"/>
              </a:ext>
            </a:extLst>
          </p:cNvPr>
          <p:cNvSpPr/>
          <p:nvPr/>
        </p:nvSpPr>
        <p:spPr>
          <a:xfrm>
            <a:off x="504775" y="5664028"/>
            <a:ext cx="1836272" cy="276999"/>
          </a:xfrm>
          <a:prstGeom prst="rect">
            <a:avLst/>
          </a:prstGeom>
        </p:spPr>
        <p:txBody>
          <a:bodyPr wrap="none">
            <a:spAutoFit/>
          </a:bodyPr>
          <a:lstStyle/>
          <a:p>
            <a:r>
              <a:rPr lang="en-US" altLang="en-US" sz="1200" u="sng" dirty="0">
                <a:ln w="0"/>
                <a:effectLst>
                  <a:outerShdw blurRad="38100" dist="19050" dir="2700000" algn="tl" rotWithShape="0">
                    <a:schemeClr val="dk1">
                      <a:alpha val="40000"/>
                    </a:schemeClr>
                  </a:outerShdw>
                </a:effectLst>
                <a:latin typeface="+mj-lt"/>
              </a:rPr>
              <a:t>5 key critical thinking skills </a:t>
            </a:r>
            <a:endParaRPr lang="en-GB" sz="1200" u="sng" dirty="0">
              <a:ln w="0"/>
              <a:effectLst>
                <a:outerShdw blurRad="38100" dist="19050" dir="2700000" algn="tl" rotWithShape="0">
                  <a:schemeClr val="dk1">
                    <a:alpha val="40000"/>
                  </a:schemeClr>
                </a:outerShdw>
              </a:effectLst>
              <a:latin typeface="+mj-lt"/>
            </a:endParaRPr>
          </a:p>
        </p:txBody>
      </p:sp>
      <p:sp>
        <p:nvSpPr>
          <p:cNvPr id="25" name="Rectangle 24">
            <a:extLst>
              <a:ext uri="{FF2B5EF4-FFF2-40B4-BE49-F238E27FC236}">
                <a16:creationId xmlns:a16="http://schemas.microsoft.com/office/drawing/2014/main" id="{C4CFDA14-1587-49AC-9E2A-8EE7E879F7E3}"/>
              </a:ext>
            </a:extLst>
          </p:cNvPr>
          <p:cNvSpPr/>
          <p:nvPr/>
        </p:nvSpPr>
        <p:spPr>
          <a:xfrm>
            <a:off x="9001454" y="5331945"/>
            <a:ext cx="1217706" cy="276999"/>
          </a:xfrm>
          <a:prstGeom prst="rect">
            <a:avLst/>
          </a:prstGeom>
        </p:spPr>
        <p:txBody>
          <a:bodyPr wrap="none">
            <a:spAutoFit/>
          </a:bodyPr>
          <a:lstStyle/>
          <a:p>
            <a:r>
              <a:rPr lang="en-US" altLang="en-US" sz="1200" dirty="0">
                <a:ln w="0"/>
              </a:rPr>
              <a:t>Problem solving </a:t>
            </a:r>
            <a:endParaRPr lang="en-GB" sz="1200" dirty="0">
              <a:ln w="0"/>
            </a:endParaRPr>
          </a:p>
        </p:txBody>
      </p:sp>
      <p:sp>
        <p:nvSpPr>
          <p:cNvPr id="33" name="Cloud 32" descr="ffggffff">
            <a:extLst>
              <a:ext uri="{FF2B5EF4-FFF2-40B4-BE49-F238E27FC236}">
                <a16:creationId xmlns:a16="http://schemas.microsoft.com/office/drawing/2014/main" id="{15BC22E9-1AEF-42AB-A837-DC2C2A320329}"/>
              </a:ext>
            </a:extLst>
          </p:cNvPr>
          <p:cNvSpPr/>
          <p:nvPr/>
        </p:nvSpPr>
        <p:spPr>
          <a:xfrm>
            <a:off x="71737" y="5133945"/>
            <a:ext cx="1035925" cy="396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err="1"/>
              <a:t>Analyze</a:t>
            </a:r>
            <a:endParaRPr lang="en-GB" sz="1200" dirty="0"/>
          </a:p>
        </p:txBody>
      </p:sp>
      <p:sp>
        <p:nvSpPr>
          <p:cNvPr id="35" name="Cloud 34">
            <a:extLst>
              <a:ext uri="{FF2B5EF4-FFF2-40B4-BE49-F238E27FC236}">
                <a16:creationId xmlns:a16="http://schemas.microsoft.com/office/drawing/2014/main" id="{AF9036EC-C2D7-466D-A9F1-7010C62B1812}"/>
              </a:ext>
            </a:extLst>
          </p:cNvPr>
          <p:cNvSpPr/>
          <p:nvPr/>
        </p:nvSpPr>
        <p:spPr>
          <a:xfrm>
            <a:off x="1283588" y="5036328"/>
            <a:ext cx="1404000" cy="432000"/>
          </a:xfrm>
          <a:prstGeom prst="cloud">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Understand</a:t>
            </a:r>
          </a:p>
        </p:txBody>
      </p:sp>
      <p:sp>
        <p:nvSpPr>
          <p:cNvPr id="36" name="Cloud 35">
            <a:extLst>
              <a:ext uri="{FF2B5EF4-FFF2-40B4-BE49-F238E27FC236}">
                <a16:creationId xmlns:a16="http://schemas.microsoft.com/office/drawing/2014/main" id="{8276C35D-110B-495B-8FCA-1B3B30E2340E}"/>
              </a:ext>
            </a:extLst>
          </p:cNvPr>
          <p:cNvSpPr/>
          <p:nvPr/>
        </p:nvSpPr>
        <p:spPr>
          <a:xfrm>
            <a:off x="2455899" y="5540245"/>
            <a:ext cx="1268576" cy="396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Evaluating</a:t>
            </a:r>
          </a:p>
        </p:txBody>
      </p:sp>
      <p:sp>
        <p:nvSpPr>
          <p:cNvPr id="37" name="Cloud 36">
            <a:extLst>
              <a:ext uri="{FF2B5EF4-FFF2-40B4-BE49-F238E27FC236}">
                <a16:creationId xmlns:a16="http://schemas.microsoft.com/office/drawing/2014/main" id="{6CA3053F-77E1-4B2B-94BD-C9DD78B72252}"/>
              </a:ext>
            </a:extLst>
          </p:cNvPr>
          <p:cNvSpPr/>
          <p:nvPr/>
        </p:nvSpPr>
        <p:spPr>
          <a:xfrm>
            <a:off x="106653" y="6388632"/>
            <a:ext cx="1116000" cy="396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Develop</a:t>
            </a:r>
          </a:p>
        </p:txBody>
      </p:sp>
      <p:sp>
        <p:nvSpPr>
          <p:cNvPr id="38" name="Cloud 37">
            <a:extLst>
              <a:ext uri="{FF2B5EF4-FFF2-40B4-BE49-F238E27FC236}">
                <a16:creationId xmlns:a16="http://schemas.microsoft.com/office/drawing/2014/main" id="{5C0BDAB1-76B6-456C-A876-E4E58AB3CA78}"/>
              </a:ext>
            </a:extLst>
          </p:cNvPr>
          <p:cNvSpPr/>
          <p:nvPr/>
        </p:nvSpPr>
        <p:spPr>
          <a:xfrm>
            <a:off x="1689594" y="6276017"/>
            <a:ext cx="1548000" cy="396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Demonstrate</a:t>
            </a:r>
          </a:p>
        </p:txBody>
      </p:sp>
      <p:sp>
        <p:nvSpPr>
          <p:cNvPr id="39" name="Cloud 38">
            <a:extLst>
              <a:ext uri="{FF2B5EF4-FFF2-40B4-BE49-F238E27FC236}">
                <a16:creationId xmlns:a16="http://schemas.microsoft.com/office/drawing/2014/main" id="{82D61455-3CC2-49CE-A067-8695335969B0}"/>
              </a:ext>
            </a:extLst>
          </p:cNvPr>
          <p:cNvSpPr/>
          <p:nvPr/>
        </p:nvSpPr>
        <p:spPr>
          <a:xfrm>
            <a:off x="8536953" y="4130515"/>
            <a:ext cx="1620000" cy="540000"/>
          </a:xfrm>
          <a:prstGeom prst="cloud">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Determine the problem</a:t>
            </a:r>
          </a:p>
        </p:txBody>
      </p:sp>
      <p:sp>
        <p:nvSpPr>
          <p:cNvPr id="40" name="Cloud 39">
            <a:extLst>
              <a:ext uri="{FF2B5EF4-FFF2-40B4-BE49-F238E27FC236}">
                <a16:creationId xmlns:a16="http://schemas.microsoft.com/office/drawing/2014/main" id="{74E2E3E7-A4FE-4A52-A7B5-5A21333257FA}"/>
              </a:ext>
            </a:extLst>
          </p:cNvPr>
          <p:cNvSpPr/>
          <p:nvPr/>
        </p:nvSpPr>
        <p:spPr>
          <a:xfrm>
            <a:off x="10116879" y="4394999"/>
            <a:ext cx="1908000" cy="79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Brainstorm different ways to fix the problem</a:t>
            </a:r>
          </a:p>
        </p:txBody>
      </p:sp>
      <p:sp>
        <p:nvSpPr>
          <p:cNvPr id="41" name="Cloud 40">
            <a:extLst>
              <a:ext uri="{FF2B5EF4-FFF2-40B4-BE49-F238E27FC236}">
                <a16:creationId xmlns:a16="http://schemas.microsoft.com/office/drawing/2014/main" id="{A61B3007-DEAF-43B6-9564-45B70B6CAB2A}"/>
              </a:ext>
            </a:extLst>
          </p:cNvPr>
          <p:cNvSpPr/>
          <p:nvPr/>
        </p:nvSpPr>
        <p:spPr>
          <a:xfrm>
            <a:off x="10465347" y="5429772"/>
            <a:ext cx="1620000" cy="133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Discuss the good and bad things about each different options</a:t>
            </a:r>
          </a:p>
        </p:txBody>
      </p:sp>
      <p:sp>
        <p:nvSpPr>
          <p:cNvPr id="42" name="Cloud 41">
            <a:extLst>
              <a:ext uri="{FF2B5EF4-FFF2-40B4-BE49-F238E27FC236}">
                <a16:creationId xmlns:a16="http://schemas.microsoft.com/office/drawing/2014/main" id="{3D06BEFB-0CD7-4117-BC4E-ABA13E2909F5}"/>
              </a:ext>
            </a:extLst>
          </p:cNvPr>
          <p:cNvSpPr/>
          <p:nvPr/>
        </p:nvSpPr>
        <p:spPr>
          <a:xfrm>
            <a:off x="8356953" y="6060017"/>
            <a:ext cx="1980000" cy="828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Choose an option that makes everyone happy</a:t>
            </a:r>
          </a:p>
        </p:txBody>
      </p:sp>
      <p:sp>
        <p:nvSpPr>
          <p:cNvPr id="43" name="Cloud 42">
            <a:extLst>
              <a:ext uri="{FF2B5EF4-FFF2-40B4-BE49-F238E27FC236}">
                <a16:creationId xmlns:a16="http://schemas.microsoft.com/office/drawing/2014/main" id="{212F63FF-ED68-4B1F-BEA5-F93ABF75C804}"/>
              </a:ext>
            </a:extLst>
          </p:cNvPr>
          <p:cNvSpPr/>
          <p:nvPr/>
        </p:nvSpPr>
        <p:spPr>
          <a:xfrm>
            <a:off x="6480879" y="5665319"/>
            <a:ext cx="2016000" cy="61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Apply the solution to fix the problem</a:t>
            </a:r>
          </a:p>
        </p:txBody>
      </p:sp>
      <p:sp>
        <p:nvSpPr>
          <p:cNvPr id="44" name="Cloud 43">
            <a:extLst>
              <a:ext uri="{FF2B5EF4-FFF2-40B4-BE49-F238E27FC236}">
                <a16:creationId xmlns:a16="http://schemas.microsoft.com/office/drawing/2014/main" id="{1923DD4A-79ED-453E-B224-5E0F329FD161}"/>
              </a:ext>
            </a:extLst>
          </p:cNvPr>
          <p:cNvSpPr/>
          <p:nvPr/>
        </p:nvSpPr>
        <p:spPr>
          <a:xfrm>
            <a:off x="6847267" y="4701682"/>
            <a:ext cx="1908000" cy="756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Evaluating the solution you have chosen</a:t>
            </a:r>
          </a:p>
        </p:txBody>
      </p:sp>
      <p:sp>
        <p:nvSpPr>
          <p:cNvPr id="45" name="Rectangle 44">
            <a:extLst>
              <a:ext uri="{FF2B5EF4-FFF2-40B4-BE49-F238E27FC236}">
                <a16:creationId xmlns:a16="http://schemas.microsoft.com/office/drawing/2014/main" id="{85DA6BF0-1204-419C-B3DA-142A7A456F10}"/>
              </a:ext>
            </a:extLst>
          </p:cNvPr>
          <p:cNvSpPr/>
          <p:nvPr/>
        </p:nvSpPr>
        <p:spPr>
          <a:xfrm>
            <a:off x="177709" y="2812913"/>
            <a:ext cx="3889657" cy="2279727"/>
          </a:xfrm>
          <a:prstGeom prst="rect">
            <a:avLst/>
          </a:prstGeom>
        </p:spPr>
        <p:txBody>
          <a:bodyPr wrap="square">
            <a:spAutoFit/>
          </a:bodyPr>
          <a:lstStyle/>
          <a:p>
            <a:pPr>
              <a:lnSpc>
                <a:spcPct val="150000"/>
              </a:lnSpc>
              <a:defRPr/>
            </a:pPr>
            <a:r>
              <a:rPr lang="en-US" altLang="en-US" sz="1200" dirty="0"/>
              <a:t>Critical thinking is made up of different skills that come together for you to ask the right questions about the information you find and read, as well as keeping an open mind about the different arguments and view points that you will come across as everyone has different opinions and ideas about a topic and you can not trust every piece of information you find as some sources are more reliable then others.</a:t>
            </a:r>
          </a:p>
        </p:txBody>
      </p:sp>
      <p:sp>
        <p:nvSpPr>
          <p:cNvPr id="46" name="Rectangle 45">
            <a:extLst>
              <a:ext uri="{FF2B5EF4-FFF2-40B4-BE49-F238E27FC236}">
                <a16:creationId xmlns:a16="http://schemas.microsoft.com/office/drawing/2014/main" id="{621632EF-5C2B-4BEC-8EC7-7C88E6417F85}"/>
              </a:ext>
            </a:extLst>
          </p:cNvPr>
          <p:cNvSpPr/>
          <p:nvPr/>
        </p:nvSpPr>
        <p:spPr>
          <a:xfrm>
            <a:off x="64073" y="-26857"/>
            <a:ext cx="6119558" cy="2002728"/>
          </a:xfrm>
          <a:prstGeom prst="rect">
            <a:avLst/>
          </a:prstGeom>
        </p:spPr>
        <p:txBody>
          <a:bodyPr wrap="square">
            <a:spAutoFit/>
          </a:bodyPr>
          <a:lstStyle/>
          <a:p>
            <a:pPr>
              <a:lnSpc>
                <a:spcPct val="150000"/>
              </a:lnSpc>
              <a:defRPr/>
            </a:pPr>
            <a:r>
              <a:rPr lang="en-US" altLang="en-US" sz="1200" dirty="0"/>
              <a:t>Being open minded is important because this is the skills that allows you to consider other opinions and ideas. Considering other opinions is important because other people have different ideas and beliefs that could be religious reasons, cultural reasons or personal reasons. You must listen to other people and what they think because you might not have all the information or heard all the different sides to the topic. Only after hearing the different opinions on the topic can you safely develop and create your own opinions. This skill is very important when you are evaluating and demonstrating a piece of information.</a:t>
            </a:r>
          </a:p>
        </p:txBody>
      </p:sp>
      <p:sp>
        <p:nvSpPr>
          <p:cNvPr id="47" name="Rectangle 46">
            <a:extLst>
              <a:ext uri="{FF2B5EF4-FFF2-40B4-BE49-F238E27FC236}">
                <a16:creationId xmlns:a16="http://schemas.microsoft.com/office/drawing/2014/main" id="{4CCA1436-F9C2-4497-ABB5-76437124AB87}"/>
              </a:ext>
            </a:extLst>
          </p:cNvPr>
          <p:cNvSpPr/>
          <p:nvPr/>
        </p:nvSpPr>
        <p:spPr>
          <a:xfrm>
            <a:off x="6926363" y="79722"/>
            <a:ext cx="5270780" cy="2833724"/>
          </a:xfrm>
          <a:prstGeom prst="rect">
            <a:avLst/>
          </a:prstGeom>
        </p:spPr>
        <p:txBody>
          <a:bodyPr wrap="square">
            <a:spAutoFit/>
          </a:bodyPr>
          <a:lstStyle/>
          <a:p>
            <a:pPr>
              <a:lnSpc>
                <a:spcPct val="150000"/>
              </a:lnSpc>
            </a:pPr>
            <a:r>
              <a:rPr lang="en-US" altLang="en-US" sz="1200" dirty="0">
                <a:latin typeface="Calibri" panose="020F0502020204030204" pitchFamily="34" charset="0"/>
              </a:rPr>
              <a:t>Reading between the lines is important because not everything is put into words and what a writer does not say can tell the reader a lot about what they mean. How you read between the lines is different for each way you look at information for example when listening to a presentation you look at the body language and different tones of voice the person presenting uses to understand what they are feeling. However when reading a piece of work you look at the punctuation and phrases the author uses for example if a writer uses an exclamation mark to point out strong feelings which help us understand if they are angry or excited. This skill is important when you are analyzing, understanding and evaluating the information you are reading.</a:t>
            </a:r>
          </a:p>
        </p:txBody>
      </p:sp>
      <p:sp>
        <p:nvSpPr>
          <p:cNvPr id="48" name="Rectangle 47">
            <a:extLst>
              <a:ext uri="{FF2B5EF4-FFF2-40B4-BE49-F238E27FC236}">
                <a16:creationId xmlns:a16="http://schemas.microsoft.com/office/drawing/2014/main" id="{F4BECBED-86EC-4546-B37F-5AEAC0826E68}"/>
              </a:ext>
            </a:extLst>
          </p:cNvPr>
          <p:cNvSpPr/>
          <p:nvPr/>
        </p:nvSpPr>
        <p:spPr>
          <a:xfrm>
            <a:off x="7043383" y="3413849"/>
            <a:ext cx="4848246" cy="830997"/>
          </a:xfrm>
          <a:prstGeom prst="rect">
            <a:avLst/>
          </a:prstGeom>
        </p:spPr>
        <p:txBody>
          <a:bodyPr wrap="square">
            <a:spAutoFit/>
          </a:bodyPr>
          <a:lstStyle/>
          <a:p>
            <a:r>
              <a:rPr lang="en-US" altLang="en-US" sz="1200" dirty="0"/>
              <a:t>Problem solving is important because this is the skill that allows you to solve problems by finding different solutions. Finding solutions to problems is important because it allows us to locate issues and find a way to fix what </a:t>
            </a:r>
            <a:r>
              <a:rPr lang="en-US" altLang="en-US" sz="1200"/>
              <a:t>is wrong.</a:t>
            </a:r>
            <a:endParaRPr lang="en-GB" dirty="0"/>
          </a:p>
        </p:txBody>
      </p:sp>
    </p:spTree>
    <p:extLst>
      <p:ext uri="{BB962C8B-B14F-4D97-AF65-F5344CB8AC3E}">
        <p14:creationId xmlns:p14="http://schemas.microsoft.com/office/powerpoint/2010/main" val="1772870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787B674-5825-4B1A-8793-550BFFC07FC7}"/>
              </a:ext>
            </a:extLst>
          </p:cNvPr>
          <p:cNvSpPr txBox="1"/>
          <p:nvPr/>
        </p:nvSpPr>
        <p:spPr>
          <a:xfrm>
            <a:off x="135466" y="109958"/>
            <a:ext cx="11695289" cy="6309420"/>
          </a:xfrm>
          <a:prstGeom prst="rect">
            <a:avLst/>
          </a:prstGeom>
          <a:noFill/>
        </p:spPr>
        <p:txBody>
          <a:bodyPr wrap="square" rtlCol="0">
            <a:spAutoFit/>
          </a:bodyPr>
          <a:lstStyle/>
          <a:p>
            <a:r>
              <a:rPr lang="en-GB" sz="1600" dirty="0" err="1"/>
              <a:t>McMahon.T</a:t>
            </a:r>
            <a:r>
              <a:rPr lang="en-GB" sz="1600" dirty="0"/>
              <a:t> (2017) ‘Pulaski rolls out new curriculum to develop students' critical-thinking and problem-solving skills, creativity’, Green Bay Press Gazette</a:t>
            </a:r>
          </a:p>
          <a:p>
            <a:endParaRPr lang="en-GB" sz="1600" dirty="0"/>
          </a:p>
          <a:p>
            <a:r>
              <a:rPr lang="en-GB" sz="1600" dirty="0" err="1"/>
              <a:t>Miels.E</a:t>
            </a:r>
            <a:r>
              <a:rPr lang="en-GB" sz="1600" dirty="0"/>
              <a:t> (2014) ‘Program building robots aims to help students develop critical thinking, problem solving skills’, TCA Regional News</a:t>
            </a:r>
          </a:p>
          <a:p>
            <a:endParaRPr lang="en-GB" sz="1600" dirty="0"/>
          </a:p>
          <a:p>
            <a:r>
              <a:rPr lang="en-GB" sz="1600" dirty="0" err="1"/>
              <a:t>Abdullah.A.G.K</a:t>
            </a:r>
            <a:r>
              <a:rPr lang="en-GB" sz="1600" dirty="0"/>
              <a:t>, </a:t>
            </a:r>
            <a:r>
              <a:rPr lang="en-GB" sz="1600" dirty="0" err="1"/>
              <a:t>Alazidiyeen.N.J</a:t>
            </a:r>
            <a:r>
              <a:rPr lang="en-GB" sz="1600" dirty="0"/>
              <a:t> and </a:t>
            </a:r>
            <a:r>
              <a:rPr lang="en-GB" sz="1600" dirty="0" err="1"/>
              <a:t>Yin.K</a:t>
            </a:r>
            <a:r>
              <a:rPr lang="en-GB" sz="1600" dirty="0"/>
              <a:t> (2011) ‘Collaborative Problem Solving Methods towards Critical Thinking’,</a:t>
            </a:r>
            <a:endParaRPr lang="en-GB" sz="1600" b="1" dirty="0"/>
          </a:p>
          <a:p>
            <a:r>
              <a:rPr lang="en-GB" sz="1600" i="1" dirty="0"/>
              <a:t>International Education Studies</a:t>
            </a:r>
            <a:r>
              <a:rPr lang="en-GB" sz="1600" dirty="0"/>
              <a:t>, 4(2), pp.58-62, DOI:5539/ies.v4nzp58</a:t>
            </a:r>
          </a:p>
          <a:p>
            <a:endParaRPr lang="en-GB" sz="1600" b="1" dirty="0"/>
          </a:p>
          <a:p>
            <a:r>
              <a:rPr lang="en-GB" sz="1600" dirty="0"/>
              <a:t>‘Hooked on Phonics (R) Launches Line of Comprehensive Reading Programs for Infants, Toddlers and </a:t>
            </a:r>
            <a:r>
              <a:rPr lang="en-GB" sz="1600" dirty="0" err="1"/>
              <a:t>Preschoolers</a:t>
            </a:r>
            <a:r>
              <a:rPr lang="en-GB" sz="1600" dirty="0"/>
              <a:t>; Products Help Parents </a:t>
            </a:r>
            <a:r>
              <a:rPr lang="en-GB" sz="1600" dirty="0" err="1"/>
              <a:t>Instill</a:t>
            </a:r>
            <a:r>
              <a:rPr lang="en-GB" sz="1600" dirty="0"/>
              <a:t> Early Love of Reading -- A Child's First Step in Learning to Read and Reaching His or Her Full Potential’ (2007), New York: PR Newswire Association LLC</a:t>
            </a:r>
          </a:p>
          <a:p>
            <a:endParaRPr lang="en-GB" sz="1600" dirty="0"/>
          </a:p>
          <a:p>
            <a:r>
              <a:rPr lang="en-GB" sz="1600" dirty="0"/>
              <a:t>University of Leeds, ‘Critical thinking’ Available at </a:t>
            </a:r>
            <a:r>
              <a:rPr lang="en-GB" altLang="en-US" sz="1600" dirty="0">
                <a:hlinkClick r:id="rId2"/>
              </a:rPr>
              <a:t>https://library.leeds.ac.uk/info/1401/academic_skills/105/critical_thinking</a:t>
            </a:r>
            <a:r>
              <a:rPr lang="en-GB" altLang="en-US" sz="1600" dirty="0"/>
              <a:t> (Accessed:21 October 2019)</a:t>
            </a:r>
          </a:p>
          <a:p>
            <a:endParaRPr lang="en-GB" altLang="en-US" sz="1600" dirty="0"/>
          </a:p>
          <a:p>
            <a:r>
              <a:rPr lang="en-GB" altLang="en-US" sz="1600" dirty="0"/>
              <a:t>Cambridge dictionary (2019), Available at </a:t>
            </a:r>
            <a:r>
              <a:rPr lang="en-GB" altLang="en-US" sz="1600" dirty="0">
                <a:hlinkClick r:id="rId3"/>
              </a:rPr>
              <a:t>https://dictionary.cambridge.org/dictionary/english/critical-thinking</a:t>
            </a:r>
            <a:r>
              <a:rPr lang="en-GB" altLang="en-US" sz="1600" dirty="0"/>
              <a:t> (Accessed:21 October 2019)</a:t>
            </a:r>
          </a:p>
          <a:p>
            <a:endParaRPr lang="en-GB" altLang="en-US" sz="1600" dirty="0"/>
          </a:p>
          <a:p>
            <a:r>
              <a:rPr lang="en-GB" altLang="en-US" sz="1600" dirty="0" err="1"/>
              <a:t>Hicks.T</a:t>
            </a:r>
            <a:r>
              <a:rPr lang="en-GB" altLang="en-US" sz="1600" dirty="0"/>
              <a:t> ‘</a:t>
            </a:r>
            <a:r>
              <a:rPr lang="en-GB" sz="1600" dirty="0"/>
              <a:t>Seven Steps for Effective Problem Solving in the Workplace’, Mediate, Available at </a:t>
            </a:r>
            <a:r>
              <a:rPr lang="en-GB" sz="1600" dirty="0">
                <a:hlinkClick r:id="rId4"/>
              </a:rPr>
              <a:t>https://www.mediate.com/articles/thicks.cfm</a:t>
            </a:r>
            <a:r>
              <a:rPr lang="en-GB" sz="1600" dirty="0"/>
              <a:t> (Accessed:22 October 2019)</a:t>
            </a:r>
            <a:endParaRPr lang="en-GB" altLang="en-US" sz="1600" dirty="0"/>
          </a:p>
          <a:p>
            <a:endParaRPr lang="en-GB" sz="1600" dirty="0"/>
          </a:p>
          <a:p>
            <a:r>
              <a:rPr lang="en-GB" sz="1600" dirty="0" err="1"/>
              <a:t>Nollmeyer</a:t>
            </a:r>
            <a:r>
              <a:rPr lang="en-GB" sz="1600" dirty="0"/>
              <a:t> and Gustave (2018), ‘Problem Solving Cycle’, Eastern Washington University, Available at </a:t>
            </a:r>
            <a:r>
              <a:rPr lang="en-GB" altLang="en-US" sz="1600" dirty="0">
                <a:hlinkClick r:id="rId5"/>
              </a:rPr>
              <a:t>https://inside.ewu.edu/managementtoolbox/problem-solving-cycle/</a:t>
            </a:r>
            <a:r>
              <a:rPr lang="en-GB" altLang="en-US" sz="1600" dirty="0"/>
              <a:t> (Accessed:22 October 2019)</a:t>
            </a:r>
          </a:p>
          <a:p>
            <a:endParaRPr lang="en-GB" sz="1600" dirty="0"/>
          </a:p>
          <a:p>
            <a:r>
              <a:rPr lang="en-GB" sz="1600" dirty="0" err="1"/>
              <a:t>Brooks.C</a:t>
            </a:r>
            <a:r>
              <a:rPr lang="en-GB" sz="1600" dirty="0"/>
              <a:t>, ‘</a:t>
            </a:r>
            <a:r>
              <a:rPr lang="en-GB" dirty="0"/>
              <a:t>How To Read Between the Lines?’ Available at </a:t>
            </a:r>
            <a:r>
              <a:rPr lang="en-GB" dirty="0">
                <a:hlinkClick r:id="rId6"/>
              </a:rPr>
              <a:t>https://www.highperformancelearning.com/reading-between-the-lines/</a:t>
            </a:r>
            <a:r>
              <a:rPr lang="en-GB" dirty="0"/>
              <a:t> (Accessed:23 October 2019)</a:t>
            </a:r>
            <a:endParaRPr lang="en-GB" sz="1600" dirty="0"/>
          </a:p>
        </p:txBody>
      </p:sp>
    </p:spTree>
    <p:extLst>
      <p:ext uri="{BB962C8B-B14F-4D97-AF65-F5344CB8AC3E}">
        <p14:creationId xmlns:p14="http://schemas.microsoft.com/office/powerpoint/2010/main" val="20653336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769</Words>
  <Application>Microsoft Office PowerPoint</Application>
  <PresentationFormat>Widescreen</PresentationFormat>
  <Paragraphs>38</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Cornelius</dc:creator>
  <cp:lastModifiedBy>Rebecca Cornelius</cp:lastModifiedBy>
  <cp:revision>6</cp:revision>
  <dcterms:created xsi:type="dcterms:W3CDTF">2019-10-24T22:40:43Z</dcterms:created>
  <dcterms:modified xsi:type="dcterms:W3CDTF">2019-10-25T01:05:14Z</dcterms:modified>
</cp:coreProperties>
</file>