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29623F-2B07-4BDB-B19C-72916E7D2A94}" v="265" dt="2022-11-14T10:59:37.6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28" d="100"/>
          <a:sy n="128" d="100"/>
        </p:scale>
        <p:origin x="200"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BF9384-F5C6-4C78-9211-F8BD51B8C55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E5B2B62-5F2F-4B01-82FE-A308D79DC61C}">
      <dgm:prSet/>
      <dgm:spPr/>
      <dgm:t>
        <a:bodyPr/>
        <a:lstStyle/>
        <a:p>
          <a:r>
            <a:rPr lang="en-US"/>
            <a:t>Effective leadership is achieved when a person can play the role of solving problems and making decisions. </a:t>
          </a:r>
        </a:p>
      </dgm:t>
    </dgm:pt>
    <dgm:pt modelId="{CAE1E456-07A0-49BA-8CDB-13DD66A32331}" type="parTrans" cxnId="{B3CDEFFD-D441-4613-88F1-2BEDF42938A7}">
      <dgm:prSet/>
      <dgm:spPr/>
      <dgm:t>
        <a:bodyPr/>
        <a:lstStyle/>
        <a:p>
          <a:endParaRPr lang="en-US"/>
        </a:p>
      </dgm:t>
    </dgm:pt>
    <dgm:pt modelId="{6942F4FC-15E8-413F-B43A-F4B781876180}" type="sibTrans" cxnId="{B3CDEFFD-D441-4613-88F1-2BEDF42938A7}">
      <dgm:prSet/>
      <dgm:spPr/>
      <dgm:t>
        <a:bodyPr/>
        <a:lstStyle/>
        <a:p>
          <a:endParaRPr lang="en-US"/>
        </a:p>
      </dgm:t>
    </dgm:pt>
    <dgm:pt modelId="{9160EB73-67F0-4F54-B578-AD4B9CD1BB4F}">
      <dgm:prSet/>
      <dgm:spPr/>
      <dgm:t>
        <a:bodyPr/>
        <a:lstStyle/>
        <a:p>
          <a:r>
            <a:rPr lang="en-US"/>
            <a:t>An effective leader has the skill to analyse situations for making decisions on overcoming problems. </a:t>
          </a:r>
        </a:p>
      </dgm:t>
    </dgm:pt>
    <dgm:pt modelId="{ED8DD74B-F1F5-4CD3-A068-075CEDE111F1}" type="parTrans" cxnId="{3BA01BAF-BF30-4776-AA83-D34BED76D060}">
      <dgm:prSet/>
      <dgm:spPr/>
      <dgm:t>
        <a:bodyPr/>
        <a:lstStyle/>
        <a:p>
          <a:endParaRPr lang="en-US"/>
        </a:p>
      </dgm:t>
    </dgm:pt>
    <dgm:pt modelId="{64B64A8B-9B3F-45E9-9F66-D3CC5351502D}" type="sibTrans" cxnId="{3BA01BAF-BF30-4776-AA83-D34BED76D060}">
      <dgm:prSet/>
      <dgm:spPr/>
      <dgm:t>
        <a:bodyPr/>
        <a:lstStyle/>
        <a:p>
          <a:endParaRPr lang="en-US"/>
        </a:p>
      </dgm:t>
    </dgm:pt>
    <dgm:pt modelId="{1A4A7FC4-8EDB-4121-A0B1-0156B9C3AD62}">
      <dgm:prSet/>
      <dgm:spPr/>
      <dgm:t>
        <a:bodyPr/>
        <a:lstStyle/>
        <a:p>
          <a:r>
            <a:rPr lang="en-US"/>
            <a:t>The case of “T.M Lewin” shows how the organisation had to suffer because of inflation in the country during the Covid-19 pandemic. </a:t>
          </a:r>
        </a:p>
      </dgm:t>
    </dgm:pt>
    <dgm:pt modelId="{066DFAFE-2E9A-43BB-B285-7AAA9B0B2729}" type="parTrans" cxnId="{72832F99-D5E9-435C-ABC2-E734EA72C065}">
      <dgm:prSet/>
      <dgm:spPr/>
      <dgm:t>
        <a:bodyPr/>
        <a:lstStyle/>
        <a:p>
          <a:endParaRPr lang="en-US"/>
        </a:p>
      </dgm:t>
    </dgm:pt>
    <dgm:pt modelId="{7124CFBA-FB09-4BC0-A945-2A4B1D173EBF}" type="sibTrans" cxnId="{72832F99-D5E9-435C-ABC2-E734EA72C065}">
      <dgm:prSet/>
      <dgm:spPr/>
      <dgm:t>
        <a:bodyPr/>
        <a:lstStyle/>
        <a:p>
          <a:endParaRPr lang="en-US"/>
        </a:p>
      </dgm:t>
    </dgm:pt>
    <dgm:pt modelId="{13AF4C3C-12DC-45C9-A0F0-F8FC413012A2}">
      <dgm:prSet/>
      <dgm:spPr/>
      <dgm:t>
        <a:bodyPr/>
        <a:lstStyle/>
        <a:p>
          <a:r>
            <a:rPr lang="en-US"/>
            <a:t>The instability because of the cost-of-living increase, inflation, and supply chain issue had led the organisation to face “Declining Profitability”.</a:t>
          </a:r>
        </a:p>
      </dgm:t>
    </dgm:pt>
    <dgm:pt modelId="{531AAED7-1A4F-405D-A6D9-AFC42A3FADA4}" type="parTrans" cxnId="{CA0B9B31-54F4-4176-9833-81307C962108}">
      <dgm:prSet/>
      <dgm:spPr/>
      <dgm:t>
        <a:bodyPr/>
        <a:lstStyle/>
        <a:p>
          <a:endParaRPr lang="en-US"/>
        </a:p>
      </dgm:t>
    </dgm:pt>
    <dgm:pt modelId="{0DC0B1C5-5882-4E91-AEEA-A4230C0FE865}" type="sibTrans" cxnId="{CA0B9B31-54F4-4176-9833-81307C962108}">
      <dgm:prSet/>
      <dgm:spPr/>
      <dgm:t>
        <a:bodyPr/>
        <a:lstStyle/>
        <a:p>
          <a:endParaRPr lang="en-US"/>
        </a:p>
      </dgm:t>
    </dgm:pt>
    <dgm:pt modelId="{6386D050-DF34-42BB-A53C-119791C1E522}" type="pres">
      <dgm:prSet presAssocID="{1CBF9384-F5C6-4C78-9211-F8BD51B8C55F}" presName="vert0" presStyleCnt="0">
        <dgm:presLayoutVars>
          <dgm:dir/>
          <dgm:animOne val="branch"/>
          <dgm:animLvl val="lvl"/>
        </dgm:presLayoutVars>
      </dgm:prSet>
      <dgm:spPr/>
    </dgm:pt>
    <dgm:pt modelId="{537FBAC9-8D92-4749-9B34-A7D48A96ED0A}" type="pres">
      <dgm:prSet presAssocID="{0E5B2B62-5F2F-4B01-82FE-A308D79DC61C}" presName="thickLine" presStyleLbl="alignNode1" presStyleIdx="0" presStyleCnt="4"/>
      <dgm:spPr/>
    </dgm:pt>
    <dgm:pt modelId="{23EF83B3-D8F9-4A77-9133-9FC089357914}" type="pres">
      <dgm:prSet presAssocID="{0E5B2B62-5F2F-4B01-82FE-A308D79DC61C}" presName="horz1" presStyleCnt="0"/>
      <dgm:spPr/>
    </dgm:pt>
    <dgm:pt modelId="{0E08153F-5ED6-43AB-9310-4C8B669F3DA0}" type="pres">
      <dgm:prSet presAssocID="{0E5B2B62-5F2F-4B01-82FE-A308D79DC61C}" presName="tx1" presStyleLbl="revTx" presStyleIdx="0" presStyleCnt="4"/>
      <dgm:spPr/>
    </dgm:pt>
    <dgm:pt modelId="{669ED3BD-8109-4EA8-8376-47B2DD7DAC0E}" type="pres">
      <dgm:prSet presAssocID="{0E5B2B62-5F2F-4B01-82FE-A308D79DC61C}" presName="vert1" presStyleCnt="0"/>
      <dgm:spPr/>
    </dgm:pt>
    <dgm:pt modelId="{1D0084FB-306C-43FD-871A-A65191D55D8D}" type="pres">
      <dgm:prSet presAssocID="{9160EB73-67F0-4F54-B578-AD4B9CD1BB4F}" presName="thickLine" presStyleLbl="alignNode1" presStyleIdx="1" presStyleCnt="4"/>
      <dgm:spPr/>
    </dgm:pt>
    <dgm:pt modelId="{4B36788A-5BE3-4A0D-BE20-61CB2E1ADF94}" type="pres">
      <dgm:prSet presAssocID="{9160EB73-67F0-4F54-B578-AD4B9CD1BB4F}" presName="horz1" presStyleCnt="0"/>
      <dgm:spPr/>
    </dgm:pt>
    <dgm:pt modelId="{DCC81C73-1B49-4FC7-BF19-8E6B51EEEE17}" type="pres">
      <dgm:prSet presAssocID="{9160EB73-67F0-4F54-B578-AD4B9CD1BB4F}" presName="tx1" presStyleLbl="revTx" presStyleIdx="1" presStyleCnt="4"/>
      <dgm:spPr/>
    </dgm:pt>
    <dgm:pt modelId="{924346BC-5E9B-4DA0-B74F-1B49CDAE618C}" type="pres">
      <dgm:prSet presAssocID="{9160EB73-67F0-4F54-B578-AD4B9CD1BB4F}" presName="vert1" presStyleCnt="0"/>
      <dgm:spPr/>
    </dgm:pt>
    <dgm:pt modelId="{BDE9C975-A2DF-4C61-B1B5-50A367C312CB}" type="pres">
      <dgm:prSet presAssocID="{1A4A7FC4-8EDB-4121-A0B1-0156B9C3AD62}" presName="thickLine" presStyleLbl="alignNode1" presStyleIdx="2" presStyleCnt="4"/>
      <dgm:spPr/>
    </dgm:pt>
    <dgm:pt modelId="{F26F3C5C-6F31-49F4-BF2A-629333207424}" type="pres">
      <dgm:prSet presAssocID="{1A4A7FC4-8EDB-4121-A0B1-0156B9C3AD62}" presName="horz1" presStyleCnt="0"/>
      <dgm:spPr/>
    </dgm:pt>
    <dgm:pt modelId="{68CA5386-3778-4777-98F0-74963F292A96}" type="pres">
      <dgm:prSet presAssocID="{1A4A7FC4-8EDB-4121-A0B1-0156B9C3AD62}" presName="tx1" presStyleLbl="revTx" presStyleIdx="2" presStyleCnt="4"/>
      <dgm:spPr/>
    </dgm:pt>
    <dgm:pt modelId="{B75B941A-493A-4E8A-B9CE-5D81017B38B3}" type="pres">
      <dgm:prSet presAssocID="{1A4A7FC4-8EDB-4121-A0B1-0156B9C3AD62}" presName="vert1" presStyleCnt="0"/>
      <dgm:spPr/>
    </dgm:pt>
    <dgm:pt modelId="{436AB0FB-BA08-4AB9-95F9-EDA1D6BC7816}" type="pres">
      <dgm:prSet presAssocID="{13AF4C3C-12DC-45C9-A0F0-F8FC413012A2}" presName="thickLine" presStyleLbl="alignNode1" presStyleIdx="3" presStyleCnt="4"/>
      <dgm:spPr/>
    </dgm:pt>
    <dgm:pt modelId="{D44AD0A6-C0D2-4653-9AEB-26F9102A2D2A}" type="pres">
      <dgm:prSet presAssocID="{13AF4C3C-12DC-45C9-A0F0-F8FC413012A2}" presName="horz1" presStyleCnt="0"/>
      <dgm:spPr/>
    </dgm:pt>
    <dgm:pt modelId="{66D5502A-FF89-4E55-9199-945BBD126AA2}" type="pres">
      <dgm:prSet presAssocID="{13AF4C3C-12DC-45C9-A0F0-F8FC413012A2}" presName="tx1" presStyleLbl="revTx" presStyleIdx="3" presStyleCnt="4"/>
      <dgm:spPr/>
    </dgm:pt>
    <dgm:pt modelId="{E784FDCE-7C6E-4F94-8737-201B923C51D0}" type="pres">
      <dgm:prSet presAssocID="{13AF4C3C-12DC-45C9-A0F0-F8FC413012A2}" presName="vert1" presStyleCnt="0"/>
      <dgm:spPr/>
    </dgm:pt>
  </dgm:ptLst>
  <dgm:cxnLst>
    <dgm:cxn modelId="{37E0CA17-2E25-47E4-B1E4-C5F22F2F992F}" type="presOf" srcId="{13AF4C3C-12DC-45C9-A0F0-F8FC413012A2}" destId="{66D5502A-FF89-4E55-9199-945BBD126AA2}" srcOrd="0" destOrd="0" presId="urn:microsoft.com/office/officeart/2008/layout/LinedList"/>
    <dgm:cxn modelId="{CA0B9B31-54F4-4176-9833-81307C962108}" srcId="{1CBF9384-F5C6-4C78-9211-F8BD51B8C55F}" destId="{13AF4C3C-12DC-45C9-A0F0-F8FC413012A2}" srcOrd="3" destOrd="0" parTransId="{531AAED7-1A4F-405D-A6D9-AFC42A3FADA4}" sibTransId="{0DC0B1C5-5882-4E91-AEEA-A4230C0FE865}"/>
    <dgm:cxn modelId="{452B1564-6807-422A-BA80-CD8210C233D1}" type="presOf" srcId="{0E5B2B62-5F2F-4B01-82FE-A308D79DC61C}" destId="{0E08153F-5ED6-43AB-9310-4C8B669F3DA0}" srcOrd="0" destOrd="0" presId="urn:microsoft.com/office/officeart/2008/layout/LinedList"/>
    <dgm:cxn modelId="{B702E488-E9C4-4709-9B88-B74CD88716BC}" type="presOf" srcId="{1A4A7FC4-8EDB-4121-A0B1-0156B9C3AD62}" destId="{68CA5386-3778-4777-98F0-74963F292A96}" srcOrd="0" destOrd="0" presId="urn:microsoft.com/office/officeart/2008/layout/LinedList"/>
    <dgm:cxn modelId="{72832F99-D5E9-435C-ABC2-E734EA72C065}" srcId="{1CBF9384-F5C6-4C78-9211-F8BD51B8C55F}" destId="{1A4A7FC4-8EDB-4121-A0B1-0156B9C3AD62}" srcOrd="2" destOrd="0" parTransId="{066DFAFE-2E9A-43BB-B285-7AAA9B0B2729}" sibTransId="{7124CFBA-FB09-4BC0-A945-2A4B1D173EBF}"/>
    <dgm:cxn modelId="{226818A8-8DED-4181-8EE4-FCF0E5888931}" type="presOf" srcId="{9160EB73-67F0-4F54-B578-AD4B9CD1BB4F}" destId="{DCC81C73-1B49-4FC7-BF19-8E6B51EEEE17}" srcOrd="0" destOrd="0" presId="urn:microsoft.com/office/officeart/2008/layout/LinedList"/>
    <dgm:cxn modelId="{3BA01BAF-BF30-4776-AA83-D34BED76D060}" srcId="{1CBF9384-F5C6-4C78-9211-F8BD51B8C55F}" destId="{9160EB73-67F0-4F54-B578-AD4B9CD1BB4F}" srcOrd="1" destOrd="0" parTransId="{ED8DD74B-F1F5-4CD3-A068-075CEDE111F1}" sibTransId="{64B64A8B-9B3F-45E9-9F66-D3CC5351502D}"/>
    <dgm:cxn modelId="{5B9F36EA-3B98-4077-8A26-72FE22859895}" type="presOf" srcId="{1CBF9384-F5C6-4C78-9211-F8BD51B8C55F}" destId="{6386D050-DF34-42BB-A53C-119791C1E522}" srcOrd="0" destOrd="0" presId="urn:microsoft.com/office/officeart/2008/layout/LinedList"/>
    <dgm:cxn modelId="{B3CDEFFD-D441-4613-88F1-2BEDF42938A7}" srcId="{1CBF9384-F5C6-4C78-9211-F8BD51B8C55F}" destId="{0E5B2B62-5F2F-4B01-82FE-A308D79DC61C}" srcOrd="0" destOrd="0" parTransId="{CAE1E456-07A0-49BA-8CDB-13DD66A32331}" sibTransId="{6942F4FC-15E8-413F-B43A-F4B781876180}"/>
    <dgm:cxn modelId="{9C06F0D8-1A23-49C7-9FDC-300E8B124DA6}" type="presParOf" srcId="{6386D050-DF34-42BB-A53C-119791C1E522}" destId="{537FBAC9-8D92-4749-9B34-A7D48A96ED0A}" srcOrd="0" destOrd="0" presId="urn:microsoft.com/office/officeart/2008/layout/LinedList"/>
    <dgm:cxn modelId="{1CC47336-6F3E-4336-A800-0DE08C2ECB52}" type="presParOf" srcId="{6386D050-DF34-42BB-A53C-119791C1E522}" destId="{23EF83B3-D8F9-4A77-9133-9FC089357914}" srcOrd="1" destOrd="0" presId="urn:microsoft.com/office/officeart/2008/layout/LinedList"/>
    <dgm:cxn modelId="{57852FBD-FFC7-4A91-B54F-26CAFAD5DD01}" type="presParOf" srcId="{23EF83B3-D8F9-4A77-9133-9FC089357914}" destId="{0E08153F-5ED6-43AB-9310-4C8B669F3DA0}" srcOrd="0" destOrd="0" presId="urn:microsoft.com/office/officeart/2008/layout/LinedList"/>
    <dgm:cxn modelId="{F26791A3-8095-442C-B32E-AB46A96F6388}" type="presParOf" srcId="{23EF83B3-D8F9-4A77-9133-9FC089357914}" destId="{669ED3BD-8109-4EA8-8376-47B2DD7DAC0E}" srcOrd="1" destOrd="0" presId="urn:microsoft.com/office/officeart/2008/layout/LinedList"/>
    <dgm:cxn modelId="{88B1DA24-4E0E-40C0-AF50-501A3357DD49}" type="presParOf" srcId="{6386D050-DF34-42BB-A53C-119791C1E522}" destId="{1D0084FB-306C-43FD-871A-A65191D55D8D}" srcOrd="2" destOrd="0" presId="urn:microsoft.com/office/officeart/2008/layout/LinedList"/>
    <dgm:cxn modelId="{C330FB4B-DF04-48A8-80B6-C166A6F2BC97}" type="presParOf" srcId="{6386D050-DF34-42BB-A53C-119791C1E522}" destId="{4B36788A-5BE3-4A0D-BE20-61CB2E1ADF94}" srcOrd="3" destOrd="0" presId="urn:microsoft.com/office/officeart/2008/layout/LinedList"/>
    <dgm:cxn modelId="{47E45742-2D4E-460E-96DA-3EA247A88D7D}" type="presParOf" srcId="{4B36788A-5BE3-4A0D-BE20-61CB2E1ADF94}" destId="{DCC81C73-1B49-4FC7-BF19-8E6B51EEEE17}" srcOrd="0" destOrd="0" presId="urn:microsoft.com/office/officeart/2008/layout/LinedList"/>
    <dgm:cxn modelId="{8FACE8E7-C47C-41A2-903B-7048EA75BDDF}" type="presParOf" srcId="{4B36788A-5BE3-4A0D-BE20-61CB2E1ADF94}" destId="{924346BC-5E9B-4DA0-B74F-1B49CDAE618C}" srcOrd="1" destOrd="0" presId="urn:microsoft.com/office/officeart/2008/layout/LinedList"/>
    <dgm:cxn modelId="{6954D2AC-8BB8-4ECE-9E25-3A3BC3502C5D}" type="presParOf" srcId="{6386D050-DF34-42BB-A53C-119791C1E522}" destId="{BDE9C975-A2DF-4C61-B1B5-50A367C312CB}" srcOrd="4" destOrd="0" presId="urn:microsoft.com/office/officeart/2008/layout/LinedList"/>
    <dgm:cxn modelId="{FE42D018-0D7C-49B4-8B8C-99F03F170EAB}" type="presParOf" srcId="{6386D050-DF34-42BB-A53C-119791C1E522}" destId="{F26F3C5C-6F31-49F4-BF2A-629333207424}" srcOrd="5" destOrd="0" presId="urn:microsoft.com/office/officeart/2008/layout/LinedList"/>
    <dgm:cxn modelId="{F28913C4-99F0-4267-A299-A40845883B18}" type="presParOf" srcId="{F26F3C5C-6F31-49F4-BF2A-629333207424}" destId="{68CA5386-3778-4777-98F0-74963F292A96}" srcOrd="0" destOrd="0" presId="urn:microsoft.com/office/officeart/2008/layout/LinedList"/>
    <dgm:cxn modelId="{84066070-F849-4E69-B0CD-590FEB35DDDB}" type="presParOf" srcId="{F26F3C5C-6F31-49F4-BF2A-629333207424}" destId="{B75B941A-493A-4E8A-B9CE-5D81017B38B3}" srcOrd="1" destOrd="0" presId="urn:microsoft.com/office/officeart/2008/layout/LinedList"/>
    <dgm:cxn modelId="{30B8C33F-2175-4420-B4CC-B3ABF4B8CE89}" type="presParOf" srcId="{6386D050-DF34-42BB-A53C-119791C1E522}" destId="{436AB0FB-BA08-4AB9-95F9-EDA1D6BC7816}" srcOrd="6" destOrd="0" presId="urn:microsoft.com/office/officeart/2008/layout/LinedList"/>
    <dgm:cxn modelId="{DFE8FFFB-1A4A-45C2-B663-B21911320F54}" type="presParOf" srcId="{6386D050-DF34-42BB-A53C-119791C1E522}" destId="{D44AD0A6-C0D2-4653-9AEB-26F9102A2D2A}" srcOrd="7" destOrd="0" presId="urn:microsoft.com/office/officeart/2008/layout/LinedList"/>
    <dgm:cxn modelId="{33279381-273F-4FE9-9354-3E7833AD4BBF}" type="presParOf" srcId="{D44AD0A6-C0D2-4653-9AEB-26F9102A2D2A}" destId="{66D5502A-FF89-4E55-9199-945BBD126AA2}" srcOrd="0" destOrd="0" presId="urn:microsoft.com/office/officeart/2008/layout/LinedList"/>
    <dgm:cxn modelId="{65012DEE-1D3C-4312-B47E-29949C1101C9}" type="presParOf" srcId="{D44AD0A6-C0D2-4653-9AEB-26F9102A2D2A}" destId="{E784FDCE-7C6E-4F94-8737-201B923C51D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02006D-5112-4EAF-9241-2E7117719277}"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t>
        <a:bodyPr/>
        <a:lstStyle/>
        <a:p>
          <a:endParaRPr lang="en-US"/>
        </a:p>
      </dgm:t>
    </dgm:pt>
    <dgm:pt modelId="{5454C7A0-D2BE-4F66-9E1C-B9D89784AB3C}">
      <dgm:prSet/>
      <dgm:spPr/>
      <dgm:t>
        <a:bodyPr/>
        <a:lstStyle/>
        <a:p>
          <a:pPr>
            <a:lnSpc>
              <a:spcPct val="100000"/>
            </a:lnSpc>
          </a:pPr>
          <a:r>
            <a:rPr lang="en-US"/>
            <a:t>Accounting Equation Indicator </a:t>
          </a:r>
        </a:p>
      </dgm:t>
    </dgm:pt>
    <dgm:pt modelId="{0F5D57A6-DAB2-4422-94CC-81C748524B2F}" type="parTrans" cxnId="{1DA85F9D-D4BE-499C-BE35-C580AA3F0343}">
      <dgm:prSet/>
      <dgm:spPr/>
      <dgm:t>
        <a:bodyPr/>
        <a:lstStyle/>
        <a:p>
          <a:endParaRPr lang="en-US"/>
        </a:p>
      </dgm:t>
    </dgm:pt>
    <dgm:pt modelId="{DA9F3F91-B4E6-488B-AC7C-FCEA6912BF74}" type="sibTrans" cxnId="{1DA85F9D-D4BE-499C-BE35-C580AA3F0343}">
      <dgm:prSet/>
      <dgm:spPr/>
      <dgm:t>
        <a:bodyPr/>
        <a:lstStyle/>
        <a:p>
          <a:endParaRPr lang="en-US"/>
        </a:p>
      </dgm:t>
    </dgm:pt>
    <dgm:pt modelId="{0020C942-C958-45CC-AE38-801FC88DF84A}">
      <dgm:prSet/>
      <dgm:spPr/>
      <dgm:t>
        <a:bodyPr/>
        <a:lstStyle/>
        <a:p>
          <a:pPr>
            <a:lnSpc>
              <a:spcPct val="100000"/>
            </a:lnSpc>
          </a:pPr>
          <a:r>
            <a:rPr lang="en-US"/>
            <a:t>Increased Supplier Costs </a:t>
          </a:r>
        </a:p>
      </dgm:t>
    </dgm:pt>
    <dgm:pt modelId="{7295C2A8-F8CE-48F8-BAF2-05690597A7FB}" type="parTrans" cxnId="{A7E84634-62F4-4DC2-B1A6-61E428F7DFDC}">
      <dgm:prSet/>
      <dgm:spPr/>
      <dgm:t>
        <a:bodyPr/>
        <a:lstStyle/>
        <a:p>
          <a:endParaRPr lang="en-US"/>
        </a:p>
      </dgm:t>
    </dgm:pt>
    <dgm:pt modelId="{6E199277-27A5-4472-AD8D-760CC254C739}" type="sibTrans" cxnId="{A7E84634-62F4-4DC2-B1A6-61E428F7DFDC}">
      <dgm:prSet/>
      <dgm:spPr/>
      <dgm:t>
        <a:bodyPr/>
        <a:lstStyle/>
        <a:p>
          <a:endParaRPr lang="en-US"/>
        </a:p>
      </dgm:t>
    </dgm:pt>
    <dgm:pt modelId="{0931C7A7-0E32-409C-8639-90BCF36F35C8}">
      <dgm:prSet/>
      <dgm:spPr/>
      <dgm:t>
        <a:bodyPr/>
        <a:lstStyle/>
        <a:p>
          <a:pPr>
            <a:lnSpc>
              <a:spcPct val="100000"/>
            </a:lnSpc>
          </a:pPr>
          <a:r>
            <a:rPr lang="en-US"/>
            <a:t>Lower Price Goods </a:t>
          </a:r>
        </a:p>
      </dgm:t>
    </dgm:pt>
    <dgm:pt modelId="{C150018D-9332-43B3-A357-C0701C08822D}" type="parTrans" cxnId="{483B3620-761D-4B4F-BDDD-07611B3430A1}">
      <dgm:prSet/>
      <dgm:spPr/>
      <dgm:t>
        <a:bodyPr/>
        <a:lstStyle/>
        <a:p>
          <a:endParaRPr lang="en-US"/>
        </a:p>
      </dgm:t>
    </dgm:pt>
    <dgm:pt modelId="{D1EE60EA-2DF6-4521-A9CC-0985051DD586}" type="sibTrans" cxnId="{483B3620-761D-4B4F-BDDD-07611B3430A1}">
      <dgm:prSet/>
      <dgm:spPr/>
      <dgm:t>
        <a:bodyPr/>
        <a:lstStyle/>
        <a:p>
          <a:endParaRPr lang="en-US"/>
        </a:p>
      </dgm:t>
    </dgm:pt>
    <dgm:pt modelId="{BEF66EF6-9F6C-4392-B010-0D94D0568539}" type="pres">
      <dgm:prSet presAssocID="{9D02006D-5112-4EAF-9241-2E7117719277}" presName="root" presStyleCnt="0">
        <dgm:presLayoutVars>
          <dgm:dir/>
          <dgm:resizeHandles val="exact"/>
        </dgm:presLayoutVars>
      </dgm:prSet>
      <dgm:spPr/>
    </dgm:pt>
    <dgm:pt modelId="{955B2919-5577-4C51-B3A3-2D07B0622AC6}" type="pres">
      <dgm:prSet presAssocID="{5454C7A0-D2BE-4F66-9E1C-B9D89784AB3C}" presName="compNode" presStyleCnt="0"/>
      <dgm:spPr/>
    </dgm:pt>
    <dgm:pt modelId="{B5176D66-20C3-435D-8D8C-C4D39F67C274}" type="pres">
      <dgm:prSet presAssocID="{5454C7A0-D2BE-4F66-9E1C-B9D89784AB3C}" presName="bgRect" presStyleLbl="bgShp" presStyleIdx="0" presStyleCnt="3"/>
      <dgm:spPr/>
    </dgm:pt>
    <dgm:pt modelId="{8E9E01BB-C401-44E5-9E2A-0EC989EB594A}" type="pres">
      <dgm:prSet presAssocID="{5454C7A0-D2BE-4F66-9E1C-B9D89784AB3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46864C46-AAA7-4DC5-8142-D6A80D5FC5C8}" type="pres">
      <dgm:prSet presAssocID="{5454C7A0-D2BE-4F66-9E1C-B9D89784AB3C}" presName="spaceRect" presStyleCnt="0"/>
      <dgm:spPr/>
    </dgm:pt>
    <dgm:pt modelId="{B79E5693-9CFE-495E-A533-83DB6BA696D3}" type="pres">
      <dgm:prSet presAssocID="{5454C7A0-D2BE-4F66-9E1C-B9D89784AB3C}" presName="parTx" presStyleLbl="revTx" presStyleIdx="0" presStyleCnt="3">
        <dgm:presLayoutVars>
          <dgm:chMax val="0"/>
          <dgm:chPref val="0"/>
        </dgm:presLayoutVars>
      </dgm:prSet>
      <dgm:spPr/>
    </dgm:pt>
    <dgm:pt modelId="{465CF95F-FB21-440D-9CB0-61A89C3C4EF1}" type="pres">
      <dgm:prSet presAssocID="{DA9F3F91-B4E6-488B-AC7C-FCEA6912BF74}" presName="sibTrans" presStyleCnt="0"/>
      <dgm:spPr/>
    </dgm:pt>
    <dgm:pt modelId="{C68F30E2-1928-41C6-BF67-442CDD416213}" type="pres">
      <dgm:prSet presAssocID="{0020C942-C958-45CC-AE38-801FC88DF84A}" presName="compNode" presStyleCnt="0"/>
      <dgm:spPr/>
    </dgm:pt>
    <dgm:pt modelId="{B1933742-4706-461A-95C0-912CE47EF0D7}" type="pres">
      <dgm:prSet presAssocID="{0020C942-C958-45CC-AE38-801FC88DF84A}" presName="bgRect" presStyleLbl="bgShp" presStyleIdx="1" presStyleCnt="3"/>
      <dgm:spPr/>
    </dgm:pt>
    <dgm:pt modelId="{FB684A40-B60B-40E9-A120-FB2BBC38DC38}" type="pres">
      <dgm:prSet presAssocID="{0020C942-C958-45CC-AE38-801FC88DF8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903CDF0-3F6E-4AB0-87B3-E423550554B4}" type="pres">
      <dgm:prSet presAssocID="{0020C942-C958-45CC-AE38-801FC88DF84A}" presName="spaceRect" presStyleCnt="0"/>
      <dgm:spPr/>
    </dgm:pt>
    <dgm:pt modelId="{2E18DE53-50C5-407C-8E9D-AF9FA17B83D1}" type="pres">
      <dgm:prSet presAssocID="{0020C942-C958-45CC-AE38-801FC88DF84A}" presName="parTx" presStyleLbl="revTx" presStyleIdx="1" presStyleCnt="3">
        <dgm:presLayoutVars>
          <dgm:chMax val="0"/>
          <dgm:chPref val="0"/>
        </dgm:presLayoutVars>
      </dgm:prSet>
      <dgm:spPr/>
    </dgm:pt>
    <dgm:pt modelId="{F2007F42-6926-4A1E-8534-566DA21B10F8}" type="pres">
      <dgm:prSet presAssocID="{6E199277-27A5-4472-AD8D-760CC254C739}" presName="sibTrans" presStyleCnt="0"/>
      <dgm:spPr/>
    </dgm:pt>
    <dgm:pt modelId="{04BD44D3-87E9-4E8B-9FCE-6F4DB6D773B8}" type="pres">
      <dgm:prSet presAssocID="{0931C7A7-0E32-409C-8639-90BCF36F35C8}" presName="compNode" presStyleCnt="0"/>
      <dgm:spPr/>
    </dgm:pt>
    <dgm:pt modelId="{7847CB06-98AB-4167-9DDE-59A95BB4C36C}" type="pres">
      <dgm:prSet presAssocID="{0931C7A7-0E32-409C-8639-90BCF36F35C8}" presName="bgRect" presStyleLbl="bgShp" presStyleIdx="2" presStyleCnt="3"/>
      <dgm:spPr/>
    </dgm:pt>
    <dgm:pt modelId="{F7EC90E7-C24E-457E-AA59-03FD8896BF37}" type="pres">
      <dgm:prSet presAssocID="{0931C7A7-0E32-409C-8639-90BCF36F35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g"/>
        </a:ext>
      </dgm:extLst>
    </dgm:pt>
    <dgm:pt modelId="{F72D09D3-5593-477E-A864-AF0BD262AC7E}" type="pres">
      <dgm:prSet presAssocID="{0931C7A7-0E32-409C-8639-90BCF36F35C8}" presName="spaceRect" presStyleCnt="0"/>
      <dgm:spPr/>
    </dgm:pt>
    <dgm:pt modelId="{7A8B82A6-59DE-4095-B3C0-C1D95585A043}" type="pres">
      <dgm:prSet presAssocID="{0931C7A7-0E32-409C-8639-90BCF36F35C8}" presName="parTx" presStyleLbl="revTx" presStyleIdx="2" presStyleCnt="3">
        <dgm:presLayoutVars>
          <dgm:chMax val="0"/>
          <dgm:chPref val="0"/>
        </dgm:presLayoutVars>
      </dgm:prSet>
      <dgm:spPr/>
    </dgm:pt>
  </dgm:ptLst>
  <dgm:cxnLst>
    <dgm:cxn modelId="{483B3620-761D-4B4F-BDDD-07611B3430A1}" srcId="{9D02006D-5112-4EAF-9241-2E7117719277}" destId="{0931C7A7-0E32-409C-8639-90BCF36F35C8}" srcOrd="2" destOrd="0" parTransId="{C150018D-9332-43B3-A357-C0701C08822D}" sibTransId="{D1EE60EA-2DF6-4521-A9CC-0985051DD586}"/>
    <dgm:cxn modelId="{A7E84634-62F4-4DC2-B1A6-61E428F7DFDC}" srcId="{9D02006D-5112-4EAF-9241-2E7117719277}" destId="{0020C942-C958-45CC-AE38-801FC88DF84A}" srcOrd="1" destOrd="0" parTransId="{7295C2A8-F8CE-48F8-BAF2-05690597A7FB}" sibTransId="{6E199277-27A5-4472-AD8D-760CC254C739}"/>
    <dgm:cxn modelId="{1DA4DF3D-7F86-4B7B-B8DD-C54389B999E3}" type="presOf" srcId="{9D02006D-5112-4EAF-9241-2E7117719277}" destId="{BEF66EF6-9F6C-4392-B010-0D94D0568539}" srcOrd="0" destOrd="0" presId="urn:microsoft.com/office/officeart/2018/2/layout/IconVerticalSolidList"/>
    <dgm:cxn modelId="{98746944-52FC-4D1C-A3FA-36657F0DC5DF}" type="presOf" srcId="{5454C7A0-D2BE-4F66-9E1C-B9D89784AB3C}" destId="{B79E5693-9CFE-495E-A533-83DB6BA696D3}" srcOrd="0" destOrd="0" presId="urn:microsoft.com/office/officeart/2018/2/layout/IconVerticalSolidList"/>
    <dgm:cxn modelId="{B4DD0F8A-F3D0-45A1-97AF-FBCBF1E514F8}" type="presOf" srcId="{0020C942-C958-45CC-AE38-801FC88DF84A}" destId="{2E18DE53-50C5-407C-8E9D-AF9FA17B83D1}" srcOrd="0" destOrd="0" presId="urn:microsoft.com/office/officeart/2018/2/layout/IconVerticalSolidList"/>
    <dgm:cxn modelId="{1DA85F9D-D4BE-499C-BE35-C580AA3F0343}" srcId="{9D02006D-5112-4EAF-9241-2E7117719277}" destId="{5454C7A0-D2BE-4F66-9E1C-B9D89784AB3C}" srcOrd="0" destOrd="0" parTransId="{0F5D57A6-DAB2-4422-94CC-81C748524B2F}" sibTransId="{DA9F3F91-B4E6-488B-AC7C-FCEA6912BF74}"/>
    <dgm:cxn modelId="{FA60A9D6-CA83-429B-B2B8-2187EB9F7ECA}" type="presOf" srcId="{0931C7A7-0E32-409C-8639-90BCF36F35C8}" destId="{7A8B82A6-59DE-4095-B3C0-C1D95585A043}" srcOrd="0" destOrd="0" presId="urn:microsoft.com/office/officeart/2018/2/layout/IconVerticalSolidList"/>
    <dgm:cxn modelId="{45B8D753-EAC2-400F-B961-8663E1E39B57}" type="presParOf" srcId="{BEF66EF6-9F6C-4392-B010-0D94D0568539}" destId="{955B2919-5577-4C51-B3A3-2D07B0622AC6}" srcOrd="0" destOrd="0" presId="urn:microsoft.com/office/officeart/2018/2/layout/IconVerticalSolidList"/>
    <dgm:cxn modelId="{5E7DEF0C-07BD-49E6-B7D2-5313EABDC448}" type="presParOf" srcId="{955B2919-5577-4C51-B3A3-2D07B0622AC6}" destId="{B5176D66-20C3-435D-8D8C-C4D39F67C274}" srcOrd="0" destOrd="0" presId="urn:microsoft.com/office/officeart/2018/2/layout/IconVerticalSolidList"/>
    <dgm:cxn modelId="{5C306FA2-2A37-4E7F-9D50-F88001288450}" type="presParOf" srcId="{955B2919-5577-4C51-B3A3-2D07B0622AC6}" destId="{8E9E01BB-C401-44E5-9E2A-0EC989EB594A}" srcOrd="1" destOrd="0" presId="urn:microsoft.com/office/officeart/2018/2/layout/IconVerticalSolidList"/>
    <dgm:cxn modelId="{A75ED7DD-EB02-4C3D-95FA-2268F0ABF566}" type="presParOf" srcId="{955B2919-5577-4C51-B3A3-2D07B0622AC6}" destId="{46864C46-AAA7-4DC5-8142-D6A80D5FC5C8}" srcOrd="2" destOrd="0" presId="urn:microsoft.com/office/officeart/2018/2/layout/IconVerticalSolidList"/>
    <dgm:cxn modelId="{0BA90939-E6F4-425C-9225-413DEDE19A15}" type="presParOf" srcId="{955B2919-5577-4C51-B3A3-2D07B0622AC6}" destId="{B79E5693-9CFE-495E-A533-83DB6BA696D3}" srcOrd="3" destOrd="0" presId="urn:microsoft.com/office/officeart/2018/2/layout/IconVerticalSolidList"/>
    <dgm:cxn modelId="{219AAE9B-CBA6-4F60-9A62-92EAE3001FA0}" type="presParOf" srcId="{BEF66EF6-9F6C-4392-B010-0D94D0568539}" destId="{465CF95F-FB21-440D-9CB0-61A89C3C4EF1}" srcOrd="1" destOrd="0" presId="urn:microsoft.com/office/officeart/2018/2/layout/IconVerticalSolidList"/>
    <dgm:cxn modelId="{527ABB52-2697-47CD-8DFE-2BF5FC98A65A}" type="presParOf" srcId="{BEF66EF6-9F6C-4392-B010-0D94D0568539}" destId="{C68F30E2-1928-41C6-BF67-442CDD416213}" srcOrd="2" destOrd="0" presId="urn:microsoft.com/office/officeart/2018/2/layout/IconVerticalSolidList"/>
    <dgm:cxn modelId="{F11F02B8-D543-46FD-B2E1-514EFAB1A4A3}" type="presParOf" srcId="{C68F30E2-1928-41C6-BF67-442CDD416213}" destId="{B1933742-4706-461A-95C0-912CE47EF0D7}" srcOrd="0" destOrd="0" presId="urn:microsoft.com/office/officeart/2018/2/layout/IconVerticalSolidList"/>
    <dgm:cxn modelId="{ED27F346-F840-4F65-AE25-5ECCB87C15CC}" type="presParOf" srcId="{C68F30E2-1928-41C6-BF67-442CDD416213}" destId="{FB684A40-B60B-40E9-A120-FB2BBC38DC38}" srcOrd="1" destOrd="0" presId="urn:microsoft.com/office/officeart/2018/2/layout/IconVerticalSolidList"/>
    <dgm:cxn modelId="{F6BAA5A5-7DA8-48EE-A937-BDBDFD556526}" type="presParOf" srcId="{C68F30E2-1928-41C6-BF67-442CDD416213}" destId="{8903CDF0-3F6E-4AB0-87B3-E423550554B4}" srcOrd="2" destOrd="0" presId="urn:microsoft.com/office/officeart/2018/2/layout/IconVerticalSolidList"/>
    <dgm:cxn modelId="{DEE8B50C-8473-44A2-9E47-92FE9D67E9AA}" type="presParOf" srcId="{C68F30E2-1928-41C6-BF67-442CDD416213}" destId="{2E18DE53-50C5-407C-8E9D-AF9FA17B83D1}" srcOrd="3" destOrd="0" presId="urn:microsoft.com/office/officeart/2018/2/layout/IconVerticalSolidList"/>
    <dgm:cxn modelId="{2CAB28BC-6DA3-439C-AD78-8DB0E1F54AC6}" type="presParOf" srcId="{BEF66EF6-9F6C-4392-B010-0D94D0568539}" destId="{F2007F42-6926-4A1E-8534-566DA21B10F8}" srcOrd="3" destOrd="0" presId="urn:microsoft.com/office/officeart/2018/2/layout/IconVerticalSolidList"/>
    <dgm:cxn modelId="{525C1C56-8FB1-4954-B3D5-B5DD75B12824}" type="presParOf" srcId="{BEF66EF6-9F6C-4392-B010-0D94D0568539}" destId="{04BD44D3-87E9-4E8B-9FCE-6F4DB6D773B8}" srcOrd="4" destOrd="0" presId="urn:microsoft.com/office/officeart/2018/2/layout/IconVerticalSolidList"/>
    <dgm:cxn modelId="{18B0B526-971A-44A1-A0E8-B00E750D8571}" type="presParOf" srcId="{04BD44D3-87E9-4E8B-9FCE-6F4DB6D773B8}" destId="{7847CB06-98AB-4167-9DDE-59A95BB4C36C}" srcOrd="0" destOrd="0" presId="urn:microsoft.com/office/officeart/2018/2/layout/IconVerticalSolidList"/>
    <dgm:cxn modelId="{F4AED199-E457-490A-BBC7-7970B5244531}" type="presParOf" srcId="{04BD44D3-87E9-4E8B-9FCE-6F4DB6D773B8}" destId="{F7EC90E7-C24E-457E-AA59-03FD8896BF37}" srcOrd="1" destOrd="0" presId="urn:microsoft.com/office/officeart/2018/2/layout/IconVerticalSolidList"/>
    <dgm:cxn modelId="{B42A1647-FA1B-4FD4-9606-04634067B331}" type="presParOf" srcId="{04BD44D3-87E9-4E8B-9FCE-6F4DB6D773B8}" destId="{F72D09D3-5593-477E-A864-AF0BD262AC7E}" srcOrd="2" destOrd="0" presId="urn:microsoft.com/office/officeart/2018/2/layout/IconVerticalSolidList"/>
    <dgm:cxn modelId="{D9F64E28-85B3-4AB8-91DD-E41D02C7D22F}" type="presParOf" srcId="{04BD44D3-87E9-4E8B-9FCE-6F4DB6D773B8}" destId="{7A8B82A6-59DE-4095-B3C0-C1D95585A04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71789C-38F0-4819-B6DB-3300C0B1B82A}" type="doc">
      <dgm:prSet loTypeId="urn:microsoft.com/office/officeart/2005/8/layout/list1" loCatId="list" qsTypeId="urn:microsoft.com/office/officeart/2005/8/quickstyle/simple2" qsCatId="simple" csTypeId="urn:microsoft.com/office/officeart/2005/8/colors/colorful1" csCatId="colorful"/>
      <dgm:spPr/>
      <dgm:t>
        <a:bodyPr/>
        <a:lstStyle/>
        <a:p>
          <a:endParaRPr lang="en-US"/>
        </a:p>
      </dgm:t>
    </dgm:pt>
    <dgm:pt modelId="{B68EFB78-7C71-42CE-AA75-376EE39CF807}">
      <dgm:prSet/>
      <dgm:spPr/>
      <dgm:t>
        <a:bodyPr/>
        <a:lstStyle/>
        <a:p>
          <a:r>
            <a:rPr lang="en-US"/>
            <a:t>Political Factors </a:t>
          </a:r>
        </a:p>
      </dgm:t>
    </dgm:pt>
    <dgm:pt modelId="{FF9C0AE0-9596-4AE0-B71F-8749AA503651}" type="parTrans" cxnId="{5BFEC078-916F-4367-BC2C-60523986325D}">
      <dgm:prSet/>
      <dgm:spPr/>
      <dgm:t>
        <a:bodyPr/>
        <a:lstStyle/>
        <a:p>
          <a:endParaRPr lang="en-US"/>
        </a:p>
      </dgm:t>
    </dgm:pt>
    <dgm:pt modelId="{2EED16D6-8C5C-456B-8849-B5F361E5D678}" type="sibTrans" cxnId="{5BFEC078-916F-4367-BC2C-60523986325D}">
      <dgm:prSet/>
      <dgm:spPr/>
      <dgm:t>
        <a:bodyPr/>
        <a:lstStyle/>
        <a:p>
          <a:endParaRPr lang="en-US"/>
        </a:p>
      </dgm:t>
    </dgm:pt>
    <dgm:pt modelId="{9A0DE3EC-2F4E-4706-882C-4D8818366539}">
      <dgm:prSet/>
      <dgm:spPr/>
      <dgm:t>
        <a:bodyPr/>
        <a:lstStyle/>
        <a:p>
          <a:r>
            <a:rPr lang="en-US"/>
            <a:t>Stable Political Environment </a:t>
          </a:r>
        </a:p>
      </dgm:t>
    </dgm:pt>
    <dgm:pt modelId="{0B0F8224-8A40-4D6D-BBB5-FEE2E6976B86}" type="parTrans" cxnId="{FF94927E-1349-4F78-AE3A-5501D494B6D2}">
      <dgm:prSet/>
      <dgm:spPr/>
      <dgm:t>
        <a:bodyPr/>
        <a:lstStyle/>
        <a:p>
          <a:endParaRPr lang="en-US"/>
        </a:p>
      </dgm:t>
    </dgm:pt>
    <dgm:pt modelId="{D2AA08A0-9845-4197-8633-E9BF20B367DA}" type="sibTrans" cxnId="{FF94927E-1349-4F78-AE3A-5501D494B6D2}">
      <dgm:prSet/>
      <dgm:spPr/>
      <dgm:t>
        <a:bodyPr/>
        <a:lstStyle/>
        <a:p>
          <a:endParaRPr lang="en-US"/>
        </a:p>
      </dgm:t>
    </dgm:pt>
    <dgm:pt modelId="{53661597-FBD9-4878-8004-AB6D9F1E4610}">
      <dgm:prSet/>
      <dgm:spPr/>
      <dgm:t>
        <a:bodyPr/>
        <a:lstStyle/>
        <a:p>
          <a:r>
            <a:rPr lang="en-US"/>
            <a:t>Brexit Deal </a:t>
          </a:r>
        </a:p>
      </dgm:t>
    </dgm:pt>
    <dgm:pt modelId="{1781436F-A082-4A5F-AF41-3282299227C6}" type="parTrans" cxnId="{080BD1E7-D8C1-4851-92E7-94F85489C65A}">
      <dgm:prSet/>
      <dgm:spPr/>
      <dgm:t>
        <a:bodyPr/>
        <a:lstStyle/>
        <a:p>
          <a:endParaRPr lang="en-US"/>
        </a:p>
      </dgm:t>
    </dgm:pt>
    <dgm:pt modelId="{B161119A-00FE-4D00-877E-C0B384EE5E22}" type="sibTrans" cxnId="{080BD1E7-D8C1-4851-92E7-94F85489C65A}">
      <dgm:prSet/>
      <dgm:spPr/>
      <dgm:t>
        <a:bodyPr/>
        <a:lstStyle/>
        <a:p>
          <a:endParaRPr lang="en-US"/>
        </a:p>
      </dgm:t>
    </dgm:pt>
    <dgm:pt modelId="{F40E7CAD-5756-4A64-8426-B53121E6B157}">
      <dgm:prSet/>
      <dgm:spPr/>
      <dgm:t>
        <a:bodyPr/>
        <a:lstStyle/>
        <a:p>
          <a:r>
            <a:rPr lang="en-US"/>
            <a:t>Economic Factors</a:t>
          </a:r>
        </a:p>
      </dgm:t>
    </dgm:pt>
    <dgm:pt modelId="{3961A008-7D09-419F-BB3F-B4149F5A69A4}" type="parTrans" cxnId="{17007D59-F690-4344-8E51-9482E4BF8F03}">
      <dgm:prSet/>
      <dgm:spPr/>
      <dgm:t>
        <a:bodyPr/>
        <a:lstStyle/>
        <a:p>
          <a:endParaRPr lang="en-US"/>
        </a:p>
      </dgm:t>
    </dgm:pt>
    <dgm:pt modelId="{9B3A02CE-7B60-4B91-94F0-21004F942787}" type="sibTrans" cxnId="{17007D59-F690-4344-8E51-9482E4BF8F03}">
      <dgm:prSet/>
      <dgm:spPr/>
      <dgm:t>
        <a:bodyPr/>
        <a:lstStyle/>
        <a:p>
          <a:endParaRPr lang="en-US"/>
        </a:p>
      </dgm:t>
    </dgm:pt>
    <dgm:pt modelId="{C56F0B91-4F0D-4039-A1E5-0CC2D7EBF3E3}">
      <dgm:prSet/>
      <dgm:spPr/>
      <dgm:t>
        <a:bodyPr/>
        <a:lstStyle/>
        <a:p>
          <a:r>
            <a:rPr lang="en-US"/>
            <a:t>Inflation Rate </a:t>
          </a:r>
        </a:p>
      </dgm:t>
    </dgm:pt>
    <dgm:pt modelId="{7B2B32BD-F6FC-4E41-8DF1-7B082A872817}" type="parTrans" cxnId="{0FB20A6E-AADE-4AA5-B2BF-F1CAB3061D31}">
      <dgm:prSet/>
      <dgm:spPr/>
      <dgm:t>
        <a:bodyPr/>
        <a:lstStyle/>
        <a:p>
          <a:endParaRPr lang="en-US"/>
        </a:p>
      </dgm:t>
    </dgm:pt>
    <dgm:pt modelId="{3DBC9172-D7E8-4802-A9E2-039FCD434714}" type="sibTrans" cxnId="{0FB20A6E-AADE-4AA5-B2BF-F1CAB3061D31}">
      <dgm:prSet/>
      <dgm:spPr/>
      <dgm:t>
        <a:bodyPr/>
        <a:lstStyle/>
        <a:p>
          <a:endParaRPr lang="en-US"/>
        </a:p>
      </dgm:t>
    </dgm:pt>
    <dgm:pt modelId="{E97AF9D6-6DC8-4CC4-9912-086F65EB8656}">
      <dgm:prSet/>
      <dgm:spPr/>
      <dgm:t>
        <a:bodyPr/>
        <a:lstStyle/>
        <a:p>
          <a:r>
            <a:rPr lang="en-US"/>
            <a:t>Corporate Taxes </a:t>
          </a:r>
        </a:p>
      </dgm:t>
    </dgm:pt>
    <dgm:pt modelId="{856196A7-6289-475C-9980-9806880DBD84}" type="parTrans" cxnId="{263F1383-B08B-449B-BD40-CA8415E38213}">
      <dgm:prSet/>
      <dgm:spPr/>
      <dgm:t>
        <a:bodyPr/>
        <a:lstStyle/>
        <a:p>
          <a:endParaRPr lang="en-US"/>
        </a:p>
      </dgm:t>
    </dgm:pt>
    <dgm:pt modelId="{8576518C-FB58-4D50-BDDF-3CFF5D6E4F9C}" type="sibTrans" cxnId="{263F1383-B08B-449B-BD40-CA8415E38213}">
      <dgm:prSet/>
      <dgm:spPr/>
      <dgm:t>
        <a:bodyPr/>
        <a:lstStyle/>
        <a:p>
          <a:endParaRPr lang="en-US"/>
        </a:p>
      </dgm:t>
    </dgm:pt>
    <dgm:pt modelId="{461C1264-0D86-4929-A4D5-6EEE33BC3497}">
      <dgm:prSet/>
      <dgm:spPr/>
      <dgm:t>
        <a:bodyPr/>
        <a:lstStyle/>
        <a:p>
          <a:r>
            <a:rPr lang="en-US"/>
            <a:t>Social Factors</a:t>
          </a:r>
        </a:p>
      </dgm:t>
    </dgm:pt>
    <dgm:pt modelId="{E40A85E5-87E0-49AC-ACAF-40FED4DB0300}" type="parTrans" cxnId="{72EBD8F7-01AF-47A6-9C3A-FDA9908C75CE}">
      <dgm:prSet/>
      <dgm:spPr/>
      <dgm:t>
        <a:bodyPr/>
        <a:lstStyle/>
        <a:p>
          <a:endParaRPr lang="en-US"/>
        </a:p>
      </dgm:t>
    </dgm:pt>
    <dgm:pt modelId="{A0ED38B9-F4A5-49E0-A4C4-924948ABBA7F}" type="sibTrans" cxnId="{72EBD8F7-01AF-47A6-9C3A-FDA9908C75CE}">
      <dgm:prSet/>
      <dgm:spPr/>
      <dgm:t>
        <a:bodyPr/>
        <a:lstStyle/>
        <a:p>
          <a:endParaRPr lang="en-US"/>
        </a:p>
      </dgm:t>
    </dgm:pt>
    <dgm:pt modelId="{977AA49E-0192-4BC7-9B12-DAA4FD082E84}">
      <dgm:prSet/>
      <dgm:spPr/>
      <dgm:t>
        <a:bodyPr/>
        <a:lstStyle/>
        <a:p>
          <a:r>
            <a:rPr lang="en-US"/>
            <a:t>Consumer Market </a:t>
          </a:r>
        </a:p>
      </dgm:t>
    </dgm:pt>
    <dgm:pt modelId="{823D25EE-003A-4473-82FD-D288AD254F0B}" type="parTrans" cxnId="{C72BAF96-F7AC-478E-80C2-3FA9D199A909}">
      <dgm:prSet/>
      <dgm:spPr/>
      <dgm:t>
        <a:bodyPr/>
        <a:lstStyle/>
        <a:p>
          <a:endParaRPr lang="en-US"/>
        </a:p>
      </dgm:t>
    </dgm:pt>
    <dgm:pt modelId="{2275CCCE-B551-40B1-99B4-DE62DEFBD3CC}" type="sibTrans" cxnId="{C72BAF96-F7AC-478E-80C2-3FA9D199A909}">
      <dgm:prSet/>
      <dgm:spPr/>
      <dgm:t>
        <a:bodyPr/>
        <a:lstStyle/>
        <a:p>
          <a:endParaRPr lang="en-US"/>
        </a:p>
      </dgm:t>
    </dgm:pt>
    <dgm:pt modelId="{AEC1FC93-A732-4D91-B2D4-1928E8CD4764}">
      <dgm:prSet/>
      <dgm:spPr/>
      <dgm:t>
        <a:bodyPr/>
        <a:lstStyle/>
        <a:p>
          <a:r>
            <a:rPr lang="en-US"/>
            <a:t>Multicultural Diversity </a:t>
          </a:r>
        </a:p>
      </dgm:t>
    </dgm:pt>
    <dgm:pt modelId="{EC78CBED-C8F9-4CCF-9B07-FA4EAF8E5B9C}" type="parTrans" cxnId="{EB42D779-9E71-46BA-B0B8-7765113C6096}">
      <dgm:prSet/>
      <dgm:spPr/>
      <dgm:t>
        <a:bodyPr/>
        <a:lstStyle/>
        <a:p>
          <a:endParaRPr lang="en-US"/>
        </a:p>
      </dgm:t>
    </dgm:pt>
    <dgm:pt modelId="{EA86D8F0-B46F-4E2F-9106-6D899FB270C7}" type="sibTrans" cxnId="{EB42D779-9E71-46BA-B0B8-7765113C6096}">
      <dgm:prSet/>
      <dgm:spPr/>
      <dgm:t>
        <a:bodyPr/>
        <a:lstStyle/>
        <a:p>
          <a:endParaRPr lang="en-US"/>
        </a:p>
      </dgm:t>
    </dgm:pt>
    <dgm:pt modelId="{8336DADD-BDE5-4975-951B-0BF37AB22E52}">
      <dgm:prSet/>
      <dgm:spPr/>
      <dgm:t>
        <a:bodyPr/>
        <a:lstStyle/>
        <a:p>
          <a:r>
            <a:rPr lang="en-US"/>
            <a:t>Technological Factors</a:t>
          </a:r>
        </a:p>
      </dgm:t>
    </dgm:pt>
    <dgm:pt modelId="{68ADAA6E-7B7B-4EF3-AC0E-0E659E78CB27}" type="parTrans" cxnId="{3CBDE479-AA3F-490C-9A2C-A349B95B2BE3}">
      <dgm:prSet/>
      <dgm:spPr/>
      <dgm:t>
        <a:bodyPr/>
        <a:lstStyle/>
        <a:p>
          <a:endParaRPr lang="en-US"/>
        </a:p>
      </dgm:t>
    </dgm:pt>
    <dgm:pt modelId="{D2A61BDB-CF8F-4CB1-90B3-222881702228}" type="sibTrans" cxnId="{3CBDE479-AA3F-490C-9A2C-A349B95B2BE3}">
      <dgm:prSet/>
      <dgm:spPr/>
      <dgm:t>
        <a:bodyPr/>
        <a:lstStyle/>
        <a:p>
          <a:endParaRPr lang="en-US"/>
        </a:p>
      </dgm:t>
    </dgm:pt>
    <dgm:pt modelId="{03A57FA1-2882-4B5D-AE68-7F7640C2E265}">
      <dgm:prSet/>
      <dgm:spPr/>
      <dgm:t>
        <a:bodyPr/>
        <a:lstStyle/>
        <a:p>
          <a:r>
            <a:rPr lang="en-US"/>
            <a:t>Automated System </a:t>
          </a:r>
        </a:p>
      </dgm:t>
    </dgm:pt>
    <dgm:pt modelId="{E743C586-1D8B-4A83-BA4D-F580FC3E0828}" type="parTrans" cxnId="{A9FC0265-CD24-47ED-956E-73B42EFDAA60}">
      <dgm:prSet/>
      <dgm:spPr/>
      <dgm:t>
        <a:bodyPr/>
        <a:lstStyle/>
        <a:p>
          <a:endParaRPr lang="en-US"/>
        </a:p>
      </dgm:t>
    </dgm:pt>
    <dgm:pt modelId="{A70DCE5A-A3C8-407B-97F1-F4B3B883FE4E}" type="sibTrans" cxnId="{A9FC0265-CD24-47ED-956E-73B42EFDAA60}">
      <dgm:prSet/>
      <dgm:spPr/>
      <dgm:t>
        <a:bodyPr/>
        <a:lstStyle/>
        <a:p>
          <a:endParaRPr lang="en-US"/>
        </a:p>
      </dgm:t>
    </dgm:pt>
    <dgm:pt modelId="{9B2E227E-1841-4F32-AD21-DF85E1EB9BD9}">
      <dgm:prSet/>
      <dgm:spPr/>
      <dgm:t>
        <a:bodyPr/>
        <a:lstStyle/>
        <a:p>
          <a:r>
            <a:rPr lang="en-US"/>
            <a:t>Tech Investment </a:t>
          </a:r>
        </a:p>
      </dgm:t>
    </dgm:pt>
    <dgm:pt modelId="{F459602D-F2C3-477E-9401-C82FC06C3C29}" type="parTrans" cxnId="{8CAF5411-6D93-497E-9BCA-846E69C8BDD5}">
      <dgm:prSet/>
      <dgm:spPr/>
      <dgm:t>
        <a:bodyPr/>
        <a:lstStyle/>
        <a:p>
          <a:endParaRPr lang="en-US"/>
        </a:p>
      </dgm:t>
    </dgm:pt>
    <dgm:pt modelId="{1D22DAF7-1784-4AEF-B7FC-C38E95DE55E8}" type="sibTrans" cxnId="{8CAF5411-6D93-497E-9BCA-846E69C8BDD5}">
      <dgm:prSet/>
      <dgm:spPr/>
      <dgm:t>
        <a:bodyPr/>
        <a:lstStyle/>
        <a:p>
          <a:endParaRPr lang="en-US"/>
        </a:p>
      </dgm:t>
    </dgm:pt>
    <dgm:pt modelId="{E01BEB6A-B3C1-47D6-83AF-5AB45B6320A4}">
      <dgm:prSet/>
      <dgm:spPr/>
      <dgm:t>
        <a:bodyPr/>
        <a:lstStyle/>
        <a:p>
          <a:r>
            <a:rPr lang="en-US"/>
            <a:t>Legal Factors</a:t>
          </a:r>
        </a:p>
      </dgm:t>
    </dgm:pt>
    <dgm:pt modelId="{EAD2B33E-7FD5-420D-84AC-29EC55F8DF2C}" type="parTrans" cxnId="{92D2FCB0-8866-4E1E-8D52-9D85E448EB73}">
      <dgm:prSet/>
      <dgm:spPr/>
      <dgm:t>
        <a:bodyPr/>
        <a:lstStyle/>
        <a:p>
          <a:endParaRPr lang="en-US"/>
        </a:p>
      </dgm:t>
    </dgm:pt>
    <dgm:pt modelId="{7FC6BC67-1394-4D31-92C3-F2977046E24A}" type="sibTrans" cxnId="{92D2FCB0-8866-4E1E-8D52-9D85E448EB73}">
      <dgm:prSet/>
      <dgm:spPr/>
      <dgm:t>
        <a:bodyPr/>
        <a:lstStyle/>
        <a:p>
          <a:endParaRPr lang="en-US"/>
        </a:p>
      </dgm:t>
    </dgm:pt>
    <dgm:pt modelId="{3D19AFCA-99D8-4311-9CFD-62BCD325D0EF}">
      <dgm:prSet/>
      <dgm:spPr/>
      <dgm:t>
        <a:bodyPr/>
        <a:lstStyle/>
        <a:p>
          <a:r>
            <a:rPr lang="en-US"/>
            <a:t>Environmental Factors</a:t>
          </a:r>
        </a:p>
      </dgm:t>
    </dgm:pt>
    <dgm:pt modelId="{E86350A2-A94E-4AA1-8771-1345510CDC97}" type="parTrans" cxnId="{CB8E2390-62DD-464A-A9A8-FBA3B7ED3B45}">
      <dgm:prSet/>
      <dgm:spPr/>
      <dgm:t>
        <a:bodyPr/>
        <a:lstStyle/>
        <a:p>
          <a:endParaRPr lang="en-US"/>
        </a:p>
      </dgm:t>
    </dgm:pt>
    <dgm:pt modelId="{8E962E30-E7CB-4CA0-90BA-11D780F8AED2}" type="sibTrans" cxnId="{CB8E2390-62DD-464A-A9A8-FBA3B7ED3B45}">
      <dgm:prSet/>
      <dgm:spPr/>
      <dgm:t>
        <a:bodyPr/>
        <a:lstStyle/>
        <a:p>
          <a:endParaRPr lang="en-US"/>
        </a:p>
      </dgm:t>
    </dgm:pt>
    <dgm:pt modelId="{FB3A442C-4FA4-440A-AA86-58594BF023C5}">
      <dgm:prSet/>
      <dgm:spPr/>
      <dgm:t>
        <a:bodyPr/>
        <a:lstStyle/>
        <a:p>
          <a:r>
            <a:rPr lang="en-US"/>
            <a:t>Environmental Awareness </a:t>
          </a:r>
        </a:p>
      </dgm:t>
    </dgm:pt>
    <dgm:pt modelId="{38CAB365-5C25-41B0-876E-238B647F102E}" type="parTrans" cxnId="{07989CB3-D54A-4F3E-A02F-1EBBB7D184A1}">
      <dgm:prSet/>
      <dgm:spPr/>
      <dgm:t>
        <a:bodyPr/>
        <a:lstStyle/>
        <a:p>
          <a:endParaRPr lang="en-US"/>
        </a:p>
      </dgm:t>
    </dgm:pt>
    <dgm:pt modelId="{D53CE3E1-5E13-4A45-BA7A-21CE0C6E9B82}" type="sibTrans" cxnId="{07989CB3-D54A-4F3E-A02F-1EBBB7D184A1}">
      <dgm:prSet/>
      <dgm:spPr/>
      <dgm:t>
        <a:bodyPr/>
        <a:lstStyle/>
        <a:p>
          <a:endParaRPr lang="en-US"/>
        </a:p>
      </dgm:t>
    </dgm:pt>
    <dgm:pt modelId="{6AE13A87-8FCE-40AB-BCD9-BFC10F040261}" type="pres">
      <dgm:prSet presAssocID="{5371789C-38F0-4819-B6DB-3300C0B1B82A}" presName="linear" presStyleCnt="0">
        <dgm:presLayoutVars>
          <dgm:dir/>
          <dgm:animLvl val="lvl"/>
          <dgm:resizeHandles val="exact"/>
        </dgm:presLayoutVars>
      </dgm:prSet>
      <dgm:spPr/>
    </dgm:pt>
    <dgm:pt modelId="{2FD1B6D5-BC73-4753-BA83-A7E2E9818BCD}" type="pres">
      <dgm:prSet presAssocID="{B68EFB78-7C71-42CE-AA75-376EE39CF807}" presName="parentLin" presStyleCnt="0"/>
      <dgm:spPr/>
    </dgm:pt>
    <dgm:pt modelId="{03885D67-E5BF-4C48-8B89-544B0EC5B25E}" type="pres">
      <dgm:prSet presAssocID="{B68EFB78-7C71-42CE-AA75-376EE39CF807}" presName="parentLeftMargin" presStyleLbl="node1" presStyleIdx="0" presStyleCnt="6"/>
      <dgm:spPr/>
    </dgm:pt>
    <dgm:pt modelId="{70C0DF5F-E62F-49D0-8D94-DA206A08A16A}" type="pres">
      <dgm:prSet presAssocID="{B68EFB78-7C71-42CE-AA75-376EE39CF807}" presName="parentText" presStyleLbl="node1" presStyleIdx="0" presStyleCnt="6">
        <dgm:presLayoutVars>
          <dgm:chMax val="0"/>
          <dgm:bulletEnabled val="1"/>
        </dgm:presLayoutVars>
      </dgm:prSet>
      <dgm:spPr/>
    </dgm:pt>
    <dgm:pt modelId="{8D715C33-709D-44CF-B8D8-0554AF1928A9}" type="pres">
      <dgm:prSet presAssocID="{B68EFB78-7C71-42CE-AA75-376EE39CF807}" presName="negativeSpace" presStyleCnt="0"/>
      <dgm:spPr/>
    </dgm:pt>
    <dgm:pt modelId="{EC6ABDFF-5A4F-4ABE-A082-1D67B1EF0525}" type="pres">
      <dgm:prSet presAssocID="{B68EFB78-7C71-42CE-AA75-376EE39CF807}" presName="childText" presStyleLbl="conFgAcc1" presStyleIdx="0" presStyleCnt="6">
        <dgm:presLayoutVars>
          <dgm:bulletEnabled val="1"/>
        </dgm:presLayoutVars>
      </dgm:prSet>
      <dgm:spPr/>
    </dgm:pt>
    <dgm:pt modelId="{7A6A054E-E244-419E-9991-36BEE5A46F86}" type="pres">
      <dgm:prSet presAssocID="{2EED16D6-8C5C-456B-8849-B5F361E5D678}" presName="spaceBetweenRectangles" presStyleCnt="0"/>
      <dgm:spPr/>
    </dgm:pt>
    <dgm:pt modelId="{D1C6CDFF-EB30-4AC8-ADE3-BC18DF1B398A}" type="pres">
      <dgm:prSet presAssocID="{F40E7CAD-5756-4A64-8426-B53121E6B157}" presName="parentLin" presStyleCnt="0"/>
      <dgm:spPr/>
    </dgm:pt>
    <dgm:pt modelId="{7B43867A-5658-46F6-B4EC-35B27E4F7310}" type="pres">
      <dgm:prSet presAssocID="{F40E7CAD-5756-4A64-8426-B53121E6B157}" presName="parentLeftMargin" presStyleLbl="node1" presStyleIdx="0" presStyleCnt="6"/>
      <dgm:spPr/>
    </dgm:pt>
    <dgm:pt modelId="{5BE08110-1C0F-4FF0-AC25-D58DB2D20EA4}" type="pres">
      <dgm:prSet presAssocID="{F40E7CAD-5756-4A64-8426-B53121E6B157}" presName="parentText" presStyleLbl="node1" presStyleIdx="1" presStyleCnt="6">
        <dgm:presLayoutVars>
          <dgm:chMax val="0"/>
          <dgm:bulletEnabled val="1"/>
        </dgm:presLayoutVars>
      </dgm:prSet>
      <dgm:spPr/>
    </dgm:pt>
    <dgm:pt modelId="{7566261A-FA6A-4706-8EB4-76FFAE6AC19C}" type="pres">
      <dgm:prSet presAssocID="{F40E7CAD-5756-4A64-8426-B53121E6B157}" presName="negativeSpace" presStyleCnt="0"/>
      <dgm:spPr/>
    </dgm:pt>
    <dgm:pt modelId="{112AB93B-3045-4B51-8ADF-86F0728E1197}" type="pres">
      <dgm:prSet presAssocID="{F40E7CAD-5756-4A64-8426-B53121E6B157}" presName="childText" presStyleLbl="conFgAcc1" presStyleIdx="1" presStyleCnt="6">
        <dgm:presLayoutVars>
          <dgm:bulletEnabled val="1"/>
        </dgm:presLayoutVars>
      </dgm:prSet>
      <dgm:spPr/>
    </dgm:pt>
    <dgm:pt modelId="{F196B518-64D3-4F01-AC4E-61AF31D5EE5F}" type="pres">
      <dgm:prSet presAssocID="{9B3A02CE-7B60-4B91-94F0-21004F942787}" presName="spaceBetweenRectangles" presStyleCnt="0"/>
      <dgm:spPr/>
    </dgm:pt>
    <dgm:pt modelId="{729D3B37-BFD5-4497-8ABA-8AE00825B326}" type="pres">
      <dgm:prSet presAssocID="{461C1264-0D86-4929-A4D5-6EEE33BC3497}" presName="parentLin" presStyleCnt="0"/>
      <dgm:spPr/>
    </dgm:pt>
    <dgm:pt modelId="{65808BE6-49D3-4943-9B63-AF0C2E834D9A}" type="pres">
      <dgm:prSet presAssocID="{461C1264-0D86-4929-A4D5-6EEE33BC3497}" presName="parentLeftMargin" presStyleLbl="node1" presStyleIdx="1" presStyleCnt="6"/>
      <dgm:spPr/>
    </dgm:pt>
    <dgm:pt modelId="{CE404A97-9F62-43FB-A757-3ADEE79FE8BB}" type="pres">
      <dgm:prSet presAssocID="{461C1264-0D86-4929-A4D5-6EEE33BC3497}" presName="parentText" presStyleLbl="node1" presStyleIdx="2" presStyleCnt="6">
        <dgm:presLayoutVars>
          <dgm:chMax val="0"/>
          <dgm:bulletEnabled val="1"/>
        </dgm:presLayoutVars>
      </dgm:prSet>
      <dgm:spPr/>
    </dgm:pt>
    <dgm:pt modelId="{672970F9-CFF3-4F96-ACE7-293D253ECBFD}" type="pres">
      <dgm:prSet presAssocID="{461C1264-0D86-4929-A4D5-6EEE33BC3497}" presName="negativeSpace" presStyleCnt="0"/>
      <dgm:spPr/>
    </dgm:pt>
    <dgm:pt modelId="{F95064A7-3FEB-43FB-812A-E4EA0FF5F743}" type="pres">
      <dgm:prSet presAssocID="{461C1264-0D86-4929-A4D5-6EEE33BC3497}" presName="childText" presStyleLbl="conFgAcc1" presStyleIdx="2" presStyleCnt="6">
        <dgm:presLayoutVars>
          <dgm:bulletEnabled val="1"/>
        </dgm:presLayoutVars>
      </dgm:prSet>
      <dgm:spPr/>
    </dgm:pt>
    <dgm:pt modelId="{AD14BE4C-9BB6-4B73-80E0-FE539082EFB6}" type="pres">
      <dgm:prSet presAssocID="{A0ED38B9-F4A5-49E0-A4C4-924948ABBA7F}" presName="spaceBetweenRectangles" presStyleCnt="0"/>
      <dgm:spPr/>
    </dgm:pt>
    <dgm:pt modelId="{30A51976-37E9-4C0E-8576-DF67271B2D46}" type="pres">
      <dgm:prSet presAssocID="{8336DADD-BDE5-4975-951B-0BF37AB22E52}" presName="parentLin" presStyleCnt="0"/>
      <dgm:spPr/>
    </dgm:pt>
    <dgm:pt modelId="{EA6E0092-12EA-47E5-AA88-F6A049119DB1}" type="pres">
      <dgm:prSet presAssocID="{8336DADD-BDE5-4975-951B-0BF37AB22E52}" presName="parentLeftMargin" presStyleLbl="node1" presStyleIdx="2" presStyleCnt="6"/>
      <dgm:spPr/>
    </dgm:pt>
    <dgm:pt modelId="{B96DE916-50D9-49FD-83AA-160CCA7D7AC8}" type="pres">
      <dgm:prSet presAssocID="{8336DADD-BDE5-4975-951B-0BF37AB22E52}" presName="parentText" presStyleLbl="node1" presStyleIdx="3" presStyleCnt="6">
        <dgm:presLayoutVars>
          <dgm:chMax val="0"/>
          <dgm:bulletEnabled val="1"/>
        </dgm:presLayoutVars>
      </dgm:prSet>
      <dgm:spPr/>
    </dgm:pt>
    <dgm:pt modelId="{8072C1EB-F79F-494D-AAAD-FD6F84E4D48A}" type="pres">
      <dgm:prSet presAssocID="{8336DADD-BDE5-4975-951B-0BF37AB22E52}" presName="negativeSpace" presStyleCnt="0"/>
      <dgm:spPr/>
    </dgm:pt>
    <dgm:pt modelId="{B883025E-B030-4C56-938A-FEA30B664554}" type="pres">
      <dgm:prSet presAssocID="{8336DADD-BDE5-4975-951B-0BF37AB22E52}" presName="childText" presStyleLbl="conFgAcc1" presStyleIdx="3" presStyleCnt="6">
        <dgm:presLayoutVars>
          <dgm:bulletEnabled val="1"/>
        </dgm:presLayoutVars>
      </dgm:prSet>
      <dgm:spPr/>
    </dgm:pt>
    <dgm:pt modelId="{8D9F1186-981A-40A0-AE06-2E1D786D0A4B}" type="pres">
      <dgm:prSet presAssocID="{D2A61BDB-CF8F-4CB1-90B3-222881702228}" presName="spaceBetweenRectangles" presStyleCnt="0"/>
      <dgm:spPr/>
    </dgm:pt>
    <dgm:pt modelId="{A811E1F6-B193-4A2C-A062-F145AFDD2F53}" type="pres">
      <dgm:prSet presAssocID="{E01BEB6A-B3C1-47D6-83AF-5AB45B6320A4}" presName="parentLin" presStyleCnt="0"/>
      <dgm:spPr/>
    </dgm:pt>
    <dgm:pt modelId="{0CFE5231-E519-40DF-9096-0330F2E50EE0}" type="pres">
      <dgm:prSet presAssocID="{E01BEB6A-B3C1-47D6-83AF-5AB45B6320A4}" presName="parentLeftMargin" presStyleLbl="node1" presStyleIdx="3" presStyleCnt="6"/>
      <dgm:spPr/>
    </dgm:pt>
    <dgm:pt modelId="{61BFB0E0-B883-4364-A4D3-5875B9E52546}" type="pres">
      <dgm:prSet presAssocID="{E01BEB6A-B3C1-47D6-83AF-5AB45B6320A4}" presName="parentText" presStyleLbl="node1" presStyleIdx="4" presStyleCnt="6">
        <dgm:presLayoutVars>
          <dgm:chMax val="0"/>
          <dgm:bulletEnabled val="1"/>
        </dgm:presLayoutVars>
      </dgm:prSet>
      <dgm:spPr/>
    </dgm:pt>
    <dgm:pt modelId="{8C8A90FE-7C30-4193-BAB6-BF12752B09CA}" type="pres">
      <dgm:prSet presAssocID="{E01BEB6A-B3C1-47D6-83AF-5AB45B6320A4}" presName="negativeSpace" presStyleCnt="0"/>
      <dgm:spPr/>
    </dgm:pt>
    <dgm:pt modelId="{0FC6D9D4-4554-47EC-8F88-4EAE7F012935}" type="pres">
      <dgm:prSet presAssocID="{E01BEB6A-B3C1-47D6-83AF-5AB45B6320A4}" presName="childText" presStyleLbl="conFgAcc1" presStyleIdx="4" presStyleCnt="6">
        <dgm:presLayoutVars>
          <dgm:bulletEnabled val="1"/>
        </dgm:presLayoutVars>
      </dgm:prSet>
      <dgm:spPr/>
    </dgm:pt>
    <dgm:pt modelId="{C953C5FD-EE2C-4DFB-A9DD-12EE215FC004}" type="pres">
      <dgm:prSet presAssocID="{7FC6BC67-1394-4D31-92C3-F2977046E24A}" presName="spaceBetweenRectangles" presStyleCnt="0"/>
      <dgm:spPr/>
    </dgm:pt>
    <dgm:pt modelId="{03BE06CB-0666-4939-9C42-2F86DE866AAC}" type="pres">
      <dgm:prSet presAssocID="{3D19AFCA-99D8-4311-9CFD-62BCD325D0EF}" presName="parentLin" presStyleCnt="0"/>
      <dgm:spPr/>
    </dgm:pt>
    <dgm:pt modelId="{251AE711-AB7D-4B08-8BFF-82520DABCCF4}" type="pres">
      <dgm:prSet presAssocID="{3D19AFCA-99D8-4311-9CFD-62BCD325D0EF}" presName="parentLeftMargin" presStyleLbl="node1" presStyleIdx="4" presStyleCnt="6"/>
      <dgm:spPr/>
    </dgm:pt>
    <dgm:pt modelId="{F8398186-13B8-4270-9D40-B83BE9523DC5}" type="pres">
      <dgm:prSet presAssocID="{3D19AFCA-99D8-4311-9CFD-62BCD325D0EF}" presName="parentText" presStyleLbl="node1" presStyleIdx="5" presStyleCnt="6">
        <dgm:presLayoutVars>
          <dgm:chMax val="0"/>
          <dgm:bulletEnabled val="1"/>
        </dgm:presLayoutVars>
      </dgm:prSet>
      <dgm:spPr/>
    </dgm:pt>
    <dgm:pt modelId="{92EB6E94-74A1-41FA-877B-70F5E5302A73}" type="pres">
      <dgm:prSet presAssocID="{3D19AFCA-99D8-4311-9CFD-62BCD325D0EF}" presName="negativeSpace" presStyleCnt="0"/>
      <dgm:spPr/>
    </dgm:pt>
    <dgm:pt modelId="{5E1AD325-5C63-4E9A-9A79-436A1664E072}" type="pres">
      <dgm:prSet presAssocID="{3D19AFCA-99D8-4311-9CFD-62BCD325D0EF}" presName="childText" presStyleLbl="conFgAcc1" presStyleIdx="5" presStyleCnt="6">
        <dgm:presLayoutVars>
          <dgm:bulletEnabled val="1"/>
        </dgm:presLayoutVars>
      </dgm:prSet>
      <dgm:spPr/>
    </dgm:pt>
  </dgm:ptLst>
  <dgm:cxnLst>
    <dgm:cxn modelId="{A2131905-2BFC-41FF-ABC5-772A8D657794}" type="presOf" srcId="{8336DADD-BDE5-4975-951B-0BF37AB22E52}" destId="{EA6E0092-12EA-47E5-AA88-F6A049119DB1}" srcOrd="0" destOrd="0" presId="urn:microsoft.com/office/officeart/2005/8/layout/list1"/>
    <dgm:cxn modelId="{8CAF5411-6D93-497E-9BCA-846E69C8BDD5}" srcId="{8336DADD-BDE5-4975-951B-0BF37AB22E52}" destId="{9B2E227E-1841-4F32-AD21-DF85E1EB9BD9}" srcOrd="1" destOrd="0" parTransId="{F459602D-F2C3-477E-9401-C82FC06C3C29}" sibTransId="{1D22DAF7-1784-4AEF-B7FC-C38E95DE55E8}"/>
    <dgm:cxn modelId="{9616E317-09FD-410E-84E8-9BBD7B817EC2}" type="presOf" srcId="{FB3A442C-4FA4-440A-AA86-58594BF023C5}" destId="{5E1AD325-5C63-4E9A-9A79-436A1664E072}" srcOrd="0" destOrd="0" presId="urn:microsoft.com/office/officeart/2005/8/layout/list1"/>
    <dgm:cxn modelId="{51C4E52A-6640-4865-8AA2-6CBC2D055864}" type="presOf" srcId="{E97AF9D6-6DC8-4CC4-9912-086F65EB8656}" destId="{112AB93B-3045-4B51-8ADF-86F0728E1197}" srcOrd="0" destOrd="1" presId="urn:microsoft.com/office/officeart/2005/8/layout/list1"/>
    <dgm:cxn modelId="{227BCC2E-381E-4391-8350-B7850C21C7C2}" type="presOf" srcId="{8336DADD-BDE5-4975-951B-0BF37AB22E52}" destId="{B96DE916-50D9-49FD-83AA-160CCA7D7AC8}" srcOrd="1" destOrd="0" presId="urn:microsoft.com/office/officeart/2005/8/layout/list1"/>
    <dgm:cxn modelId="{CBCA5933-F39D-469D-8725-00BAF2216976}" type="presOf" srcId="{5371789C-38F0-4819-B6DB-3300C0B1B82A}" destId="{6AE13A87-8FCE-40AB-BCD9-BFC10F040261}" srcOrd="0" destOrd="0" presId="urn:microsoft.com/office/officeart/2005/8/layout/list1"/>
    <dgm:cxn modelId="{644D113D-ED94-4725-BD90-B8D2A68BABBD}" type="presOf" srcId="{9B2E227E-1841-4F32-AD21-DF85E1EB9BD9}" destId="{B883025E-B030-4C56-938A-FEA30B664554}" srcOrd="0" destOrd="1" presId="urn:microsoft.com/office/officeart/2005/8/layout/list1"/>
    <dgm:cxn modelId="{17007D59-F690-4344-8E51-9482E4BF8F03}" srcId="{5371789C-38F0-4819-B6DB-3300C0B1B82A}" destId="{F40E7CAD-5756-4A64-8426-B53121E6B157}" srcOrd="1" destOrd="0" parTransId="{3961A008-7D09-419F-BB3F-B4149F5A69A4}" sibTransId="{9B3A02CE-7B60-4B91-94F0-21004F942787}"/>
    <dgm:cxn modelId="{3180B25B-999D-42CD-AD42-A2A27A33894B}" type="presOf" srcId="{977AA49E-0192-4BC7-9B12-DAA4FD082E84}" destId="{F95064A7-3FEB-43FB-812A-E4EA0FF5F743}" srcOrd="0" destOrd="0" presId="urn:microsoft.com/office/officeart/2005/8/layout/list1"/>
    <dgm:cxn modelId="{A9FC0265-CD24-47ED-956E-73B42EFDAA60}" srcId="{8336DADD-BDE5-4975-951B-0BF37AB22E52}" destId="{03A57FA1-2882-4B5D-AE68-7F7640C2E265}" srcOrd="0" destOrd="0" parTransId="{E743C586-1D8B-4A83-BA4D-F580FC3E0828}" sibTransId="{A70DCE5A-A3C8-407B-97F1-F4B3B883FE4E}"/>
    <dgm:cxn modelId="{B891BB65-FDB8-4184-88E5-99809A53E9C6}" type="presOf" srcId="{03A57FA1-2882-4B5D-AE68-7F7640C2E265}" destId="{B883025E-B030-4C56-938A-FEA30B664554}" srcOrd="0" destOrd="0" presId="urn:microsoft.com/office/officeart/2005/8/layout/list1"/>
    <dgm:cxn modelId="{84E76766-29BD-4F41-A095-4FD39ECDD0BF}" type="presOf" srcId="{3D19AFCA-99D8-4311-9CFD-62BCD325D0EF}" destId="{F8398186-13B8-4270-9D40-B83BE9523DC5}" srcOrd="1" destOrd="0" presId="urn:microsoft.com/office/officeart/2005/8/layout/list1"/>
    <dgm:cxn modelId="{0FB20A6E-AADE-4AA5-B2BF-F1CAB3061D31}" srcId="{F40E7CAD-5756-4A64-8426-B53121E6B157}" destId="{C56F0B91-4F0D-4039-A1E5-0CC2D7EBF3E3}" srcOrd="0" destOrd="0" parTransId="{7B2B32BD-F6FC-4E41-8DF1-7B082A872817}" sibTransId="{3DBC9172-D7E8-4802-A9E2-039FCD434714}"/>
    <dgm:cxn modelId="{50753A75-94EF-47AE-96AF-73ED11BE0B61}" type="presOf" srcId="{53661597-FBD9-4878-8004-AB6D9F1E4610}" destId="{EC6ABDFF-5A4F-4ABE-A082-1D67B1EF0525}" srcOrd="0" destOrd="1" presId="urn:microsoft.com/office/officeart/2005/8/layout/list1"/>
    <dgm:cxn modelId="{5BFEC078-916F-4367-BC2C-60523986325D}" srcId="{5371789C-38F0-4819-B6DB-3300C0B1B82A}" destId="{B68EFB78-7C71-42CE-AA75-376EE39CF807}" srcOrd="0" destOrd="0" parTransId="{FF9C0AE0-9596-4AE0-B71F-8749AA503651}" sibTransId="{2EED16D6-8C5C-456B-8849-B5F361E5D678}"/>
    <dgm:cxn modelId="{EB42D779-9E71-46BA-B0B8-7765113C6096}" srcId="{461C1264-0D86-4929-A4D5-6EEE33BC3497}" destId="{AEC1FC93-A732-4D91-B2D4-1928E8CD4764}" srcOrd="1" destOrd="0" parTransId="{EC78CBED-C8F9-4CCF-9B07-FA4EAF8E5B9C}" sibTransId="{EA86D8F0-B46F-4E2F-9106-6D899FB270C7}"/>
    <dgm:cxn modelId="{3CBDE479-AA3F-490C-9A2C-A349B95B2BE3}" srcId="{5371789C-38F0-4819-B6DB-3300C0B1B82A}" destId="{8336DADD-BDE5-4975-951B-0BF37AB22E52}" srcOrd="3" destOrd="0" parTransId="{68ADAA6E-7B7B-4EF3-AC0E-0E659E78CB27}" sibTransId="{D2A61BDB-CF8F-4CB1-90B3-222881702228}"/>
    <dgm:cxn modelId="{FF94927E-1349-4F78-AE3A-5501D494B6D2}" srcId="{B68EFB78-7C71-42CE-AA75-376EE39CF807}" destId="{9A0DE3EC-2F4E-4706-882C-4D8818366539}" srcOrd="0" destOrd="0" parTransId="{0B0F8224-8A40-4D6D-BBB5-FEE2E6976B86}" sibTransId="{D2AA08A0-9845-4197-8633-E9BF20B367DA}"/>
    <dgm:cxn modelId="{263F1383-B08B-449B-BD40-CA8415E38213}" srcId="{F40E7CAD-5756-4A64-8426-B53121E6B157}" destId="{E97AF9D6-6DC8-4CC4-9912-086F65EB8656}" srcOrd="1" destOrd="0" parTransId="{856196A7-6289-475C-9980-9806880DBD84}" sibTransId="{8576518C-FB58-4D50-BDDF-3CFF5D6E4F9C}"/>
    <dgm:cxn modelId="{1CE2A885-4149-4E16-A81F-CE167C59DA5E}" type="presOf" srcId="{F40E7CAD-5756-4A64-8426-B53121E6B157}" destId="{7B43867A-5658-46F6-B4EC-35B27E4F7310}" srcOrd="0" destOrd="0" presId="urn:microsoft.com/office/officeart/2005/8/layout/list1"/>
    <dgm:cxn modelId="{D62DC28D-62B0-4409-9241-6F6C8FBA8E4B}" type="presOf" srcId="{E01BEB6A-B3C1-47D6-83AF-5AB45B6320A4}" destId="{61BFB0E0-B883-4364-A4D3-5875B9E52546}" srcOrd="1" destOrd="0" presId="urn:microsoft.com/office/officeart/2005/8/layout/list1"/>
    <dgm:cxn modelId="{CB8E2390-62DD-464A-A9A8-FBA3B7ED3B45}" srcId="{5371789C-38F0-4819-B6DB-3300C0B1B82A}" destId="{3D19AFCA-99D8-4311-9CFD-62BCD325D0EF}" srcOrd="5" destOrd="0" parTransId="{E86350A2-A94E-4AA1-8771-1345510CDC97}" sibTransId="{8E962E30-E7CB-4CA0-90BA-11D780F8AED2}"/>
    <dgm:cxn modelId="{AAD26191-7F3D-45F9-96BD-198A30DB33FB}" type="presOf" srcId="{9A0DE3EC-2F4E-4706-882C-4D8818366539}" destId="{EC6ABDFF-5A4F-4ABE-A082-1D67B1EF0525}" srcOrd="0" destOrd="0" presId="urn:microsoft.com/office/officeart/2005/8/layout/list1"/>
    <dgm:cxn modelId="{42047493-9AED-4E40-B364-CDC187AC6D4F}" type="presOf" srcId="{AEC1FC93-A732-4D91-B2D4-1928E8CD4764}" destId="{F95064A7-3FEB-43FB-812A-E4EA0FF5F743}" srcOrd="0" destOrd="1" presId="urn:microsoft.com/office/officeart/2005/8/layout/list1"/>
    <dgm:cxn modelId="{DEB8E893-CB11-44C8-A9F1-974A2360D267}" type="presOf" srcId="{C56F0B91-4F0D-4039-A1E5-0CC2D7EBF3E3}" destId="{112AB93B-3045-4B51-8ADF-86F0728E1197}" srcOrd="0" destOrd="0" presId="urn:microsoft.com/office/officeart/2005/8/layout/list1"/>
    <dgm:cxn modelId="{C72BAF96-F7AC-478E-80C2-3FA9D199A909}" srcId="{461C1264-0D86-4929-A4D5-6EEE33BC3497}" destId="{977AA49E-0192-4BC7-9B12-DAA4FD082E84}" srcOrd="0" destOrd="0" parTransId="{823D25EE-003A-4473-82FD-D288AD254F0B}" sibTransId="{2275CCCE-B551-40B1-99B4-DE62DEFBD3CC}"/>
    <dgm:cxn modelId="{C21AE0A5-3638-43CC-BAF1-A7D82B75BFDD}" type="presOf" srcId="{B68EFB78-7C71-42CE-AA75-376EE39CF807}" destId="{70C0DF5F-E62F-49D0-8D94-DA206A08A16A}" srcOrd="1" destOrd="0" presId="urn:microsoft.com/office/officeart/2005/8/layout/list1"/>
    <dgm:cxn modelId="{64568DA7-6926-4D02-ABCA-521A9FF3317B}" type="presOf" srcId="{E01BEB6A-B3C1-47D6-83AF-5AB45B6320A4}" destId="{0CFE5231-E519-40DF-9096-0330F2E50EE0}" srcOrd="0" destOrd="0" presId="urn:microsoft.com/office/officeart/2005/8/layout/list1"/>
    <dgm:cxn modelId="{AECEFFAA-17FD-42EF-A4C7-8B2B4BAD6133}" type="presOf" srcId="{461C1264-0D86-4929-A4D5-6EEE33BC3497}" destId="{65808BE6-49D3-4943-9B63-AF0C2E834D9A}" srcOrd="0" destOrd="0" presId="urn:microsoft.com/office/officeart/2005/8/layout/list1"/>
    <dgm:cxn modelId="{92D2FCB0-8866-4E1E-8D52-9D85E448EB73}" srcId="{5371789C-38F0-4819-B6DB-3300C0B1B82A}" destId="{E01BEB6A-B3C1-47D6-83AF-5AB45B6320A4}" srcOrd="4" destOrd="0" parTransId="{EAD2B33E-7FD5-420D-84AC-29EC55F8DF2C}" sibTransId="{7FC6BC67-1394-4D31-92C3-F2977046E24A}"/>
    <dgm:cxn modelId="{07989CB3-D54A-4F3E-A02F-1EBBB7D184A1}" srcId="{3D19AFCA-99D8-4311-9CFD-62BCD325D0EF}" destId="{FB3A442C-4FA4-440A-AA86-58594BF023C5}" srcOrd="0" destOrd="0" parTransId="{38CAB365-5C25-41B0-876E-238B647F102E}" sibTransId="{D53CE3E1-5E13-4A45-BA7A-21CE0C6E9B82}"/>
    <dgm:cxn modelId="{3C6BC7D3-05F6-4066-9600-98DA994C4D0C}" type="presOf" srcId="{3D19AFCA-99D8-4311-9CFD-62BCD325D0EF}" destId="{251AE711-AB7D-4B08-8BFF-82520DABCCF4}" srcOrd="0" destOrd="0" presId="urn:microsoft.com/office/officeart/2005/8/layout/list1"/>
    <dgm:cxn modelId="{EDFCC5E0-B306-44B6-AD59-306D33BA0AD2}" type="presOf" srcId="{F40E7CAD-5756-4A64-8426-B53121E6B157}" destId="{5BE08110-1C0F-4FF0-AC25-D58DB2D20EA4}" srcOrd="1" destOrd="0" presId="urn:microsoft.com/office/officeart/2005/8/layout/list1"/>
    <dgm:cxn modelId="{080BD1E7-D8C1-4851-92E7-94F85489C65A}" srcId="{B68EFB78-7C71-42CE-AA75-376EE39CF807}" destId="{53661597-FBD9-4878-8004-AB6D9F1E4610}" srcOrd="1" destOrd="0" parTransId="{1781436F-A082-4A5F-AF41-3282299227C6}" sibTransId="{B161119A-00FE-4D00-877E-C0B384EE5E22}"/>
    <dgm:cxn modelId="{73A7ABEF-74C5-4F21-AB76-85D54D20CCC4}" type="presOf" srcId="{461C1264-0D86-4929-A4D5-6EEE33BC3497}" destId="{CE404A97-9F62-43FB-A757-3ADEE79FE8BB}" srcOrd="1" destOrd="0" presId="urn:microsoft.com/office/officeart/2005/8/layout/list1"/>
    <dgm:cxn modelId="{72EBD8F7-01AF-47A6-9C3A-FDA9908C75CE}" srcId="{5371789C-38F0-4819-B6DB-3300C0B1B82A}" destId="{461C1264-0D86-4929-A4D5-6EEE33BC3497}" srcOrd="2" destOrd="0" parTransId="{E40A85E5-87E0-49AC-ACAF-40FED4DB0300}" sibTransId="{A0ED38B9-F4A5-49E0-A4C4-924948ABBA7F}"/>
    <dgm:cxn modelId="{614858FD-ECC7-44B9-9855-FC97CCC3B506}" type="presOf" srcId="{B68EFB78-7C71-42CE-AA75-376EE39CF807}" destId="{03885D67-E5BF-4C48-8B89-544B0EC5B25E}" srcOrd="0" destOrd="0" presId="urn:microsoft.com/office/officeart/2005/8/layout/list1"/>
    <dgm:cxn modelId="{AFC9E5F3-72A5-4058-94E7-60974ED76E57}" type="presParOf" srcId="{6AE13A87-8FCE-40AB-BCD9-BFC10F040261}" destId="{2FD1B6D5-BC73-4753-BA83-A7E2E9818BCD}" srcOrd="0" destOrd="0" presId="urn:microsoft.com/office/officeart/2005/8/layout/list1"/>
    <dgm:cxn modelId="{69196A4B-9665-46C0-BB73-70A60EA3BD79}" type="presParOf" srcId="{2FD1B6D5-BC73-4753-BA83-A7E2E9818BCD}" destId="{03885D67-E5BF-4C48-8B89-544B0EC5B25E}" srcOrd="0" destOrd="0" presId="urn:microsoft.com/office/officeart/2005/8/layout/list1"/>
    <dgm:cxn modelId="{4CCA02F8-34B3-4C6D-BAB8-A240EA45B5F3}" type="presParOf" srcId="{2FD1B6D5-BC73-4753-BA83-A7E2E9818BCD}" destId="{70C0DF5F-E62F-49D0-8D94-DA206A08A16A}" srcOrd="1" destOrd="0" presId="urn:microsoft.com/office/officeart/2005/8/layout/list1"/>
    <dgm:cxn modelId="{04BAAFB0-D1D5-41F5-BBD8-13B7D87D27EC}" type="presParOf" srcId="{6AE13A87-8FCE-40AB-BCD9-BFC10F040261}" destId="{8D715C33-709D-44CF-B8D8-0554AF1928A9}" srcOrd="1" destOrd="0" presId="urn:microsoft.com/office/officeart/2005/8/layout/list1"/>
    <dgm:cxn modelId="{4B885EB6-A661-4F90-9CF9-797C2A0B84A0}" type="presParOf" srcId="{6AE13A87-8FCE-40AB-BCD9-BFC10F040261}" destId="{EC6ABDFF-5A4F-4ABE-A082-1D67B1EF0525}" srcOrd="2" destOrd="0" presId="urn:microsoft.com/office/officeart/2005/8/layout/list1"/>
    <dgm:cxn modelId="{7EF76BC8-7AAE-4C7F-ADD1-4FCB42A9B63B}" type="presParOf" srcId="{6AE13A87-8FCE-40AB-BCD9-BFC10F040261}" destId="{7A6A054E-E244-419E-9991-36BEE5A46F86}" srcOrd="3" destOrd="0" presId="urn:microsoft.com/office/officeart/2005/8/layout/list1"/>
    <dgm:cxn modelId="{6EC066AD-7082-4579-B65E-4E2B6E6D2B15}" type="presParOf" srcId="{6AE13A87-8FCE-40AB-BCD9-BFC10F040261}" destId="{D1C6CDFF-EB30-4AC8-ADE3-BC18DF1B398A}" srcOrd="4" destOrd="0" presId="urn:microsoft.com/office/officeart/2005/8/layout/list1"/>
    <dgm:cxn modelId="{652C3733-4417-447B-AC61-99C0EC87C8A0}" type="presParOf" srcId="{D1C6CDFF-EB30-4AC8-ADE3-BC18DF1B398A}" destId="{7B43867A-5658-46F6-B4EC-35B27E4F7310}" srcOrd="0" destOrd="0" presId="urn:microsoft.com/office/officeart/2005/8/layout/list1"/>
    <dgm:cxn modelId="{139E2053-678D-4203-8344-202FF8DFA7AC}" type="presParOf" srcId="{D1C6CDFF-EB30-4AC8-ADE3-BC18DF1B398A}" destId="{5BE08110-1C0F-4FF0-AC25-D58DB2D20EA4}" srcOrd="1" destOrd="0" presId="urn:microsoft.com/office/officeart/2005/8/layout/list1"/>
    <dgm:cxn modelId="{8B1B49B8-5273-4DD1-B7FE-78452910B17F}" type="presParOf" srcId="{6AE13A87-8FCE-40AB-BCD9-BFC10F040261}" destId="{7566261A-FA6A-4706-8EB4-76FFAE6AC19C}" srcOrd="5" destOrd="0" presId="urn:microsoft.com/office/officeart/2005/8/layout/list1"/>
    <dgm:cxn modelId="{0D2C6EE1-8E99-4F04-86A8-2E750B67ACAF}" type="presParOf" srcId="{6AE13A87-8FCE-40AB-BCD9-BFC10F040261}" destId="{112AB93B-3045-4B51-8ADF-86F0728E1197}" srcOrd="6" destOrd="0" presId="urn:microsoft.com/office/officeart/2005/8/layout/list1"/>
    <dgm:cxn modelId="{E958E4A5-F60B-4034-AF34-95797B620885}" type="presParOf" srcId="{6AE13A87-8FCE-40AB-BCD9-BFC10F040261}" destId="{F196B518-64D3-4F01-AC4E-61AF31D5EE5F}" srcOrd="7" destOrd="0" presId="urn:microsoft.com/office/officeart/2005/8/layout/list1"/>
    <dgm:cxn modelId="{4146AEF0-6E0C-458E-B5D2-CD7E09202740}" type="presParOf" srcId="{6AE13A87-8FCE-40AB-BCD9-BFC10F040261}" destId="{729D3B37-BFD5-4497-8ABA-8AE00825B326}" srcOrd="8" destOrd="0" presId="urn:microsoft.com/office/officeart/2005/8/layout/list1"/>
    <dgm:cxn modelId="{95CB3950-093B-4E27-A12A-FC5E1DB706D8}" type="presParOf" srcId="{729D3B37-BFD5-4497-8ABA-8AE00825B326}" destId="{65808BE6-49D3-4943-9B63-AF0C2E834D9A}" srcOrd="0" destOrd="0" presId="urn:microsoft.com/office/officeart/2005/8/layout/list1"/>
    <dgm:cxn modelId="{90F7D54C-22B5-4C04-8F67-C957A61E6F3D}" type="presParOf" srcId="{729D3B37-BFD5-4497-8ABA-8AE00825B326}" destId="{CE404A97-9F62-43FB-A757-3ADEE79FE8BB}" srcOrd="1" destOrd="0" presId="urn:microsoft.com/office/officeart/2005/8/layout/list1"/>
    <dgm:cxn modelId="{7CC14BA5-CED7-4429-B0A0-D0BC0356968E}" type="presParOf" srcId="{6AE13A87-8FCE-40AB-BCD9-BFC10F040261}" destId="{672970F9-CFF3-4F96-ACE7-293D253ECBFD}" srcOrd="9" destOrd="0" presId="urn:microsoft.com/office/officeart/2005/8/layout/list1"/>
    <dgm:cxn modelId="{587646F1-C5BA-4B87-9AF7-3406511804DB}" type="presParOf" srcId="{6AE13A87-8FCE-40AB-BCD9-BFC10F040261}" destId="{F95064A7-3FEB-43FB-812A-E4EA0FF5F743}" srcOrd="10" destOrd="0" presId="urn:microsoft.com/office/officeart/2005/8/layout/list1"/>
    <dgm:cxn modelId="{536F0727-BAC2-4DFC-A8F6-84C1C026AB6F}" type="presParOf" srcId="{6AE13A87-8FCE-40AB-BCD9-BFC10F040261}" destId="{AD14BE4C-9BB6-4B73-80E0-FE539082EFB6}" srcOrd="11" destOrd="0" presId="urn:microsoft.com/office/officeart/2005/8/layout/list1"/>
    <dgm:cxn modelId="{6C91C257-4E96-421A-9423-A4AB56E8DF8F}" type="presParOf" srcId="{6AE13A87-8FCE-40AB-BCD9-BFC10F040261}" destId="{30A51976-37E9-4C0E-8576-DF67271B2D46}" srcOrd="12" destOrd="0" presId="urn:microsoft.com/office/officeart/2005/8/layout/list1"/>
    <dgm:cxn modelId="{AAACA29B-3B48-4C48-BE02-5BB8997D9D87}" type="presParOf" srcId="{30A51976-37E9-4C0E-8576-DF67271B2D46}" destId="{EA6E0092-12EA-47E5-AA88-F6A049119DB1}" srcOrd="0" destOrd="0" presId="urn:microsoft.com/office/officeart/2005/8/layout/list1"/>
    <dgm:cxn modelId="{973B0E12-A17E-4F89-9C75-48EA2C5E6887}" type="presParOf" srcId="{30A51976-37E9-4C0E-8576-DF67271B2D46}" destId="{B96DE916-50D9-49FD-83AA-160CCA7D7AC8}" srcOrd="1" destOrd="0" presId="urn:microsoft.com/office/officeart/2005/8/layout/list1"/>
    <dgm:cxn modelId="{9C9AD07D-DB38-49E8-A6C6-19E412A57C1F}" type="presParOf" srcId="{6AE13A87-8FCE-40AB-BCD9-BFC10F040261}" destId="{8072C1EB-F79F-494D-AAAD-FD6F84E4D48A}" srcOrd="13" destOrd="0" presId="urn:microsoft.com/office/officeart/2005/8/layout/list1"/>
    <dgm:cxn modelId="{8A616700-728C-4CD0-95AB-219DE45FA0BB}" type="presParOf" srcId="{6AE13A87-8FCE-40AB-BCD9-BFC10F040261}" destId="{B883025E-B030-4C56-938A-FEA30B664554}" srcOrd="14" destOrd="0" presId="urn:microsoft.com/office/officeart/2005/8/layout/list1"/>
    <dgm:cxn modelId="{44CB43A3-8F6C-4F62-9C33-E462533940FD}" type="presParOf" srcId="{6AE13A87-8FCE-40AB-BCD9-BFC10F040261}" destId="{8D9F1186-981A-40A0-AE06-2E1D786D0A4B}" srcOrd="15" destOrd="0" presId="urn:microsoft.com/office/officeart/2005/8/layout/list1"/>
    <dgm:cxn modelId="{A9FC9C46-FC40-4BBF-9217-7726C6837648}" type="presParOf" srcId="{6AE13A87-8FCE-40AB-BCD9-BFC10F040261}" destId="{A811E1F6-B193-4A2C-A062-F145AFDD2F53}" srcOrd="16" destOrd="0" presId="urn:microsoft.com/office/officeart/2005/8/layout/list1"/>
    <dgm:cxn modelId="{300BE763-7F15-4EB3-B229-A843A7522FD5}" type="presParOf" srcId="{A811E1F6-B193-4A2C-A062-F145AFDD2F53}" destId="{0CFE5231-E519-40DF-9096-0330F2E50EE0}" srcOrd="0" destOrd="0" presId="urn:microsoft.com/office/officeart/2005/8/layout/list1"/>
    <dgm:cxn modelId="{825FCDDD-9E78-45D9-9E71-D4E1F5A5C528}" type="presParOf" srcId="{A811E1F6-B193-4A2C-A062-F145AFDD2F53}" destId="{61BFB0E0-B883-4364-A4D3-5875B9E52546}" srcOrd="1" destOrd="0" presId="urn:microsoft.com/office/officeart/2005/8/layout/list1"/>
    <dgm:cxn modelId="{A64FBD1A-3703-4428-9E2F-79DDEC5E8B19}" type="presParOf" srcId="{6AE13A87-8FCE-40AB-BCD9-BFC10F040261}" destId="{8C8A90FE-7C30-4193-BAB6-BF12752B09CA}" srcOrd="17" destOrd="0" presId="urn:microsoft.com/office/officeart/2005/8/layout/list1"/>
    <dgm:cxn modelId="{063122AC-5D01-42CD-B441-83245B8F8100}" type="presParOf" srcId="{6AE13A87-8FCE-40AB-BCD9-BFC10F040261}" destId="{0FC6D9D4-4554-47EC-8F88-4EAE7F012935}" srcOrd="18" destOrd="0" presId="urn:microsoft.com/office/officeart/2005/8/layout/list1"/>
    <dgm:cxn modelId="{4AEDB1BC-AD6F-4E18-B846-44C2559083E0}" type="presParOf" srcId="{6AE13A87-8FCE-40AB-BCD9-BFC10F040261}" destId="{C953C5FD-EE2C-4DFB-A9DD-12EE215FC004}" srcOrd="19" destOrd="0" presId="urn:microsoft.com/office/officeart/2005/8/layout/list1"/>
    <dgm:cxn modelId="{45313497-4E32-4923-8A64-8F9884DA0846}" type="presParOf" srcId="{6AE13A87-8FCE-40AB-BCD9-BFC10F040261}" destId="{03BE06CB-0666-4939-9C42-2F86DE866AAC}" srcOrd="20" destOrd="0" presId="urn:microsoft.com/office/officeart/2005/8/layout/list1"/>
    <dgm:cxn modelId="{77CCBC00-1D46-416F-B222-911BB2576452}" type="presParOf" srcId="{03BE06CB-0666-4939-9C42-2F86DE866AAC}" destId="{251AE711-AB7D-4B08-8BFF-82520DABCCF4}" srcOrd="0" destOrd="0" presId="urn:microsoft.com/office/officeart/2005/8/layout/list1"/>
    <dgm:cxn modelId="{3D7300BE-6E4C-467F-BD65-000147755398}" type="presParOf" srcId="{03BE06CB-0666-4939-9C42-2F86DE866AAC}" destId="{F8398186-13B8-4270-9D40-B83BE9523DC5}" srcOrd="1" destOrd="0" presId="urn:microsoft.com/office/officeart/2005/8/layout/list1"/>
    <dgm:cxn modelId="{3F9B225F-3FC6-4523-B1D7-4FAE60A0BF72}" type="presParOf" srcId="{6AE13A87-8FCE-40AB-BCD9-BFC10F040261}" destId="{92EB6E94-74A1-41FA-877B-70F5E5302A73}" srcOrd="21" destOrd="0" presId="urn:microsoft.com/office/officeart/2005/8/layout/list1"/>
    <dgm:cxn modelId="{08F89AAA-1AF7-42EA-BB68-468742FF4EF7}" type="presParOf" srcId="{6AE13A87-8FCE-40AB-BCD9-BFC10F040261}" destId="{5E1AD325-5C63-4E9A-9A79-436A1664E072}" srcOrd="2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B0F116-9834-456D-8381-B8AD034DA7F9}" type="doc">
      <dgm:prSet loTypeId="urn:microsoft.com/office/officeart/2018/2/layout/IconCircleList" loCatId="icon" qsTypeId="urn:microsoft.com/office/officeart/2005/8/quickstyle/simple1" qsCatId="simple" csTypeId="urn:microsoft.com/office/officeart/2018/5/colors/Iconchunking_neutralicon_accent6_2" csCatId="accent6" phldr="1"/>
      <dgm:spPr/>
      <dgm:t>
        <a:bodyPr/>
        <a:lstStyle/>
        <a:p>
          <a:endParaRPr lang="en-US"/>
        </a:p>
      </dgm:t>
    </dgm:pt>
    <dgm:pt modelId="{877A542B-BD17-478E-976D-56D815AD0758}">
      <dgm:prSet/>
      <dgm:spPr/>
      <dgm:t>
        <a:bodyPr/>
        <a:lstStyle/>
        <a:p>
          <a:pPr>
            <a:lnSpc>
              <a:spcPct val="100000"/>
            </a:lnSpc>
          </a:pPr>
          <a:r>
            <a:rPr lang="en-US"/>
            <a:t>New Business Strategy Implementation </a:t>
          </a:r>
        </a:p>
      </dgm:t>
    </dgm:pt>
    <dgm:pt modelId="{65DF6F6C-CAA1-45B3-A433-E5A6600FF3C3}" type="parTrans" cxnId="{D00E8F7B-C1E2-4D4C-8A0D-8FC32EB9E129}">
      <dgm:prSet/>
      <dgm:spPr/>
      <dgm:t>
        <a:bodyPr/>
        <a:lstStyle/>
        <a:p>
          <a:endParaRPr lang="en-US"/>
        </a:p>
      </dgm:t>
    </dgm:pt>
    <dgm:pt modelId="{DC8454DB-C274-47CF-A8BA-19390D0D2E0C}" type="sibTrans" cxnId="{D00E8F7B-C1E2-4D4C-8A0D-8FC32EB9E129}">
      <dgm:prSet/>
      <dgm:spPr/>
      <dgm:t>
        <a:bodyPr/>
        <a:lstStyle/>
        <a:p>
          <a:pPr>
            <a:lnSpc>
              <a:spcPct val="100000"/>
            </a:lnSpc>
          </a:pPr>
          <a:endParaRPr lang="en-US"/>
        </a:p>
      </dgm:t>
    </dgm:pt>
    <dgm:pt modelId="{4CC9ED78-6DC5-461E-AE20-84FDAB417927}">
      <dgm:prSet/>
      <dgm:spPr/>
      <dgm:t>
        <a:bodyPr/>
        <a:lstStyle/>
        <a:p>
          <a:pPr>
            <a:lnSpc>
              <a:spcPct val="100000"/>
            </a:lnSpc>
          </a:pPr>
          <a:r>
            <a:rPr lang="en-US"/>
            <a:t>Adjusting the Product </a:t>
          </a:r>
        </a:p>
      </dgm:t>
    </dgm:pt>
    <dgm:pt modelId="{828FA5BA-EF10-4AC2-A5D0-0ABE32C34227}" type="parTrans" cxnId="{C872F5CE-B3B7-4E5B-947A-5BEA27957B07}">
      <dgm:prSet/>
      <dgm:spPr/>
      <dgm:t>
        <a:bodyPr/>
        <a:lstStyle/>
        <a:p>
          <a:endParaRPr lang="en-US"/>
        </a:p>
      </dgm:t>
    </dgm:pt>
    <dgm:pt modelId="{CDEE5027-2F54-4EC7-9631-4CA70D02D1ED}" type="sibTrans" cxnId="{C872F5CE-B3B7-4E5B-947A-5BEA27957B07}">
      <dgm:prSet/>
      <dgm:spPr/>
      <dgm:t>
        <a:bodyPr/>
        <a:lstStyle/>
        <a:p>
          <a:pPr>
            <a:lnSpc>
              <a:spcPct val="100000"/>
            </a:lnSpc>
          </a:pPr>
          <a:endParaRPr lang="en-US"/>
        </a:p>
      </dgm:t>
    </dgm:pt>
    <dgm:pt modelId="{4F26523A-0A40-40A9-80FC-6290474BCA27}">
      <dgm:prSet/>
      <dgm:spPr/>
      <dgm:t>
        <a:bodyPr/>
        <a:lstStyle/>
        <a:p>
          <a:pPr>
            <a:lnSpc>
              <a:spcPct val="100000"/>
            </a:lnSpc>
          </a:pPr>
          <a:r>
            <a:rPr lang="en-US"/>
            <a:t>Streamline Purchasing </a:t>
          </a:r>
        </a:p>
      </dgm:t>
    </dgm:pt>
    <dgm:pt modelId="{1DCE4672-1900-42A6-A764-B4CF488F3EBD}" type="parTrans" cxnId="{5D372CFE-515E-4CE9-AEA4-204F992355AF}">
      <dgm:prSet/>
      <dgm:spPr/>
      <dgm:t>
        <a:bodyPr/>
        <a:lstStyle/>
        <a:p>
          <a:endParaRPr lang="en-US"/>
        </a:p>
      </dgm:t>
    </dgm:pt>
    <dgm:pt modelId="{DFF98952-3441-49E7-BDCF-5E6FC1D9548E}" type="sibTrans" cxnId="{5D372CFE-515E-4CE9-AEA4-204F992355AF}">
      <dgm:prSet/>
      <dgm:spPr/>
      <dgm:t>
        <a:bodyPr/>
        <a:lstStyle/>
        <a:p>
          <a:pPr>
            <a:lnSpc>
              <a:spcPct val="100000"/>
            </a:lnSpc>
          </a:pPr>
          <a:endParaRPr lang="en-US"/>
        </a:p>
      </dgm:t>
    </dgm:pt>
    <dgm:pt modelId="{994B655A-DEFB-4DCE-A2CC-683E3EFC1550}">
      <dgm:prSet/>
      <dgm:spPr/>
      <dgm:t>
        <a:bodyPr/>
        <a:lstStyle/>
        <a:p>
          <a:pPr>
            <a:lnSpc>
              <a:spcPct val="100000"/>
            </a:lnSpc>
          </a:pPr>
          <a:r>
            <a:rPr lang="en-US"/>
            <a:t>Automation System </a:t>
          </a:r>
        </a:p>
      </dgm:t>
    </dgm:pt>
    <dgm:pt modelId="{407CCC8B-612A-491B-A50C-C68868A79AB5}" type="parTrans" cxnId="{F6D8FA4C-F678-4235-94EA-265536A3B26D}">
      <dgm:prSet/>
      <dgm:spPr/>
      <dgm:t>
        <a:bodyPr/>
        <a:lstStyle/>
        <a:p>
          <a:endParaRPr lang="en-US"/>
        </a:p>
      </dgm:t>
    </dgm:pt>
    <dgm:pt modelId="{8163FEA3-4D9B-4689-A975-D46F8CEA18B1}" type="sibTrans" cxnId="{F6D8FA4C-F678-4235-94EA-265536A3B26D}">
      <dgm:prSet/>
      <dgm:spPr/>
      <dgm:t>
        <a:bodyPr/>
        <a:lstStyle/>
        <a:p>
          <a:endParaRPr lang="en-US"/>
        </a:p>
      </dgm:t>
    </dgm:pt>
    <dgm:pt modelId="{A073B204-3A66-4E6F-9E03-029E75143F80}" type="pres">
      <dgm:prSet presAssocID="{99B0F116-9834-456D-8381-B8AD034DA7F9}" presName="root" presStyleCnt="0">
        <dgm:presLayoutVars>
          <dgm:dir/>
          <dgm:resizeHandles val="exact"/>
        </dgm:presLayoutVars>
      </dgm:prSet>
      <dgm:spPr/>
    </dgm:pt>
    <dgm:pt modelId="{FE5E764E-FE8F-4A69-9B10-7F0762D6DE7D}" type="pres">
      <dgm:prSet presAssocID="{99B0F116-9834-456D-8381-B8AD034DA7F9}" presName="container" presStyleCnt="0">
        <dgm:presLayoutVars>
          <dgm:dir/>
          <dgm:resizeHandles val="exact"/>
        </dgm:presLayoutVars>
      </dgm:prSet>
      <dgm:spPr/>
    </dgm:pt>
    <dgm:pt modelId="{42B52997-0A76-4576-B7E9-23DA5B63DCD7}" type="pres">
      <dgm:prSet presAssocID="{877A542B-BD17-478E-976D-56D815AD0758}" presName="compNode" presStyleCnt="0"/>
      <dgm:spPr/>
    </dgm:pt>
    <dgm:pt modelId="{FB0AD790-C251-45A8-B54E-F4E4EB8ADAEB}" type="pres">
      <dgm:prSet presAssocID="{877A542B-BD17-478E-976D-56D815AD0758}" presName="iconBgRect" presStyleLbl="bgShp" presStyleIdx="0" presStyleCnt="4"/>
      <dgm:spPr/>
    </dgm:pt>
    <dgm:pt modelId="{C1E4A4B0-8CCC-4BDC-B5A9-23A649902EA5}" type="pres">
      <dgm:prSet presAssocID="{877A542B-BD17-478E-976D-56D815AD07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2A25E83-5421-4EC6-8BA8-867132565134}" type="pres">
      <dgm:prSet presAssocID="{877A542B-BD17-478E-976D-56D815AD0758}" presName="spaceRect" presStyleCnt="0"/>
      <dgm:spPr/>
    </dgm:pt>
    <dgm:pt modelId="{2C6CB916-F34C-4900-9B20-36FB8CFE2CA9}" type="pres">
      <dgm:prSet presAssocID="{877A542B-BD17-478E-976D-56D815AD0758}" presName="textRect" presStyleLbl="revTx" presStyleIdx="0" presStyleCnt="4">
        <dgm:presLayoutVars>
          <dgm:chMax val="1"/>
          <dgm:chPref val="1"/>
        </dgm:presLayoutVars>
      </dgm:prSet>
      <dgm:spPr/>
    </dgm:pt>
    <dgm:pt modelId="{6C5D6FAD-04B8-4912-AAC7-C379A3DCE8A2}" type="pres">
      <dgm:prSet presAssocID="{DC8454DB-C274-47CF-A8BA-19390D0D2E0C}" presName="sibTrans" presStyleLbl="sibTrans2D1" presStyleIdx="0" presStyleCnt="0"/>
      <dgm:spPr/>
    </dgm:pt>
    <dgm:pt modelId="{BC3C6EA5-1F7C-43CF-8817-015FB16FC153}" type="pres">
      <dgm:prSet presAssocID="{4CC9ED78-6DC5-461E-AE20-84FDAB417927}" presName="compNode" presStyleCnt="0"/>
      <dgm:spPr/>
    </dgm:pt>
    <dgm:pt modelId="{510AF4C6-7614-4E1B-ABF3-C457461F0F10}" type="pres">
      <dgm:prSet presAssocID="{4CC9ED78-6DC5-461E-AE20-84FDAB417927}" presName="iconBgRect" presStyleLbl="bgShp" presStyleIdx="1" presStyleCnt="4"/>
      <dgm:spPr/>
    </dgm:pt>
    <dgm:pt modelId="{57DBBA27-C976-4C27-96CB-F7AB5754191B}" type="pres">
      <dgm:prSet presAssocID="{4CC9ED78-6DC5-461E-AE20-84FDAB41792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45BAB098-F7C9-4A61-89C6-B82A9884737B}" type="pres">
      <dgm:prSet presAssocID="{4CC9ED78-6DC5-461E-AE20-84FDAB417927}" presName="spaceRect" presStyleCnt="0"/>
      <dgm:spPr/>
    </dgm:pt>
    <dgm:pt modelId="{6D60DC6E-261B-4D31-A233-2EA1673937BD}" type="pres">
      <dgm:prSet presAssocID="{4CC9ED78-6DC5-461E-AE20-84FDAB417927}" presName="textRect" presStyleLbl="revTx" presStyleIdx="1" presStyleCnt="4">
        <dgm:presLayoutVars>
          <dgm:chMax val="1"/>
          <dgm:chPref val="1"/>
        </dgm:presLayoutVars>
      </dgm:prSet>
      <dgm:spPr/>
    </dgm:pt>
    <dgm:pt modelId="{7ACD77E3-C906-4CBC-953F-F89952688E58}" type="pres">
      <dgm:prSet presAssocID="{CDEE5027-2F54-4EC7-9631-4CA70D02D1ED}" presName="sibTrans" presStyleLbl="sibTrans2D1" presStyleIdx="0" presStyleCnt="0"/>
      <dgm:spPr/>
    </dgm:pt>
    <dgm:pt modelId="{AF349718-4FAC-4950-9399-19214B805C4B}" type="pres">
      <dgm:prSet presAssocID="{4F26523A-0A40-40A9-80FC-6290474BCA27}" presName="compNode" presStyleCnt="0"/>
      <dgm:spPr/>
    </dgm:pt>
    <dgm:pt modelId="{339C3C4D-ABCD-4FB6-9A72-95F4A25B7C5F}" type="pres">
      <dgm:prSet presAssocID="{4F26523A-0A40-40A9-80FC-6290474BCA27}" presName="iconBgRect" presStyleLbl="bgShp" presStyleIdx="2" presStyleCnt="4"/>
      <dgm:spPr/>
    </dgm:pt>
    <dgm:pt modelId="{A1171F5B-E818-4BE6-AE55-F606ECA1EBA8}" type="pres">
      <dgm:prSet presAssocID="{4F26523A-0A40-40A9-80FC-6290474BCA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pping cart"/>
        </a:ext>
      </dgm:extLst>
    </dgm:pt>
    <dgm:pt modelId="{9DC96056-6D7A-494C-A6F5-59FC081ADBE8}" type="pres">
      <dgm:prSet presAssocID="{4F26523A-0A40-40A9-80FC-6290474BCA27}" presName="spaceRect" presStyleCnt="0"/>
      <dgm:spPr/>
    </dgm:pt>
    <dgm:pt modelId="{8A3CFD7D-904B-4A67-B01F-1BF28B4F25D0}" type="pres">
      <dgm:prSet presAssocID="{4F26523A-0A40-40A9-80FC-6290474BCA27}" presName="textRect" presStyleLbl="revTx" presStyleIdx="2" presStyleCnt="4">
        <dgm:presLayoutVars>
          <dgm:chMax val="1"/>
          <dgm:chPref val="1"/>
        </dgm:presLayoutVars>
      </dgm:prSet>
      <dgm:spPr/>
    </dgm:pt>
    <dgm:pt modelId="{CBC41AA1-DE7F-49E9-AA22-B15DB9B87C62}" type="pres">
      <dgm:prSet presAssocID="{DFF98952-3441-49E7-BDCF-5E6FC1D9548E}" presName="sibTrans" presStyleLbl="sibTrans2D1" presStyleIdx="0" presStyleCnt="0"/>
      <dgm:spPr/>
    </dgm:pt>
    <dgm:pt modelId="{157C9B56-8BFA-493F-B817-778F5FFF64AF}" type="pres">
      <dgm:prSet presAssocID="{994B655A-DEFB-4DCE-A2CC-683E3EFC1550}" presName="compNode" presStyleCnt="0"/>
      <dgm:spPr/>
    </dgm:pt>
    <dgm:pt modelId="{53916175-DD8A-4213-86AF-856FBFCBCD6B}" type="pres">
      <dgm:prSet presAssocID="{994B655A-DEFB-4DCE-A2CC-683E3EFC1550}" presName="iconBgRect" presStyleLbl="bgShp" presStyleIdx="3" presStyleCnt="4"/>
      <dgm:spPr/>
    </dgm:pt>
    <dgm:pt modelId="{33DCE0AA-0FDB-4B56-850D-A9F1F633C1C1}" type="pres">
      <dgm:prSet presAssocID="{994B655A-DEFB-4DCE-A2CC-683E3EFC155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00DE629C-1604-4278-8A4A-E8865F8A85CC}" type="pres">
      <dgm:prSet presAssocID="{994B655A-DEFB-4DCE-A2CC-683E3EFC1550}" presName="spaceRect" presStyleCnt="0"/>
      <dgm:spPr/>
    </dgm:pt>
    <dgm:pt modelId="{39149180-0ABB-40DE-9EEE-B0B1467F3E72}" type="pres">
      <dgm:prSet presAssocID="{994B655A-DEFB-4DCE-A2CC-683E3EFC1550}" presName="textRect" presStyleLbl="revTx" presStyleIdx="3" presStyleCnt="4">
        <dgm:presLayoutVars>
          <dgm:chMax val="1"/>
          <dgm:chPref val="1"/>
        </dgm:presLayoutVars>
      </dgm:prSet>
      <dgm:spPr/>
    </dgm:pt>
  </dgm:ptLst>
  <dgm:cxnLst>
    <dgm:cxn modelId="{42AFA000-5B6B-4643-9D73-A499DFC25367}" type="presOf" srcId="{DC8454DB-C274-47CF-A8BA-19390D0D2E0C}" destId="{6C5D6FAD-04B8-4912-AAC7-C379A3DCE8A2}" srcOrd="0" destOrd="0" presId="urn:microsoft.com/office/officeart/2018/2/layout/IconCircleList"/>
    <dgm:cxn modelId="{F6D8FA4C-F678-4235-94EA-265536A3B26D}" srcId="{99B0F116-9834-456D-8381-B8AD034DA7F9}" destId="{994B655A-DEFB-4DCE-A2CC-683E3EFC1550}" srcOrd="3" destOrd="0" parTransId="{407CCC8B-612A-491B-A50C-C68868A79AB5}" sibTransId="{8163FEA3-4D9B-4689-A975-D46F8CEA18B1}"/>
    <dgm:cxn modelId="{00BBEB50-75F7-42A3-B12B-C111615717BF}" type="presOf" srcId="{99B0F116-9834-456D-8381-B8AD034DA7F9}" destId="{A073B204-3A66-4E6F-9E03-029E75143F80}" srcOrd="0" destOrd="0" presId="urn:microsoft.com/office/officeart/2018/2/layout/IconCircleList"/>
    <dgm:cxn modelId="{C0F70E55-71FC-44E1-BE26-6CFAD2320E0A}" type="presOf" srcId="{4CC9ED78-6DC5-461E-AE20-84FDAB417927}" destId="{6D60DC6E-261B-4D31-A233-2EA1673937BD}" srcOrd="0" destOrd="0" presId="urn:microsoft.com/office/officeart/2018/2/layout/IconCircleList"/>
    <dgm:cxn modelId="{D00E8F7B-C1E2-4D4C-8A0D-8FC32EB9E129}" srcId="{99B0F116-9834-456D-8381-B8AD034DA7F9}" destId="{877A542B-BD17-478E-976D-56D815AD0758}" srcOrd="0" destOrd="0" parTransId="{65DF6F6C-CAA1-45B3-A433-E5A6600FF3C3}" sibTransId="{DC8454DB-C274-47CF-A8BA-19390D0D2E0C}"/>
    <dgm:cxn modelId="{6E791091-A53F-4A80-9194-23220B049BFA}" type="presOf" srcId="{DFF98952-3441-49E7-BDCF-5E6FC1D9548E}" destId="{CBC41AA1-DE7F-49E9-AA22-B15DB9B87C62}" srcOrd="0" destOrd="0" presId="urn:microsoft.com/office/officeart/2018/2/layout/IconCircleList"/>
    <dgm:cxn modelId="{C872F5CE-B3B7-4E5B-947A-5BEA27957B07}" srcId="{99B0F116-9834-456D-8381-B8AD034DA7F9}" destId="{4CC9ED78-6DC5-461E-AE20-84FDAB417927}" srcOrd="1" destOrd="0" parTransId="{828FA5BA-EF10-4AC2-A5D0-0ABE32C34227}" sibTransId="{CDEE5027-2F54-4EC7-9631-4CA70D02D1ED}"/>
    <dgm:cxn modelId="{97411DD3-FBA0-4910-8CFA-298B57E24210}" type="presOf" srcId="{994B655A-DEFB-4DCE-A2CC-683E3EFC1550}" destId="{39149180-0ABB-40DE-9EEE-B0B1467F3E72}" srcOrd="0" destOrd="0" presId="urn:microsoft.com/office/officeart/2018/2/layout/IconCircleList"/>
    <dgm:cxn modelId="{192908D6-957E-4B20-87A1-B59B8A3F8C90}" type="presOf" srcId="{CDEE5027-2F54-4EC7-9631-4CA70D02D1ED}" destId="{7ACD77E3-C906-4CBC-953F-F89952688E58}" srcOrd="0" destOrd="0" presId="urn:microsoft.com/office/officeart/2018/2/layout/IconCircleList"/>
    <dgm:cxn modelId="{CB485ADB-B930-4059-AC27-3A4BDE79FE68}" type="presOf" srcId="{4F26523A-0A40-40A9-80FC-6290474BCA27}" destId="{8A3CFD7D-904B-4A67-B01F-1BF28B4F25D0}" srcOrd="0" destOrd="0" presId="urn:microsoft.com/office/officeart/2018/2/layout/IconCircleList"/>
    <dgm:cxn modelId="{C64948EC-A652-43AD-B56B-D216251B6EC8}" type="presOf" srcId="{877A542B-BD17-478E-976D-56D815AD0758}" destId="{2C6CB916-F34C-4900-9B20-36FB8CFE2CA9}" srcOrd="0" destOrd="0" presId="urn:microsoft.com/office/officeart/2018/2/layout/IconCircleList"/>
    <dgm:cxn modelId="{5D372CFE-515E-4CE9-AEA4-204F992355AF}" srcId="{99B0F116-9834-456D-8381-B8AD034DA7F9}" destId="{4F26523A-0A40-40A9-80FC-6290474BCA27}" srcOrd="2" destOrd="0" parTransId="{1DCE4672-1900-42A6-A764-B4CF488F3EBD}" sibTransId="{DFF98952-3441-49E7-BDCF-5E6FC1D9548E}"/>
    <dgm:cxn modelId="{3E6E6B9B-BD1A-46A7-926E-5D2B635C9924}" type="presParOf" srcId="{A073B204-3A66-4E6F-9E03-029E75143F80}" destId="{FE5E764E-FE8F-4A69-9B10-7F0762D6DE7D}" srcOrd="0" destOrd="0" presId="urn:microsoft.com/office/officeart/2018/2/layout/IconCircleList"/>
    <dgm:cxn modelId="{7608045F-8310-4B00-AEA0-AA1C567C5527}" type="presParOf" srcId="{FE5E764E-FE8F-4A69-9B10-7F0762D6DE7D}" destId="{42B52997-0A76-4576-B7E9-23DA5B63DCD7}" srcOrd="0" destOrd="0" presId="urn:microsoft.com/office/officeart/2018/2/layout/IconCircleList"/>
    <dgm:cxn modelId="{8296A0BD-4BE2-4B8C-8933-5F3808290FAE}" type="presParOf" srcId="{42B52997-0A76-4576-B7E9-23DA5B63DCD7}" destId="{FB0AD790-C251-45A8-B54E-F4E4EB8ADAEB}" srcOrd="0" destOrd="0" presId="urn:microsoft.com/office/officeart/2018/2/layout/IconCircleList"/>
    <dgm:cxn modelId="{D1FE3306-970F-41D1-ACC2-781E42ADD0A7}" type="presParOf" srcId="{42B52997-0A76-4576-B7E9-23DA5B63DCD7}" destId="{C1E4A4B0-8CCC-4BDC-B5A9-23A649902EA5}" srcOrd="1" destOrd="0" presId="urn:microsoft.com/office/officeart/2018/2/layout/IconCircleList"/>
    <dgm:cxn modelId="{20324DC7-4335-4F23-B194-217A6C874DF0}" type="presParOf" srcId="{42B52997-0A76-4576-B7E9-23DA5B63DCD7}" destId="{02A25E83-5421-4EC6-8BA8-867132565134}" srcOrd="2" destOrd="0" presId="urn:microsoft.com/office/officeart/2018/2/layout/IconCircleList"/>
    <dgm:cxn modelId="{E0598075-BE81-49B0-8FA2-46D30C2052BC}" type="presParOf" srcId="{42B52997-0A76-4576-B7E9-23DA5B63DCD7}" destId="{2C6CB916-F34C-4900-9B20-36FB8CFE2CA9}" srcOrd="3" destOrd="0" presId="urn:microsoft.com/office/officeart/2018/2/layout/IconCircleList"/>
    <dgm:cxn modelId="{CBFDF644-755A-4DDF-A5F5-65C0D0A8A972}" type="presParOf" srcId="{FE5E764E-FE8F-4A69-9B10-7F0762D6DE7D}" destId="{6C5D6FAD-04B8-4912-AAC7-C379A3DCE8A2}" srcOrd="1" destOrd="0" presId="urn:microsoft.com/office/officeart/2018/2/layout/IconCircleList"/>
    <dgm:cxn modelId="{5A987B7C-3704-4328-8747-51664982ACC1}" type="presParOf" srcId="{FE5E764E-FE8F-4A69-9B10-7F0762D6DE7D}" destId="{BC3C6EA5-1F7C-43CF-8817-015FB16FC153}" srcOrd="2" destOrd="0" presId="urn:microsoft.com/office/officeart/2018/2/layout/IconCircleList"/>
    <dgm:cxn modelId="{EB0625C6-31A6-49A6-BEA8-FDB8B6CC1F5D}" type="presParOf" srcId="{BC3C6EA5-1F7C-43CF-8817-015FB16FC153}" destId="{510AF4C6-7614-4E1B-ABF3-C457461F0F10}" srcOrd="0" destOrd="0" presId="urn:microsoft.com/office/officeart/2018/2/layout/IconCircleList"/>
    <dgm:cxn modelId="{A3A2895D-BD7C-4E36-940C-8EBE4CB8E844}" type="presParOf" srcId="{BC3C6EA5-1F7C-43CF-8817-015FB16FC153}" destId="{57DBBA27-C976-4C27-96CB-F7AB5754191B}" srcOrd="1" destOrd="0" presId="urn:microsoft.com/office/officeart/2018/2/layout/IconCircleList"/>
    <dgm:cxn modelId="{A4F889AC-20D0-46ED-811D-890351E9D2CB}" type="presParOf" srcId="{BC3C6EA5-1F7C-43CF-8817-015FB16FC153}" destId="{45BAB098-F7C9-4A61-89C6-B82A9884737B}" srcOrd="2" destOrd="0" presId="urn:microsoft.com/office/officeart/2018/2/layout/IconCircleList"/>
    <dgm:cxn modelId="{72251DEA-EC00-40F5-BDA6-88F9516EF061}" type="presParOf" srcId="{BC3C6EA5-1F7C-43CF-8817-015FB16FC153}" destId="{6D60DC6E-261B-4D31-A233-2EA1673937BD}" srcOrd="3" destOrd="0" presId="urn:microsoft.com/office/officeart/2018/2/layout/IconCircleList"/>
    <dgm:cxn modelId="{8E6813AE-8DF7-4E1B-9D4D-E1B3E40CDB7D}" type="presParOf" srcId="{FE5E764E-FE8F-4A69-9B10-7F0762D6DE7D}" destId="{7ACD77E3-C906-4CBC-953F-F89952688E58}" srcOrd="3" destOrd="0" presId="urn:microsoft.com/office/officeart/2018/2/layout/IconCircleList"/>
    <dgm:cxn modelId="{27293B49-81CF-4866-A271-CD138A07BAAB}" type="presParOf" srcId="{FE5E764E-FE8F-4A69-9B10-7F0762D6DE7D}" destId="{AF349718-4FAC-4950-9399-19214B805C4B}" srcOrd="4" destOrd="0" presId="urn:microsoft.com/office/officeart/2018/2/layout/IconCircleList"/>
    <dgm:cxn modelId="{98E1AC27-3C3C-4B30-8EDC-1DAFAC661474}" type="presParOf" srcId="{AF349718-4FAC-4950-9399-19214B805C4B}" destId="{339C3C4D-ABCD-4FB6-9A72-95F4A25B7C5F}" srcOrd="0" destOrd="0" presId="urn:microsoft.com/office/officeart/2018/2/layout/IconCircleList"/>
    <dgm:cxn modelId="{31E5777E-231D-43CC-BC76-9F303F5A51F0}" type="presParOf" srcId="{AF349718-4FAC-4950-9399-19214B805C4B}" destId="{A1171F5B-E818-4BE6-AE55-F606ECA1EBA8}" srcOrd="1" destOrd="0" presId="urn:microsoft.com/office/officeart/2018/2/layout/IconCircleList"/>
    <dgm:cxn modelId="{3DC9C791-E850-4967-9521-42B91C385972}" type="presParOf" srcId="{AF349718-4FAC-4950-9399-19214B805C4B}" destId="{9DC96056-6D7A-494C-A6F5-59FC081ADBE8}" srcOrd="2" destOrd="0" presId="urn:microsoft.com/office/officeart/2018/2/layout/IconCircleList"/>
    <dgm:cxn modelId="{80CD862D-21A6-4323-B15B-639362F2E22D}" type="presParOf" srcId="{AF349718-4FAC-4950-9399-19214B805C4B}" destId="{8A3CFD7D-904B-4A67-B01F-1BF28B4F25D0}" srcOrd="3" destOrd="0" presId="urn:microsoft.com/office/officeart/2018/2/layout/IconCircleList"/>
    <dgm:cxn modelId="{0D0522D7-3FE7-4031-B27C-D6677BAF1561}" type="presParOf" srcId="{FE5E764E-FE8F-4A69-9B10-7F0762D6DE7D}" destId="{CBC41AA1-DE7F-49E9-AA22-B15DB9B87C62}" srcOrd="5" destOrd="0" presId="urn:microsoft.com/office/officeart/2018/2/layout/IconCircleList"/>
    <dgm:cxn modelId="{175DF7D5-6452-4B58-B4BC-3DCC476310B0}" type="presParOf" srcId="{FE5E764E-FE8F-4A69-9B10-7F0762D6DE7D}" destId="{157C9B56-8BFA-493F-B817-778F5FFF64AF}" srcOrd="6" destOrd="0" presId="urn:microsoft.com/office/officeart/2018/2/layout/IconCircleList"/>
    <dgm:cxn modelId="{6C003C5B-E980-4C78-9B86-392D6FC29C60}" type="presParOf" srcId="{157C9B56-8BFA-493F-B817-778F5FFF64AF}" destId="{53916175-DD8A-4213-86AF-856FBFCBCD6B}" srcOrd="0" destOrd="0" presId="urn:microsoft.com/office/officeart/2018/2/layout/IconCircleList"/>
    <dgm:cxn modelId="{A0A746D6-A82C-4EBD-9524-FDF241CE567B}" type="presParOf" srcId="{157C9B56-8BFA-493F-B817-778F5FFF64AF}" destId="{33DCE0AA-0FDB-4B56-850D-A9F1F633C1C1}" srcOrd="1" destOrd="0" presId="urn:microsoft.com/office/officeart/2018/2/layout/IconCircleList"/>
    <dgm:cxn modelId="{5E49FC09-41F8-4840-BADD-9B807B1A1753}" type="presParOf" srcId="{157C9B56-8BFA-493F-B817-778F5FFF64AF}" destId="{00DE629C-1604-4278-8A4A-E8865F8A85CC}" srcOrd="2" destOrd="0" presId="urn:microsoft.com/office/officeart/2018/2/layout/IconCircleList"/>
    <dgm:cxn modelId="{541C0D56-A41C-4E21-A3E5-6B21C2E474AC}" type="presParOf" srcId="{157C9B56-8BFA-493F-B817-778F5FFF64AF}" destId="{39149180-0ABB-40DE-9EEE-B0B1467F3E72}"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E6BB2A-F2C3-4A72-B0DF-9D6910DABF54}"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67CA3665-0234-4939-ADFA-AD9B4BB2BF0A}">
      <dgm:prSet/>
      <dgm:spPr/>
      <dgm:t>
        <a:bodyPr/>
        <a:lstStyle/>
        <a:p>
          <a:r>
            <a:rPr lang="en-US"/>
            <a:t>It is suggested that TM Lewin implements the “Automation System” in their business for sustaining good profit. </a:t>
          </a:r>
        </a:p>
      </dgm:t>
    </dgm:pt>
    <dgm:pt modelId="{14D7B458-10C8-47A3-AC5D-8058F706A1C4}" type="parTrans" cxnId="{1E69E491-E7DE-4C75-8C0D-D1327527205C}">
      <dgm:prSet/>
      <dgm:spPr/>
      <dgm:t>
        <a:bodyPr/>
        <a:lstStyle/>
        <a:p>
          <a:endParaRPr lang="en-US"/>
        </a:p>
      </dgm:t>
    </dgm:pt>
    <dgm:pt modelId="{1C607ABB-5D5B-433D-BA9B-5047F7BC24D3}" type="sibTrans" cxnId="{1E69E491-E7DE-4C75-8C0D-D1327527205C}">
      <dgm:prSet/>
      <dgm:spPr/>
      <dgm:t>
        <a:bodyPr/>
        <a:lstStyle/>
        <a:p>
          <a:endParaRPr lang="en-US"/>
        </a:p>
      </dgm:t>
    </dgm:pt>
    <dgm:pt modelId="{135B3B9F-FA74-4F25-B2F5-C1D2F30D39AE}">
      <dgm:prSet/>
      <dgm:spPr/>
      <dgm:t>
        <a:bodyPr/>
        <a:lstStyle/>
        <a:p>
          <a:r>
            <a:rPr lang="en-US"/>
            <a:t>Inflation has caused the company to face supply chain issues and the higher wage law has caused the owners of the company to pay more salaries which has reduced the profit margin. </a:t>
          </a:r>
        </a:p>
      </dgm:t>
    </dgm:pt>
    <dgm:pt modelId="{81096D86-6632-48AC-9152-0043D763F42B}" type="parTrans" cxnId="{C78018F1-3C1E-433B-B35F-C9ED70202375}">
      <dgm:prSet/>
      <dgm:spPr/>
      <dgm:t>
        <a:bodyPr/>
        <a:lstStyle/>
        <a:p>
          <a:endParaRPr lang="en-US"/>
        </a:p>
      </dgm:t>
    </dgm:pt>
    <dgm:pt modelId="{21F14020-F4A3-4A9B-89CB-82C86E6B498B}" type="sibTrans" cxnId="{C78018F1-3C1E-433B-B35F-C9ED70202375}">
      <dgm:prSet/>
      <dgm:spPr/>
      <dgm:t>
        <a:bodyPr/>
        <a:lstStyle/>
        <a:p>
          <a:endParaRPr lang="en-US"/>
        </a:p>
      </dgm:t>
    </dgm:pt>
    <dgm:pt modelId="{234E9B48-9D2E-4AAF-832F-14A70B6843A8}">
      <dgm:prSet/>
      <dgm:spPr/>
      <dgm:t>
        <a:bodyPr/>
        <a:lstStyle/>
        <a:p>
          <a:r>
            <a:rPr lang="en-US"/>
            <a:t>The organisation can use these technologies and replace workers from the company to streamline the system and make profits by cutting off excess expenditures of the company. </a:t>
          </a:r>
        </a:p>
      </dgm:t>
    </dgm:pt>
    <dgm:pt modelId="{2D16BAE8-F616-4257-9099-DC185175B95B}" type="parTrans" cxnId="{04C4288E-C04B-4859-BF01-F6761D400DA4}">
      <dgm:prSet/>
      <dgm:spPr/>
      <dgm:t>
        <a:bodyPr/>
        <a:lstStyle/>
        <a:p>
          <a:endParaRPr lang="en-US"/>
        </a:p>
      </dgm:t>
    </dgm:pt>
    <dgm:pt modelId="{3DB61AA0-9138-47A8-AB9C-597E68935A22}" type="sibTrans" cxnId="{04C4288E-C04B-4859-BF01-F6761D400DA4}">
      <dgm:prSet/>
      <dgm:spPr/>
      <dgm:t>
        <a:bodyPr/>
        <a:lstStyle/>
        <a:p>
          <a:endParaRPr lang="en-US"/>
        </a:p>
      </dgm:t>
    </dgm:pt>
    <dgm:pt modelId="{A2CF6145-B096-41E3-8663-E7E0A90B3235}" type="pres">
      <dgm:prSet presAssocID="{EAE6BB2A-F2C3-4A72-B0DF-9D6910DABF54}" presName="linear" presStyleCnt="0">
        <dgm:presLayoutVars>
          <dgm:animLvl val="lvl"/>
          <dgm:resizeHandles val="exact"/>
        </dgm:presLayoutVars>
      </dgm:prSet>
      <dgm:spPr/>
    </dgm:pt>
    <dgm:pt modelId="{B6D57130-FB0F-4D14-81AE-F0D3B11A3CBF}" type="pres">
      <dgm:prSet presAssocID="{67CA3665-0234-4939-ADFA-AD9B4BB2BF0A}" presName="parentText" presStyleLbl="node1" presStyleIdx="0" presStyleCnt="3">
        <dgm:presLayoutVars>
          <dgm:chMax val="0"/>
          <dgm:bulletEnabled val="1"/>
        </dgm:presLayoutVars>
      </dgm:prSet>
      <dgm:spPr/>
    </dgm:pt>
    <dgm:pt modelId="{3B3C1671-840C-4C23-A8A1-F60299D0F2E9}" type="pres">
      <dgm:prSet presAssocID="{1C607ABB-5D5B-433D-BA9B-5047F7BC24D3}" presName="spacer" presStyleCnt="0"/>
      <dgm:spPr/>
    </dgm:pt>
    <dgm:pt modelId="{E476BC36-C2E0-45D6-9B6C-AE718A6F3CBC}" type="pres">
      <dgm:prSet presAssocID="{135B3B9F-FA74-4F25-B2F5-C1D2F30D39AE}" presName="parentText" presStyleLbl="node1" presStyleIdx="1" presStyleCnt="3">
        <dgm:presLayoutVars>
          <dgm:chMax val="0"/>
          <dgm:bulletEnabled val="1"/>
        </dgm:presLayoutVars>
      </dgm:prSet>
      <dgm:spPr/>
    </dgm:pt>
    <dgm:pt modelId="{07560088-DB97-42FC-B3BB-0782F1AF953E}" type="pres">
      <dgm:prSet presAssocID="{21F14020-F4A3-4A9B-89CB-82C86E6B498B}" presName="spacer" presStyleCnt="0"/>
      <dgm:spPr/>
    </dgm:pt>
    <dgm:pt modelId="{A6ED24C0-2660-4F90-B174-9FD5AF329A29}" type="pres">
      <dgm:prSet presAssocID="{234E9B48-9D2E-4AAF-832F-14A70B6843A8}" presName="parentText" presStyleLbl="node1" presStyleIdx="2" presStyleCnt="3">
        <dgm:presLayoutVars>
          <dgm:chMax val="0"/>
          <dgm:bulletEnabled val="1"/>
        </dgm:presLayoutVars>
      </dgm:prSet>
      <dgm:spPr/>
    </dgm:pt>
  </dgm:ptLst>
  <dgm:cxnLst>
    <dgm:cxn modelId="{3753BF06-C6AE-4DE6-9517-0318F57145EB}" type="presOf" srcId="{234E9B48-9D2E-4AAF-832F-14A70B6843A8}" destId="{A6ED24C0-2660-4F90-B174-9FD5AF329A29}" srcOrd="0" destOrd="0" presId="urn:microsoft.com/office/officeart/2005/8/layout/vList2"/>
    <dgm:cxn modelId="{8A13A23D-BE5D-437F-9C3C-CE79E97B7DA8}" type="presOf" srcId="{EAE6BB2A-F2C3-4A72-B0DF-9D6910DABF54}" destId="{A2CF6145-B096-41E3-8663-E7E0A90B3235}" srcOrd="0" destOrd="0" presId="urn:microsoft.com/office/officeart/2005/8/layout/vList2"/>
    <dgm:cxn modelId="{E498FC8D-9BCC-4569-85A8-40235ECC1CE6}" type="presOf" srcId="{67CA3665-0234-4939-ADFA-AD9B4BB2BF0A}" destId="{B6D57130-FB0F-4D14-81AE-F0D3B11A3CBF}" srcOrd="0" destOrd="0" presId="urn:microsoft.com/office/officeart/2005/8/layout/vList2"/>
    <dgm:cxn modelId="{04C4288E-C04B-4859-BF01-F6761D400DA4}" srcId="{EAE6BB2A-F2C3-4A72-B0DF-9D6910DABF54}" destId="{234E9B48-9D2E-4AAF-832F-14A70B6843A8}" srcOrd="2" destOrd="0" parTransId="{2D16BAE8-F616-4257-9099-DC185175B95B}" sibTransId="{3DB61AA0-9138-47A8-AB9C-597E68935A22}"/>
    <dgm:cxn modelId="{1E69E491-E7DE-4C75-8C0D-D1327527205C}" srcId="{EAE6BB2A-F2C3-4A72-B0DF-9D6910DABF54}" destId="{67CA3665-0234-4939-ADFA-AD9B4BB2BF0A}" srcOrd="0" destOrd="0" parTransId="{14D7B458-10C8-47A3-AC5D-8058F706A1C4}" sibTransId="{1C607ABB-5D5B-433D-BA9B-5047F7BC24D3}"/>
    <dgm:cxn modelId="{6EA42593-AEFC-45F5-82DF-43EC8AE0EAE8}" type="presOf" srcId="{135B3B9F-FA74-4F25-B2F5-C1D2F30D39AE}" destId="{E476BC36-C2E0-45D6-9B6C-AE718A6F3CBC}" srcOrd="0" destOrd="0" presId="urn:microsoft.com/office/officeart/2005/8/layout/vList2"/>
    <dgm:cxn modelId="{C78018F1-3C1E-433B-B35F-C9ED70202375}" srcId="{EAE6BB2A-F2C3-4A72-B0DF-9D6910DABF54}" destId="{135B3B9F-FA74-4F25-B2F5-C1D2F30D39AE}" srcOrd="1" destOrd="0" parTransId="{81096D86-6632-48AC-9152-0043D763F42B}" sibTransId="{21F14020-F4A3-4A9B-89CB-82C86E6B498B}"/>
    <dgm:cxn modelId="{C0EE6993-3F64-48A8-B665-9300F317B7D3}" type="presParOf" srcId="{A2CF6145-B096-41E3-8663-E7E0A90B3235}" destId="{B6D57130-FB0F-4D14-81AE-F0D3B11A3CBF}" srcOrd="0" destOrd="0" presId="urn:microsoft.com/office/officeart/2005/8/layout/vList2"/>
    <dgm:cxn modelId="{7DE8EA47-C233-46D4-8FCD-E36F2AF0CB22}" type="presParOf" srcId="{A2CF6145-B096-41E3-8663-E7E0A90B3235}" destId="{3B3C1671-840C-4C23-A8A1-F60299D0F2E9}" srcOrd="1" destOrd="0" presId="urn:microsoft.com/office/officeart/2005/8/layout/vList2"/>
    <dgm:cxn modelId="{15053884-123A-4FA7-B9A2-8F26BBF33717}" type="presParOf" srcId="{A2CF6145-B096-41E3-8663-E7E0A90B3235}" destId="{E476BC36-C2E0-45D6-9B6C-AE718A6F3CBC}" srcOrd="2" destOrd="0" presId="urn:microsoft.com/office/officeart/2005/8/layout/vList2"/>
    <dgm:cxn modelId="{04D3FD1D-DBC9-4458-BC77-C202FEC60A1D}" type="presParOf" srcId="{A2CF6145-B096-41E3-8663-E7E0A90B3235}" destId="{07560088-DB97-42FC-B3BB-0782F1AF953E}" srcOrd="3" destOrd="0" presId="urn:microsoft.com/office/officeart/2005/8/layout/vList2"/>
    <dgm:cxn modelId="{26CC83F0-8172-438A-8F97-A2B5F833E471}" type="presParOf" srcId="{A2CF6145-B096-41E3-8663-E7E0A90B3235}" destId="{A6ED24C0-2660-4F90-B174-9FD5AF329A29}"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7FBAC9-8D92-4749-9B34-A7D48A96ED0A}">
      <dsp:nvSpPr>
        <dsp:cNvPr id="0" name=""/>
        <dsp:cNvSpPr/>
      </dsp:nvSpPr>
      <dsp:spPr>
        <a:xfrm>
          <a:off x="0" y="0"/>
          <a:ext cx="4847437"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08153F-5ED6-43AB-9310-4C8B669F3DA0}">
      <dsp:nvSpPr>
        <dsp:cNvPr id="0" name=""/>
        <dsp:cNvSpPr/>
      </dsp:nvSpPr>
      <dsp:spPr>
        <a:xfrm>
          <a:off x="0" y="0"/>
          <a:ext cx="4847437" cy="96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Effective leadership is achieved when a person can play the role of solving problems and making decisions. </a:t>
          </a:r>
        </a:p>
      </dsp:txBody>
      <dsp:txXfrm>
        <a:off x="0" y="0"/>
        <a:ext cx="4847437" cy="963157"/>
      </dsp:txXfrm>
    </dsp:sp>
    <dsp:sp modelId="{1D0084FB-306C-43FD-871A-A65191D55D8D}">
      <dsp:nvSpPr>
        <dsp:cNvPr id="0" name=""/>
        <dsp:cNvSpPr/>
      </dsp:nvSpPr>
      <dsp:spPr>
        <a:xfrm>
          <a:off x="0" y="963157"/>
          <a:ext cx="4847437"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CC81C73-1B49-4FC7-BF19-8E6B51EEEE17}">
      <dsp:nvSpPr>
        <dsp:cNvPr id="0" name=""/>
        <dsp:cNvSpPr/>
      </dsp:nvSpPr>
      <dsp:spPr>
        <a:xfrm>
          <a:off x="0" y="963157"/>
          <a:ext cx="4847437" cy="96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An effective leader has the skill to analyse situations for making decisions on overcoming problems. </a:t>
          </a:r>
        </a:p>
      </dsp:txBody>
      <dsp:txXfrm>
        <a:off x="0" y="963157"/>
        <a:ext cx="4847437" cy="963157"/>
      </dsp:txXfrm>
    </dsp:sp>
    <dsp:sp modelId="{BDE9C975-A2DF-4C61-B1B5-50A367C312CB}">
      <dsp:nvSpPr>
        <dsp:cNvPr id="0" name=""/>
        <dsp:cNvSpPr/>
      </dsp:nvSpPr>
      <dsp:spPr>
        <a:xfrm>
          <a:off x="0" y="1926315"/>
          <a:ext cx="4847437"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CA5386-3778-4777-98F0-74963F292A96}">
      <dsp:nvSpPr>
        <dsp:cNvPr id="0" name=""/>
        <dsp:cNvSpPr/>
      </dsp:nvSpPr>
      <dsp:spPr>
        <a:xfrm>
          <a:off x="0" y="1926315"/>
          <a:ext cx="4847437" cy="96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case of “T.M Lewin” shows how the organisation had to suffer because of inflation in the country during the Covid-19 pandemic. </a:t>
          </a:r>
        </a:p>
      </dsp:txBody>
      <dsp:txXfrm>
        <a:off x="0" y="1926315"/>
        <a:ext cx="4847437" cy="963157"/>
      </dsp:txXfrm>
    </dsp:sp>
    <dsp:sp modelId="{436AB0FB-BA08-4AB9-95F9-EDA1D6BC7816}">
      <dsp:nvSpPr>
        <dsp:cNvPr id="0" name=""/>
        <dsp:cNvSpPr/>
      </dsp:nvSpPr>
      <dsp:spPr>
        <a:xfrm>
          <a:off x="0" y="2889472"/>
          <a:ext cx="4847437"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D5502A-FF89-4E55-9199-945BBD126AA2}">
      <dsp:nvSpPr>
        <dsp:cNvPr id="0" name=""/>
        <dsp:cNvSpPr/>
      </dsp:nvSpPr>
      <dsp:spPr>
        <a:xfrm>
          <a:off x="0" y="2889472"/>
          <a:ext cx="4847437" cy="96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instability because of the cost-of-living increase, inflation, and supply chain issue had led the organisation to face “Declining Profitability”.</a:t>
          </a:r>
        </a:p>
      </dsp:txBody>
      <dsp:txXfrm>
        <a:off x="0" y="2889472"/>
        <a:ext cx="4847437" cy="963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76D66-20C3-435D-8D8C-C4D39F67C274}">
      <dsp:nvSpPr>
        <dsp:cNvPr id="0" name=""/>
        <dsp:cNvSpPr/>
      </dsp:nvSpPr>
      <dsp:spPr>
        <a:xfrm>
          <a:off x="0" y="446"/>
          <a:ext cx="3803904" cy="10455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E01BB-C401-44E5-9E2A-0EC989EB594A}">
      <dsp:nvSpPr>
        <dsp:cNvPr id="0" name=""/>
        <dsp:cNvSpPr/>
      </dsp:nvSpPr>
      <dsp:spPr>
        <a:xfrm>
          <a:off x="316267" y="235686"/>
          <a:ext cx="575031" cy="575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9E5693-9CFE-495E-A533-83DB6BA696D3}">
      <dsp:nvSpPr>
        <dsp:cNvPr id="0" name=""/>
        <dsp:cNvSpPr/>
      </dsp:nvSpPr>
      <dsp:spPr>
        <a:xfrm>
          <a:off x="1207566" y="446"/>
          <a:ext cx="2596337" cy="104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50" tIns="110650" rIns="110650" bIns="110650" numCol="1" spcCol="1270" anchor="ctr" anchorCtr="0">
          <a:noAutofit/>
        </a:bodyPr>
        <a:lstStyle/>
        <a:p>
          <a:pPr marL="0" lvl="0" indent="0" algn="l" defTabSz="1022350">
            <a:lnSpc>
              <a:spcPct val="100000"/>
            </a:lnSpc>
            <a:spcBef>
              <a:spcPct val="0"/>
            </a:spcBef>
            <a:spcAft>
              <a:spcPct val="35000"/>
            </a:spcAft>
            <a:buNone/>
          </a:pPr>
          <a:r>
            <a:rPr lang="en-US" sz="2300" kern="1200"/>
            <a:t>Accounting Equation Indicator </a:t>
          </a:r>
        </a:p>
      </dsp:txBody>
      <dsp:txXfrm>
        <a:off x="1207566" y="446"/>
        <a:ext cx="2596337" cy="1045511"/>
      </dsp:txXfrm>
    </dsp:sp>
    <dsp:sp modelId="{B1933742-4706-461A-95C0-912CE47EF0D7}">
      <dsp:nvSpPr>
        <dsp:cNvPr id="0" name=""/>
        <dsp:cNvSpPr/>
      </dsp:nvSpPr>
      <dsp:spPr>
        <a:xfrm>
          <a:off x="0" y="1307336"/>
          <a:ext cx="3803904" cy="10455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84A40-B60B-40E9-A120-FB2BBC38DC38}">
      <dsp:nvSpPr>
        <dsp:cNvPr id="0" name=""/>
        <dsp:cNvSpPr/>
      </dsp:nvSpPr>
      <dsp:spPr>
        <a:xfrm>
          <a:off x="316267" y="1542576"/>
          <a:ext cx="575031" cy="575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18DE53-50C5-407C-8E9D-AF9FA17B83D1}">
      <dsp:nvSpPr>
        <dsp:cNvPr id="0" name=""/>
        <dsp:cNvSpPr/>
      </dsp:nvSpPr>
      <dsp:spPr>
        <a:xfrm>
          <a:off x="1207566" y="1307336"/>
          <a:ext cx="2596337" cy="104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50" tIns="110650" rIns="110650" bIns="110650" numCol="1" spcCol="1270" anchor="ctr" anchorCtr="0">
          <a:noAutofit/>
        </a:bodyPr>
        <a:lstStyle/>
        <a:p>
          <a:pPr marL="0" lvl="0" indent="0" algn="l" defTabSz="1022350">
            <a:lnSpc>
              <a:spcPct val="100000"/>
            </a:lnSpc>
            <a:spcBef>
              <a:spcPct val="0"/>
            </a:spcBef>
            <a:spcAft>
              <a:spcPct val="35000"/>
            </a:spcAft>
            <a:buNone/>
          </a:pPr>
          <a:r>
            <a:rPr lang="en-US" sz="2300" kern="1200"/>
            <a:t>Increased Supplier Costs </a:t>
          </a:r>
        </a:p>
      </dsp:txBody>
      <dsp:txXfrm>
        <a:off x="1207566" y="1307336"/>
        <a:ext cx="2596337" cy="1045511"/>
      </dsp:txXfrm>
    </dsp:sp>
    <dsp:sp modelId="{7847CB06-98AB-4167-9DDE-59A95BB4C36C}">
      <dsp:nvSpPr>
        <dsp:cNvPr id="0" name=""/>
        <dsp:cNvSpPr/>
      </dsp:nvSpPr>
      <dsp:spPr>
        <a:xfrm>
          <a:off x="0" y="2614226"/>
          <a:ext cx="3803904" cy="10455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C90E7-C24E-457E-AA59-03FD8896BF37}">
      <dsp:nvSpPr>
        <dsp:cNvPr id="0" name=""/>
        <dsp:cNvSpPr/>
      </dsp:nvSpPr>
      <dsp:spPr>
        <a:xfrm>
          <a:off x="316267" y="2849466"/>
          <a:ext cx="575031" cy="575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8B82A6-59DE-4095-B3C0-C1D95585A043}">
      <dsp:nvSpPr>
        <dsp:cNvPr id="0" name=""/>
        <dsp:cNvSpPr/>
      </dsp:nvSpPr>
      <dsp:spPr>
        <a:xfrm>
          <a:off x="1207566" y="2614226"/>
          <a:ext cx="2596337" cy="104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50" tIns="110650" rIns="110650" bIns="110650" numCol="1" spcCol="1270" anchor="ctr" anchorCtr="0">
          <a:noAutofit/>
        </a:bodyPr>
        <a:lstStyle/>
        <a:p>
          <a:pPr marL="0" lvl="0" indent="0" algn="l" defTabSz="1022350">
            <a:lnSpc>
              <a:spcPct val="100000"/>
            </a:lnSpc>
            <a:spcBef>
              <a:spcPct val="0"/>
            </a:spcBef>
            <a:spcAft>
              <a:spcPct val="35000"/>
            </a:spcAft>
            <a:buNone/>
          </a:pPr>
          <a:r>
            <a:rPr lang="en-US" sz="2300" kern="1200"/>
            <a:t>Lower Price Goods </a:t>
          </a:r>
        </a:p>
      </dsp:txBody>
      <dsp:txXfrm>
        <a:off x="1207566" y="2614226"/>
        <a:ext cx="2596337" cy="1045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6ABDFF-5A4F-4ABE-A082-1D67B1EF0525}">
      <dsp:nvSpPr>
        <dsp:cNvPr id="0" name=""/>
        <dsp:cNvSpPr/>
      </dsp:nvSpPr>
      <dsp:spPr>
        <a:xfrm>
          <a:off x="0" y="226350"/>
          <a:ext cx="7377243" cy="75757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2556" tIns="270764" rIns="572556"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Stable Political Environment </a:t>
          </a:r>
        </a:p>
        <a:p>
          <a:pPr marL="114300" lvl="1" indent="-114300" algn="l" defTabSz="577850">
            <a:lnSpc>
              <a:spcPct val="90000"/>
            </a:lnSpc>
            <a:spcBef>
              <a:spcPct val="0"/>
            </a:spcBef>
            <a:spcAft>
              <a:spcPct val="15000"/>
            </a:spcAft>
            <a:buChar char="•"/>
          </a:pPr>
          <a:r>
            <a:rPr lang="en-US" sz="1300" kern="1200"/>
            <a:t>Brexit Deal </a:t>
          </a:r>
        </a:p>
      </dsp:txBody>
      <dsp:txXfrm>
        <a:off x="0" y="226350"/>
        <a:ext cx="7377243" cy="757575"/>
      </dsp:txXfrm>
    </dsp:sp>
    <dsp:sp modelId="{70C0DF5F-E62F-49D0-8D94-DA206A08A16A}">
      <dsp:nvSpPr>
        <dsp:cNvPr id="0" name=""/>
        <dsp:cNvSpPr/>
      </dsp:nvSpPr>
      <dsp:spPr>
        <a:xfrm>
          <a:off x="368862" y="34470"/>
          <a:ext cx="5164070" cy="3837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5190" tIns="0" rIns="195190" bIns="0" numCol="1" spcCol="1270" anchor="ctr" anchorCtr="0">
          <a:noAutofit/>
        </a:bodyPr>
        <a:lstStyle/>
        <a:p>
          <a:pPr marL="0" lvl="0" indent="0" algn="l" defTabSz="577850">
            <a:lnSpc>
              <a:spcPct val="90000"/>
            </a:lnSpc>
            <a:spcBef>
              <a:spcPct val="0"/>
            </a:spcBef>
            <a:spcAft>
              <a:spcPct val="35000"/>
            </a:spcAft>
            <a:buNone/>
          </a:pPr>
          <a:r>
            <a:rPr lang="en-US" sz="1300" kern="1200"/>
            <a:t>Political Factors </a:t>
          </a:r>
        </a:p>
      </dsp:txBody>
      <dsp:txXfrm>
        <a:off x="387596" y="53204"/>
        <a:ext cx="5126602" cy="346292"/>
      </dsp:txXfrm>
    </dsp:sp>
    <dsp:sp modelId="{112AB93B-3045-4B51-8ADF-86F0728E1197}">
      <dsp:nvSpPr>
        <dsp:cNvPr id="0" name=""/>
        <dsp:cNvSpPr/>
      </dsp:nvSpPr>
      <dsp:spPr>
        <a:xfrm>
          <a:off x="0" y="1246005"/>
          <a:ext cx="7377243" cy="75757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2556" tIns="270764" rIns="572556"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Inflation Rate </a:t>
          </a:r>
        </a:p>
        <a:p>
          <a:pPr marL="114300" lvl="1" indent="-114300" algn="l" defTabSz="577850">
            <a:lnSpc>
              <a:spcPct val="90000"/>
            </a:lnSpc>
            <a:spcBef>
              <a:spcPct val="0"/>
            </a:spcBef>
            <a:spcAft>
              <a:spcPct val="15000"/>
            </a:spcAft>
            <a:buChar char="•"/>
          </a:pPr>
          <a:r>
            <a:rPr lang="en-US" sz="1300" kern="1200"/>
            <a:t>Corporate Taxes </a:t>
          </a:r>
        </a:p>
      </dsp:txBody>
      <dsp:txXfrm>
        <a:off x="0" y="1246005"/>
        <a:ext cx="7377243" cy="757575"/>
      </dsp:txXfrm>
    </dsp:sp>
    <dsp:sp modelId="{5BE08110-1C0F-4FF0-AC25-D58DB2D20EA4}">
      <dsp:nvSpPr>
        <dsp:cNvPr id="0" name=""/>
        <dsp:cNvSpPr/>
      </dsp:nvSpPr>
      <dsp:spPr>
        <a:xfrm>
          <a:off x="368862" y="1054125"/>
          <a:ext cx="5164070" cy="3837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5190" tIns="0" rIns="195190" bIns="0" numCol="1" spcCol="1270" anchor="ctr" anchorCtr="0">
          <a:noAutofit/>
        </a:bodyPr>
        <a:lstStyle/>
        <a:p>
          <a:pPr marL="0" lvl="0" indent="0" algn="l" defTabSz="577850">
            <a:lnSpc>
              <a:spcPct val="90000"/>
            </a:lnSpc>
            <a:spcBef>
              <a:spcPct val="0"/>
            </a:spcBef>
            <a:spcAft>
              <a:spcPct val="35000"/>
            </a:spcAft>
            <a:buNone/>
          </a:pPr>
          <a:r>
            <a:rPr lang="en-US" sz="1300" kern="1200"/>
            <a:t>Economic Factors</a:t>
          </a:r>
        </a:p>
      </dsp:txBody>
      <dsp:txXfrm>
        <a:off x="387596" y="1072859"/>
        <a:ext cx="5126602" cy="346292"/>
      </dsp:txXfrm>
    </dsp:sp>
    <dsp:sp modelId="{F95064A7-3FEB-43FB-812A-E4EA0FF5F743}">
      <dsp:nvSpPr>
        <dsp:cNvPr id="0" name=""/>
        <dsp:cNvSpPr/>
      </dsp:nvSpPr>
      <dsp:spPr>
        <a:xfrm>
          <a:off x="0" y="2265660"/>
          <a:ext cx="7377243" cy="757575"/>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2556" tIns="270764" rIns="572556"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Consumer Market </a:t>
          </a:r>
        </a:p>
        <a:p>
          <a:pPr marL="114300" lvl="1" indent="-114300" algn="l" defTabSz="577850">
            <a:lnSpc>
              <a:spcPct val="90000"/>
            </a:lnSpc>
            <a:spcBef>
              <a:spcPct val="0"/>
            </a:spcBef>
            <a:spcAft>
              <a:spcPct val="15000"/>
            </a:spcAft>
            <a:buChar char="•"/>
          </a:pPr>
          <a:r>
            <a:rPr lang="en-US" sz="1300" kern="1200"/>
            <a:t>Multicultural Diversity </a:t>
          </a:r>
        </a:p>
      </dsp:txBody>
      <dsp:txXfrm>
        <a:off x="0" y="2265660"/>
        <a:ext cx="7377243" cy="757575"/>
      </dsp:txXfrm>
    </dsp:sp>
    <dsp:sp modelId="{CE404A97-9F62-43FB-A757-3ADEE79FE8BB}">
      <dsp:nvSpPr>
        <dsp:cNvPr id="0" name=""/>
        <dsp:cNvSpPr/>
      </dsp:nvSpPr>
      <dsp:spPr>
        <a:xfrm>
          <a:off x="368862" y="2073780"/>
          <a:ext cx="5164070" cy="3837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5190" tIns="0" rIns="195190" bIns="0" numCol="1" spcCol="1270" anchor="ctr" anchorCtr="0">
          <a:noAutofit/>
        </a:bodyPr>
        <a:lstStyle/>
        <a:p>
          <a:pPr marL="0" lvl="0" indent="0" algn="l" defTabSz="577850">
            <a:lnSpc>
              <a:spcPct val="90000"/>
            </a:lnSpc>
            <a:spcBef>
              <a:spcPct val="0"/>
            </a:spcBef>
            <a:spcAft>
              <a:spcPct val="35000"/>
            </a:spcAft>
            <a:buNone/>
          </a:pPr>
          <a:r>
            <a:rPr lang="en-US" sz="1300" kern="1200"/>
            <a:t>Social Factors</a:t>
          </a:r>
        </a:p>
      </dsp:txBody>
      <dsp:txXfrm>
        <a:off x="387596" y="2092514"/>
        <a:ext cx="5126602" cy="346292"/>
      </dsp:txXfrm>
    </dsp:sp>
    <dsp:sp modelId="{B883025E-B030-4C56-938A-FEA30B664554}">
      <dsp:nvSpPr>
        <dsp:cNvPr id="0" name=""/>
        <dsp:cNvSpPr/>
      </dsp:nvSpPr>
      <dsp:spPr>
        <a:xfrm>
          <a:off x="0" y="3285315"/>
          <a:ext cx="7377243" cy="757575"/>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2556" tIns="270764" rIns="572556"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Automated System </a:t>
          </a:r>
        </a:p>
        <a:p>
          <a:pPr marL="114300" lvl="1" indent="-114300" algn="l" defTabSz="577850">
            <a:lnSpc>
              <a:spcPct val="90000"/>
            </a:lnSpc>
            <a:spcBef>
              <a:spcPct val="0"/>
            </a:spcBef>
            <a:spcAft>
              <a:spcPct val="15000"/>
            </a:spcAft>
            <a:buChar char="•"/>
          </a:pPr>
          <a:r>
            <a:rPr lang="en-US" sz="1300" kern="1200"/>
            <a:t>Tech Investment </a:t>
          </a:r>
        </a:p>
      </dsp:txBody>
      <dsp:txXfrm>
        <a:off x="0" y="3285315"/>
        <a:ext cx="7377243" cy="757575"/>
      </dsp:txXfrm>
    </dsp:sp>
    <dsp:sp modelId="{B96DE916-50D9-49FD-83AA-160CCA7D7AC8}">
      <dsp:nvSpPr>
        <dsp:cNvPr id="0" name=""/>
        <dsp:cNvSpPr/>
      </dsp:nvSpPr>
      <dsp:spPr>
        <a:xfrm>
          <a:off x="368862" y="3093435"/>
          <a:ext cx="5164070" cy="3837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5190" tIns="0" rIns="195190" bIns="0" numCol="1" spcCol="1270" anchor="ctr" anchorCtr="0">
          <a:noAutofit/>
        </a:bodyPr>
        <a:lstStyle/>
        <a:p>
          <a:pPr marL="0" lvl="0" indent="0" algn="l" defTabSz="577850">
            <a:lnSpc>
              <a:spcPct val="90000"/>
            </a:lnSpc>
            <a:spcBef>
              <a:spcPct val="0"/>
            </a:spcBef>
            <a:spcAft>
              <a:spcPct val="35000"/>
            </a:spcAft>
            <a:buNone/>
          </a:pPr>
          <a:r>
            <a:rPr lang="en-US" sz="1300" kern="1200"/>
            <a:t>Technological Factors</a:t>
          </a:r>
        </a:p>
      </dsp:txBody>
      <dsp:txXfrm>
        <a:off x="387596" y="3112169"/>
        <a:ext cx="5126602" cy="346292"/>
      </dsp:txXfrm>
    </dsp:sp>
    <dsp:sp modelId="{0FC6D9D4-4554-47EC-8F88-4EAE7F012935}">
      <dsp:nvSpPr>
        <dsp:cNvPr id="0" name=""/>
        <dsp:cNvSpPr/>
      </dsp:nvSpPr>
      <dsp:spPr>
        <a:xfrm>
          <a:off x="0" y="4304970"/>
          <a:ext cx="7377243" cy="327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BFB0E0-B883-4364-A4D3-5875B9E52546}">
      <dsp:nvSpPr>
        <dsp:cNvPr id="0" name=""/>
        <dsp:cNvSpPr/>
      </dsp:nvSpPr>
      <dsp:spPr>
        <a:xfrm>
          <a:off x="368862" y="4113090"/>
          <a:ext cx="5164070" cy="38376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5190" tIns="0" rIns="195190" bIns="0" numCol="1" spcCol="1270" anchor="ctr" anchorCtr="0">
          <a:noAutofit/>
        </a:bodyPr>
        <a:lstStyle/>
        <a:p>
          <a:pPr marL="0" lvl="0" indent="0" algn="l" defTabSz="577850">
            <a:lnSpc>
              <a:spcPct val="90000"/>
            </a:lnSpc>
            <a:spcBef>
              <a:spcPct val="0"/>
            </a:spcBef>
            <a:spcAft>
              <a:spcPct val="35000"/>
            </a:spcAft>
            <a:buNone/>
          </a:pPr>
          <a:r>
            <a:rPr lang="en-US" sz="1300" kern="1200"/>
            <a:t>Legal Factors</a:t>
          </a:r>
        </a:p>
      </dsp:txBody>
      <dsp:txXfrm>
        <a:off x="387596" y="4131824"/>
        <a:ext cx="5126602" cy="346292"/>
      </dsp:txXfrm>
    </dsp:sp>
    <dsp:sp modelId="{5E1AD325-5C63-4E9A-9A79-436A1664E072}">
      <dsp:nvSpPr>
        <dsp:cNvPr id="0" name=""/>
        <dsp:cNvSpPr/>
      </dsp:nvSpPr>
      <dsp:spPr>
        <a:xfrm>
          <a:off x="0" y="4894650"/>
          <a:ext cx="7377243" cy="55282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2556" tIns="270764" rIns="572556"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Environmental Awareness </a:t>
          </a:r>
        </a:p>
      </dsp:txBody>
      <dsp:txXfrm>
        <a:off x="0" y="4894650"/>
        <a:ext cx="7377243" cy="552825"/>
      </dsp:txXfrm>
    </dsp:sp>
    <dsp:sp modelId="{F8398186-13B8-4270-9D40-B83BE9523DC5}">
      <dsp:nvSpPr>
        <dsp:cNvPr id="0" name=""/>
        <dsp:cNvSpPr/>
      </dsp:nvSpPr>
      <dsp:spPr>
        <a:xfrm>
          <a:off x="368862" y="4702770"/>
          <a:ext cx="5164070" cy="3837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5190" tIns="0" rIns="195190" bIns="0" numCol="1" spcCol="1270" anchor="ctr" anchorCtr="0">
          <a:noAutofit/>
        </a:bodyPr>
        <a:lstStyle/>
        <a:p>
          <a:pPr marL="0" lvl="0" indent="0" algn="l" defTabSz="577850">
            <a:lnSpc>
              <a:spcPct val="90000"/>
            </a:lnSpc>
            <a:spcBef>
              <a:spcPct val="0"/>
            </a:spcBef>
            <a:spcAft>
              <a:spcPct val="35000"/>
            </a:spcAft>
            <a:buNone/>
          </a:pPr>
          <a:r>
            <a:rPr lang="en-US" sz="1300" kern="1200"/>
            <a:t>Environmental Factors</a:t>
          </a:r>
        </a:p>
      </dsp:txBody>
      <dsp:txXfrm>
        <a:off x="387596" y="4721504"/>
        <a:ext cx="5126602"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0AD790-C251-45A8-B54E-F4E4EB8ADAEB}">
      <dsp:nvSpPr>
        <dsp:cNvPr id="0" name=""/>
        <dsp:cNvSpPr/>
      </dsp:nvSpPr>
      <dsp:spPr>
        <a:xfrm>
          <a:off x="39102" y="1006642"/>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4A4B0-8CCC-4BDC-B5A9-23A649902EA5}">
      <dsp:nvSpPr>
        <dsp:cNvPr id="0" name=""/>
        <dsp:cNvSpPr/>
      </dsp:nvSpPr>
      <dsp:spPr>
        <a:xfrm>
          <a:off x="166110" y="1133650"/>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6CB916-F34C-4900-9B20-36FB8CFE2CA9}">
      <dsp:nvSpPr>
        <dsp:cNvPr id="0" name=""/>
        <dsp:cNvSpPr/>
      </dsp:nvSpPr>
      <dsp:spPr>
        <a:xfrm>
          <a:off x="773502" y="1006642"/>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New Business Strategy Implementation </a:t>
          </a:r>
        </a:p>
      </dsp:txBody>
      <dsp:txXfrm>
        <a:off x="773502" y="1006642"/>
        <a:ext cx="1425599" cy="604800"/>
      </dsp:txXfrm>
    </dsp:sp>
    <dsp:sp modelId="{510AF4C6-7614-4E1B-ABF3-C457461F0F10}">
      <dsp:nvSpPr>
        <dsp:cNvPr id="0" name=""/>
        <dsp:cNvSpPr/>
      </dsp:nvSpPr>
      <dsp:spPr>
        <a:xfrm>
          <a:off x="2447502" y="1006642"/>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DBBA27-C976-4C27-96CB-F7AB5754191B}">
      <dsp:nvSpPr>
        <dsp:cNvPr id="0" name=""/>
        <dsp:cNvSpPr/>
      </dsp:nvSpPr>
      <dsp:spPr>
        <a:xfrm>
          <a:off x="2574510" y="1133650"/>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60DC6E-261B-4D31-A233-2EA1673937BD}">
      <dsp:nvSpPr>
        <dsp:cNvPr id="0" name=""/>
        <dsp:cNvSpPr/>
      </dsp:nvSpPr>
      <dsp:spPr>
        <a:xfrm>
          <a:off x="3181902" y="1006642"/>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Adjusting the Product </a:t>
          </a:r>
        </a:p>
      </dsp:txBody>
      <dsp:txXfrm>
        <a:off x="3181902" y="1006642"/>
        <a:ext cx="1425599" cy="604800"/>
      </dsp:txXfrm>
    </dsp:sp>
    <dsp:sp modelId="{339C3C4D-ABCD-4FB6-9A72-95F4A25B7C5F}">
      <dsp:nvSpPr>
        <dsp:cNvPr id="0" name=""/>
        <dsp:cNvSpPr/>
      </dsp:nvSpPr>
      <dsp:spPr>
        <a:xfrm>
          <a:off x="39102" y="2271550"/>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71F5B-E818-4BE6-AE55-F606ECA1EBA8}">
      <dsp:nvSpPr>
        <dsp:cNvPr id="0" name=""/>
        <dsp:cNvSpPr/>
      </dsp:nvSpPr>
      <dsp:spPr>
        <a:xfrm>
          <a:off x="166110" y="2398558"/>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3CFD7D-904B-4A67-B01F-1BF28B4F25D0}">
      <dsp:nvSpPr>
        <dsp:cNvPr id="0" name=""/>
        <dsp:cNvSpPr/>
      </dsp:nvSpPr>
      <dsp:spPr>
        <a:xfrm>
          <a:off x="773502" y="2271550"/>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Streamline Purchasing </a:t>
          </a:r>
        </a:p>
      </dsp:txBody>
      <dsp:txXfrm>
        <a:off x="773502" y="2271550"/>
        <a:ext cx="1425599" cy="604800"/>
      </dsp:txXfrm>
    </dsp:sp>
    <dsp:sp modelId="{53916175-DD8A-4213-86AF-856FBFCBCD6B}">
      <dsp:nvSpPr>
        <dsp:cNvPr id="0" name=""/>
        <dsp:cNvSpPr/>
      </dsp:nvSpPr>
      <dsp:spPr>
        <a:xfrm>
          <a:off x="2447502" y="2271550"/>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DCE0AA-0FDB-4B56-850D-A9F1F633C1C1}">
      <dsp:nvSpPr>
        <dsp:cNvPr id="0" name=""/>
        <dsp:cNvSpPr/>
      </dsp:nvSpPr>
      <dsp:spPr>
        <a:xfrm>
          <a:off x="2574510" y="2398558"/>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149180-0ABB-40DE-9EEE-B0B1467F3E72}">
      <dsp:nvSpPr>
        <dsp:cNvPr id="0" name=""/>
        <dsp:cNvSpPr/>
      </dsp:nvSpPr>
      <dsp:spPr>
        <a:xfrm>
          <a:off x="3181902" y="2271550"/>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Automation System </a:t>
          </a:r>
        </a:p>
      </dsp:txBody>
      <dsp:txXfrm>
        <a:off x="3181902" y="2271550"/>
        <a:ext cx="1425599" cy="604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57130-FB0F-4D14-81AE-F0D3B11A3CBF}">
      <dsp:nvSpPr>
        <dsp:cNvPr id="0" name=""/>
        <dsp:cNvSpPr/>
      </dsp:nvSpPr>
      <dsp:spPr>
        <a:xfrm>
          <a:off x="0" y="102294"/>
          <a:ext cx="5034343" cy="1197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It is suggested that TM Lewin implements the “Automation System” in their business for sustaining good profit. </a:t>
          </a:r>
        </a:p>
      </dsp:txBody>
      <dsp:txXfrm>
        <a:off x="58469" y="160763"/>
        <a:ext cx="4917405" cy="1080812"/>
      </dsp:txXfrm>
    </dsp:sp>
    <dsp:sp modelId="{E476BC36-C2E0-45D6-9B6C-AE718A6F3CBC}">
      <dsp:nvSpPr>
        <dsp:cNvPr id="0" name=""/>
        <dsp:cNvSpPr/>
      </dsp:nvSpPr>
      <dsp:spPr>
        <a:xfrm>
          <a:off x="0" y="1349005"/>
          <a:ext cx="5034343" cy="1197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Inflation has caused the company to face supply chain issues and the higher wage law has caused the owners of the company to pay more salaries which has reduced the profit margin. </a:t>
          </a:r>
        </a:p>
      </dsp:txBody>
      <dsp:txXfrm>
        <a:off x="58469" y="1407474"/>
        <a:ext cx="4917405" cy="1080812"/>
      </dsp:txXfrm>
    </dsp:sp>
    <dsp:sp modelId="{A6ED24C0-2660-4F90-B174-9FD5AF329A29}">
      <dsp:nvSpPr>
        <dsp:cNvPr id="0" name=""/>
        <dsp:cNvSpPr/>
      </dsp:nvSpPr>
      <dsp:spPr>
        <a:xfrm>
          <a:off x="0" y="2595716"/>
          <a:ext cx="5034343" cy="1197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organisation can use these technologies and replace workers from the company to streamline the system and make profits by cutting off excess expenditures of the company. </a:t>
          </a:r>
        </a:p>
      </dsp:txBody>
      <dsp:txXfrm>
        <a:off x="58469" y="2654185"/>
        <a:ext cx="4917405" cy="10808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E2706A-19B4-4BF6-A4ED-8B58187C798A}" type="datetimeFigureOut">
              <a:t>11/15/22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FBB5B3-7127-41C3-9293-174C9EADCFB5}" type="slidenum">
              <a:t>‹#›</a:t>
            </a:fld>
            <a:endParaRPr lang="en-US"/>
          </a:p>
        </p:txBody>
      </p:sp>
    </p:spTree>
    <p:extLst>
      <p:ext uri="{BB962C8B-B14F-4D97-AF65-F5344CB8AC3E}">
        <p14:creationId xmlns:p14="http://schemas.microsoft.com/office/powerpoint/2010/main" val="3453238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p>
          <a:p>
            <a:r>
              <a:rPr lang="en-US" dirty="0"/>
              <a:t>Effective leadership is achieved when a person can play the role of solving problems and making decisions. An effective leader has the skill to </a:t>
            </a:r>
            <a:r>
              <a:rPr lang="en-US" dirty="0" err="1"/>
              <a:t>analyse</a:t>
            </a:r>
            <a:r>
              <a:rPr lang="en-US" dirty="0"/>
              <a:t> situations for making decisions on overcoming problems. They focus on the issues and implement new services which are needed for improvements (Kollmeyer and Peters, 2019). The case of “T.M Lewin” shows how the </a:t>
            </a:r>
            <a:r>
              <a:rPr lang="en-US" dirty="0" err="1"/>
              <a:t>organisation</a:t>
            </a:r>
            <a:r>
              <a:rPr lang="en-US" dirty="0"/>
              <a:t> had to suffer because of inflation in the country during the Covid-19 pandemic. The instability because of the cost-of-living increase, inflation, and supply chain issue had led the </a:t>
            </a:r>
            <a:r>
              <a:rPr lang="en-US" dirty="0" err="1"/>
              <a:t>organisation</a:t>
            </a:r>
            <a:r>
              <a:rPr lang="en-US" dirty="0"/>
              <a:t> to face “Declining Profitability”. The company hired me as a consultant to look after the reasons for it and give recommendations that will best address this issue. The following report will </a:t>
            </a:r>
            <a:r>
              <a:rPr lang="en-US" dirty="0" err="1"/>
              <a:t>analyse</a:t>
            </a:r>
            <a:r>
              <a:rPr lang="en-US" dirty="0"/>
              <a:t> the nature of the problem and what impact it can have. </a:t>
            </a:r>
          </a:p>
        </p:txBody>
      </p:sp>
      <p:sp>
        <p:nvSpPr>
          <p:cNvPr id="4" name="Slide Number Placeholder 3"/>
          <p:cNvSpPr>
            <a:spLocks noGrp="1"/>
          </p:cNvSpPr>
          <p:nvPr>
            <p:ph type="sldNum" sz="quarter" idx="5"/>
          </p:nvPr>
        </p:nvSpPr>
        <p:spPr/>
        <p:txBody>
          <a:bodyPr/>
          <a:lstStyle/>
          <a:p>
            <a:fld id="{73FBB5B3-7127-41C3-9293-174C9EADCFB5}" type="slidenum">
              <a:t>2</a:t>
            </a:fld>
            <a:endParaRPr lang="en-US"/>
          </a:p>
        </p:txBody>
      </p:sp>
    </p:spTree>
    <p:extLst>
      <p:ext uri="{BB962C8B-B14F-4D97-AF65-F5344CB8AC3E}">
        <p14:creationId xmlns:p14="http://schemas.microsoft.com/office/powerpoint/2010/main" val="516387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Nature of Problem </a:t>
            </a:r>
          </a:p>
          <a:p>
            <a:r>
              <a:rPr lang="en-US" dirty="0"/>
              <a:t>The problem faced by T.M Lewin was “Declining Profitability”. Profit decline starts to occur are some instances because of fortunate events that occur due to different reasons. The nature of profit decline is how much the </a:t>
            </a:r>
            <a:r>
              <a:rPr lang="en-US" dirty="0" err="1"/>
              <a:t>organisation</a:t>
            </a:r>
            <a:r>
              <a:rPr lang="en-US" dirty="0"/>
              <a:t> is leaving after selling its services and products. The important thing for looking at when profits start to decline is a change in consumer </a:t>
            </a:r>
            <a:r>
              <a:rPr lang="en-US" dirty="0" err="1"/>
              <a:t>behaviour</a:t>
            </a:r>
            <a:r>
              <a:rPr lang="en-US" dirty="0"/>
              <a:t> over time. It results in tumbling revenue if not solved (</a:t>
            </a:r>
            <a:r>
              <a:rPr lang="en-US" dirty="0" err="1"/>
              <a:t>Detragiache</a:t>
            </a:r>
            <a:r>
              <a:rPr lang="en-US" dirty="0"/>
              <a:t> et al., 2018). </a:t>
            </a:r>
          </a:p>
          <a:p>
            <a:r>
              <a:rPr lang="en-US" dirty="0"/>
              <a:t>  </a:t>
            </a:r>
          </a:p>
          <a:p>
            <a:r>
              <a:rPr lang="en-US" dirty="0"/>
              <a:t>Accounting Equation Indicator </a:t>
            </a:r>
          </a:p>
          <a:p>
            <a:r>
              <a:rPr lang="en-US" dirty="0"/>
              <a:t>Profit decline occurs because of the business transactions that operate profits. The </a:t>
            </a:r>
            <a:r>
              <a:rPr lang="en-US" dirty="0" err="1"/>
              <a:t>organisation</a:t>
            </a:r>
            <a:r>
              <a:rPr lang="en-US" dirty="0"/>
              <a:t> has to calculate the interests, taxes, and investments to account for their operational profits in business. Profit decline occurs because employers miscalculate such government debts. </a:t>
            </a:r>
          </a:p>
          <a:p>
            <a:r>
              <a:rPr lang="en-US" dirty="0"/>
              <a:t>  </a:t>
            </a:r>
            <a:endParaRPr lang="en-US" dirty="0">
              <a:cs typeface="Calibri"/>
            </a:endParaRPr>
          </a:p>
          <a:p>
            <a:r>
              <a:rPr lang="en-US" dirty="0"/>
              <a:t>Increased Supplier Costs </a:t>
            </a:r>
          </a:p>
          <a:p>
            <a:r>
              <a:rPr lang="en-US" dirty="0"/>
              <a:t>The profit decline of the business also occurred because of the higher cost of selling goods for the company (Ormerod, 2021). There are many reasons for this issue to occur but the most common is when suppliers increase their prices because of inflation. The material prices are increased by suppliers over time as per their motive to make a profit which results in great costs shoot of products. </a:t>
            </a:r>
          </a:p>
          <a:p>
            <a:r>
              <a:rPr lang="en-US" dirty="0"/>
              <a:t>  </a:t>
            </a:r>
            <a:endParaRPr lang="en-US" dirty="0">
              <a:cs typeface="Calibri"/>
            </a:endParaRPr>
          </a:p>
          <a:p>
            <a:r>
              <a:rPr lang="en-US" dirty="0"/>
              <a:t>Lower Price Goods </a:t>
            </a:r>
          </a:p>
          <a:p>
            <a:r>
              <a:rPr lang="en-US" dirty="0"/>
              <a:t>Profit decline also occurs when the company is forced to reduce its prices for attracting customers which generates sales. This is essential sometimes but does not always favor the company. Cut product prices for increased sales has a direct reduction of profits in business. As the case suggests, T.M Lewin will have to lower their prices to sustain sales which will decline in profits. </a:t>
            </a:r>
          </a:p>
        </p:txBody>
      </p:sp>
      <p:sp>
        <p:nvSpPr>
          <p:cNvPr id="4" name="Slide Number Placeholder 3"/>
          <p:cNvSpPr>
            <a:spLocks noGrp="1"/>
          </p:cNvSpPr>
          <p:nvPr>
            <p:ph type="sldNum" sz="quarter" idx="5"/>
          </p:nvPr>
        </p:nvSpPr>
        <p:spPr/>
        <p:txBody>
          <a:bodyPr/>
          <a:lstStyle/>
          <a:p>
            <a:fld id="{73FBB5B3-7127-41C3-9293-174C9EADCFB5}" type="slidenum">
              <a:t>3</a:t>
            </a:fld>
            <a:endParaRPr lang="en-US"/>
          </a:p>
        </p:txBody>
      </p:sp>
    </p:spTree>
    <p:extLst>
      <p:ext uri="{BB962C8B-B14F-4D97-AF65-F5344CB8AC3E}">
        <p14:creationId xmlns:p14="http://schemas.microsoft.com/office/powerpoint/2010/main" val="2552994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Impacts of Complex Problems on </a:t>
            </a:r>
            <a:r>
              <a:rPr lang="en-US" dirty="0" err="1"/>
              <a:t>Organisation</a:t>
            </a:r>
            <a:r>
              <a:rPr lang="en-US" dirty="0"/>
              <a:t> </a:t>
            </a:r>
          </a:p>
          <a:p>
            <a:r>
              <a:rPr lang="en-US" dirty="0"/>
              <a:t>Profit decline has the following impact on T.M Lewin’s business: </a:t>
            </a:r>
          </a:p>
          <a:p>
            <a:r>
              <a:rPr lang="en-US" dirty="0"/>
              <a:t>  </a:t>
            </a:r>
          </a:p>
          <a:p>
            <a:r>
              <a:rPr lang="en-US" dirty="0"/>
              <a:t>Paying Off Debts </a:t>
            </a:r>
          </a:p>
          <a:p>
            <a:r>
              <a:rPr lang="en-US" dirty="0"/>
              <a:t>When there is a decline in profits, it is more likely that the </a:t>
            </a:r>
            <a:r>
              <a:rPr lang="en-US" dirty="0" err="1"/>
              <a:t>organisation</a:t>
            </a:r>
            <a:r>
              <a:rPr lang="en-US" dirty="0"/>
              <a:t> will lose its ability to pay the monthly debt of the government and other payers. If the </a:t>
            </a:r>
            <a:r>
              <a:rPr lang="en-US" dirty="0" err="1"/>
              <a:t>organisation</a:t>
            </a:r>
            <a:r>
              <a:rPr lang="en-US" dirty="0"/>
              <a:t> is unable to pay off its debts, the company can get under legal restrictions, get sued by the creditor, or has will lose its resources when the </a:t>
            </a:r>
            <a:r>
              <a:rPr lang="en-US" dirty="0" err="1"/>
              <a:t>organisation</a:t>
            </a:r>
            <a:r>
              <a:rPr lang="en-US" dirty="0"/>
              <a:t> is not able to pay the remaining debt (Barnes, 2018). </a:t>
            </a:r>
          </a:p>
          <a:p>
            <a:r>
              <a:rPr lang="en-US" dirty="0"/>
              <a:t>  </a:t>
            </a:r>
          </a:p>
          <a:p>
            <a:r>
              <a:rPr lang="en-US" dirty="0"/>
              <a:t>Risk Management </a:t>
            </a:r>
          </a:p>
          <a:p>
            <a:r>
              <a:rPr lang="en-US" dirty="0"/>
              <a:t>Risk management is an essential part of effective leadership for enhanced operations. Profit decline in the business will reduce the availability of cash for coping with issues that occur in business operations. A manufacturing company such as T.M Lewin relies on its equipment which because difficult to maintain when there is a decline in profit. </a:t>
            </a:r>
          </a:p>
          <a:p>
            <a:r>
              <a:rPr lang="en-US" dirty="0"/>
              <a:t>  </a:t>
            </a:r>
          </a:p>
          <a:p>
            <a:r>
              <a:rPr lang="en-US" dirty="0"/>
              <a:t>Lower Owner Salary </a:t>
            </a:r>
          </a:p>
          <a:p>
            <a:r>
              <a:rPr lang="en-US" dirty="0"/>
              <a:t>Net profit decline means the owner will have to make cuts in his pay to keep the </a:t>
            </a:r>
            <a:r>
              <a:rPr lang="en-US" dirty="0" err="1"/>
              <a:t>organisation</a:t>
            </a:r>
            <a:r>
              <a:rPr lang="en-US" dirty="0"/>
              <a:t> operating at normal capacity. It can impact the owner’s finances that include paying off any personal debt or bill and to keep food on his home's table. The owner will be mount to personal sacrifices to keep his business running because of profit decline (Stephenson and Stewart, 2021). </a:t>
            </a:r>
          </a:p>
        </p:txBody>
      </p:sp>
      <p:sp>
        <p:nvSpPr>
          <p:cNvPr id="4" name="Slide Number Placeholder 3"/>
          <p:cNvSpPr>
            <a:spLocks noGrp="1"/>
          </p:cNvSpPr>
          <p:nvPr>
            <p:ph type="sldNum" sz="quarter" idx="5"/>
          </p:nvPr>
        </p:nvSpPr>
        <p:spPr/>
        <p:txBody>
          <a:bodyPr/>
          <a:lstStyle/>
          <a:p>
            <a:fld id="{73FBB5B3-7127-41C3-9293-174C9EADCFB5}" type="slidenum">
              <a:t>4</a:t>
            </a:fld>
            <a:endParaRPr lang="en-US"/>
          </a:p>
        </p:txBody>
      </p:sp>
    </p:spTree>
    <p:extLst>
      <p:ext uri="{BB962C8B-B14F-4D97-AF65-F5344CB8AC3E}">
        <p14:creationId xmlns:p14="http://schemas.microsoft.com/office/powerpoint/2010/main" val="296467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PESTLE Analysis of Complex Problem </a:t>
            </a:r>
          </a:p>
          <a:p>
            <a:r>
              <a:rPr lang="en-US" dirty="0"/>
              <a:t>Profit decline in the United Kingdom occurs because of higher inflation. The following macro-environmental analysis shows the reasons for this complex problem: </a:t>
            </a:r>
          </a:p>
          <a:p>
            <a:r>
              <a:rPr lang="en-US" dirty="0"/>
              <a:t>  </a:t>
            </a:r>
          </a:p>
          <a:p>
            <a:r>
              <a:rPr lang="en-US" dirty="0"/>
              <a:t>Political Factors </a:t>
            </a:r>
            <a:endParaRPr lang="en-US" dirty="0">
              <a:cs typeface="Calibri"/>
            </a:endParaRPr>
          </a:p>
          <a:p>
            <a:r>
              <a:rPr lang="en-US" dirty="0"/>
              <a:t>Stable Political Environment </a:t>
            </a:r>
            <a:endParaRPr lang="en-US" dirty="0">
              <a:cs typeface="Calibri"/>
            </a:endParaRPr>
          </a:p>
          <a:p>
            <a:r>
              <a:rPr lang="en-US" dirty="0"/>
              <a:t>UK’s political conditions are quite stable due to effective policies and a lower level of corruption in the government. Stable politics is the key to successful business growth. Foreign investors are attracted to the company that lends capital investment to businesses to fight against profit decline. </a:t>
            </a:r>
          </a:p>
          <a:p>
            <a:r>
              <a:rPr lang="en-US" dirty="0"/>
              <a:t>  </a:t>
            </a:r>
            <a:endParaRPr lang="en-US" dirty="0">
              <a:cs typeface="Calibri"/>
            </a:endParaRPr>
          </a:p>
          <a:p>
            <a:r>
              <a:rPr lang="en-US" dirty="0"/>
              <a:t>Brexit Deal </a:t>
            </a:r>
            <a:endParaRPr lang="en-US" dirty="0">
              <a:cs typeface="Calibri"/>
            </a:endParaRPr>
          </a:p>
          <a:p>
            <a:r>
              <a:rPr lang="en-US" dirty="0"/>
              <a:t>Dealing with profit decline was confusing and uncertain for </a:t>
            </a:r>
            <a:r>
              <a:rPr lang="en-US" dirty="0" err="1"/>
              <a:t>organisations</a:t>
            </a:r>
            <a:r>
              <a:rPr lang="en-US" dirty="0"/>
              <a:t> at the beginning of Brexit (</a:t>
            </a:r>
            <a:r>
              <a:rPr lang="en-US" dirty="0" err="1"/>
              <a:t>Novitz</a:t>
            </a:r>
            <a:r>
              <a:rPr lang="en-US" dirty="0"/>
              <a:t>, 2019). A free trade agreement was made between the European Union and the UK. This can effective business growth and productivity without </a:t>
            </a:r>
            <a:r>
              <a:rPr lang="en-US" dirty="0" err="1"/>
              <a:t>jeopardising</a:t>
            </a:r>
            <a:r>
              <a:rPr lang="en-US" dirty="0"/>
              <a:t> the relation with other European nations. </a:t>
            </a:r>
            <a:endParaRPr lang="en-US" dirty="0">
              <a:cs typeface="Calibri"/>
            </a:endParaRPr>
          </a:p>
          <a:p>
            <a:r>
              <a:rPr lang="en-US" dirty="0"/>
              <a:t>  </a:t>
            </a:r>
            <a:endParaRPr lang="en-US" dirty="0">
              <a:cs typeface="Calibri"/>
            </a:endParaRPr>
          </a:p>
          <a:p>
            <a:r>
              <a:rPr lang="en-US" dirty="0"/>
              <a:t>Economic Factors </a:t>
            </a:r>
            <a:endParaRPr lang="en-US" dirty="0">
              <a:cs typeface="Calibri"/>
            </a:endParaRPr>
          </a:p>
          <a:p>
            <a:r>
              <a:rPr lang="en-US" dirty="0"/>
              <a:t>Inflation Rate </a:t>
            </a:r>
            <a:endParaRPr lang="en-US" dirty="0">
              <a:cs typeface="Calibri"/>
            </a:endParaRPr>
          </a:p>
          <a:p>
            <a:r>
              <a:rPr lang="en-US" dirty="0"/>
              <a:t>The United Kingdom is one of the most expensive countries in the world to live in. The rate of inflation in the UK was 0.77% in 2021 and now it has shown a decline of 1.79%. Economists suggest that profit decline occurs because of this inflation rate and the government needs subsidies and support its local business. </a:t>
            </a:r>
          </a:p>
          <a:p>
            <a:r>
              <a:rPr lang="en-US" dirty="0"/>
              <a:t>  </a:t>
            </a:r>
            <a:endParaRPr lang="en-US" dirty="0">
              <a:cs typeface="Calibri"/>
            </a:endParaRPr>
          </a:p>
          <a:p>
            <a:r>
              <a:rPr lang="en-US" dirty="0"/>
              <a:t>Corporate Taxes </a:t>
            </a:r>
            <a:endParaRPr lang="en-US" dirty="0">
              <a:cs typeface="Calibri"/>
            </a:endParaRPr>
          </a:p>
          <a:p>
            <a:r>
              <a:rPr lang="en-US" dirty="0"/>
              <a:t>In 2021, there was a 19% rate of corporate tax in the United Kingdom. It was supposed to reduce by 2% but due to inflation, the government imposed higher taxes which was a major cause of profit decline. </a:t>
            </a:r>
          </a:p>
          <a:p>
            <a:r>
              <a:rPr lang="en-US" dirty="0"/>
              <a:t>  </a:t>
            </a:r>
            <a:endParaRPr lang="en-US" dirty="0">
              <a:cs typeface="Calibri"/>
            </a:endParaRPr>
          </a:p>
          <a:p>
            <a:r>
              <a:rPr lang="en-US" dirty="0"/>
              <a:t>Social Factors </a:t>
            </a:r>
            <a:endParaRPr lang="en-US" dirty="0">
              <a:cs typeface="Calibri"/>
            </a:endParaRPr>
          </a:p>
          <a:p>
            <a:r>
              <a:rPr lang="en-US" dirty="0"/>
              <a:t>Consumer Market </a:t>
            </a:r>
          </a:p>
          <a:p>
            <a:r>
              <a:rPr lang="en-US" dirty="0"/>
              <a:t>It is estimated that in the coming 10 years, the population of the United Kingdom will increase to 74.5 million people. It will result in opportunities for consumer market businesses such as TM Lewin. More customers can result in increased profits for the business. </a:t>
            </a:r>
          </a:p>
          <a:p>
            <a:r>
              <a:rPr lang="en-US" dirty="0"/>
              <a:t>  </a:t>
            </a:r>
            <a:endParaRPr lang="en-US" dirty="0">
              <a:cs typeface="Calibri"/>
            </a:endParaRPr>
          </a:p>
          <a:p>
            <a:r>
              <a:rPr lang="en-US" dirty="0"/>
              <a:t>Multicultural Diversity </a:t>
            </a:r>
          </a:p>
          <a:p>
            <a:r>
              <a:rPr lang="en-US" dirty="0"/>
              <a:t>The UK is home to a multicultural population. The </a:t>
            </a:r>
            <a:r>
              <a:rPr lang="en-US" dirty="0" err="1"/>
              <a:t>organisations</a:t>
            </a:r>
            <a:r>
              <a:rPr lang="en-US" dirty="0"/>
              <a:t> might sell various products based on their market segments. Selling products without looking at the diverse culture results in lower sales and reduced profit margins of the business. </a:t>
            </a:r>
          </a:p>
          <a:p>
            <a:r>
              <a:rPr lang="en-US" dirty="0"/>
              <a:t>  </a:t>
            </a:r>
            <a:endParaRPr lang="en-US" dirty="0">
              <a:cs typeface="Calibri"/>
            </a:endParaRPr>
          </a:p>
          <a:p>
            <a:r>
              <a:rPr lang="en-US" dirty="0"/>
              <a:t>Technological Factors </a:t>
            </a:r>
          </a:p>
          <a:p>
            <a:r>
              <a:rPr lang="en-US" dirty="0"/>
              <a:t>Automated System </a:t>
            </a:r>
          </a:p>
          <a:p>
            <a:r>
              <a:rPr lang="en-US" dirty="0"/>
              <a:t>Technology in the UK is quite advanced and rapid. The country offers the best institutes for technology and sciences. The benefit of these technological changes to business </a:t>
            </a:r>
            <a:r>
              <a:rPr lang="en-US" dirty="0" err="1"/>
              <a:t>organisations</a:t>
            </a:r>
            <a:r>
              <a:rPr lang="en-US" dirty="0"/>
              <a:t> is that it helps get a competitive edge (Turner and Corstorphine, 2020). The company can implement an automated system that reduces the demand for staff which results in greater profit for the business. </a:t>
            </a:r>
          </a:p>
          <a:p>
            <a:r>
              <a:rPr lang="en-US" dirty="0"/>
              <a:t>  </a:t>
            </a:r>
            <a:endParaRPr lang="en-US" dirty="0">
              <a:cs typeface="Calibri"/>
            </a:endParaRPr>
          </a:p>
          <a:p>
            <a:r>
              <a:rPr lang="en-US" dirty="0"/>
              <a:t>Tech Investment </a:t>
            </a:r>
          </a:p>
          <a:p>
            <a:r>
              <a:rPr lang="en-US" dirty="0"/>
              <a:t>Technology provides a great revenue change to a company. Developing its system with technologies allows the company to increase its operations and add efficiency to it. The more efficient the work performance is, the greater income the company generates. </a:t>
            </a:r>
          </a:p>
          <a:p>
            <a:r>
              <a:rPr lang="en-US" dirty="0"/>
              <a:t>  </a:t>
            </a:r>
            <a:endParaRPr lang="en-US" dirty="0">
              <a:cs typeface="Calibri"/>
            </a:endParaRPr>
          </a:p>
          <a:p>
            <a:r>
              <a:rPr lang="en-US" dirty="0"/>
              <a:t>Legal Factors </a:t>
            </a:r>
          </a:p>
          <a:p>
            <a:r>
              <a:rPr lang="en-US" dirty="0"/>
              <a:t>There are many laws and regulations in the UK in which </a:t>
            </a:r>
            <a:r>
              <a:rPr lang="en-US" dirty="0" err="1"/>
              <a:t>organisations</a:t>
            </a:r>
            <a:r>
              <a:rPr lang="en-US" dirty="0"/>
              <a:t> must conduct their business. Following laws such as “Employment Act 1996”, “The equality Act 2010", and “Healthcare and Safety Act” keep the company on the good side of the government. Violating laws will impose charges and fines which have to be paid from the income of the business resulting in a profit decline (</a:t>
            </a:r>
            <a:r>
              <a:rPr lang="en-US" dirty="0" err="1"/>
              <a:t>Cazals</a:t>
            </a:r>
            <a:r>
              <a:rPr lang="en-US" dirty="0"/>
              <a:t> et al., 2022). </a:t>
            </a:r>
          </a:p>
          <a:p>
            <a:r>
              <a:rPr lang="en-US" dirty="0"/>
              <a:t>  </a:t>
            </a:r>
            <a:endParaRPr lang="en-US" dirty="0">
              <a:cs typeface="Calibri"/>
            </a:endParaRPr>
          </a:p>
          <a:p>
            <a:r>
              <a:rPr lang="en-US" dirty="0"/>
              <a:t>Environmental Factors </a:t>
            </a:r>
          </a:p>
          <a:p>
            <a:r>
              <a:rPr lang="en-US" dirty="0"/>
              <a:t>Environmental Awareness </a:t>
            </a:r>
          </a:p>
          <a:p>
            <a:r>
              <a:rPr lang="en-US" dirty="0"/>
              <a:t>There has been a massive change in the technology and economy in the UK that has given many opportunities to the </a:t>
            </a:r>
            <a:r>
              <a:rPr lang="en-US" dirty="0" err="1"/>
              <a:t>organisation</a:t>
            </a:r>
            <a:r>
              <a:rPr lang="en-US" dirty="0"/>
              <a:t> to enhance its environmental sustainability approach. Environmental factors have become necessary in the country and companies have to spend from their income to get sustainable resulting in a profit decline. </a:t>
            </a:r>
          </a:p>
        </p:txBody>
      </p:sp>
      <p:sp>
        <p:nvSpPr>
          <p:cNvPr id="4" name="Slide Number Placeholder 3"/>
          <p:cNvSpPr>
            <a:spLocks noGrp="1"/>
          </p:cNvSpPr>
          <p:nvPr>
            <p:ph type="sldNum" sz="quarter" idx="5"/>
          </p:nvPr>
        </p:nvSpPr>
        <p:spPr/>
        <p:txBody>
          <a:bodyPr/>
          <a:lstStyle/>
          <a:p>
            <a:fld id="{73FBB5B3-7127-41C3-9293-174C9EADCFB5}" type="slidenum">
              <a:t>5</a:t>
            </a:fld>
            <a:endParaRPr lang="en-US"/>
          </a:p>
        </p:txBody>
      </p:sp>
    </p:spTree>
    <p:extLst>
      <p:ext uri="{BB962C8B-B14F-4D97-AF65-F5344CB8AC3E}">
        <p14:creationId xmlns:p14="http://schemas.microsoft.com/office/powerpoint/2010/main" val="3301846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Research-Informed Cause-and-Affect Analysis </a:t>
            </a:r>
            <a:endParaRPr lang="en-US"/>
          </a:p>
          <a:p>
            <a:r>
              <a:rPr lang="en-US" dirty="0"/>
              <a:t>Fish Bone Diagram </a:t>
            </a:r>
          </a:p>
          <a:p>
            <a:r>
              <a:rPr lang="en-US" dirty="0"/>
              <a:t>The following fishbone diagram shows the connection between different factors that leads to declined profitability in a business. Inflation is the direct cause of profit decline as economic instability lowers the rate of income. Direct costs refer to the production aspect of the company and how it is performing. Declining sales revenue occurs because of alternatives in the market and profits are also declined when suppliers increase their costs for resources for business production. </a:t>
            </a:r>
            <a:endParaRPr lang="en-US" dirty="0">
              <a:cs typeface="Calibri"/>
            </a:endParaRPr>
          </a:p>
          <a:p>
            <a:r>
              <a:rPr lang="en-US" dirty="0"/>
              <a:t>  </a:t>
            </a:r>
            <a:endParaRPr lang="en-US" dirty="0">
              <a:cs typeface="Calibri"/>
            </a:endParaRPr>
          </a:p>
          <a:p>
            <a:r>
              <a:rPr lang="en-US" dirty="0"/>
              <a:t>Inflation </a:t>
            </a:r>
            <a:endParaRPr lang="en-US" dirty="0">
              <a:cs typeface="Calibri"/>
            </a:endParaRPr>
          </a:p>
          <a:p>
            <a:r>
              <a:rPr lang="en-US" dirty="0"/>
              <a:t>The most affecting factor in business profits is the country’s inflation rate. When inflation rates increase in the country all aspects of purchasing and buying suffer an increase in prices. The price instability in the country lowers the affordability of citizens. Inflation occurs when the economic conditions of the country are not stable. Economic downturns lower the purchasing power of people living in the state. According to (</a:t>
            </a:r>
            <a:r>
              <a:rPr lang="en-US" dirty="0" err="1"/>
              <a:t>Akcigit</a:t>
            </a:r>
            <a:r>
              <a:rPr lang="en-US" dirty="0"/>
              <a:t> and Ates, 2021), when people are not able to afford goods and services, it has a direct impact on the profitability and growth of business </a:t>
            </a:r>
            <a:r>
              <a:rPr lang="en-US" dirty="0" err="1"/>
              <a:t>organisations</a:t>
            </a:r>
            <a:r>
              <a:rPr lang="en-US" dirty="0"/>
              <a:t>. As seen in the case of TM Lewin, the company was not getting enough sales and had to increase their prices which resulted in lower engagement of customers and caused them to face declining profitability issues. </a:t>
            </a:r>
            <a:endParaRPr lang="en-US" dirty="0">
              <a:cs typeface="Calibri"/>
            </a:endParaRPr>
          </a:p>
          <a:p>
            <a:r>
              <a:rPr lang="en-US" dirty="0"/>
              <a:t>  </a:t>
            </a:r>
            <a:endParaRPr lang="en-US" dirty="0">
              <a:cs typeface="Calibri"/>
            </a:endParaRPr>
          </a:p>
          <a:p>
            <a:r>
              <a:rPr lang="en-US" dirty="0"/>
              <a:t>Direct Costs </a:t>
            </a:r>
            <a:endParaRPr lang="en-US" dirty="0">
              <a:cs typeface="Calibri"/>
            </a:endParaRPr>
          </a:p>
          <a:p>
            <a:r>
              <a:rPr lang="en-US" dirty="0"/>
              <a:t>The cost which varies with the production of a company is referred to as direct costs. It is also called the variable cost for the business and is highly dependent on the production of the company. An </a:t>
            </a:r>
            <a:r>
              <a:rPr lang="en-US" dirty="0" err="1"/>
              <a:t>organisation</a:t>
            </a:r>
            <a:r>
              <a:rPr lang="en-US" dirty="0"/>
              <a:t> such as TM Lewin will have to suffer when their production is increased compared to their sales. Lower sales generate low income that is required for production. Much of the portion of the income goes to the operations of the business which makes the chain of production efficiency. If the company keeps on producing and does not sell as many products as produced, the company will have to spend their money to store them or face losses which is a huge reason for the occurrence of profit decline business. </a:t>
            </a:r>
            <a:endParaRPr lang="en-US" dirty="0">
              <a:cs typeface="Calibri"/>
            </a:endParaRPr>
          </a:p>
          <a:p>
            <a:r>
              <a:rPr lang="en-US" dirty="0"/>
              <a:t>  </a:t>
            </a:r>
            <a:endParaRPr lang="en-US" dirty="0">
              <a:cs typeface="Calibri"/>
            </a:endParaRPr>
          </a:p>
          <a:p>
            <a:r>
              <a:rPr lang="en-US" dirty="0"/>
              <a:t>Increased Overhead Expense </a:t>
            </a:r>
            <a:endParaRPr lang="en-US" dirty="0">
              <a:cs typeface="Calibri"/>
            </a:endParaRPr>
          </a:p>
          <a:p>
            <a:r>
              <a:rPr lang="en-US" dirty="0"/>
              <a:t>There are other expenses of the business which are essential to be paid to keep the business in production. These expenses make sure the working environment of the company is stable and working smoothly (</a:t>
            </a:r>
            <a:r>
              <a:rPr lang="en-US" dirty="0" err="1"/>
              <a:t>Detragiache</a:t>
            </a:r>
            <a:r>
              <a:rPr lang="en-US" dirty="0"/>
              <a:t> et al., 2018). These expenses can be supplier’s resource costs, workforce salaries, equipment costs, and other necessities of the workplace. In conditions of TM Lewin where the profit margin has already lowered, an increase in overhead expense will reduce profitability to none for a business. </a:t>
            </a:r>
            <a:endParaRPr lang="en-US" dirty="0">
              <a:cs typeface="Calibri"/>
            </a:endParaRPr>
          </a:p>
          <a:p>
            <a:r>
              <a:rPr lang="en-US" dirty="0"/>
              <a:t>  </a:t>
            </a:r>
            <a:endParaRPr lang="en-US" dirty="0">
              <a:cs typeface="Calibri"/>
            </a:endParaRPr>
          </a:p>
          <a:p>
            <a:r>
              <a:rPr lang="en-US" dirty="0"/>
              <a:t>Declining Sales Revenue </a:t>
            </a:r>
            <a:endParaRPr lang="en-US" dirty="0">
              <a:cs typeface="Calibri"/>
            </a:endParaRPr>
          </a:p>
          <a:p>
            <a:r>
              <a:rPr lang="en-US" dirty="0"/>
              <a:t>It is a very obvious factor in business profit decline which occurs because of a lower rate of sales in the business. Several sales generate revenue for a company, if these sales are lowered or stopped, the company will not achieve an adequate amount to continue its operations. The </a:t>
            </a:r>
            <a:r>
              <a:rPr lang="en-US" dirty="0" err="1"/>
              <a:t>organisation</a:t>
            </a:r>
            <a:r>
              <a:rPr lang="en-US" dirty="0"/>
              <a:t> relies on its sales for the growth of the business but once the </a:t>
            </a:r>
            <a:r>
              <a:rPr lang="en-US" dirty="0" err="1"/>
              <a:t>organisation</a:t>
            </a:r>
            <a:r>
              <a:rPr lang="en-US" dirty="0"/>
              <a:t> reaches a certain point where production is too higher compared to sales, the business will start to face a decline in profits (Kollmeyer and Peters, 2019). </a:t>
            </a:r>
            <a:endParaRPr lang="en-US" dirty="0">
              <a:cs typeface="Calibri"/>
            </a:endParaRPr>
          </a:p>
        </p:txBody>
      </p:sp>
      <p:sp>
        <p:nvSpPr>
          <p:cNvPr id="4" name="Slide Number Placeholder 3"/>
          <p:cNvSpPr>
            <a:spLocks noGrp="1"/>
          </p:cNvSpPr>
          <p:nvPr>
            <p:ph type="sldNum" sz="quarter" idx="5"/>
          </p:nvPr>
        </p:nvSpPr>
        <p:spPr/>
        <p:txBody>
          <a:bodyPr/>
          <a:lstStyle/>
          <a:p>
            <a:fld id="{73FBB5B3-7127-41C3-9293-174C9EADCFB5}" type="slidenum">
              <a:t>6</a:t>
            </a:fld>
            <a:endParaRPr lang="en-US"/>
          </a:p>
        </p:txBody>
      </p:sp>
    </p:spTree>
    <p:extLst>
      <p:ext uri="{BB962C8B-B14F-4D97-AF65-F5344CB8AC3E}">
        <p14:creationId xmlns:p14="http://schemas.microsoft.com/office/powerpoint/2010/main" val="2903556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Alternative Solutions </a:t>
            </a:r>
          </a:p>
          <a:p>
            <a:r>
              <a:rPr lang="en-US" dirty="0"/>
              <a:t>New Business Strategy Implementation </a:t>
            </a:r>
          </a:p>
          <a:p>
            <a:r>
              <a:rPr lang="en-US" dirty="0"/>
              <a:t>A market with intense competition, higher inflation, and low purchasing power requires the company to rapidly strategise its business. Bringing new strategies to the business gives new approaches to targeting customers and generating sales. The new strategies will be innovative and focus on the change in trend and adapting to the requirement of customers that will aid in profit increase. </a:t>
            </a:r>
          </a:p>
          <a:p>
            <a:r>
              <a:rPr lang="en-US" dirty="0"/>
              <a:t>  </a:t>
            </a:r>
          </a:p>
          <a:p>
            <a:r>
              <a:rPr lang="en-US" dirty="0"/>
              <a:t>Adjusting the Product </a:t>
            </a:r>
          </a:p>
          <a:p>
            <a:r>
              <a:rPr lang="en-US" dirty="0"/>
              <a:t>Net profit will generally rise when the product offering is adjusted and improved as per customer demand. Maybe the products sold by the </a:t>
            </a:r>
            <a:r>
              <a:rPr lang="en-US" dirty="0" err="1"/>
              <a:t>organisation</a:t>
            </a:r>
            <a:r>
              <a:rPr lang="en-US" dirty="0"/>
              <a:t> were not up to the standard and didn't meet the company's vision (</a:t>
            </a:r>
            <a:r>
              <a:rPr lang="en-US" dirty="0" err="1"/>
              <a:t>Novitz</a:t>
            </a:r>
            <a:r>
              <a:rPr lang="en-US" dirty="0"/>
              <a:t>, 2019). The </a:t>
            </a:r>
            <a:r>
              <a:rPr lang="en-US" dirty="0" err="1"/>
              <a:t>organisation</a:t>
            </a:r>
            <a:r>
              <a:rPr lang="en-US" dirty="0"/>
              <a:t> can gather information on market demands and elevate its product offering to get the customer engaged with the business which will help increase profits. </a:t>
            </a:r>
          </a:p>
          <a:p>
            <a:r>
              <a:rPr lang="en-US" dirty="0"/>
              <a:t>  </a:t>
            </a:r>
          </a:p>
          <a:p>
            <a:r>
              <a:rPr lang="en-US" dirty="0"/>
              <a:t>Streamline Purchasing </a:t>
            </a:r>
          </a:p>
          <a:p>
            <a:r>
              <a:rPr lang="en-US" dirty="0"/>
              <a:t>There are many ways to get sales for the business and modern-day technology has left no excuse for companies to use them. The </a:t>
            </a:r>
            <a:r>
              <a:rPr lang="en-US" dirty="0" err="1"/>
              <a:t>organisation</a:t>
            </a:r>
            <a:r>
              <a:rPr lang="en-US" dirty="0"/>
              <a:t> can implement digital technologies and offer a streamlined method of purchasing. The company can use an online website and channels to get customers to purchase directly without having to face complex processes. A satisfied customer is promised to return for future purchases. </a:t>
            </a:r>
          </a:p>
          <a:p>
            <a:r>
              <a:rPr lang="en-US" dirty="0"/>
              <a:t>  </a:t>
            </a:r>
          </a:p>
          <a:p>
            <a:r>
              <a:rPr lang="en-US" dirty="0"/>
              <a:t>Automation System </a:t>
            </a:r>
          </a:p>
          <a:p>
            <a:r>
              <a:rPr lang="en-US" dirty="0"/>
              <a:t>As discussed in the technological factors above, there are great ways of changing complete business operations using technology. Some systems make all business deals, customer care, and generate sales without human interference (</a:t>
            </a:r>
            <a:r>
              <a:rPr lang="en-US" dirty="0" err="1"/>
              <a:t>Cazals</a:t>
            </a:r>
            <a:r>
              <a:rPr lang="en-US" dirty="0"/>
              <a:t> et al., 2022). To sustain profit, the company can cut some employees as an automated system will fulfill the needs of the </a:t>
            </a:r>
            <a:r>
              <a:rPr lang="en-US" dirty="0" err="1"/>
              <a:t>organisation</a:t>
            </a:r>
            <a:r>
              <a:rPr lang="en-US" dirty="0"/>
              <a:t>. This cut in salaries will result in better profit generation. </a:t>
            </a:r>
          </a:p>
        </p:txBody>
      </p:sp>
      <p:sp>
        <p:nvSpPr>
          <p:cNvPr id="4" name="Slide Number Placeholder 3"/>
          <p:cNvSpPr>
            <a:spLocks noGrp="1"/>
          </p:cNvSpPr>
          <p:nvPr>
            <p:ph type="sldNum" sz="quarter" idx="5"/>
          </p:nvPr>
        </p:nvSpPr>
        <p:spPr/>
        <p:txBody>
          <a:bodyPr/>
          <a:lstStyle/>
          <a:p>
            <a:fld id="{73FBB5B3-7127-41C3-9293-174C9EADCFB5}" type="slidenum">
              <a:t>7</a:t>
            </a:fld>
            <a:endParaRPr lang="en-US"/>
          </a:p>
        </p:txBody>
      </p:sp>
    </p:spTree>
    <p:extLst>
      <p:ext uri="{BB962C8B-B14F-4D97-AF65-F5344CB8AC3E}">
        <p14:creationId xmlns:p14="http://schemas.microsoft.com/office/powerpoint/2010/main" val="1060882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Appropriate Solution for TM Lewin </a:t>
            </a:r>
          </a:p>
          <a:p>
            <a:r>
              <a:rPr lang="en-US" dirty="0"/>
              <a:t>It is suggested that TM Lewin implements the “Automation System” in their business for sustaining good profit. Inflation has caused the company to face supply chain issues and the higher wage law has caused the owners of the company to pay more salaries which has reduced the profit margin. The </a:t>
            </a:r>
            <a:r>
              <a:rPr lang="en-US" dirty="0" err="1"/>
              <a:t>organisation</a:t>
            </a:r>
            <a:r>
              <a:rPr lang="en-US" dirty="0"/>
              <a:t> can use these technologies and replace workers from the company to streamline the system and make profits by cutting off excess expenditures of the company. </a:t>
            </a:r>
          </a:p>
        </p:txBody>
      </p:sp>
      <p:sp>
        <p:nvSpPr>
          <p:cNvPr id="4" name="Slide Number Placeholder 3"/>
          <p:cNvSpPr>
            <a:spLocks noGrp="1"/>
          </p:cNvSpPr>
          <p:nvPr>
            <p:ph type="sldNum" sz="quarter" idx="5"/>
          </p:nvPr>
        </p:nvSpPr>
        <p:spPr/>
        <p:txBody>
          <a:bodyPr/>
          <a:lstStyle/>
          <a:p>
            <a:fld id="{73FBB5B3-7127-41C3-9293-174C9EADCFB5}" type="slidenum">
              <a:t>8</a:t>
            </a:fld>
            <a:endParaRPr lang="en-US"/>
          </a:p>
        </p:txBody>
      </p:sp>
    </p:spTree>
    <p:extLst>
      <p:ext uri="{BB962C8B-B14F-4D97-AF65-F5344CB8AC3E}">
        <p14:creationId xmlns:p14="http://schemas.microsoft.com/office/powerpoint/2010/main" val="2229645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p>
          <a:p>
            <a:r>
              <a:rPr lang="en-US" dirty="0"/>
              <a:t>After a careful study, it has become clear that problems and issues are inevitable in business management and performance. These issues do not mean that the company will fail or terminate but gives us opportunities to use our intellect to overcome and solve them. The study discussed the case of TM Lewin which has been facing the complex problem of profitability decline in the business. The report presented a discussion about the different factors that cause such problems and ways how to overcome them. It has helped me develop problem-solving skills and how analysis of an issue can help find ways to overcome it even if they are very complex. </a:t>
            </a:r>
          </a:p>
        </p:txBody>
      </p:sp>
      <p:sp>
        <p:nvSpPr>
          <p:cNvPr id="4" name="Slide Number Placeholder 3"/>
          <p:cNvSpPr>
            <a:spLocks noGrp="1"/>
          </p:cNvSpPr>
          <p:nvPr>
            <p:ph type="sldNum" sz="quarter" idx="5"/>
          </p:nvPr>
        </p:nvSpPr>
        <p:spPr/>
        <p:txBody>
          <a:bodyPr/>
          <a:lstStyle/>
          <a:p>
            <a:fld id="{73FBB5B3-7127-41C3-9293-174C9EADCFB5}" type="slidenum">
              <a:t>9</a:t>
            </a:fld>
            <a:endParaRPr lang="en-US"/>
          </a:p>
        </p:txBody>
      </p:sp>
    </p:spTree>
    <p:extLst>
      <p:ext uri="{BB962C8B-B14F-4D97-AF65-F5344CB8AC3E}">
        <p14:creationId xmlns:p14="http://schemas.microsoft.com/office/powerpoint/2010/main" val="4271741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References</a:t>
            </a:r>
          </a:p>
          <a:p>
            <a:pPr marL="171450" indent="-171450">
              <a:buFont typeface="Arial"/>
              <a:buChar char="•"/>
            </a:pPr>
            <a:r>
              <a:rPr lang="en-US" dirty="0" err="1"/>
              <a:t>Akcigit</a:t>
            </a:r>
            <a:r>
              <a:rPr lang="en-US" dirty="0"/>
              <a:t>, U. and Ates, S.T., 2021. Ten facts on declining business dynamism and lessons from endogenous growth theory. </a:t>
            </a:r>
            <a:r>
              <a:rPr lang="en-US" i="1" dirty="0"/>
              <a:t>American Economic Journal: Macroeconomics</a:t>
            </a:r>
            <a:r>
              <a:rPr lang="en-US" dirty="0"/>
              <a:t>, </a:t>
            </a:r>
            <a:r>
              <a:rPr lang="en-US" i="1" dirty="0"/>
              <a:t>13</a:t>
            </a:r>
            <a:r>
              <a:rPr lang="en-US" dirty="0"/>
              <a:t>(1), pp.257-98. </a:t>
            </a:r>
            <a:endParaRPr lang="en-US">
              <a:cs typeface="Calibri" panose="020F0502020204030204"/>
            </a:endParaRPr>
          </a:p>
          <a:p>
            <a:pPr marL="171450" indent="-171450">
              <a:buFont typeface="Arial"/>
              <a:buChar char="•"/>
            </a:pPr>
            <a:r>
              <a:rPr lang="en-US" dirty="0"/>
              <a:t>Barnes, T.J., 2018. Decline and fall?. </a:t>
            </a:r>
            <a:r>
              <a:rPr lang="en-US" i="1" dirty="0"/>
              <a:t>Environment and Planning A: Economy and Space</a:t>
            </a:r>
            <a:r>
              <a:rPr lang="en-US" dirty="0"/>
              <a:t>, </a:t>
            </a:r>
            <a:r>
              <a:rPr lang="en-US" i="1" dirty="0"/>
              <a:t>50</a:t>
            </a:r>
            <a:r>
              <a:rPr lang="en-US" dirty="0"/>
              <a:t>(7), pp.1496-1499. </a:t>
            </a:r>
            <a:endParaRPr lang="en-US">
              <a:cs typeface="Calibri" panose="020F0502020204030204"/>
            </a:endParaRPr>
          </a:p>
          <a:p>
            <a:pPr marL="171450" indent="-171450">
              <a:buFont typeface="Arial"/>
              <a:buChar char="•"/>
            </a:pPr>
            <a:r>
              <a:rPr lang="en-US" dirty="0" err="1"/>
              <a:t>Cazals</a:t>
            </a:r>
            <a:r>
              <a:rPr lang="en-US" dirty="0"/>
              <a:t>, C., </a:t>
            </a:r>
            <a:r>
              <a:rPr lang="en-US" dirty="0" err="1"/>
              <a:t>Magnac</a:t>
            </a:r>
            <a:r>
              <a:rPr lang="en-US" dirty="0"/>
              <a:t>, T., Rodriguez, F., Pope, J. and </a:t>
            </a:r>
            <a:r>
              <a:rPr lang="en-US" dirty="0" err="1"/>
              <a:t>Soteri</a:t>
            </a:r>
            <a:r>
              <a:rPr lang="en-US" dirty="0"/>
              <a:t>, S., 2022. Has the Covid Pandemic Accelerated the Rate of Decline in Business Letters? Some Early and Preliminary Analysis and Thoughts. In </a:t>
            </a:r>
            <a:r>
              <a:rPr lang="en-US" i="1" dirty="0"/>
              <a:t>The Economics of the Postal and Delivery Sector</a:t>
            </a:r>
            <a:r>
              <a:rPr lang="en-US" dirty="0"/>
              <a:t> (pp. 221-237). Springer, Cham. </a:t>
            </a:r>
            <a:endParaRPr lang="en-US">
              <a:cs typeface="Calibri" panose="020F0502020204030204"/>
            </a:endParaRPr>
          </a:p>
          <a:p>
            <a:pPr marL="171450" indent="-171450">
              <a:buFont typeface="Arial"/>
              <a:buChar char="•"/>
            </a:pPr>
            <a:r>
              <a:rPr lang="en-US" dirty="0" err="1"/>
              <a:t>Detragiache</a:t>
            </a:r>
            <a:r>
              <a:rPr lang="en-US" dirty="0"/>
              <a:t>, M.E., Tressel, M.T. and Turk-Ariss, R., 2018. </a:t>
            </a:r>
            <a:r>
              <a:rPr lang="en-US" i="1" dirty="0"/>
              <a:t>Where have all the profits gone? European bank profitability over the financial cycle</a:t>
            </a:r>
            <a:r>
              <a:rPr lang="en-US" dirty="0"/>
              <a:t>. International Monetary Fund. </a:t>
            </a:r>
            <a:endParaRPr lang="en-US">
              <a:cs typeface="Calibri" panose="020F0502020204030204"/>
            </a:endParaRPr>
          </a:p>
          <a:p>
            <a:pPr marL="171450" indent="-171450">
              <a:buFont typeface="Arial"/>
              <a:buChar char="•"/>
            </a:pPr>
            <a:r>
              <a:rPr lang="en-US" dirty="0"/>
              <a:t>Kollmeyer, C. and Peters, J., 2019. Financialization and the decline of organized labor: A study of 18 advanced capitalist countries, 1970–2012. </a:t>
            </a:r>
            <a:r>
              <a:rPr lang="en-US" i="1" dirty="0"/>
              <a:t>Social Forces</a:t>
            </a:r>
            <a:r>
              <a:rPr lang="en-US" dirty="0"/>
              <a:t>, </a:t>
            </a:r>
            <a:r>
              <a:rPr lang="en-US" i="1" dirty="0"/>
              <a:t>98</a:t>
            </a:r>
            <a:r>
              <a:rPr lang="en-US" dirty="0"/>
              <a:t>(1), pp.1-30. </a:t>
            </a:r>
            <a:endParaRPr lang="en-US">
              <a:cs typeface="Calibri" panose="020F0502020204030204"/>
            </a:endParaRPr>
          </a:p>
          <a:p>
            <a:pPr marL="171450" indent="-171450">
              <a:buFont typeface="Arial"/>
              <a:buChar char="•"/>
            </a:pPr>
            <a:r>
              <a:rPr lang="en-US" dirty="0" err="1"/>
              <a:t>Novitz</a:t>
            </a:r>
            <a:r>
              <a:rPr lang="en-US" dirty="0"/>
              <a:t>, T., 2019. Freedom of association: its emergence and the case for prevention of its decline. In </a:t>
            </a:r>
            <a:r>
              <a:rPr lang="en-US" i="1" dirty="0"/>
              <a:t>Research Handbook on Labour, Business and Human Rights Law</a:t>
            </a:r>
            <a:r>
              <a:rPr lang="en-US" dirty="0"/>
              <a:t>. Edward Elgar Publishing. </a:t>
            </a:r>
            <a:endParaRPr lang="en-US">
              <a:cs typeface="Calibri" panose="020F0502020204030204"/>
            </a:endParaRPr>
          </a:p>
          <a:p>
            <a:pPr marL="171450" indent="-171450">
              <a:buFont typeface="Arial"/>
              <a:buChar char="•"/>
            </a:pPr>
            <a:r>
              <a:rPr lang="en-US" dirty="0"/>
              <a:t>Ormerod, A., 2021. The decline of the UK textile industry: The terminal years 1945–2003. In </a:t>
            </a:r>
            <a:r>
              <a:rPr lang="en-US" i="1" dirty="0"/>
              <a:t>The cotton and textile industry: Managing decline</a:t>
            </a:r>
            <a:r>
              <a:rPr lang="en-US" dirty="0"/>
              <a:t> (pp. 54-97). Routledge. </a:t>
            </a:r>
            <a:endParaRPr lang="en-US">
              <a:cs typeface="Calibri" panose="020F0502020204030204"/>
            </a:endParaRPr>
          </a:p>
          <a:p>
            <a:pPr marL="171450" indent="-171450">
              <a:buFont typeface="Arial"/>
              <a:buChar char="•"/>
            </a:pPr>
            <a:r>
              <a:rPr lang="en-US" dirty="0"/>
              <a:t>Stephenson, C. and Stewart, P., 2021. Decline or redeployment? The sociology of work in the UK. </a:t>
            </a:r>
            <a:r>
              <a:rPr lang="en-US" i="1" dirty="0"/>
              <a:t>La nouvelle revue du travail</a:t>
            </a:r>
            <a:r>
              <a:rPr lang="en-US" dirty="0"/>
              <a:t>, (19). </a:t>
            </a:r>
            <a:endParaRPr lang="en-US">
              <a:cs typeface="Calibri" panose="020F0502020204030204"/>
            </a:endParaRPr>
          </a:p>
          <a:p>
            <a:pPr marL="171450" indent="-171450">
              <a:buFont typeface="Arial"/>
              <a:buChar char="•"/>
            </a:pPr>
            <a:r>
              <a:rPr lang="en-US" dirty="0"/>
              <a:t>Turner, J.J. and Corstorphine, T., 2020. The role of the service encounter as a means of reversing further high street retail decline. In </a:t>
            </a:r>
            <a:r>
              <a:rPr lang="en-US" i="1" dirty="0"/>
              <a:t>Handbook of Research on Retailing Techniques for Optimal Consumer Engagement and Experiences</a:t>
            </a:r>
            <a:r>
              <a:rPr lang="en-US" dirty="0"/>
              <a:t> (pp. 205-232). IGI Global.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73FBB5B3-7127-41C3-9293-174C9EADCFB5}" type="slidenum">
              <a:t>10</a:t>
            </a:fld>
            <a:endParaRPr lang="en-US"/>
          </a:p>
        </p:txBody>
      </p:sp>
    </p:spTree>
    <p:extLst>
      <p:ext uri="{BB962C8B-B14F-4D97-AF65-F5344CB8AC3E}">
        <p14:creationId xmlns:p14="http://schemas.microsoft.com/office/powerpoint/2010/main" val="2326150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11/15/22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5.pn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4.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6DB7ADBC-26DA-450D-A8BF-E1ACCB466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234" y="0"/>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E3C0EDB-60D3-4CEF-8B80-C6D01E08D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0C269CE-FB56-4D68-8CFB-1CFD5F350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3375" y="500244"/>
            <a:ext cx="6428625" cy="6357756"/>
          </a:xfrm>
          <a:custGeom>
            <a:avLst/>
            <a:gdLst>
              <a:gd name="connsiteX0" fmla="*/ 4279392 w 6428625"/>
              <a:gd name="connsiteY0" fmla="*/ 0 h 6357756"/>
              <a:gd name="connsiteX1" fmla="*/ 6319204 w 6428625"/>
              <a:gd name="connsiteY1" fmla="*/ 516500 h 6357756"/>
              <a:gd name="connsiteX2" fmla="*/ 6428625 w 6428625"/>
              <a:gd name="connsiteY2" fmla="*/ 579415 h 6357756"/>
              <a:gd name="connsiteX3" fmla="*/ 6428625 w 6428625"/>
              <a:gd name="connsiteY3" fmla="*/ 6357756 h 6357756"/>
              <a:gd name="connsiteX4" fmla="*/ 539921 w 6428625"/>
              <a:gd name="connsiteY4" fmla="*/ 6357756 h 6357756"/>
              <a:gd name="connsiteX5" fmla="*/ 516500 w 6428625"/>
              <a:gd name="connsiteY5" fmla="*/ 6319205 h 6357756"/>
              <a:gd name="connsiteX6" fmla="*/ 0 w 6428625"/>
              <a:gd name="connsiteY6" fmla="*/ 4279392 h 6357756"/>
              <a:gd name="connsiteX7" fmla="*/ 4279392 w 6428625"/>
              <a:gd name="connsiteY7" fmla="*/ 0 h 635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8625" h="6357756">
                <a:moveTo>
                  <a:pt x="4279392" y="0"/>
                </a:moveTo>
                <a:cubicBezTo>
                  <a:pt x="5017968" y="0"/>
                  <a:pt x="5712843" y="187105"/>
                  <a:pt x="6319204" y="516500"/>
                </a:cubicBezTo>
                <a:lnTo>
                  <a:pt x="6428625" y="579415"/>
                </a:lnTo>
                <a:lnTo>
                  <a:pt x="6428625" y="6357756"/>
                </a:lnTo>
                <a:lnTo>
                  <a:pt x="539921" y="6357756"/>
                </a:lnTo>
                <a:lnTo>
                  <a:pt x="516500" y="6319205"/>
                </a:lnTo>
                <a:cubicBezTo>
                  <a:pt x="187105" y="5712844"/>
                  <a:pt x="0" y="5017968"/>
                  <a:pt x="0" y="4279392"/>
                </a:cubicBezTo>
                <a:cubicBezTo>
                  <a:pt x="0" y="1915949"/>
                  <a:pt x="1915949" y="0"/>
                  <a:pt x="4279392"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A6ED7E7F-75F7-4581-A930-C4DEBC2A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7967" y="664836"/>
            <a:ext cx="6264033" cy="6193164"/>
          </a:xfrm>
          <a:custGeom>
            <a:avLst/>
            <a:gdLst>
              <a:gd name="connsiteX0" fmla="*/ 4114800 w 6264033"/>
              <a:gd name="connsiteY0" fmla="*/ 0 h 6193164"/>
              <a:gd name="connsiteX1" fmla="*/ 6248473 w 6264033"/>
              <a:gd name="connsiteY1" fmla="*/ 595714 h 6193164"/>
              <a:gd name="connsiteX2" fmla="*/ 6264033 w 6264033"/>
              <a:gd name="connsiteY2" fmla="*/ 605689 h 6193164"/>
              <a:gd name="connsiteX3" fmla="*/ 6264033 w 6264033"/>
              <a:gd name="connsiteY3" fmla="*/ 6193164 h 6193164"/>
              <a:gd name="connsiteX4" fmla="*/ 567718 w 6264033"/>
              <a:gd name="connsiteY4" fmla="*/ 6193164 h 6193164"/>
              <a:gd name="connsiteX5" fmla="*/ 496635 w 6264033"/>
              <a:gd name="connsiteY5" fmla="*/ 6076158 h 6193164"/>
              <a:gd name="connsiteX6" fmla="*/ 0 w 6264033"/>
              <a:gd name="connsiteY6" fmla="*/ 4114800 h 6193164"/>
              <a:gd name="connsiteX7" fmla="*/ 4114800 w 6264033"/>
              <a:gd name="connsiteY7" fmla="*/ 0 h 619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4033" h="6193164">
                <a:moveTo>
                  <a:pt x="4114800" y="0"/>
                </a:moveTo>
                <a:cubicBezTo>
                  <a:pt x="4895986" y="0"/>
                  <a:pt x="5626328" y="217689"/>
                  <a:pt x="6248473" y="595714"/>
                </a:cubicBezTo>
                <a:lnTo>
                  <a:pt x="6264033" y="605689"/>
                </a:lnTo>
                <a:lnTo>
                  <a:pt x="6264033" y="6193164"/>
                </a:lnTo>
                <a:lnTo>
                  <a:pt x="567718" y="6193164"/>
                </a:lnTo>
                <a:lnTo>
                  <a:pt x="496635" y="6076158"/>
                </a:lnTo>
                <a:cubicBezTo>
                  <a:pt x="179909" y="5493119"/>
                  <a:pt x="0" y="4824969"/>
                  <a:pt x="0" y="4114800"/>
                </a:cubicBezTo>
                <a:cubicBezTo>
                  <a:pt x="0" y="1842259"/>
                  <a:pt x="1842259" y="0"/>
                  <a:pt x="4114800" y="0"/>
                </a:cubicBezTo>
                <a:close/>
              </a:path>
            </a:pathLst>
          </a:custGeom>
          <a:solidFill>
            <a:srgbClr val="3C4C5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789743" y="2442411"/>
            <a:ext cx="4996329" cy="2024404"/>
          </a:xfrm>
        </p:spPr>
        <p:txBody>
          <a:bodyPr>
            <a:normAutofit/>
          </a:bodyPr>
          <a:lstStyle/>
          <a:p>
            <a:r>
              <a:rPr lang="en-US" sz="4200">
                <a:solidFill>
                  <a:srgbClr val="FFFFFF"/>
                </a:solidFill>
                <a:ea typeface="+mj-lt"/>
                <a:cs typeface="+mj-lt"/>
              </a:rPr>
              <a:t>Problem Solving and Decision Making</a:t>
            </a:r>
            <a:endParaRPr lang="en-US" sz="4200">
              <a:solidFill>
                <a:srgbClr val="FFFFFF"/>
              </a:solidFill>
            </a:endParaRPr>
          </a:p>
        </p:txBody>
      </p:sp>
      <p:sp>
        <p:nvSpPr>
          <p:cNvPr id="3" name="Subtitle 2"/>
          <p:cNvSpPr>
            <a:spLocks noGrp="1"/>
          </p:cNvSpPr>
          <p:nvPr>
            <p:ph type="subTitle" idx="1"/>
          </p:nvPr>
        </p:nvSpPr>
        <p:spPr>
          <a:xfrm>
            <a:off x="6789743" y="4632160"/>
            <a:ext cx="4996328" cy="1068293"/>
          </a:xfrm>
        </p:spPr>
        <p:txBody>
          <a:bodyPr vert="horz" lIns="91440" tIns="45720" rIns="91440" bIns="45720" rtlCol="0">
            <a:normAutofit/>
          </a:bodyPr>
          <a:lstStyle/>
          <a:p>
            <a:r>
              <a:rPr lang="en-US">
                <a:solidFill>
                  <a:srgbClr val="FFFFFF"/>
                </a:solidFill>
                <a:ea typeface="+mn-lt"/>
                <a:cs typeface="+mn-lt"/>
              </a:rPr>
              <a:t>BMSW 4004</a:t>
            </a:r>
            <a:endParaRPr lang="en-US">
              <a:solidFill>
                <a:srgbClr val="FFFFFF"/>
              </a:solidFill>
            </a:endParaRPr>
          </a:p>
        </p:txBody>
      </p:sp>
      <p:pic>
        <p:nvPicPr>
          <p:cNvPr id="4" name="Picture 5" descr="A picture containing indoor&#10;&#10;Description automatically generated">
            <a:extLst>
              <a:ext uri="{FF2B5EF4-FFF2-40B4-BE49-F238E27FC236}">
                <a16:creationId xmlns:a16="http://schemas.microsoft.com/office/drawing/2014/main" id="{A79849AD-8B2E-55F1-2EBB-72D9BEC79A7A}"/>
              </a:ext>
            </a:extLst>
          </p:cNvPr>
          <p:cNvPicPr>
            <a:picLocks noChangeAspect="1"/>
          </p:cNvPicPr>
          <p:nvPr/>
        </p:nvPicPr>
        <p:blipFill rotWithShape="1">
          <a:blip r:embed="rId2"/>
          <a:srcRect t="9295" b="6399"/>
          <a:stretch/>
        </p:blipFill>
        <p:spPr>
          <a:xfrm>
            <a:off x="979868" y="10"/>
            <a:ext cx="6069184" cy="2839773"/>
          </a:xfrm>
          <a:custGeom>
            <a:avLst/>
            <a:gdLst/>
            <a:ahLst/>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p:spPr>
      </p:pic>
      <p:pic>
        <p:nvPicPr>
          <p:cNvPr id="6" name="Picture 6">
            <a:extLst>
              <a:ext uri="{FF2B5EF4-FFF2-40B4-BE49-F238E27FC236}">
                <a16:creationId xmlns:a16="http://schemas.microsoft.com/office/drawing/2014/main" id="{93479EB5-6A13-C975-25A7-9F6C74065B01}"/>
              </a:ext>
            </a:extLst>
          </p:cNvPr>
          <p:cNvPicPr>
            <a:picLocks noChangeAspect="1"/>
          </p:cNvPicPr>
          <p:nvPr/>
        </p:nvPicPr>
        <p:blipFill rotWithShape="1">
          <a:blip r:embed="rId3"/>
          <a:srcRect l="14825" r="8476" b="-2"/>
          <a:stretch/>
        </p:blipFill>
        <p:spPr>
          <a:xfrm>
            <a:off x="3" y="3124786"/>
            <a:ext cx="5001415" cy="3733214"/>
          </a:xfrm>
          <a:custGeom>
            <a:avLst/>
            <a:gdLst/>
            <a:ahLst/>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p:spPr>
      </p:pic>
      <p:sp>
        <p:nvSpPr>
          <p:cNvPr id="5" name="TextBox 4">
            <a:extLst>
              <a:ext uri="{FF2B5EF4-FFF2-40B4-BE49-F238E27FC236}">
                <a16:creationId xmlns:a16="http://schemas.microsoft.com/office/drawing/2014/main" id="{E1732B51-4C0E-A54C-BABE-6119DCC8D4B8}"/>
              </a:ext>
            </a:extLst>
          </p:cNvPr>
          <p:cNvSpPr txBox="1"/>
          <p:nvPr/>
        </p:nvSpPr>
        <p:spPr>
          <a:xfrm>
            <a:off x="2089130" y="-158985"/>
            <a:ext cx="3629199" cy="1965153"/>
          </a:xfrm>
          <a:prstGeom prst="rect">
            <a:avLst/>
          </a:prstGeom>
          <a:noFill/>
        </p:spPr>
        <p:txBody>
          <a:bodyPr wrap="none" rtlCol="0">
            <a:spAutoFit/>
          </a:bodyPr>
          <a:lstStyle/>
          <a:p>
            <a:pPr marL="0" marR="0">
              <a:lnSpc>
                <a:spcPct val="107000"/>
              </a:lnSpc>
              <a:spcBef>
                <a:spcPts val="0"/>
              </a:spcBef>
              <a:spcAft>
                <a:spcPts val="800"/>
              </a:spcAft>
            </a:pPr>
            <a:r>
              <a:rPr lang="en-US" sz="1800" b="1" dirty="0">
                <a:effectLst/>
                <a:latin typeface="Arial" panose="020B0604020202020204" pitchFamily="34" charset="0"/>
                <a:ea typeface="Calibri" panose="020F0502020204030204" pitchFamily="34" charset="0"/>
                <a:cs typeface="Arial" panose="020B0604020202020204" pitchFamily="34" charset="0"/>
              </a:rPr>
              <a:t> </a:t>
            </a:r>
            <a:endParaRPr lang="en-US" sz="1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US" sz="18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Name: Milan Melissa Pratt</a:t>
            </a:r>
            <a:endParaRPr lang="en-US" sz="1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US" sz="18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Student ID: 2116217</a:t>
            </a:r>
            <a:endParaRPr lang="en-US" sz="1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US" sz="18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Lecturer: </a:t>
            </a:r>
            <a:r>
              <a:rPr lang="en-US" sz="1800" b="1"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Olubukola</a:t>
            </a:r>
            <a:r>
              <a:rPr lang="en-US" sz="18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 Adegbite</a:t>
            </a:r>
            <a:endParaRPr lang="en-US" sz="1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r>
              <a:rPr lang="en-US" sz="1800" b="1" dirty="0">
                <a:solidFill>
                  <a:schemeClr val="bg1"/>
                </a:solidFill>
                <a:effectLst/>
                <a:latin typeface="Arial" panose="020B0604020202020204" pitchFamily="34" charset="0"/>
                <a:ea typeface="Calibri" panose="020F0502020204030204" pitchFamily="34" charset="0"/>
              </a:rPr>
              <a:t>Module Code:  BMSW 4004</a:t>
            </a:r>
            <a:r>
              <a:rPr lang="en-US" dirty="0">
                <a:solidFill>
                  <a:schemeClr val="bg1"/>
                </a:solidFill>
                <a:effectLst/>
              </a:rPr>
              <a:t> </a:t>
            </a:r>
            <a:endParaRPr lang="en-US" dirty="0">
              <a:solidFill>
                <a:schemeClr val="bg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B7959-837F-43C1-B65E-BF1E45263EF9}"/>
              </a:ext>
            </a:extLst>
          </p:cNvPr>
          <p:cNvSpPr>
            <a:spLocks noGrp="1"/>
          </p:cNvSpPr>
          <p:nvPr>
            <p:ph type="title"/>
          </p:nvPr>
        </p:nvSpPr>
        <p:spPr>
          <a:xfrm>
            <a:off x="640080" y="325369"/>
            <a:ext cx="4368602" cy="1956841"/>
          </a:xfrm>
        </p:spPr>
        <p:txBody>
          <a:bodyPr anchor="b">
            <a:normAutofit/>
          </a:bodyPr>
          <a:lstStyle/>
          <a:p>
            <a:r>
              <a:rPr lang="en-US" sz="5400">
                <a:ea typeface="+mj-lt"/>
                <a:cs typeface="+mj-lt"/>
              </a:rPr>
              <a:t>Introduction </a:t>
            </a:r>
            <a:endParaRPr lang="en-US" sz="5400"/>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6" descr="A picture containing text, person, suit, person&#10;&#10;Description automatically generated">
            <a:extLst>
              <a:ext uri="{FF2B5EF4-FFF2-40B4-BE49-F238E27FC236}">
                <a16:creationId xmlns:a16="http://schemas.microsoft.com/office/drawing/2014/main" id="{B7C24539-FB75-B4A1-F2E5-CCE8D183FB78}"/>
              </a:ext>
            </a:extLst>
          </p:cNvPr>
          <p:cNvPicPr>
            <a:picLocks noChangeAspect="1"/>
          </p:cNvPicPr>
          <p:nvPr/>
        </p:nvPicPr>
        <p:blipFill rotWithShape="1">
          <a:blip r:embed="rId3"/>
          <a:srcRect l="42285" r="50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606BB644-3B5A-3404-91AD-09350E3E94F6}"/>
              </a:ext>
            </a:extLst>
          </p:cNvPr>
          <p:cNvGraphicFramePr>
            <a:graphicFrameLocks noGrp="1"/>
          </p:cNvGraphicFramePr>
          <p:nvPr>
            <p:ph idx="1"/>
            <p:extLst>
              <p:ext uri="{D42A27DB-BD31-4B8C-83A1-F6EECF244321}">
                <p14:modId xmlns:p14="http://schemas.microsoft.com/office/powerpoint/2010/main" val="1771129467"/>
              </p:ext>
            </p:extLst>
          </p:nvPr>
        </p:nvGraphicFramePr>
        <p:xfrm>
          <a:off x="266269" y="2872899"/>
          <a:ext cx="4847437" cy="38526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16991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3D64D-DF80-23CE-A55A-EDA35B3CA9CC}"/>
              </a:ext>
            </a:extLst>
          </p:cNvPr>
          <p:cNvSpPr>
            <a:spLocks noGrp="1"/>
          </p:cNvSpPr>
          <p:nvPr>
            <p:ph type="title"/>
          </p:nvPr>
        </p:nvSpPr>
        <p:spPr>
          <a:xfrm>
            <a:off x="838200" y="585216"/>
            <a:ext cx="10515600" cy="1325563"/>
          </a:xfrm>
        </p:spPr>
        <p:txBody>
          <a:bodyPr>
            <a:normAutofit/>
          </a:bodyPr>
          <a:lstStyle/>
          <a:p>
            <a:r>
              <a:rPr lang="en-US">
                <a:solidFill>
                  <a:schemeClr val="bg1"/>
                </a:solidFill>
                <a:ea typeface="+mj-lt"/>
                <a:cs typeface="+mj-lt"/>
              </a:rPr>
              <a:t>Nature of Complex Problem </a:t>
            </a:r>
          </a:p>
        </p:txBody>
      </p:sp>
      <p:pic>
        <p:nvPicPr>
          <p:cNvPr id="19" name="Picture 19">
            <a:extLst>
              <a:ext uri="{FF2B5EF4-FFF2-40B4-BE49-F238E27FC236}">
                <a16:creationId xmlns:a16="http://schemas.microsoft.com/office/drawing/2014/main" id="{28828B07-2069-EE5B-817B-9AFA5BF93040}"/>
              </a:ext>
            </a:extLst>
          </p:cNvPr>
          <p:cNvPicPr>
            <a:picLocks noChangeAspect="1"/>
          </p:cNvPicPr>
          <p:nvPr/>
        </p:nvPicPr>
        <p:blipFill rotWithShape="1">
          <a:blip r:embed="rId3"/>
          <a:srcRect r="3" b="1773"/>
          <a:stretch/>
        </p:blipFill>
        <p:spPr>
          <a:xfrm>
            <a:off x="841248" y="2516777"/>
            <a:ext cx="6236208" cy="3660185"/>
          </a:xfrm>
          <a:prstGeom prst="rect">
            <a:avLst/>
          </a:prstGeom>
        </p:spPr>
      </p:pic>
      <p:graphicFrame>
        <p:nvGraphicFramePr>
          <p:cNvPr id="5" name="Content Placeholder 2">
            <a:extLst>
              <a:ext uri="{FF2B5EF4-FFF2-40B4-BE49-F238E27FC236}">
                <a16:creationId xmlns:a16="http://schemas.microsoft.com/office/drawing/2014/main" id="{C6E23CE0-752E-FDCC-9DDD-8D857CD414B4}"/>
              </a:ext>
            </a:extLst>
          </p:cNvPr>
          <p:cNvGraphicFramePr>
            <a:graphicFrameLocks noGrp="1"/>
          </p:cNvGraphicFramePr>
          <p:nvPr>
            <p:ph idx="1"/>
            <p:extLst>
              <p:ext uri="{D42A27DB-BD31-4B8C-83A1-F6EECF244321}">
                <p14:modId xmlns:p14="http://schemas.microsoft.com/office/powerpoint/2010/main" val="1720821947"/>
              </p:ext>
            </p:extLst>
          </p:nvPr>
        </p:nvGraphicFramePr>
        <p:xfrm>
          <a:off x="7546848" y="2516777"/>
          <a:ext cx="3803904" cy="36601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28091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FE1970-B31C-FE4B-675D-AE33B1A6F2AB}"/>
              </a:ext>
            </a:extLst>
          </p:cNvPr>
          <p:cNvPicPr>
            <a:picLocks noChangeAspect="1"/>
          </p:cNvPicPr>
          <p:nvPr/>
        </p:nvPicPr>
        <p:blipFill rotWithShape="1">
          <a:blip r:embed="rId3">
            <a:duotone>
              <a:prstClr val="black"/>
              <a:schemeClr val="tx2">
                <a:tint val="45000"/>
                <a:satMod val="400000"/>
              </a:schemeClr>
            </a:duotone>
            <a:alphaModFix amt="35000"/>
          </a:blip>
          <a:srcRect t="30"/>
          <a:stretch/>
        </p:blipFill>
        <p:spPr>
          <a:xfrm>
            <a:off x="1" y="1"/>
            <a:ext cx="12192000" cy="6857999"/>
          </a:xfrm>
          <a:prstGeom prst="rect">
            <a:avLst/>
          </a:prstGeom>
        </p:spPr>
      </p:pic>
      <p:sp>
        <p:nvSpPr>
          <p:cNvPr id="2" name="Title 1">
            <a:extLst>
              <a:ext uri="{FF2B5EF4-FFF2-40B4-BE49-F238E27FC236}">
                <a16:creationId xmlns:a16="http://schemas.microsoft.com/office/drawing/2014/main" id="{FA39EBF3-9B49-D03F-EFFE-612F9D964942}"/>
              </a:ext>
            </a:extLst>
          </p:cNvPr>
          <p:cNvSpPr>
            <a:spLocks noGrp="1"/>
          </p:cNvSpPr>
          <p:nvPr>
            <p:ph type="title"/>
          </p:nvPr>
        </p:nvSpPr>
        <p:spPr>
          <a:xfrm>
            <a:off x="801098" y="1396289"/>
            <a:ext cx="5277333" cy="1325563"/>
          </a:xfrm>
        </p:spPr>
        <p:txBody>
          <a:bodyPr>
            <a:normAutofit/>
          </a:bodyPr>
          <a:lstStyle/>
          <a:p>
            <a:r>
              <a:rPr lang="en-US" sz="3700">
                <a:ea typeface="+mj-lt"/>
                <a:cs typeface="+mj-lt"/>
              </a:rPr>
              <a:t>Impacts of Complex Problem on Organisation </a:t>
            </a:r>
            <a:endParaRPr lang="en-US" sz="3700"/>
          </a:p>
        </p:txBody>
      </p:sp>
      <p:sp>
        <p:nvSpPr>
          <p:cNvPr id="3" name="Content Placeholder 2">
            <a:extLst>
              <a:ext uri="{FF2B5EF4-FFF2-40B4-BE49-F238E27FC236}">
                <a16:creationId xmlns:a16="http://schemas.microsoft.com/office/drawing/2014/main" id="{7E311A73-3FE5-A088-1863-C1FFDB51A48D}"/>
              </a:ext>
            </a:extLst>
          </p:cNvPr>
          <p:cNvSpPr>
            <a:spLocks noGrp="1"/>
          </p:cNvSpPr>
          <p:nvPr>
            <p:ph idx="1"/>
          </p:nvPr>
        </p:nvSpPr>
        <p:spPr>
          <a:xfrm>
            <a:off x="805543" y="2871982"/>
            <a:ext cx="5272888" cy="3181684"/>
          </a:xfrm>
        </p:spPr>
        <p:txBody>
          <a:bodyPr vert="horz" lIns="91440" tIns="45720" rIns="91440" bIns="45720" rtlCol="0" anchor="t">
            <a:normAutofit/>
          </a:bodyPr>
          <a:lstStyle/>
          <a:p>
            <a:r>
              <a:rPr lang="en-US" sz="2400" dirty="0">
                <a:ea typeface="+mn-lt"/>
                <a:cs typeface="+mn-lt"/>
              </a:rPr>
              <a:t>Paying Off Debts </a:t>
            </a:r>
          </a:p>
          <a:p>
            <a:r>
              <a:rPr lang="en-US" sz="2400" dirty="0">
                <a:ea typeface="+mn-lt"/>
                <a:cs typeface="+mn-lt"/>
              </a:rPr>
              <a:t>Risk Management </a:t>
            </a:r>
          </a:p>
          <a:p>
            <a:r>
              <a:rPr lang="en-US" sz="2400" dirty="0">
                <a:ea typeface="+mn-lt"/>
                <a:cs typeface="+mn-lt"/>
              </a:rPr>
              <a:t>Lower Owner Salary </a:t>
            </a:r>
          </a:p>
        </p:txBody>
      </p:sp>
      <p:sp>
        <p:nvSpPr>
          <p:cNvPr id="20"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0A6E1646-F1CA-9135-36DE-E30383E8FE95}"/>
              </a:ext>
            </a:extLst>
          </p:cNvPr>
          <p:cNvPicPr>
            <a:picLocks noChangeAspect="1"/>
          </p:cNvPicPr>
          <p:nvPr/>
        </p:nvPicPr>
        <p:blipFill rotWithShape="1">
          <a:blip r:embed="rId4"/>
          <a:srcRect l="32382" r="30033" b="-1"/>
          <a:stretch/>
        </p:blipFill>
        <p:spPr>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138189634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30561-5B2F-7597-04CC-EC4AB64A8D39}"/>
              </a:ext>
            </a:extLst>
          </p:cNvPr>
          <p:cNvSpPr>
            <a:spLocks noGrp="1"/>
          </p:cNvSpPr>
          <p:nvPr>
            <p:ph type="title"/>
          </p:nvPr>
        </p:nvSpPr>
        <p:spPr>
          <a:xfrm>
            <a:off x="4951053" y="111683"/>
            <a:ext cx="6586491" cy="1286160"/>
          </a:xfrm>
        </p:spPr>
        <p:txBody>
          <a:bodyPr anchor="b">
            <a:normAutofit/>
          </a:bodyPr>
          <a:lstStyle/>
          <a:p>
            <a:r>
              <a:rPr lang="en-US" sz="4100">
                <a:ea typeface="+mj-lt"/>
                <a:cs typeface="+mj-lt"/>
              </a:rPr>
              <a:t>PESTLE Analysis of Complex Problem </a:t>
            </a:r>
            <a:endParaRPr lang="en-US" sz="4100"/>
          </a:p>
        </p:txBody>
      </p:sp>
      <p:pic>
        <p:nvPicPr>
          <p:cNvPr id="47" name="Picture 47" descr="A picture containing person&#10;&#10;Description automatically generated">
            <a:extLst>
              <a:ext uri="{FF2B5EF4-FFF2-40B4-BE49-F238E27FC236}">
                <a16:creationId xmlns:a16="http://schemas.microsoft.com/office/drawing/2014/main" id="{E42893D9-B498-C16E-ACF4-F00627014DF4}"/>
              </a:ext>
            </a:extLst>
          </p:cNvPr>
          <p:cNvPicPr>
            <a:picLocks noChangeAspect="1"/>
          </p:cNvPicPr>
          <p:nvPr/>
        </p:nvPicPr>
        <p:blipFill rotWithShape="1">
          <a:blip r:embed="rId3"/>
          <a:srcRect l="9342" r="47736"/>
          <a:stretch/>
        </p:blipFill>
        <p:spPr>
          <a:xfrm>
            <a:off x="20" y="10"/>
            <a:ext cx="4635571" cy="6857990"/>
          </a:xfrm>
          <a:prstGeom prst="rect">
            <a:avLst/>
          </a:prstGeom>
          <a:effectLst/>
        </p:spPr>
      </p:pic>
      <p:cxnSp>
        <p:nvCxnSpPr>
          <p:cNvPr id="52" name="Straight Connector 5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A5374"/>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5559654E-00C8-32AC-B55F-BB726E277BC5}"/>
              </a:ext>
            </a:extLst>
          </p:cNvPr>
          <p:cNvGraphicFramePr>
            <a:graphicFrameLocks noGrp="1"/>
          </p:cNvGraphicFramePr>
          <p:nvPr>
            <p:ph idx="1"/>
            <p:extLst>
              <p:ext uri="{D42A27DB-BD31-4B8C-83A1-F6EECF244321}">
                <p14:modId xmlns:p14="http://schemas.microsoft.com/office/powerpoint/2010/main" val="3213310824"/>
              </p:ext>
            </p:extLst>
          </p:nvPr>
        </p:nvGraphicFramePr>
        <p:xfrm>
          <a:off x="4735393" y="1388854"/>
          <a:ext cx="7377243" cy="54819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11094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498EB-B6F7-0865-4EC2-29E31B5108A4}"/>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Research-Informed Cause-and-Affect Analysis </a:t>
            </a:r>
          </a:p>
        </p:txBody>
      </p:sp>
      <p:sp>
        <p:nvSpPr>
          <p:cNvPr id="3" name="Content Placeholder 2">
            <a:extLst>
              <a:ext uri="{FF2B5EF4-FFF2-40B4-BE49-F238E27FC236}">
                <a16:creationId xmlns:a16="http://schemas.microsoft.com/office/drawing/2014/main" id="{8DA8414F-FAA7-D26C-7D27-1829D468749B}"/>
              </a:ext>
            </a:extLst>
          </p:cNvPr>
          <p:cNvSpPr>
            <a:spLocks noGrp="1"/>
          </p:cNvSpPr>
          <p:nvPr>
            <p:ph idx="1"/>
          </p:nvPr>
        </p:nvSpPr>
        <p:spPr>
          <a:xfrm>
            <a:off x="8572499" y="390832"/>
            <a:ext cx="3233585" cy="873612"/>
          </a:xfrm>
        </p:spPr>
        <p:txBody>
          <a:bodyPr vert="horz" lIns="91440" tIns="45720" rIns="91440" bIns="45720" rtlCol="0" anchor="ctr">
            <a:normAutofit/>
          </a:bodyPr>
          <a:lstStyle/>
          <a:p>
            <a:pPr marL="0" indent="0">
              <a:buNone/>
            </a:pPr>
            <a:r>
              <a:rPr lang="en-US" sz="2000" kern="1200">
                <a:solidFill>
                  <a:srgbClr val="FFFFFF"/>
                </a:solidFill>
                <a:latin typeface="+mn-lt"/>
                <a:ea typeface="+mn-ea"/>
                <a:cs typeface="+mn-cs"/>
              </a:rPr>
              <a:t>Fish Bone Diagram </a:t>
            </a:r>
          </a:p>
        </p:txBody>
      </p:sp>
      <p:pic>
        <p:nvPicPr>
          <p:cNvPr id="4" name="Picture 4" descr="Diagram&#10;&#10;Description automatically generated">
            <a:extLst>
              <a:ext uri="{FF2B5EF4-FFF2-40B4-BE49-F238E27FC236}">
                <a16:creationId xmlns:a16="http://schemas.microsoft.com/office/drawing/2014/main" id="{FDAC6A23-9971-15AF-842E-EB69A9AA8460}"/>
              </a:ext>
            </a:extLst>
          </p:cNvPr>
          <p:cNvPicPr>
            <a:picLocks noChangeAspect="1"/>
          </p:cNvPicPr>
          <p:nvPr/>
        </p:nvPicPr>
        <p:blipFill>
          <a:blip r:embed="rId3"/>
          <a:stretch>
            <a:fillRect/>
          </a:stretch>
        </p:blipFill>
        <p:spPr>
          <a:xfrm>
            <a:off x="1359658" y="1966293"/>
            <a:ext cx="9472682" cy="4452160"/>
          </a:xfrm>
          <a:prstGeom prst="rect">
            <a:avLst/>
          </a:prstGeom>
        </p:spPr>
      </p:pic>
    </p:spTree>
    <p:extLst>
      <p:ext uri="{BB962C8B-B14F-4D97-AF65-F5344CB8AC3E}">
        <p14:creationId xmlns:p14="http://schemas.microsoft.com/office/powerpoint/2010/main" val="3043990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3">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9" descr="A picture containing text, person, indoor&#10;&#10;Description automatically generated">
            <a:extLst>
              <a:ext uri="{FF2B5EF4-FFF2-40B4-BE49-F238E27FC236}">
                <a16:creationId xmlns:a16="http://schemas.microsoft.com/office/drawing/2014/main" id="{31760639-5262-4BAE-D3E4-41BC6EE7F858}"/>
              </a:ext>
            </a:extLst>
          </p:cNvPr>
          <p:cNvPicPr>
            <a:picLocks noChangeAspect="1"/>
          </p:cNvPicPr>
          <p:nvPr/>
        </p:nvPicPr>
        <p:blipFill rotWithShape="1">
          <a:blip r:embed="rId3"/>
          <a:srcRect l="9972" r="24292"/>
          <a:stretch/>
        </p:blipFill>
        <p:spPr>
          <a:xfrm>
            <a:off x="3522468" y="10"/>
            <a:ext cx="8669532" cy="6857990"/>
          </a:xfrm>
          <a:prstGeom prst="rect">
            <a:avLst/>
          </a:prstGeom>
        </p:spPr>
      </p:pic>
      <p:sp>
        <p:nvSpPr>
          <p:cNvPr id="31" name="Rectangle 25">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A132DC-58E7-0BE0-2428-1A11027F7E6A}"/>
              </a:ext>
            </a:extLst>
          </p:cNvPr>
          <p:cNvSpPr>
            <a:spLocks noGrp="1"/>
          </p:cNvSpPr>
          <p:nvPr>
            <p:ph type="title"/>
          </p:nvPr>
        </p:nvSpPr>
        <p:spPr>
          <a:xfrm>
            <a:off x="371094" y="1161288"/>
            <a:ext cx="3438144" cy="1124712"/>
          </a:xfrm>
        </p:spPr>
        <p:txBody>
          <a:bodyPr anchor="b">
            <a:normAutofit/>
          </a:bodyPr>
          <a:lstStyle/>
          <a:p>
            <a:r>
              <a:rPr lang="en-US" sz="2400">
                <a:ea typeface="+mj-lt"/>
                <a:cs typeface="+mj-lt"/>
              </a:rPr>
              <a:t>Evaluation of Alternative Solutions of the Complex Solution </a:t>
            </a:r>
            <a:endParaRPr lang="en-US" sz="2400"/>
          </a:p>
        </p:txBody>
      </p:sp>
      <p:sp>
        <p:nvSpPr>
          <p:cNvPr id="28" name="Rectangle 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C680C3C-6187-5682-DEEF-44C4E73F9620}"/>
              </a:ext>
            </a:extLst>
          </p:cNvPr>
          <p:cNvGraphicFramePr>
            <a:graphicFrameLocks noGrp="1"/>
          </p:cNvGraphicFramePr>
          <p:nvPr>
            <p:ph idx="1"/>
            <p:extLst>
              <p:ext uri="{D42A27DB-BD31-4B8C-83A1-F6EECF244321}">
                <p14:modId xmlns:p14="http://schemas.microsoft.com/office/powerpoint/2010/main" val="103209567"/>
              </p:ext>
            </p:extLst>
          </p:nvPr>
        </p:nvGraphicFramePr>
        <p:xfrm>
          <a:off x="241698" y="2516771"/>
          <a:ext cx="4646604" cy="38829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6372140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BE532-BC6E-0720-6EC2-796B975EA9FB}"/>
              </a:ext>
            </a:extLst>
          </p:cNvPr>
          <p:cNvSpPr>
            <a:spLocks noGrp="1"/>
          </p:cNvSpPr>
          <p:nvPr>
            <p:ph type="title"/>
          </p:nvPr>
        </p:nvSpPr>
        <p:spPr>
          <a:xfrm>
            <a:off x="640080" y="325369"/>
            <a:ext cx="4368602" cy="1956841"/>
          </a:xfrm>
        </p:spPr>
        <p:txBody>
          <a:bodyPr anchor="b">
            <a:normAutofit/>
          </a:bodyPr>
          <a:lstStyle/>
          <a:p>
            <a:r>
              <a:rPr lang="en-US" sz="4200">
                <a:ea typeface="+mj-lt"/>
                <a:cs typeface="+mj-lt"/>
              </a:rPr>
              <a:t>Most Appropriate Solution for TM Lewin </a:t>
            </a:r>
            <a:endParaRPr lang="en-US" sz="4200"/>
          </a:p>
        </p:txBody>
      </p:sp>
      <p:sp>
        <p:nvSpPr>
          <p:cNvPr id="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3">
            <a:extLst>
              <a:ext uri="{FF2B5EF4-FFF2-40B4-BE49-F238E27FC236}">
                <a16:creationId xmlns:a16="http://schemas.microsoft.com/office/drawing/2014/main" id="{5093C6F2-D1CB-8D02-0DCE-E2C884841BAC}"/>
              </a:ext>
            </a:extLst>
          </p:cNvPr>
          <p:cNvPicPr>
            <a:picLocks noChangeAspect="1"/>
          </p:cNvPicPr>
          <p:nvPr/>
        </p:nvPicPr>
        <p:blipFill rotWithShape="1">
          <a:blip r:embed="rId3"/>
          <a:srcRect l="4746" r="200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28" name="Content Placeholder 2">
            <a:extLst>
              <a:ext uri="{FF2B5EF4-FFF2-40B4-BE49-F238E27FC236}">
                <a16:creationId xmlns:a16="http://schemas.microsoft.com/office/drawing/2014/main" id="{E039ED96-E36A-CA06-66B6-60B6E63FE662}"/>
              </a:ext>
            </a:extLst>
          </p:cNvPr>
          <p:cNvGraphicFramePr>
            <a:graphicFrameLocks noGrp="1"/>
          </p:cNvGraphicFramePr>
          <p:nvPr>
            <p:ph idx="1"/>
            <p:extLst>
              <p:ext uri="{D42A27DB-BD31-4B8C-83A1-F6EECF244321}">
                <p14:modId xmlns:p14="http://schemas.microsoft.com/office/powerpoint/2010/main" val="870370012"/>
              </p:ext>
            </p:extLst>
          </p:nvPr>
        </p:nvGraphicFramePr>
        <p:xfrm>
          <a:off x="194382" y="2700371"/>
          <a:ext cx="5034343" cy="38957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9718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3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00E7AE65-25DF-91BA-92FA-C20BA34146AF}"/>
              </a:ext>
            </a:extLst>
          </p:cNvPr>
          <p:cNvSpPr>
            <a:spLocks noGrp="1"/>
          </p:cNvSpPr>
          <p:nvPr>
            <p:ph type="title"/>
          </p:nvPr>
        </p:nvSpPr>
        <p:spPr>
          <a:xfrm>
            <a:off x="1020467" y="1397120"/>
            <a:ext cx="4707671" cy="1225650"/>
          </a:xfrm>
        </p:spPr>
        <p:txBody>
          <a:bodyPr anchor="b">
            <a:normAutofit/>
          </a:bodyPr>
          <a:lstStyle/>
          <a:p>
            <a:r>
              <a:rPr lang="en-US" sz="3800">
                <a:solidFill>
                  <a:schemeClr val="bg1"/>
                </a:solidFill>
                <a:ea typeface="+mj-lt"/>
                <a:cs typeface="+mj-lt"/>
              </a:rPr>
              <a:t>Conclusion </a:t>
            </a:r>
            <a:endParaRPr lang="en-US" sz="3800">
              <a:solidFill>
                <a:schemeClr val="bg1"/>
              </a:solidFill>
            </a:endParaRPr>
          </a:p>
        </p:txBody>
      </p:sp>
      <p:sp>
        <p:nvSpPr>
          <p:cNvPr id="3" name="Content Placeholder 2">
            <a:extLst>
              <a:ext uri="{FF2B5EF4-FFF2-40B4-BE49-F238E27FC236}">
                <a16:creationId xmlns:a16="http://schemas.microsoft.com/office/drawing/2014/main" id="{23C73046-6B4A-23D5-3DB3-68B1527342BA}"/>
              </a:ext>
            </a:extLst>
          </p:cNvPr>
          <p:cNvSpPr>
            <a:spLocks noGrp="1"/>
          </p:cNvSpPr>
          <p:nvPr>
            <p:ph idx="1"/>
          </p:nvPr>
        </p:nvSpPr>
        <p:spPr>
          <a:xfrm>
            <a:off x="876693" y="2733601"/>
            <a:ext cx="5929746" cy="2564554"/>
          </a:xfrm>
        </p:spPr>
        <p:txBody>
          <a:bodyPr vert="horz" lIns="91440" tIns="45720" rIns="91440" bIns="45720" rtlCol="0" anchor="t">
            <a:noAutofit/>
          </a:bodyPr>
          <a:lstStyle/>
          <a:p>
            <a:r>
              <a:rPr lang="en-US" sz="1600" dirty="0">
                <a:solidFill>
                  <a:schemeClr val="bg1"/>
                </a:solidFill>
                <a:ea typeface="+mn-lt"/>
                <a:cs typeface="+mn-lt"/>
              </a:rPr>
              <a:t>After a careful study, it has become clear that problems and issues are inevitable in business management and performance. </a:t>
            </a:r>
          </a:p>
          <a:p>
            <a:r>
              <a:rPr lang="en-US" sz="1600" dirty="0">
                <a:solidFill>
                  <a:schemeClr val="bg1"/>
                </a:solidFill>
                <a:ea typeface="+mn-lt"/>
                <a:cs typeface="+mn-lt"/>
              </a:rPr>
              <a:t>These issues do not mean that the company will fail or terminate but gives us opportunities to use our intellect to overcome and solve them. </a:t>
            </a:r>
          </a:p>
          <a:p>
            <a:r>
              <a:rPr lang="en-US" sz="1600" dirty="0">
                <a:solidFill>
                  <a:schemeClr val="bg1"/>
                </a:solidFill>
                <a:ea typeface="+mn-lt"/>
                <a:cs typeface="+mn-lt"/>
              </a:rPr>
              <a:t>The study discussed the case of TM Lewin which has been facing the complex problem of profitability decline in the business. </a:t>
            </a:r>
          </a:p>
          <a:p>
            <a:r>
              <a:rPr lang="en-US" sz="1600" dirty="0">
                <a:solidFill>
                  <a:schemeClr val="bg1"/>
                </a:solidFill>
                <a:ea typeface="+mn-lt"/>
                <a:cs typeface="+mn-lt"/>
              </a:rPr>
              <a:t>It has helped me develop problem-solving skills and how analysis of an issue can help find ways to overcome it even if they are very complex.</a:t>
            </a:r>
          </a:p>
        </p:txBody>
      </p:sp>
      <p:pic>
        <p:nvPicPr>
          <p:cNvPr id="4" name="Picture 4">
            <a:extLst>
              <a:ext uri="{FF2B5EF4-FFF2-40B4-BE49-F238E27FC236}">
                <a16:creationId xmlns:a16="http://schemas.microsoft.com/office/drawing/2014/main" id="{A7B23FE2-EA75-747D-78D1-32779453E2F7}"/>
              </a:ext>
            </a:extLst>
          </p:cNvPr>
          <p:cNvPicPr>
            <a:picLocks noChangeAspect="1"/>
          </p:cNvPicPr>
          <p:nvPr/>
        </p:nvPicPr>
        <p:blipFill rotWithShape="1">
          <a:blip r:embed="rId3"/>
          <a:srcRect l="38298" r="3664" b="-1"/>
          <a:stretch/>
        </p:blipFill>
        <p:spPr>
          <a:xfrm>
            <a:off x="7156141" y="977900"/>
            <a:ext cx="4196084" cy="4826000"/>
          </a:xfrm>
          <a:prstGeom prst="rect">
            <a:avLst/>
          </a:prstGeom>
        </p:spPr>
      </p:pic>
      <p:sp>
        <p:nvSpPr>
          <p:cNvPr id="45" name="Rectangle 3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3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7718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indoor, person, computer&#10;&#10;Description automatically generated">
            <a:extLst>
              <a:ext uri="{FF2B5EF4-FFF2-40B4-BE49-F238E27FC236}">
                <a16:creationId xmlns:a16="http://schemas.microsoft.com/office/drawing/2014/main" id="{46F9B105-E2A6-391E-28C9-51899E655B02}"/>
              </a:ext>
            </a:extLst>
          </p:cNvPr>
          <p:cNvPicPr>
            <a:picLocks noChangeAspect="1"/>
          </p:cNvPicPr>
          <p:nvPr/>
        </p:nvPicPr>
        <p:blipFill rotWithShape="1">
          <a:blip r:embed="rId3">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E4CF295-5265-556A-D5F1-7298088C3A3F}"/>
              </a:ext>
            </a:extLst>
          </p:cNvPr>
          <p:cNvSpPr>
            <a:spLocks noGrp="1"/>
          </p:cNvSpPr>
          <p:nvPr>
            <p:ph type="title"/>
          </p:nvPr>
        </p:nvSpPr>
        <p:spPr>
          <a:xfrm>
            <a:off x="838200" y="365125"/>
            <a:ext cx="10515600" cy="1325563"/>
          </a:xfrm>
        </p:spPr>
        <p:txBody>
          <a:bodyPr>
            <a:normAutofit/>
          </a:bodyPr>
          <a:lstStyle/>
          <a:p>
            <a:r>
              <a:rPr lang="en-US">
                <a:solidFill>
                  <a:srgbClr val="FFFFFF"/>
                </a:solidFill>
                <a:ea typeface="+mj-lt"/>
                <a:cs typeface="+mj-lt"/>
              </a:rPr>
              <a:t>References </a:t>
            </a:r>
            <a:endParaRPr lang="en-US">
              <a:solidFill>
                <a:srgbClr val="FFFFFF"/>
              </a:solidFill>
            </a:endParaRPr>
          </a:p>
        </p:txBody>
      </p:sp>
      <p:sp>
        <p:nvSpPr>
          <p:cNvPr id="3" name="Content Placeholder 2">
            <a:extLst>
              <a:ext uri="{FF2B5EF4-FFF2-40B4-BE49-F238E27FC236}">
                <a16:creationId xmlns:a16="http://schemas.microsoft.com/office/drawing/2014/main" id="{8276F248-4A0F-87A9-2CE1-A3E0E7C48ADA}"/>
              </a:ext>
            </a:extLst>
          </p:cNvPr>
          <p:cNvSpPr>
            <a:spLocks noGrp="1"/>
          </p:cNvSpPr>
          <p:nvPr>
            <p:ph idx="1"/>
          </p:nvPr>
        </p:nvSpPr>
        <p:spPr>
          <a:xfrm>
            <a:off x="838200" y="1825625"/>
            <a:ext cx="10515600" cy="4351338"/>
          </a:xfrm>
        </p:spPr>
        <p:txBody>
          <a:bodyPr vert="horz" lIns="91440" tIns="45720" rIns="91440" bIns="45720" rtlCol="0" anchor="t">
            <a:normAutofit lnSpcReduction="10000"/>
          </a:bodyPr>
          <a:lstStyle/>
          <a:p>
            <a:r>
              <a:rPr lang="en-US" sz="1400" dirty="0" err="1">
                <a:solidFill>
                  <a:srgbClr val="FFFFFF"/>
                </a:solidFill>
                <a:ea typeface="+mn-lt"/>
                <a:cs typeface="+mn-lt"/>
              </a:rPr>
              <a:t>Akcigit</a:t>
            </a:r>
            <a:r>
              <a:rPr lang="en-US" sz="1400" dirty="0">
                <a:solidFill>
                  <a:srgbClr val="FFFFFF"/>
                </a:solidFill>
                <a:ea typeface="+mn-lt"/>
                <a:cs typeface="+mn-lt"/>
              </a:rPr>
              <a:t>, U. and Ates, S.T., 2021. Ten facts on declining business dynamism and lessons from endogenous growth theory. </a:t>
            </a:r>
            <a:r>
              <a:rPr lang="en-US" sz="1400" i="1" dirty="0">
                <a:solidFill>
                  <a:srgbClr val="FFFFFF"/>
                </a:solidFill>
                <a:ea typeface="+mn-lt"/>
                <a:cs typeface="+mn-lt"/>
              </a:rPr>
              <a:t>American Economic Journal: Macroeconomics</a:t>
            </a:r>
            <a:r>
              <a:rPr lang="en-US" sz="1400" dirty="0">
                <a:solidFill>
                  <a:srgbClr val="FFFFFF"/>
                </a:solidFill>
                <a:ea typeface="+mn-lt"/>
                <a:cs typeface="+mn-lt"/>
              </a:rPr>
              <a:t>, </a:t>
            </a:r>
            <a:r>
              <a:rPr lang="en-US" sz="1400" i="1" dirty="0">
                <a:solidFill>
                  <a:srgbClr val="FFFFFF"/>
                </a:solidFill>
                <a:ea typeface="+mn-lt"/>
                <a:cs typeface="+mn-lt"/>
              </a:rPr>
              <a:t>13</a:t>
            </a:r>
            <a:r>
              <a:rPr lang="en-US" sz="1400" dirty="0">
                <a:solidFill>
                  <a:srgbClr val="FFFFFF"/>
                </a:solidFill>
                <a:ea typeface="+mn-lt"/>
                <a:cs typeface="+mn-lt"/>
              </a:rPr>
              <a:t>(1), pp.257-98. </a:t>
            </a:r>
            <a:endParaRPr lang="en-US" sz="1400">
              <a:solidFill>
                <a:srgbClr val="FFFFFF"/>
              </a:solidFill>
              <a:cs typeface="Calibri" panose="020F0502020204030204"/>
            </a:endParaRPr>
          </a:p>
          <a:p>
            <a:r>
              <a:rPr lang="en-US" sz="1400" dirty="0">
                <a:solidFill>
                  <a:srgbClr val="FFFFFF"/>
                </a:solidFill>
                <a:ea typeface="+mn-lt"/>
                <a:cs typeface="+mn-lt"/>
              </a:rPr>
              <a:t>Barnes, T.J., 2018. Decline and fall?. </a:t>
            </a:r>
            <a:r>
              <a:rPr lang="en-US" sz="1400" i="1" dirty="0">
                <a:solidFill>
                  <a:srgbClr val="FFFFFF"/>
                </a:solidFill>
                <a:ea typeface="+mn-lt"/>
                <a:cs typeface="+mn-lt"/>
              </a:rPr>
              <a:t>Environment and Planning A: Economy and Space</a:t>
            </a:r>
            <a:r>
              <a:rPr lang="en-US" sz="1400" dirty="0">
                <a:solidFill>
                  <a:srgbClr val="FFFFFF"/>
                </a:solidFill>
                <a:ea typeface="+mn-lt"/>
                <a:cs typeface="+mn-lt"/>
              </a:rPr>
              <a:t>, </a:t>
            </a:r>
            <a:r>
              <a:rPr lang="en-US" sz="1400" i="1" dirty="0">
                <a:solidFill>
                  <a:srgbClr val="FFFFFF"/>
                </a:solidFill>
                <a:ea typeface="+mn-lt"/>
                <a:cs typeface="+mn-lt"/>
              </a:rPr>
              <a:t>50</a:t>
            </a:r>
            <a:r>
              <a:rPr lang="en-US" sz="1400" dirty="0">
                <a:solidFill>
                  <a:srgbClr val="FFFFFF"/>
                </a:solidFill>
                <a:ea typeface="+mn-lt"/>
                <a:cs typeface="+mn-lt"/>
              </a:rPr>
              <a:t>(7), pp.1496-1499. </a:t>
            </a:r>
          </a:p>
          <a:p>
            <a:r>
              <a:rPr lang="en-US" sz="1400" dirty="0" err="1">
                <a:solidFill>
                  <a:srgbClr val="FFFFFF"/>
                </a:solidFill>
                <a:ea typeface="+mn-lt"/>
                <a:cs typeface="+mn-lt"/>
              </a:rPr>
              <a:t>Cazals</a:t>
            </a:r>
            <a:r>
              <a:rPr lang="en-US" sz="1400" dirty="0">
                <a:solidFill>
                  <a:srgbClr val="FFFFFF"/>
                </a:solidFill>
                <a:ea typeface="+mn-lt"/>
                <a:cs typeface="+mn-lt"/>
              </a:rPr>
              <a:t>, C., </a:t>
            </a:r>
            <a:r>
              <a:rPr lang="en-US" sz="1400" dirty="0" err="1">
                <a:solidFill>
                  <a:srgbClr val="FFFFFF"/>
                </a:solidFill>
                <a:ea typeface="+mn-lt"/>
                <a:cs typeface="+mn-lt"/>
              </a:rPr>
              <a:t>Magnac</a:t>
            </a:r>
            <a:r>
              <a:rPr lang="en-US" sz="1400" dirty="0">
                <a:solidFill>
                  <a:srgbClr val="FFFFFF"/>
                </a:solidFill>
                <a:ea typeface="+mn-lt"/>
                <a:cs typeface="+mn-lt"/>
              </a:rPr>
              <a:t>, T., Rodriguez, F., Pope, J. and </a:t>
            </a:r>
            <a:r>
              <a:rPr lang="en-US" sz="1400" dirty="0" err="1">
                <a:solidFill>
                  <a:srgbClr val="FFFFFF"/>
                </a:solidFill>
                <a:ea typeface="+mn-lt"/>
                <a:cs typeface="+mn-lt"/>
              </a:rPr>
              <a:t>Soteri</a:t>
            </a:r>
            <a:r>
              <a:rPr lang="en-US" sz="1400" dirty="0">
                <a:solidFill>
                  <a:srgbClr val="FFFFFF"/>
                </a:solidFill>
                <a:ea typeface="+mn-lt"/>
                <a:cs typeface="+mn-lt"/>
              </a:rPr>
              <a:t>, S., 2022. Has the Covid Pandemic Accelerated the Rate of Decline in Business Letters? Some Early and Preliminary Analysis and Thoughts. In </a:t>
            </a:r>
            <a:r>
              <a:rPr lang="en-US" sz="1400" i="1" dirty="0">
                <a:solidFill>
                  <a:srgbClr val="FFFFFF"/>
                </a:solidFill>
                <a:ea typeface="+mn-lt"/>
                <a:cs typeface="+mn-lt"/>
              </a:rPr>
              <a:t>The Economics of the Postal and Delivery Sector</a:t>
            </a:r>
            <a:r>
              <a:rPr lang="en-US" sz="1400" dirty="0">
                <a:solidFill>
                  <a:srgbClr val="FFFFFF"/>
                </a:solidFill>
                <a:ea typeface="+mn-lt"/>
                <a:cs typeface="+mn-lt"/>
              </a:rPr>
              <a:t> (pp. 221-237). Springer, Cham. </a:t>
            </a:r>
            <a:endParaRPr lang="en-US" sz="1400">
              <a:solidFill>
                <a:srgbClr val="FFFFFF"/>
              </a:solidFill>
              <a:cs typeface="Calibri"/>
            </a:endParaRPr>
          </a:p>
          <a:p>
            <a:r>
              <a:rPr lang="en-US" sz="1400" dirty="0" err="1">
                <a:solidFill>
                  <a:srgbClr val="FFFFFF"/>
                </a:solidFill>
                <a:ea typeface="+mn-lt"/>
                <a:cs typeface="+mn-lt"/>
              </a:rPr>
              <a:t>Detragiache</a:t>
            </a:r>
            <a:r>
              <a:rPr lang="en-US" sz="1400" dirty="0">
                <a:solidFill>
                  <a:srgbClr val="FFFFFF"/>
                </a:solidFill>
                <a:ea typeface="+mn-lt"/>
                <a:cs typeface="+mn-lt"/>
              </a:rPr>
              <a:t>, M.E., Tressel, M.T. and Turk-Ariss, R., 2018. </a:t>
            </a:r>
            <a:r>
              <a:rPr lang="en-US" sz="1400" i="1" dirty="0">
                <a:solidFill>
                  <a:srgbClr val="FFFFFF"/>
                </a:solidFill>
                <a:ea typeface="+mn-lt"/>
                <a:cs typeface="+mn-lt"/>
              </a:rPr>
              <a:t>Where have all the profits gone? European bank profitability over the financial cycle</a:t>
            </a:r>
            <a:r>
              <a:rPr lang="en-US" sz="1400" dirty="0">
                <a:solidFill>
                  <a:srgbClr val="FFFFFF"/>
                </a:solidFill>
                <a:ea typeface="+mn-lt"/>
                <a:cs typeface="+mn-lt"/>
              </a:rPr>
              <a:t>. International Monetary Fund. </a:t>
            </a:r>
            <a:endParaRPr lang="en-US" sz="1400">
              <a:solidFill>
                <a:srgbClr val="FFFFFF"/>
              </a:solidFill>
              <a:cs typeface="Calibri"/>
            </a:endParaRPr>
          </a:p>
          <a:p>
            <a:r>
              <a:rPr lang="en-US" sz="1400" dirty="0">
                <a:solidFill>
                  <a:srgbClr val="FFFFFF"/>
                </a:solidFill>
                <a:ea typeface="+mn-lt"/>
                <a:cs typeface="+mn-lt"/>
              </a:rPr>
              <a:t>Kollmeyer, C. and Peters, J., 2019. Financialization and the decline of organized labor: A study of 18 advanced capitalist countries, 1970–2012. </a:t>
            </a:r>
            <a:r>
              <a:rPr lang="en-US" sz="1400" i="1" dirty="0">
                <a:solidFill>
                  <a:srgbClr val="FFFFFF"/>
                </a:solidFill>
                <a:ea typeface="+mn-lt"/>
                <a:cs typeface="+mn-lt"/>
              </a:rPr>
              <a:t>Social Forces</a:t>
            </a:r>
            <a:r>
              <a:rPr lang="en-US" sz="1400" dirty="0">
                <a:solidFill>
                  <a:srgbClr val="FFFFFF"/>
                </a:solidFill>
                <a:ea typeface="+mn-lt"/>
                <a:cs typeface="+mn-lt"/>
              </a:rPr>
              <a:t>, </a:t>
            </a:r>
            <a:r>
              <a:rPr lang="en-US" sz="1400" i="1" dirty="0">
                <a:solidFill>
                  <a:srgbClr val="FFFFFF"/>
                </a:solidFill>
                <a:ea typeface="+mn-lt"/>
                <a:cs typeface="+mn-lt"/>
              </a:rPr>
              <a:t>98</a:t>
            </a:r>
            <a:r>
              <a:rPr lang="en-US" sz="1400" dirty="0">
                <a:solidFill>
                  <a:srgbClr val="FFFFFF"/>
                </a:solidFill>
                <a:ea typeface="+mn-lt"/>
                <a:cs typeface="+mn-lt"/>
              </a:rPr>
              <a:t>(1), pp.1-30. </a:t>
            </a:r>
            <a:endParaRPr lang="en-US" sz="1400">
              <a:solidFill>
                <a:srgbClr val="FFFFFF"/>
              </a:solidFill>
              <a:cs typeface="Calibri"/>
            </a:endParaRPr>
          </a:p>
          <a:p>
            <a:r>
              <a:rPr lang="en-US" sz="1400" dirty="0" err="1">
                <a:solidFill>
                  <a:srgbClr val="FFFFFF"/>
                </a:solidFill>
                <a:ea typeface="+mn-lt"/>
                <a:cs typeface="+mn-lt"/>
              </a:rPr>
              <a:t>Novitz</a:t>
            </a:r>
            <a:r>
              <a:rPr lang="en-US" sz="1400" dirty="0">
                <a:solidFill>
                  <a:srgbClr val="FFFFFF"/>
                </a:solidFill>
                <a:ea typeface="+mn-lt"/>
                <a:cs typeface="+mn-lt"/>
              </a:rPr>
              <a:t>, T., 2019. Freedom of association: its emergence and the case for prevention of its decline. In </a:t>
            </a:r>
            <a:r>
              <a:rPr lang="en-US" sz="1400" i="1" dirty="0">
                <a:solidFill>
                  <a:srgbClr val="FFFFFF"/>
                </a:solidFill>
                <a:ea typeface="+mn-lt"/>
                <a:cs typeface="+mn-lt"/>
              </a:rPr>
              <a:t>Research Handbook on Labour, Business and Human Rights Law</a:t>
            </a:r>
            <a:r>
              <a:rPr lang="en-US" sz="1400" dirty="0">
                <a:solidFill>
                  <a:srgbClr val="FFFFFF"/>
                </a:solidFill>
                <a:ea typeface="+mn-lt"/>
                <a:cs typeface="+mn-lt"/>
              </a:rPr>
              <a:t>. Edward Elgar Publishing. </a:t>
            </a:r>
            <a:endParaRPr lang="en-US" sz="1400">
              <a:solidFill>
                <a:srgbClr val="FFFFFF"/>
              </a:solidFill>
              <a:cs typeface="Calibri"/>
            </a:endParaRPr>
          </a:p>
          <a:p>
            <a:r>
              <a:rPr lang="en-US" sz="1400" dirty="0">
                <a:solidFill>
                  <a:srgbClr val="FFFFFF"/>
                </a:solidFill>
                <a:ea typeface="+mn-lt"/>
                <a:cs typeface="+mn-lt"/>
              </a:rPr>
              <a:t>Ormerod, A., 2021. The decline of the UK textile industry: The terminal years 1945–2003. In </a:t>
            </a:r>
            <a:r>
              <a:rPr lang="en-US" sz="1400" i="1" dirty="0">
                <a:solidFill>
                  <a:srgbClr val="FFFFFF"/>
                </a:solidFill>
                <a:ea typeface="+mn-lt"/>
                <a:cs typeface="+mn-lt"/>
              </a:rPr>
              <a:t>The cotton and textile industry: Managing decline</a:t>
            </a:r>
            <a:r>
              <a:rPr lang="en-US" sz="1400" dirty="0">
                <a:solidFill>
                  <a:srgbClr val="FFFFFF"/>
                </a:solidFill>
                <a:ea typeface="+mn-lt"/>
                <a:cs typeface="+mn-lt"/>
              </a:rPr>
              <a:t> (pp. 54-97). Routledge. </a:t>
            </a:r>
            <a:endParaRPr lang="en-US" sz="1400">
              <a:solidFill>
                <a:srgbClr val="FFFFFF"/>
              </a:solidFill>
              <a:cs typeface="Calibri"/>
            </a:endParaRPr>
          </a:p>
          <a:p>
            <a:r>
              <a:rPr lang="en-US" sz="1400" dirty="0">
                <a:solidFill>
                  <a:srgbClr val="FFFFFF"/>
                </a:solidFill>
                <a:ea typeface="+mn-lt"/>
                <a:cs typeface="+mn-lt"/>
              </a:rPr>
              <a:t>Stephenson, C. and Stewart, P., 2021. Decline or redeployment? The sociology of work in the UK. </a:t>
            </a:r>
            <a:r>
              <a:rPr lang="en-US" sz="1400" i="1" dirty="0">
                <a:solidFill>
                  <a:srgbClr val="FFFFFF"/>
                </a:solidFill>
                <a:ea typeface="+mn-lt"/>
                <a:cs typeface="+mn-lt"/>
              </a:rPr>
              <a:t>La nouvelle revue du travail</a:t>
            </a:r>
            <a:r>
              <a:rPr lang="en-US" sz="1400" dirty="0">
                <a:solidFill>
                  <a:srgbClr val="FFFFFF"/>
                </a:solidFill>
                <a:ea typeface="+mn-lt"/>
                <a:cs typeface="+mn-lt"/>
              </a:rPr>
              <a:t>, (19). </a:t>
            </a:r>
            <a:endParaRPr lang="en-US" sz="1400">
              <a:solidFill>
                <a:srgbClr val="FFFFFF"/>
              </a:solidFill>
              <a:cs typeface="Calibri"/>
            </a:endParaRPr>
          </a:p>
          <a:p>
            <a:r>
              <a:rPr lang="en-US" sz="1400" dirty="0">
                <a:solidFill>
                  <a:srgbClr val="FFFFFF"/>
                </a:solidFill>
                <a:ea typeface="+mn-lt"/>
                <a:cs typeface="+mn-lt"/>
              </a:rPr>
              <a:t>Turner, J.J. and Corstorphine, T., 2020. The role of the service encounter as a means of reversing further high street retail decline. In </a:t>
            </a:r>
            <a:r>
              <a:rPr lang="en-US" sz="1400" i="1" dirty="0">
                <a:solidFill>
                  <a:srgbClr val="FFFFFF"/>
                </a:solidFill>
                <a:ea typeface="+mn-lt"/>
                <a:cs typeface="+mn-lt"/>
              </a:rPr>
              <a:t>Handbook of Research on Retailing Techniques for Optimal Consumer Engagement and Experiences</a:t>
            </a:r>
            <a:r>
              <a:rPr lang="en-US" sz="1400" dirty="0">
                <a:solidFill>
                  <a:srgbClr val="FFFFFF"/>
                </a:solidFill>
                <a:ea typeface="+mn-lt"/>
                <a:cs typeface="+mn-lt"/>
              </a:rPr>
              <a:t> (pp. 205-232). IGI Global. </a:t>
            </a:r>
            <a:endParaRPr lang="en-US" sz="1300">
              <a:solidFill>
                <a:srgbClr val="FFFFFF"/>
              </a:solidFill>
            </a:endParaRPr>
          </a:p>
        </p:txBody>
      </p:sp>
    </p:spTree>
    <p:extLst>
      <p:ext uri="{BB962C8B-B14F-4D97-AF65-F5344CB8AC3E}">
        <p14:creationId xmlns:p14="http://schemas.microsoft.com/office/powerpoint/2010/main" val="154958808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3477</Words>
  <Application>Microsoft Macintosh PowerPoint</Application>
  <PresentationFormat>Widescreen</PresentationFormat>
  <Paragraphs>173</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Problem Solving and Decision Making</vt:lpstr>
      <vt:lpstr>Introduction </vt:lpstr>
      <vt:lpstr>Nature of Complex Problem </vt:lpstr>
      <vt:lpstr>Impacts of Complex Problem on Organisation </vt:lpstr>
      <vt:lpstr>PESTLE Analysis of Complex Problem </vt:lpstr>
      <vt:lpstr>Research-Informed Cause-and-Affect Analysis </vt:lpstr>
      <vt:lpstr>Evaluation of Alternative Solutions of the Complex Solution </vt:lpstr>
      <vt:lpstr>Most Appropriate Solution for TM Lewin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Microsoft Office User</cp:lastModifiedBy>
  <cp:revision>106</cp:revision>
  <dcterms:created xsi:type="dcterms:W3CDTF">2022-11-14T10:40:43Z</dcterms:created>
  <dcterms:modified xsi:type="dcterms:W3CDTF">2022-11-15T17:46:40Z</dcterms:modified>
</cp:coreProperties>
</file>