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06" d="100"/>
          <a:sy n="106" d="100"/>
        </p:scale>
        <p:origin x="77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0D3B4F"/>
                </a:solidFill>
                <a:latin typeface="Arial"/>
              </a:defRPr>
            </a:pPr>
            <a:r>
              <a:rPr lang="en-IN" sz="1100" b="0" i="0" u="none" strike="noStrike">
                <a:solidFill>
                  <a:srgbClr val="0D3B4F"/>
                </a:solidFill>
                <a:latin typeface="Arial"/>
              </a:rPr>
              <a:t>UK Older People: Service Use (%)</a:t>
            </a:r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of older people using this service</c:v>
                </c:pt>
              </c:strCache>
            </c:strRef>
          </c:tx>
          <c:spPr>
            <a:solidFill>
              <a:srgbClr val="0A6E7C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AF00-074A-A280-3F512B21B92C}"/>
              </c:ext>
            </c:extLst>
          </c:dPt>
          <c:dPt>
            <c:idx val="1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3-AF00-074A-A280-3F512B21B92C}"/>
              </c:ext>
            </c:extLst>
          </c:dPt>
          <c:dPt>
            <c:idx val="2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5-AF00-074A-A280-3F512B21B92C}"/>
              </c:ext>
            </c:extLst>
          </c:dPt>
          <c:dPt>
            <c:idx val="3"/>
            <c:invertIfNegative val="0"/>
            <c:bubble3D val="0"/>
            <c:spPr>
              <a:solidFill>
                <a:srgbClr val="C9922D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AF00-074A-A280-3F512B21B92C}"/>
              </c:ext>
            </c:extLst>
          </c:dPt>
          <c:dPt>
            <c:idx val="4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9-AF00-074A-A280-3F512B21B92C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D3B4F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Domiciliary Care</c:v>
                </c:pt>
                <c:pt idx="1">
                  <c:v>Residential Care</c:v>
                </c:pt>
                <c:pt idx="2">
                  <c:v>Day Centres</c:v>
                </c:pt>
                <c:pt idx="3">
                  <c:v>Hospice Care</c:v>
                </c:pt>
                <c:pt idx="4">
                  <c:v>Hospital at Home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38</c:v>
                </c:pt>
                <c:pt idx="1">
                  <c:v>22</c:v>
                </c:pt>
                <c:pt idx="2">
                  <c:v>18</c:v>
                </c:pt>
                <c:pt idx="3">
                  <c:v>9</c:v>
                </c:pt>
                <c:pt idx="4">
                  <c:v>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AF00-074A-A280-3F512B21B92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1A2E35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B8A93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9471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8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B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657600" cy="3657600"/>
          </a:xfrm>
          <a:prstGeom prst="ellipse">
            <a:avLst/>
          </a:prstGeom>
          <a:solidFill>
            <a:srgbClr val="0A6E7C">
              <a:alpha val="45000"/>
            </a:srgbClr>
          </a:solidFill>
          <a:ln w="12700">
            <a:solidFill>
              <a:srgbClr val="0A6E7C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8046720" y="2286000"/>
            <a:ext cx="2011680" cy="2011680"/>
          </a:xfrm>
          <a:prstGeom prst="ellipse">
            <a:avLst/>
          </a:prstGeom>
          <a:solidFill>
            <a:srgbClr val="C9922D">
              <a:alpha val="28000"/>
            </a:srgbClr>
          </a:solidFill>
          <a:ln w="12700">
            <a:solidFill>
              <a:srgbClr val="C9922D">
                <a:alpha val="28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-457200" y="3474720"/>
            <a:ext cx="1828800" cy="1828800"/>
          </a:xfrm>
          <a:prstGeom prst="ellipse">
            <a:avLst/>
          </a:prstGeom>
          <a:solidFill>
            <a:srgbClr val="0A6E7C">
              <a:alpha val="35000"/>
            </a:srgbClr>
          </a:solidFill>
          <a:ln w="12700">
            <a:solidFill>
              <a:srgbClr val="0A6E7C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02920" y="502920"/>
            <a:ext cx="2377440" cy="320040"/>
          </a:xfrm>
          <a:prstGeom prst="roundRect">
            <a:avLst>
              <a:gd name="adj" fmla="val 28571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02920" y="502920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BMHP6027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02920" y="1005840"/>
            <a:ext cx="68580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Empowering</a:t>
            </a:r>
            <a:endParaRPr lang="en-US" sz="5200" dirty="0"/>
          </a:p>
          <a:p>
            <a:pPr marL="0" indent="0" algn="l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Older Person</a:t>
            </a:r>
            <a:endParaRPr lang="en-US" sz="5200" dirty="0"/>
          </a:p>
        </p:txBody>
      </p:sp>
      <p:sp>
        <p:nvSpPr>
          <p:cNvPr id="8" name="Text 6"/>
          <p:cNvSpPr/>
          <p:nvPr/>
        </p:nvSpPr>
        <p:spPr>
          <a:xfrm>
            <a:off x="502920" y="2880360"/>
            <a:ext cx="6400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– Individual Presentation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502920" y="3310128"/>
            <a:ext cx="65836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A8C8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Care and Support Needs of Older People in the UK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02920" y="4206240"/>
            <a:ext cx="8138160" cy="658368"/>
          </a:xfrm>
          <a:prstGeom prst="roundRect">
            <a:avLst>
              <a:gd name="adj" fmla="val 13889"/>
            </a:avLst>
          </a:prstGeom>
          <a:solidFill>
            <a:srgbClr val="0A6E7C">
              <a:alpha val="70000"/>
            </a:srgbClr>
          </a:solidFill>
          <a:ln w="12700">
            <a:solidFill>
              <a:srgbClr val="0A6E7C">
                <a:alpha val="7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40080" y="4251960"/>
            <a:ext cx="1920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CADCD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[Your Name]</a:t>
            </a:r>
            <a:endParaRPr lang="en-US" sz="950" dirty="0"/>
          </a:p>
        </p:txBody>
      </p:sp>
      <p:sp>
        <p:nvSpPr>
          <p:cNvPr id="12" name="Text 10"/>
          <p:cNvSpPr/>
          <p:nvPr/>
        </p:nvSpPr>
        <p:spPr>
          <a:xfrm>
            <a:off x="2651760" y="4251960"/>
            <a:ext cx="1920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CADCD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[Your ID]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4663440" y="4251960"/>
            <a:ext cx="1920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CADCD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BMHP6027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6675120" y="4251960"/>
            <a:ext cx="192024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CADCD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Date: [Date]</a:t>
            </a:r>
            <a:endParaRPr lang="en-US" sz="950" dirty="0"/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87426DBB-A5A1-3F3D-1FCE-169E43D8B8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07"/>
    </mc:Choice>
    <mc:Fallback>
      <p:transition spd="slow" advTm="22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731520"/>
            <a:ext cx="3200400" cy="3200400"/>
          </a:xfrm>
          <a:prstGeom prst="ellipse">
            <a:avLst/>
          </a:prstGeom>
          <a:solidFill>
            <a:srgbClr val="0A6E7C">
              <a:alpha val="12000"/>
            </a:srgbClr>
          </a:solidFill>
          <a:ln w="12700">
            <a:solidFill>
              <a:srgbClr val="0A6E7C">
                <a:alpha val="1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772400" y="2743200"/>
            <a:ext cx="1828800" cy="1828800"/>
          </a:xfrm>
          <a:prstGeom prst="ellipse">
            <a:avLst/>
          </a:prstGeom>
          <a:solidFill>
            <a:srgbClr val="C9922D">
              <a:alpha val="10000"/>
            </a:srgbClr>
          </a:solidFill>
          <a:ln w="12700">
            <a:solidFill>
              <a:srgbClr val="C9922D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INTRODUCTION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457200" y="438912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Setting the Scene</a:t>
            </a:r>
            <a:endParaRPr lang="en-US" sz="3400" dirty="0"/>
          </a:p>
        </p:txBody>
      </p:sp>
      <p:sp>
        <p:nvSpPr>
          <p:cNvPr id="7" name="Shape 5"/>
          <p:cNvSpPr/>
          <p:nvPr/>
        </p:nvSpPr>
        <p:spPr>
          <a:xfrm>
            <a:off x="457200" y="1261872"/>
            <a:ext cx="50292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58368" y="1307592"/>
            <a:ext cx="4663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6E7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Purpose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658368" y="1554480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evaluates the care, empowerment and support needs of older people, with a focus on UK provisions, ageing theories, policy and technological innovation.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57200" y="2423160"/>
            <a:ext cx="50292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58368" y="2468880"/>
            <a:ext cx="4663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6E7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Defining Ageing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58368" y="2715768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Ageing is a multidimensional biological, psychological and social process. Biological theories include the genetic theory and wear-and-tear theory, suggesting inevitable cellular decline over time.</a:t>
            </a:r>
            <a:endParaRPr lang="en-US" sz="1000" dirty="0"/>
          </a:p>
        </p:txBody>
      </p:sp>
      <p:sp>
        <p:nvSpPr>
          <p:cNvPr id="13" name="Shape 11"/>
          <p:cNvSpPr/>
          <p:nvPr/>
        </p:nvSpPr>
        <p:spPr>
          <a:xfrm>
            <a:off x="457200" y="3584448"/>
            <a:ext cx="50292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58368" y="3630168"/>
            <a:ext cx="4663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A6E7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58368" y="3877056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 examine: theories of ageing | current UK care provisions | policy and legislation | technological innovations | case studies and recommendations.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5760720" y="1261872"/>
            <a:ext cx="2834640" cy="3566160"/>
          </a:xfrm>
          <a:prstGeom prst="roundRect">
            <a:avLst>
              <a:gd name="adj" fmla="val 3871"/>
            </a:avLst>
          </a:prstGeom>
          <a:solidFill>
            <a:srgbClr val="EAF6F8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943600" y="1371600"/>
            <a:ext cx="2468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UK Facts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760720" y="1828800"/>
            <a:ext cx="2834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10.4M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5760720" y="2267712"/>
            <a:ext cx="2834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8A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aged 65+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5760720" y="2743200"/>
            <a:ext cx="2834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 in 5</a:t>
            </a:r>
            <a:endParaRPr lang="en-US" sz="2800" dirty="0"/>
          </a:p>
        </p:txBody>
      </p:sp>
      <p:sp>
        <p:nvSpPr>
          <p:cNvPr id="21" name="Text 19"/>
          <p:cNvSpPr/>
          <p:nvPr/>
        </p:nvSpPr>
        <p:spPr>
          <a:xfrm>
            <a:off x="5760720" y="3182112"/>
            <a:ext cx="2834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8A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population by 2030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5760720" y="3657600"/>
            <a:ext cx="2834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£22.5B</a:t>
            </a:r>
            <a:endParaRPr lang="en-US" sz="2800" dirty="0"/>
          </a:p>
        </p:txBody>
      </p:sp>
      <p:sp>
        <p:nvSpPr>
          <p:cNvPr id="23" name="Text 21"/>
          <p:cNvSpPr/>
          <p:nvPr/>
        </p:nvSpPr>
        <p:spPr>
          <a:xfrm>
            <a:off x="5760720" y="4096512"/>
            <a:ext cx="28346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B8A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adult social care spend</a:t>
            </a:r>
            <a:endParaRPr lang="en-US" sz="1000" dirty="0"/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1C5A5F8A-3A1E-2A61-584B-6F1BD6818E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116"/>
    </mc:Choice>
    <mc:Fallback>
      <p:transition spd="slow" advTm="25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SCOPE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Ageing Population: Setting the Scene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365760" y="1078992"/>
            <a:ext cx="1993392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1170432"/>
            <a:ext cx="199339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18.6%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438912" y="1810512"/>
            <a:ext cx="18470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UK population aged 65+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2514600" y="1078992"/>
            <a:ext cx="1993392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2514600" y="1170432"/>
            <a:ext cx="199339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3.2M</a:t>
            </a:r>
            <a:endParaRPr lang="en-US" sz="3000" dirty="0"/>
          </a:p>
        </p:txBody>
      </p:sp>
      <p:sp>
        <p:nvSpPr>
          <p:cNvPr id="10" name="Text 8"/>
          <p:cNvSpPr/>
          <p:nvPr/>
        </p:nvSpPr>
        <p:spPr>
          <a:xfrm>
            <a:off x="2587752" y="1810512"/>
            <a:ext cx="18470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aged 80+ in the UK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4663440" y="1078992"/>
            <a:ext cx="1993392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663440" y="1170432"/>
            <a:ext cx="199339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850K</a:t>
            </a:r>
            <a:endParaRPr lang="en-US" sz="3000" dirty="0"/>
          </a:p>
        </p:txBody>
      </p:sp>
      <p:sp>
        <p:nvSpPr>
          <p:cNvPr id="13" name="Text 11"/>
          <p:cNvSpPr/>
          <p:nvPr/>
        </p:nvSpPr>
        <p:spPr>
          <a:xfrm>
            <a:off x="4736592" y="1810512"/>
            <a:ext cx="18470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living with dementia in the UK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6812280" y="1078992"/>
            <a:ext cx="1993392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812280" y="1170432"/>
            <a:ext cx="1993392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40%</a:t>
            </a:r>
            <a:endParaRPr lang="en-US" sz="3000" dirty="0"/>
          </a:p>
        </p:txBody>
      </p:sp>
      <p:sp>
        <p:nvSpPr>
          <p:cNvPr id="16" name="Text 14"/>
          <p:cNvSpPr/>
          <p:nvPr/>
        </p:nvSpPr>
        <p:spPr>
          <a:xfrm>
            <a:off x="6885432" y="1810512"/>
            <a:ext cx="184708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social care users feel lonely regularly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457200" y="269748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Core Care Needs of Older People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365760" y="3090672"/>
            <a:ext cx="1993392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1115568" y="3200400"/>
            <a:ext cx="475488" cy="475488"/>
          </a:xfrm>
          <a:prstGeom prst="ellipse">
            <a:avLst/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3856" y="3218688"/>
            <a:ext cx="438912" cy="438912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365760" y="3730752"/>
            <a:ext cx="199339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Physical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457200" y="4005072"/>
            <a:ext cx="181051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chronic conditions, mobility, medication management</a:t>
            </a:r>
            <a:endParaRPr lang="en-US" sz="900" dirty="0"/>
          </a:p>
        </p:txBody>
      </p:sp>
      <p:sp>
        <p:nvSpPr>
          <p:cNvPr id="23" name="Shape 20"/>
          <p:cNvSpPr/>
          <p:nvPr/>
        </p:nvSpPr>
        <p:spPr>
          <a:xfrm>
            <a:off x="2514600" y="3090672"/>
            <a:ext cx="1993392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4" name="Shape 21"/>
          <p:cNvSpPr/>
          <p:nvPr/>
        </p:nvSpPr>
        <p:spPr>
          <a:xfrm>
            <a:off x="3264408" y="3200400"/>
            <a:ext cx="475488" cy="475488"/>
          </a:xfrm>
          <a:prstGeom prst="ellipse">
            <a:avLst/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5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2696" y="3218688"/>
            <a:ext cx="438912" cy="438912"/>
          </a:xfrm>
          <a:prstGeom prst="rect">
            <a:avLst/>
          </a:prstGeom>
        </p:spPr>
      </p:pic>
      <p:sp>
        <p:nvSpPr>
          <p:cNvPr id="26" name="Text 22"/>
          <p:cNvSpPr/>
          <p:nvPr/>
        </p:nvSpPr>
        <p:spPr>
          <a:xfrm>
            <a:off x="2514600" y="3730752"/>
            <a:ext cx="199339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Psychological</a:t>
            </a:r>
            <a:endParaRPr lang="en-US" sz="1100" dirty="0"/>
          </a:p>
        </p:txBody>
      </p:sp>
      <p:sp>
        <p:nvSpPr>
          <p:cNvPr id="27" name="Text 23"/>
          <p:cNvSpPr/>
          <p:nvPr/>
        </p:nvSpPr>
        <p:spPr>
          <a:xfrm>
            <a:off x="2606040" y="4005072"/>
            <a:ext cx="181051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health, cognitive decline, dementia support</a:t>
            </a:r>
            <a:endParaRPr lang="en-US" sz="900" dirty="0"/>
          </a:p>
        </p:txBody>
      </p:sp>
      <p:sp>
        <p:nvSpPr>
          <p:cNvPr id="28" name="Shape 24"/>
          <p:cNvSpPr/>
          <p:nvPr/>
        </p:nvSpPr>
        <p:spPr>
          <a:xfrm>
            <a:off x="4663440" y="3090672"/>
            <a:ext cx="1993392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9" name="Shape 25"/>
          <p:cNvSpPr/>
          <p:nvPr/>
        </p:nvSpPr>
        <p:spPr>
          <a:xfrm>
            <a:off x="5413248" y="3200400"/>
            <a:ext cx="475488" cy="475488"/>
          </a:xfrm>
          <a:prstGeom prst="ellipse">
            <a:avLst/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0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31536" y="3218688"/>
            <a:ext cx="438912" cy="438912"/>
          </a:xfrm>
          <a:prstGeom prst="rect">
            <a:avLst/>
          </a:prstGeom>
        </p:spPr>
      </p:pic>
      <p:sp>
        <p:nvSpPr>
          <p:cNvPr id="31" name="Text 26"/>
          <p:cNvSpPr/>
          <p:nvPr/>
        </p:nvSpPr>
        <p:spPr>
          <a:xfrm>
            <a:off x="4663440" y="3730752"/>
            <a:ext cx="199339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</a:t>
            </a:r>
            <a:endParaRPr lang="en-US" sz="1100" dirty="0"/>
          </a:p>
        </p:txBody>
      </p:sp>
      <p:sp>
        <p:nvSpPr>
          <p:cNvPr id="32" name="Text 27"/>
          <p:cNvSpPr/>
          <p:nvPr/>
        </p:nvSpPr>
        <p:spPr>
          <a:xfrm>
            <a:off x="4754880" y="4005072"/>
            <a:ext cx="181051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Combating isolation, maintaining community connections</a:t>
            </a:r>
            <a:endParaRPr lang="en-US" sz="900" dirty="0"/>
          </a:p>
        </p:txBody>
      </p:sp>
      <p:sp>
        <p:nvSpPr>
          <p:cNvPr id="33" name="Shape 28"/>
          <p:cNvSpPr/>
          <p:nvPr/>
        </p:nvSpPr>
        <p:spPr>
          <a:xfrm>
            <a:off x="6812280" y="3090672"/>
            <a:ext cx="1993392" cy="1691640"/>
          </a:xfrm>
          <a:prstGeom prst="roundRect">
            <a:avLst>
              <a:gd name="adj" fmla="val 6486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4" name="Shape 29"/>
          <p:cNvSpPr/>
          <p:nvPr/>
        </p:nvSpPr>
        <p:spPr>
          <a:xfrm>
            <a:off x="7562088" y="3200400"/>
            <a:ext cx="475488" cy="475488"/>
          </a:xfrm>
          <a:prstGeom prst="ellipse">
            <a:avLst/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5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80376" y="3218688"/>
            <a:ext cx="438912" cy="438912"/>
          </a:xfrm>
          <a:prstGeom prst="rect">
            <a:avLst/>
          </a:prstGeom>
        </p:spPr>
      </p:pic>
      <p:sp>
        <p:nvSpPr>
          <p:cNvPr id="36" name="Text 30"/>
          <p:cNvSpPr/>
          <p:nvPr/>
        </p:nvSpPr>
        <p:spPr>
          <a:xfrm>
            <a:off x="6812280" y="3730752"/>
            <a:ext cx="199339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Practical</a:t>
            </a:r>
            <a:endParaRPr lang="en-US" sz="1100" dirty="0"/>
          </a:p>
        </p:txBody>
      </p:sp>
      <p:sp>
        <p:nvSpPr>
          <p:cNvPr id="37" name="Text 31"/>
          <p:cNvSpPr/>
          <p:nvPr/>
        </p:nvSpPr>
        <p:spPr>
          <a:xfrm>
            <a:off x="6903720" y="4005072"/>
            <a:ext cx="1810512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Daily living support, housing adaptations, financial advice</a:t>
            </a:r>
            <a:endParaRPr lang="en-US" sz="900" dirty="0"/>
          </a:p>
        </p:txBody>
      </p:sp>
      <p:pic>
        <p:nvPicPr>
          <p:cNvPr id="39" name="Video 38">
            <a:hlinkClick r:id="" action="ppaction://media"/>
            <a:extLst>
              <a:ext uri="{FF2B5EF4-FFF2-40B4-BE49-F238E27FC236}">
                <a16:creationId xmlns:a16="http://schemas.microsoft.com/office/drawing/2014/main" id="{3F995FDB-2AA4-92F1-7A75-4882C0DF78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88"/>
    </mc:Choice>
    <mc:Fallback>
      <p:transition spd="slow" advTm="27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D3B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583680" y="-457200"/>
            <a:ext cx="3474720" cy="3474720"/>
          </a:xfrm>
          <a:prstGeom prst="ellipse">
            <a:avLst/>
          </a:prstGeom>
          <a:solidFill>
            <a:srgbClr val="0A6E7C">
              <a:alpha val="40000"/>
            </a:srgbClr>
          </a:solidFill>
          <a:ln w="12700">
            <a:solidFill>
              <a:srgbClr val="0A6E7C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457200" y="3200400"/>
            <a:ext cx="2286000" cy="2286000"/>
          </a:xfrm>
          <a:prstGeom prst="ellipse">
            <a:avLst/>
          </a:prstGeom>
          <a:solidFill>
            <a:srgbClr val="C9922D">
              <a:alpha val="20000"/>
            </a:srgbClr>
          </a:solidFill>
          <a:ln w="12700">
            <a:solidFill>
              <a:srgbClr val="C9922D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THEORETICAL FRAMEWORK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457200" y="438912"/>
            <a:ext cx="7315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Theories of Ageing</a:t>
            </a:r>
            <a:endParaRPr lang="en-US" sz="3400" dirty="0"/>
          </a:p>
        </p:txBody>
      </p:sp>
      <p:sp>
        <p:nvSpPr>
          <p:cNvPr id="7" name="Text 5"/>
          <p:cNvSpPr/>
          <p:nvPr/>
        </p:nvSpPr>
        <p:spPr>
          <a:xfrm>
            <a:off x="457200" y="987552"/>
            <a:ext cx="7315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8C8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how theory shapes care practice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1536192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144A5A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02920" y="162763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Disengagement Theory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02920" y="1920240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Cumming &amp; Henry (1961)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02920" y="2130552"/>
            <a:ext cx="384048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Argues mutual withdrawal of society and older people is natural and functional. Critiqued for justifying neglect; countered by evidence that engagement supports wellbeing.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709160" y="1536192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D5F6E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846320" y="162763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Theory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846320" y="1920240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Havighurst (1961)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4846320" y="2130552"/>
            <a:ext cx="384048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Proposes that maintaining social roles and activity enhances life satisfaction. Supports person-centred care models that encourage participation and community involvement.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365760" y="3227832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02920" y="331927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Continuity Theory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02920" y="3611880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Atchley (1989)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02920" y="3822192"/>
            <a:ext cx="384048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Individuals maintain a consistent sense of self by preserving familiar roles. Supports flexible, tailored care that respects identity and life history.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709160" y="3227832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87A8A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846320" y="3319272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Life Course Theory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4846320" y="3611880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Elder (1994)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4846320" y="3822192"/>
            <a:ext cx="384048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Examines how earlier life experiences shape ageing outcomes. Highlights inequalities in health and care linked to socioeconomic status and social determinants.</a:t>
            </a:r>
            <a:endParaRPr lang="en-US" sz="950" dirty="0"/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F43C7012-1568-118F-CA6C-154710F132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13"/>
    </mc:Choice>
    <mc:Fallback>
      <p:transition spd="slow" advTm="34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315200" y="2926080"/>
            <a:ext cx="2560320" cy="2560320"/>
          </a:xfrm>
          <a:prstGeom prst="ellipse">
            <a:avLst/>
          </a:prstGeom>
          <a:solidFill>
            <a:srgbClr val="C9922D">
              <a:alpha val="10000"/>
            </a:srgbClr>
          </a:solidFill>
          <a:ln w="12700">
            <a:solidFill>
              <a:srgbClr val="C9922D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POLICY &amp; LEGISLATION</a:t>
            </a: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Shaping Care Through Law &amp; Policy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320040" y="1097280"/>
            <a:ext cx="2697480" cy="3520440"/>
          </a:xfrm>
          <a:prstGeom prst="roundRect">
            <a:avLst>
              <a:gd name="adj" fmla="val 4068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777240" y="1188720"/>
            <a:ext cx="1783080" cy="411480"/>
          </a:xfrm>
          <a:prstGeom prst="roundRect">
            <a:avLst>
              <a:gd name="adj" fmla="val 17778"/>
            </a:avLst>
          </a:prstGeom>
          <a:solidFill>
            <a:srgbClr val="0D3B4F"/>
          </a:solidFill>
          <a:ln w="12700">
            <a:solidFill>
              <a:srgbClr val="0D3B4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680" y="1216152"/>
            <a:ext cx="347472" cy="34747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234440" y="1216152"/>
            <a:ext cx="1280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</a:t>
            </a:r>
            <a:endParaRPr lang="en-US" sz="800" dirty="0"/>
          </a:p>
        </p:txBody>
      </p:sp>
      <p:sp>
        <p:nvSpPr>
          <p:cNvPr id="10" name="Text 7"/>
          <p:cNvSpPr/>
          <p:nvPr/>
        </p:nvSpPr>
        <p:spPr>
          <a:xfrm>
            <a:off x="484632" y="1691640"/>
            <a:ext cx="237744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Statutory duty to promote individual wellbeing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care and support planning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Introduced Care and Support Plans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Emphasis on prevention and early intervention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3200400" y="1097280"/>
            <a:ext cx="2697480" cy="3520440"/>
          </a:xfrm>
          <a:prstGeom prst="roundRect">
            <a:avLst>
              <a:gd name="adj" fmla="val 4068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Shape 9"/>
          <p:cNvSpPr/>
          <p:nvPr/>
        </p:nvSpPr>
        <p:spPr>
          <a:xfrm>
            <a:off x="3657600" y="1188720"/>
            <a:ext cx="1783080" cy="411480"/>
          </a:xfrm>
          <a:prstGeom prst="roundRect">
            <a:avLst>
              <a:gd name="adj" fmla="val 17778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9040" y="1216152"/>
            <a:ext cx="347472" cy="347472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4114800" y="1216152"/>
            <a:ext cx="1280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Equality Act 2010</a:t>
            </a:r>
            <a:endParaRPr lang="en-US" sz="800" dirty="0"/>
          </a:p>
        </p:txBody>
      </p:sp>
      <p:sp>
        <p:nvSpPr>
          <p:cNvPr id="15" name="Text 11"/>
          <p:cNvSpPr/>
          <p:nvPr/>
        </p:nvSpPr>
        <p:spPr>
          <a:xfrm>
            <a:off x="3364992" y="1691640"/>
            <a:ext cx="237744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Protects against age discrimination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Ensures equal access to services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Applies to health and social care providers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Underpins anti-ageism practice</a:t>
            </a:r>
            <a:endParaRPr lang="en-US" sz="1000" dirty="0"/>
          </a:p>
        </p:txBody>
      </p:sp>
      <p:sp>
        <p:nvSpPr>
          <p:cNvPr id="16" name="Shape 12"/>
          <p:cNvSpPr/>
          <p:nvPr/>
        </p:nvSpPr>
        <p:spPr>
          <a:xfrm>
            <a:off x="6080760" y="1097280"/>
            <a:ext cx="2697480" cy="3520440"/>
          </a:xfrm>
          <a:prstGeom prst="roundRect">
            <a:avLst>
              <a:gd name="adj" fmla="val 4068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3"/>
          <p:cNvSpPr/>
          <p:nvPr/>
        </p:nvSpPr>
        <p:spPr>
          <a:xfrm>
            <a:off x="6537960" y="1188720"/>
            <a:ext cx="1783080" cy="411480"/>
          </a:xfrm>
          <a:prstGeom prst="roundRect">
            <a:avLst>
              <a:gd name="adj" fmla="val 17778"/>
            </a:avLst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29400" y="1216152"/>
            <a:ext cx="347472" cy="347472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6995160" y="1216152"/>
            <a:ext cx="1280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</a:t>
            </a:r>
            <a:endParaRPr lang="en-US" sz="800" dirty="0"/>
          </a:p>
        </p:txBody>
      </p:sp>
      <p:sp>
        <p:nvSpPr>
          <p:cNvPr id="20" name="Text 15"/>
          <p:cNvSpPr/>
          <p:nvPr/>
        </p:nvSpPr>
        <p:spPr>
          <a:xfrm>
            <a:off x="6245352" y="1691640"/>
            <a:ext cx="237744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Commitment to personalised care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health and social care systems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on prevention for older adults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health and mental health investment</a:t>
            </a:r>
            <a:endParaRPr lang="en-US" sz="1000" dirty="0"/>
          </a:p>
        </p:txBody>
      </p:sp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891D6AA5-330C-12F5-71B6-D9B476A1AD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273"/>
    </mc:Choice>
    <mc:Fallback>
      <p:transition spd="slow" advTm="35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8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CARE PROVISIONS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 of Current Care Provisions in the UK</a:t>
            </a:r>
            <a:endParaRPr lang="en-US" sz="3000" dirty="0"/>
          </a:p>
        </p:txBody>
      </p:sp>
      <p:graphicFrame>
        <p:nvGraphicFramePr>
          <p:cNvPr id="5" name="Chart 0"/>
          <p:cNvGraphicFramePr/>
          <p:nvPr/>
        </p:nvGraphicFramePr>
        <p:xfrm>
          <a:off x="365760" y="1051560"/>
          <a:ext cx="5029200" cy="32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6" name="Text 3"/>
          <p:cNvSpPr/>
          <p:nvPr/>
        </p:nvSpPr>
        <p:spPr>
          <a:xfrm>
            <a:off x="5623560" y="1051560"/>
            <a:ext cx="3108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Challenges Facing UK Care</a:t>
            </a:r>
            <a:endParaRPr lang="en-US" sz="130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3560" y="1481328"/>
            <a:ext cx="274320" cy="27432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961888" y="1481328"/>
            <a:ext cx="2697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Chronic underfunding of social care</a:t>
            </a:r>
            <a:endParaRPr lang="en-US" sz="1000" dirty="0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3560" y="2011680"/>
            <a:ext cx="274320" cy="27432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961888" y="2011680"/>
            <a:ext cx="2697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shortages</a:t>
            </a:r>
            <a:endParaRPr lang="en-US" sz="100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3560" y="2542032"/>
            <a:ext cx="274320" cy="27432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5961888" y="2542032"/>
            <a:ext cx="2697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NHS-social care integration</a:t>
            </a:r>
            <a:endParaRPr lang="en-US" sz="10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3560" y="3072384"/>
            <a:ext cx="274320" cy="27432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5961888" y="3072384"/>
            <a:ext cx="2697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Geographic inequalities in service access</a:t>
            </a:r>
            <a:endParaRPr lang="en-US" sz="100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3560" y="3602736"/>
            <a:ext cx="274320" cy="274320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5961888" y="3602736"/>
            <a:ext cx="2697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demand outpacing provision capacity</a:t>
            </a:r>
            <a:endParaRPr lang="en-US" sz="1000" dirty="0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F2A949F0-9374-7200-8296-30AEED3199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341"/>
    </mc:Choice>
    <mc:Fallback>
      <p:transition spd="slow" advTm="25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400" y="-457200"/>
            <a:ext cx="2926080" cy="2926080"/>
          </a:xfrm>
          <a:prstGeom prst="ellipse">
            <a:avLst/>
          </a:prstGeom>
          <a:solidFill>
            <a:srgbClr val="0A6E7C">
              <a:alpha val="12000"/>
            </a:srgbClr>
          </a:solidFill>
          <a:ln w="12700">
            <a:solidFill>
              <a:srgbClr val="0A6E7C">
                <a:alpha val="1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CARE PROVISIONS – SETTING 1</a:t>
            </a: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Domiciliary (Home) Care: Critical Evaluation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457200" y="914400"/>
            <a:ext cx="594360" cy="594360"/>
          </a:xfrm>
          <a:prstGeom prst="ellipse">
            <a:avLst/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932688"/>
            <a:ext cx="548640" cy="548640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365760" y="1572768"/>
            <a:ext cx="4114800" cy="3063240"/>
          </a:xfrm>
          <a:prstGeom prst="roundRect">
            <a:avLst>
              <a:gd name="adj" fmla="val 3582"/>
            </a:avLst>
          </a:prstGeom>
          <a:solidFill>
            <a:srgbClr val="EAF6F8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530352" y="166420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A6E7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530352" y="2084832"/>
            <a:ext cx="3749040" cy="2423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independence and autonomy — aligns with Care Act 2014 wellbeing duty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Cost-effective versus residential care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Person-centred: familiar environment reduces anxiety for dementia patients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Linked to Activity Theory — maintains daily routines and social roles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4709160" y="1572768"/>
            <a:ext cx="4114800" cy="3063240"/>
          </a:xfrm>
          <a:prstGeom prst="roundRect">
            <a:avLst>
              <a:gd name="adj" fmla="val 3582"/>
            </a:avLst>
          </a:prstGeom>
          <a:solidFill>
            <a:srgbClr val="FDF3E3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9"/>
          <p:cNvSpPr/>
          <p:nvPr/>
        </p:nvSpPr>
        <p:spPr>
          <a:xfrm>
            <a:off x="4873752" y="166420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400" dirty="0"/>
          </a:p>
        </p:txBody>
      </p:sp>
      <p:sp>
        <p:nvSpPr>
          <p:cNvPr id="13" name="Text 10"/>
          <p:cNvSpPr/>
          <p:nvPr/>
        </p:nvSpPr>
        <p:spPr>
          <a:xfrm>
            <a:off x="4873752" y="2084832"/>
            <a:ext cx="3749040" cy="2423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Chronic workforce shortages: 165,000 vacancies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Inconsistent care quality — variable CQC inspection ratings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15-minute visit slots undermine quality and dignified care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support for complex medical needs; carer burnout prevalent</a:t>
            </a:r>
            <a:endParaRPr lang="en-US" sz="1000" dirty="0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3DD30AF8-DFA1-F733-46FD-7B06D56AE7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30"/>
    </mc:Choice>
    <mc:Fallback>
      <p:transition spd="slow" advTm="32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CARE PROVISIONS – SETTING 2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Residential Care Homes: Critical Evaluation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457200" y="914400"/>
            <a:ext cx="594360" cy="594360"/>
          </a:xfrm>
          <a:prstGeom prst="ellipse">
            <a:avLst/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932688"/>
            <a:ext cx="548640" cy="54864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365760" y="1572768"/>
            <a:ext cx="4114800" cy="3063240"/>
          </a:xfrm>
          <a:prstGeom prst="roundRect">
            <a:avLst>
              <a:gd name="adj" fmla="val 3582"/>
            </a:avLst>
          </a:prstGeom>
          <a:solidFill>
            <a:srgbClr val="EAF6F8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530352" y="166420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A6E7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30352" y="2084832"/>
            <a:ext cx="3749040" cy="2423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24-hour care and supervision for complex needs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engagement opportunities reduce isolation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Specialist dementia care environments available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Regulated by CQC — safety standards enforced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4709160" y="1572768"/>
            <a:ext cx="4114800" cy="3063240"/>
          </a:xfrm>
          <a:prstGeom prst="roundRect">
            <a:avLst>
              <a:gd name="adj" fmla="val 3582"/>
            </a:avLst>
          </a:prstGeom>
          <a:solidFill>
            <a:srgbClr val="FDF3E3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4873752" y="1664208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4873752" y="2084832"/>
            <a:ext cx="3749040" cy="2423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Loss of autonomy and identity — challenges Continuity Theory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cost: £35,000–£55,000 per year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 over institutionalisation and dignity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Staffing ratios and turnover affect care consistency</a:t>
            </a:r>
            <a:endParaRPr lang="en-US" sz="1000" dirty="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2F30C8C3-FAAB-523F-1D47-8A440008B9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58"/>
    </mc:Choice>
    <mc:Fallback>
      <p:transition spd="slow" advTm="32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D3B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731520"/>
            <a:ext cx="3474720" cy="3474720"/>
          </a:xfrm>
          <a:prstGeom prst="ellipse">
            <a:avLst/>
          </a:prstGeom>
          <a:solidFill>
            <a:srgbClr val="0A6E7C">
              <a:alpha val="35000"/>
            </a:srgbClr>
          </a:solidFill>
          <a:ln w="12700">
            <a:solidFill>
              <a:srgbClr val="0A6E7C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457200" y="3657600"/>
            <a:ext cx="2011680" cy="2011680"/>
          </a:xfrm>
          <a:prstGeom prst="ellipse">
            <a:avLst/>
          </a:prstGeom>
          <a:solidFill>
            <a:srgbClr val="C9922D">
              <a:alpha val="20000"/>
            </a:srgbClr>
          </a:solidFill>
          <a:ln w="12700">
            <a:solidFill>
              <a:srgbClr val="C9922D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50292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TECHNOLOGY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457200" y="438912"/>
            <a:ext cx="77724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Technological Innovations in Elderly Care</a:t>
            </a:r>
            <a:endParaRPr lang="en-US" sz="3200" dirty="0"/>
          </a:p>
        </p:txBody>
      </p:sp>
      <p:sp>
        <p:nvSpPr>
          <p:cNvPr id="7" name="Text 5"/>
          <p:cNvSpPr/>
          <p:nvPr/>
        </p:nvSpPr>
        <p:spPr>
          <a:xfrm>
            <a:off x="457200" y="1078992"/>
            <a:ext cx="7315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A8C8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the role of technological innovation in supporting independence, safety and quality of life for older people in the UK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365760" y="1508760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A4F5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1618488"/>
            <a:ext cx="365760" cy="365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914400" y="1600200"/>
            <a:ext cx="3429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Telecare &amp; Remote Monitoring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502920" y="2057400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B8E4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Enables real-time health monitoring at home, reducing hospital admissions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502920" y="2468880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9D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⚠️  Digital exclusion: 4.2M older people lack internet access</a:t>
            </a:r>
            <a:endParaRPr lang="en-US" sz="900" dirty="0"/>
          </a:p>
        </p:txBody>
      </p:sp>
      <p:sp>
        <p:nvSpPr>
          <p:cNvPr id="13" name="Shape 10"/>
          <p:cNvSpPr/>
          <p:nvPr/>
        </p:nvSpPr>
        <p:spPr>
          <a:xfrm>
            <a:off x="4709160" y="1508760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D5F6E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8888" y="1618488"/>
            <a:ext cx="365760" cy="36576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257800" y="1600200"/>
            <a:ext cx="3429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Smart Home Technology</a:t>
            </a:r>
            <a:endParaRPr lang="en-US" sz="1100" dirty="0"/>
          </a:p>
        </p:txBody>
      </p:sp>
      <p:sp>
        <p:nvSpPr>
          <p:cNvPr id="16" name="Text 12"/>
          <p:cNvSpPr/>
          <p:nvPr/>
        </p:nvSpPr>
        <p:spPr>
          <a:xfrm>
            <a:off x="4846320" y="2057400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B8E4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Automated lighting, fall sensors and voice assistants support independence and safety</a:t>
            </a:r>
            <a:endParaRPr lang="en-US" sz="900" dirty="0"/>
          </a:p>
        </p:txBody>
      </p:sp>
      <p:sp>
        <p:nvSpPr>
          <p:cNvPr id="17" name="Text 13"/>
          <p:cNvSpPr/>
          <p:nvPr/>
        </p:nvSpPr>
        <p:spPr>
          <a:xfrm>
            <a:off x="4846320" y="2468880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9D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⚠️  High installation costs; usability challenges for those with cognitive impairment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365760" y="3172968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488" y="3282696"/>
            <a:ext cx="365760" cy="36576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914400" y="3264408"/>
            <a:ext cx="3429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Dementia &amp; Companion Tech</a:t>
            </a:r>
            <a:endParaRPr lang="en-US" sz="1100" dirty="0"/>
          </a:p>
        </p:txBody>
      </p:sp>
      <p:sp>
        <p:nvSpPr>
          <p:cNvPr id="21" name="Text 16"/>
          <p:cNvSpPr/>
          <p:nvPr/>
        </p:nvSpPr>
        <p:spPr>
          <a:xfrm>
            <a:off x="502920" y="3721608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B8E4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Robotic companions (e.g. PARO) reduce loneliness and agitation in dementia care settings</a:t>
            </a:r>
            <a:endParaRPr lang="en-US" sz="900" dirty="0"/>
          </a:p>
        </p:txBody>
      </p:sp>
      <p:sp>
        <p:nvSpPr>
          <p:cNvPr id="22" name="Text 17"/>
          <p:cNvSpPr/>
          <p:nvPr/>
        </p:nvSpPr>
        <p:spPr>
          <a:xfrm>
            <a:off x="502920" y="4133088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9D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⚠️  Ethical concerns: deception and replacement of human connection</a:t>
            </a:r>
            <a:endParaRPr lang="en-US" sz="900" dirty="0"/>
          </a:p>
        </p:txBody>
      </p:sp>
      <p:sp>
        <p:nvSpPr>
          <p:cNvPr id="23" name="Shape 18"/>
          <p:cNvSpPr/>
          <p:nvPr/>
        </p:nvSpPr>
        <p:spPr>
          <a:xfrm>
            <a:off x="4709160" y="3172968"/>
            <a:ext cx="4114800" cy="1508760"/>
          </a:xfrm>
          <a:prstGeom prst="roundRect">
            <a:avLst>
              <a:gd name="adj" fmla="val 7273"/>
            </a:avLst>
          </a:prstGeom>
          <a:solidFill>
            <a:srgbClr val="087A8A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8888" y="3282696"/>
            <a:ext cx="365760" cy="36576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5257800" y="3264408"/>
            <a:ext cx="3429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Telehealth / Digital GP</a:t>
            </a:r>
            <a:endParaRPr lang="en-US" sz="1100" dirty="0"/>
          </a:p>
        </p:txBody>
      </p:sp>
      <p:sp>
        <p:nvSpPr>
          <p:cNvPr id="26" name="Text 20"/>
          <p:cNvSpPr/>
          <p:nvPr/>
        </p:nvSpPr>
        <p:spPr>
          <a:xfrm>
            <a:off x="4846320" y="3721608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B8E4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✅  Expanded access to GP consultations, reducing travel burden for older people</a:t>
            </a:r>
            <a:endParaRPr lang="en-US" sz="900" dirty="0"/>
          </a:p>
        </p:txBody>
      </p:sp>
      <p:sp>
        <p:nvSpPr>
          <p:cNvPr id="27" name="Text 21"/>
          <p:cNvSpPr/>
          <p:nvPr/>
        </p:nvSpPr>
        <p:spPr>
          <a:xfrm>
            <a:off x="4846320" y="4133088"/>
            <a:ext cx="3840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F9D9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⚠️  Technology literacy gaps; risk of reducing face-to-face relationship quality</a:t>
            </a:r>
            <a:endParaRPr lang="en-US" sz="900" dirty="0"/>
          </a:p>
        </p:txBody>
      </p:sp>
      <p:pic>
        <p:nvPicPr>
          <p:cNvPr id="29" name="Video 28">
            <a:hlinkClick r:id="" action="ppaction://media"/>
            <a:extLst>
              <a:ext uri="{FF2B5EF4-FFF2-40B4-BE49-F238E27FC236}">
                <a16:creationId xmlns:a16="http://schemas.microsoft.com/office/drawing/2014/main" id="{63BD262D-1099-CDC6-ADE5-ADE420CF3C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76"/>
    </mc:Choice>
    <mc:Fallback>
      <p:transition spd="slow" advTm="35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400" y="3200400"/>
            <a:ext cx="2286000" cy="2286000"/>
          </a:xfrm>
          <a:prstGeom prst="ellipse">
            <a:avLst/>
          </a:prstGeom>
          <a:solidFill>
            <a:srgbClr val="0A6E7C">
              <a:alpha val="10000"/>
            </a:srgbClr>
          </a:solidFill>
          <a:ln w="12700">
            <a:solidFill>
              <a:srgbClr val="0A6E7C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TECHNOLOGY – CRITICAL EVALUATION</a:t>
            </a: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Digital Divide: Technology &amp; Equity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320040" y="1097280"/>
            <a:ext cx="2697480" cy="3657600"/>
          </a:xfrm>
          <a:prstGeom prst="roundRect">
            <a:avLst>
              <a:gd name="adj" fmla="val 4068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320040" y="1097280"/>
            <a:ext cx="2697480" cy="411480"/>
          </a:xfrm>
          <a:prstGeom prst="roundRect">
            <a:avLst>
              <a:gd name="adj" fmla="val 26667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20040" y="1097280"/>
            <a:ext cx="2697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Opportunity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572768"/>
            <a:ext cx="2423160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ageing in place and independence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carer burden and emergency admissions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intervention and prevention potential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monitoring improves outcomes data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200400" y="1097280"/>
            <a:ext cx="2697480" cy="3657600"/>
          </a:xfrm>
          <a:prstGeom prst="roundRect">
            <a:avLst>
              <a:gd name="adj" fmla="val 4068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3200400" y="1097280"/>
            <a:ext cx="2697480" cy="41148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200400" y="1097280"/>
            <a:ext cx="2697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Barrier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337560" y="1572768"/>
            <a:ext cx="2423160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cost and insufficient NHS/LA funding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exclusion: 4.2M older people offline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Cognitive and sensory usability barriers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Rural infrastructure and broadband inequality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080760" y="1097280"/>
            <a:ext cx="2697480" cy="3657600"/>
          </a:xfrm>
          <a:prstGeom prst="roundRect">
            <a:avLst>
              <a:gd name="adj" fmla="val 4068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6080760" y="1097280"/>
            <a:ext cx="2697480" cy="411480"/>
          </a:xfrm>
          <a:prstGeom prst="roundRect">
            <a:avLst>
              <a:gd name="adj" fmla="val 26667"/>
            </a:avLst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080760" y="1097280"/>
            <a:ext cx="2697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Consideration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217920" y="1572768"/>
            <a:ext cx="2423160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Ethical governance of surveillance technology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Preserving human-centred, relationship-based care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privacy, consent and information security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digital literacy training for staff and users</a:t>
            </a:r>
            <a:endParaRPr lang="en-US" sz="1000" dirty="0"/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778AC7FC-0C3B-2B79-B955-56C7A900074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723"/>
    </mc:Choice>
    <mc:Fallback>
      <p:transition spd="slow" advTm="30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CASE STUDIES</a:t>
            </a:r>
            <a:endParaRPr lang="en-US" sz="800" dirty="0"/>
          </a:p>
        </p:txBody>
      </p:sp>
      <p:sp>
        <p:nvSpPr>
          <p:cNvPr id="4" name="Text 2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 1: Hogeweyk Dementia Village, Netherlands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365760" y="1078992"/>
            <a:ext cx="5029200" cy="374904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170432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About the Hogeweyk Model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548640" y="1572768"/>
            <a:ext cx="4663440" cy="3090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purpose-built dementia care village in Weesp, Netherlands, housing 152 residents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Designed to resemble a normal neighbourhood — shops, restaurants, gardens and streets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Residents live in small groups based on lifestyle preferences (e.g., cultural backgrounds)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work as regular citizens — blurring the line between care and ordinary life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Residents walk freely within a safe environment, reducing restraint and sedation use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623560" y="1078992"/>
            <a:ext cx="3154680" cy="822960"/>
          </a:xfrm>
          <a:prstGeom prst="roundRect">
            <a:avLst>
              <a:gd name="adj" fmla="val 13333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5623560" y="1078992"/>
            <a:ext cx="960120" cy="822960"/>
          </a:xfrm>
          <a:prstGeom prst="roundRect">
            <a:avLst>
              <a:gd name="adj" fmla="val 13333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5623560" y="1078992"/>
            <a:ext cx="9601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 Link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6656832" y="1115568"/>
            <a:ext cx="2029968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Theory: residents maintain daily roles. Continuity Theory: familiar lifestyle groupings preserve identity.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5623560" y="2011680"/>
            <a:ext cx="3154680" cy="822960"/>
          </a:xfrm>
          <a:prstGeom prst="roundRect">
            <a:avLst>
              <a:gd name="adj" fmla="val 13333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5623560" y="2011680"/>
            <a:ext cx="960120" cy="822960"/>
          </a:xfrm>
          <a:prstGeom prst="roundRect">
            <a:avLst>
              <a:gd name="adj" fmla="val 13333"/>
            </a:avLst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623560" y="2011680"/>
            <a:ext cx="9601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Link</a:t>
            </a:r>
            <a:endParaRPr lang="en-US" sz="850" dirty="0"/>
          </a:p>
        </p:txBody>
      </p:sp>
      <p:sp>
        <p:nvSpPr>
          <p:cNvPr id="15" name="Text 13"/>
          <p:cNvSpPr/>
          <p:nvPr/>
        </p:nvSpPr>
        <p:spPr>
          <a:xfrm>
            <a:off x="6656832" y="2048256"/>
            <a:ext cx="2029968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Aligns with Care Act 2014 wellbeing and personalisation principles.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5623560" y="2944368"/>
            <a:ext cx="3154680" cy="822960"/>
          </a:xfrm>
          <a:prstGeom prst="roundRect">
            <a:avLst>
              <a:gd name="adj" fmla="val 13333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5623560" y="2944368"/>
            <a:ext cx="960120" cy="822960"/>
          </a:xfrm>
          <a:prstGeom prst="roundRect">
            <a:avLst>
              <a:gd name="adj" fmla="val 13333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5623560" y="2944368"/>
            <a:ext cx="9601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Outcomes</a:t>
            </a:r>
            <a:endParaRPr lang="en-US" sz="850" dirty="0"/>
          </a:p>
        </p:txBody>
      </p:sp>
      <p:sp>
        <p:nvSpPr>
          <p:cNvPr id="19" name="Text 17"/>
          <p:cNvSpPr/>
          <p:nvPr/>
        </p:nvSpPr>
        <p:spPr>
          <a:xfrm>
            <a:off x="6656832" y="2980944"/>
            <a:ext cx="2029968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agitation and medication use; improved quality of life scores.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5623560" y="3877056"/>
            <a:ext cx="3154680" cy="822960"/>
          </a:xfrm>
          <a:prstGeom prst="roundRect">
            <a:avLst>
              <a:gd name="adj" fmla="val 13333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5623560" y="3877056"/>
            <a:ext cx="960120" cy="822960"/>
          </a:xfrm>
          <a:prstGeom prst="roundRect">
            <a:avLst>
              <a:gd name="adj" fmla="val 13333"/>
            </a:avLst>
          </a:prstGeom>
          <a:solidFill>
            <a:srgbClr val="2C5F2D"/>
          </a:solidFill>
          <a:ln w="12700">
            <a:solidFill>
              <a:srgbClr val="2C5F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5623560" y="3877056"/>
            <a:ext cx="9601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Relevance</a:t>
            </a:r>
            <a:endParaRPr lang="en-US" sz="850" dirty="0"/>
          </a:p>
        </p:txBody>
      </p:sp>
      <p:sp>
        <p:nvSpPr>
          <p:cNvPr id="23" name="Text 21"/>
          <p:cNvSpPr/>
          <p:nvPr/>
        </p:nvSpPr>
        <p:spPr>
          <a:xfrm>
            <a:off x="6656832" y="3913632"/>
            <a:ext cx="2029968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Comparable models explored by Dementia UK; challenges include cost and scalability.</a:t>
            </a:r>
            <a:endParaRPr lang="en-US" sz="950" dirty="0"/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E2DD942D-DD4C-3921-ED5F-DEEB1B53D4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847"/>
    </mc:Choice>
    <mc:Fallback>
      <p:transition spd="slow" advTm="38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731520"/>
            <a:ext cx="3200400" cy="3200400"/>
          </a:xfrm>
          <a:prstGeom prst="ellipse">
            <a:avLst/>
          </a:prstGeom>
          <a:solidFill>
            <a:srgbClr val="C9922D">
              <a:alpha val="10000"/>
            </a:srgbClr>
          </a:solidFill>
          <a:ln w="12700">
            <a:solidFill>
              <a:srgbClr val="C9922D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457200" y="68580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CASE STUDIES</a:t>
            </a: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57200" y="43891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 2: Age UK's Technology for Older People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320040" y="1536192"/>
            <a:ext cx="4114800" cy="3063240"/>
          </a:xfrm>
          <a:prstGeom prst="roundRect">
            <a:avLst>
              <a:gd name="adj" fmla="val 3582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320040" y="1536192"/>
            <a:ext cx="4114800" cy="438912"/>
          </a:xfrm>
          <a:prstGeom prst="roundRect">
            <a:avLst>
              <a:gd name="adj" fmla="val 25000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11480" y="1536192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Telecare Roll-Out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457200" y="2029968"/>
            <a:ext cx="384048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Deployed fall detectors, medication dispensers and panic alarms in 80,000+ homes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emergency hospital admissions by 17% in pilot areas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carer confidence and reduced anxiety for families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Aligned with NHS Long Term Plan: 'prevent, predict and personalise'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663440" y="1536192"/>
            <a:ext cx="4114800" cy="3063240"/>
          </a:xfrm>
          <a:prstGeom prst="roundRect">
            <a:avLst>
              <a:gd name="adj" fmla="val 3582"/>
            </a:avLst>
          </a:prstGeom>
          <a:solidFill>
            <a:srgbClr val="FFFFFF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663440" y="1536192"/>
            <a:ext cx="4114800" cy="438912"/>
          </a:xfrm>
          <a:prstGeom prst="roundRect">
            <a:avLst>
              <a:gd name="adj" fmla="val 25000"/>
            </a:avLst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754880" y="1536192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Befriending Programme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4800600" y="2029968"/>
            <a:ext cx="384048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Video call support for isolated older adults during and post-pandemic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self-reported loneliness by 30% among participants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Linked to Activity Theory: maintained social roles and connections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Highlighted digital literacy gap — tablet training needed for uptake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320040" y="4681728"/>
            <a:ext cx="8503920" cy="347472"/>
          </a:xfrm>
          <a:prstGeom prst="roundRect">
            <a:avLst>
              <a:gd name="adj" fmla="val 31579"/>
            </a:avLst>
          </a:prstGeom>
          <a:solidFill>
            <a:srgbClr val="EAF6F8"/>
          </a:solidFill>
          <a:ln w="12700">
            <a:solidFill>
              <a:srgbClr val="E0ECEF"/>
            </a:solidFill>
            <a:prstDash val="solid"/>
          </a:ln>
          <a:effectLst>
            <a:outerShdw blurRad="1016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3FDFE90B-53A8-3AE3-BB29-B9403C5067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55"/>
    </mc:Choice>
    <mc:Fallback>
      <p:transition spd="slow" advTm="32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D3B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-457200"/>
            <a:ext cx="3474720" cy="3474720"/>
          </a:xfrm>
          <a:prstGeom prst="ellipse">
            <a:avLst/>
          </a:prstGeom>
          <a:solidFill>
            <a:srgbClr val="0A6E7C">
              <a:alpha val="42000"/>
            </a:srgbClr>
          </a:solidFill>
          <a:ln w="12700">
            <a:solidFill>
              <a:srgbClr val="0A6E7C">
                <a:alpha val="42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457200" y="3840480"/>
            <a:ext cx="1828800" cy="1828800"/>
          </a:xfrm>
          <a:prstGeom prst="ellipse">
            <a:avLst/>
          </a:prstGeom>
          <a:solidFill>
            <a:srgbClr val="C9922D">
              <a:alpha val="20000"/>
            </a:srgbClr>
          </a:solidFill>
          <a:ln w="12700">
            <a:solidFill>
              <a:srgbClr val="C9922D">
                <a:alpha val="2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RECOMMENDATIONS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457200" y="438912"/>
            <a:ext cx="77724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Evidence-Based Recommendations</a:t>
            </a:r>
            <a:endParaRPr lang="en-US" sz="3200" dirty="0"/>
          </a:p>
        </p:txBody>
      </p:sp>
      <p:sp>
        <p:nvSpPr>
          <p:cNvPr id="7" name="Shape 5"/>
          <p:cNvSpPr/>
          <p:nvPr/>
        </p:nvSpPr>
        <p:spPr>
          <a:xfrm>
            <a:off x="365760" y="1508760"/>
            <a:ext cx="4114800" cy="1536192"/>
          </a:xfrm>
          <a:prstGeom prst="roundRect">
            <a:avLst>
              <a:gd name="adj" fmla="val 7143"/>
            </a:avLst>
          </a:prstGeom>
          <a:solidFill>
            <a:srgbClr val="0D5F6E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75488" y="1581912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1005840" y="1581912"/>
            <a:ext cx="3337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Invest in Domiciliary Care Workforce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502920" y="2103120"/>
            <a:ext cx="3840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 pay, training and career pathways for care workers. Links to Care Act 2014 wellbeing duty.</a:t>
            </a:r>
            <a:endParaRPr lang="en-US" sz="950" dirty="0"/>
          </a:p>
        </p:txBody>
      </p:sp>
      <p:sp>
        <p:nvSpPr>
          <p:cNvPr id="11" name="Text 9"/>
          <p:cNvSpPr/>
          <p:nvPr/>
        </p:nvSpPr>
        <p:spPr>
          <a:xfrm>
            <a:off x="502920" y="2624328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Barrier: Treasury funding constraints and political will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4709160" y="1508760"/>
            <a:ext cx="4114800" cy="1536192"/>
          </a:xfrm>
          <a:prstGeom prst="roundRect">
            <a:avLst>
              <a:gd name="adj" fmla="val 7143"/>
            </a:avLst>
          </a:prstGeom>
          <a:solidFill>
            <a:srgbClr val="0A6E7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818888" y="1581912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5349240" y="1581912"/>
            <a:ext cx="3337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Universal Digital Inclusion Programme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4846320" y="2103120"/>
            <a:ext cx="3840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Government-funded device loans and digital literacy training for older people. Addresses ONS 4.2M digital exclusion figure.</a:t>
            </a:r>
            <a:endParaRPr lang="en-US" sz="950" dirty="0"/>
          </a:p>
        </p:txBody>
      </p:sp>
      <p:sp>
        <p:nvSpPr>
          <p:cNvPr id="16" name="Text 14"/>
          <p:cNvSpPr/>
          <p:nvPr/>
        </p:nvSpPr>
        <p:spPr>
          <a:xfrm>
            <a:off x="4846320" y="2624328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Barrier: Cost and coordination across local authorities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365760" y="3200400"/>
            <a:ext cx="4114800" cy="1536192"/>
          </a:xfrm>
          <a:prstGeom prst="roundRect">
            <a:avLst>
              <a:gd name="adj" fmla="val 7143"/>
            </a:avLst>
          </a:prstGeom>
          <a:solidFill>
            <a:srgbClr val="144A5A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75488" y="3273552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1005840" y="3273552"/>
            <a:ext cx="3337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Dementia-Friendly Community Models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502920" y="3794760"/>
            <a:ext cx="3840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 Hogeweyk-inspired community models across the UK. Supported by Activity and Continuity theories.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502920" y="4315968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Barrier: High capital cost; planning and regulatory challenges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4709160" y="3200400"/>
            <a:ext cx="4114800" cy="1536192"/>
          </a:xfrm>
          <a:prstGeom prst="roundRect">
            <a:avLst>
              <a:gd name="adj" fmla="val 7143"/>
            </a:avLst>
          </a:prstGeom>
          <a:solidFill>
            <a:srgbClr val="0A4F5C"/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818888" y="3273552"/>
            <a:ext cx="5029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200" dirty="0"/>
          </a:p>
        </p:txBody>
      </p:sp>
      <p:sp>
        <p:nvSpPr>
          <p:cNvPr id="24" name="Text 22"/>
          <p:cNvSpPr/>
          <p:nvPr/>
        </p:nvSpPr>
        <p:spPr>
          <a:xfrm>
            <a:off x="5349240" y="3273552"/>
            <a:ext cx="333756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Integrated Health &amp; Social Care Hubs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4846320" y="3794760"/>
            <a:ext cx="3840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Co-locate GP, mental health and social care services. Aligned with NHS Long Term Plan integrated care vision.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4846320" y="4315968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C99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Barrier: Inter-agency coordination and organisational culture</a:t>
            </a:r>
            <a:endParaRPr lang="en-US" sz="900" dirty="0"/>
          </a:p>
        </p:txBody>
      </p:sp>
      <p:pic>
        <p:nvPicPr>
          <p:cNvPr id="28" name="Video 27">
            <a:hlinkClick r:id="" action="ppaction://media"/>
            <a:extLst>
              <a:ext uri="{FF2B5EF4-FFF2-40B4-BE49-F238E27FC236}">
                <a16:creationId xmlns:a16="http://schemas.microsoft.com/office/drawing/2014/main" id="{C2F173EB-DD23-EC8A-11D5-C4ADD7A5C3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01"/>
    </mc:Choice>
    <mc:Fallback>
      <p:transition spd="slow" advTm="32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D3B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132320" y="-914400"/>
            <a:ext cx="3657600" cy="3657600"/>
          </a:xfrm>
          <a:prstGeom prst="ellipse">
            <a:avLst/>
          </a:prstGeom>
          <a:solidFill>
            <a:srgbClr val="0A6E7C">
              <a:alpha val="45000"/>
            </a:srgbClr>
          </a:solidFill>
          <a:ln w="12700">
            <a:solidFill>
              <a:srgbClr val="0A6E7C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274320" y="3474720"/>
            <a:ext cx="2286000" cy="2286000"/>
          </a:xfrm>
          <a:prstGeom prst="ellipse">
            <a:avLst/>
          </a:prstGeom>
          <a:solidFill>
            <a:srgbClr val="C9922D">
              <a:alpha val="28000"/>
            </a:srgbClr>
          </a:solidFill>
          <a:ln w="12700">
            <a:solidFill>
              <a:srgbClr val="C9922D">
                <a:alpha val="28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CONCLUSION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457200" y="438912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Takeaways</a:t>
            </a:r>
            <a:endParaRPr lang="en-US" sz="3800" dirty="0"/>
          </a:p>
        </p:txBody>
      </p:sp>
      <p:sp>
        <p:nvSpPr>
          <p:cNvPr id="7" name="Shape 5"/>
          <p:cNvSpPr/>
          <p:nvPr/>
        </p:nvSpPr>
        <p:spPr>
          <a:xfrm>
            <a:off x="365760" y="1298448"/>
            <a:ext cx="8412480" cy="621792"/>
          </a:xfrm>
          <a:prstGeom prst="roundRect">
            <a:avLst>
              <a:gd name="adj" fmla="val 14706"/>
            </a:avLst>
          </a:prstGeom>
          <a:solidFill>
            <a:srgbClr val="0A4F5C">
              <a:alpha val="80000"/>
            </a:srgbClr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" y="1353312"/>
            <a:ext cx="411480" cy="41148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024128" y="1325880"/>
            <a:ext cx="7498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UK's rapidly growing ageing population demands urgent, sustained and equitable investment in diverse, person-centred care provisions across all settings.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65760" y="2011680"/>
            <a:ext cx="8412480" cy="621792"/>
          </a:xfrm>
          <a:prstGeom prst="roundRect">
            <a:avLst>
              <a:gd name="adj" fmla="val 14706"/>
            </a:avLst>
          </a:prstGeom>
          <a:solidFill>
            <a:srgbClr val="0A4F5C">
              <a:alpha val="80000"/>
            </a:srgbClr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2920" y="2066544"/>
            <a:ext cx="411480" cy="41148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24128" y="2039112"/>
            <a:ext cx="7498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Theories of ageing — Activity, Disengagement, Continuity and Life Course — are essential lenses for evaluating and improving care practice.</a:t>
            </a:r>
            <a:endParaRPr lang="en-US" sz="1050" dirty="0"/>
          </a:p>
        </p:txBody>
      </p:sp>
      <p:sp>
        <p:nvSpPr>
          <p:cNvPr id="13" name="Shape 9"/>
          <p:cNvSpPr/>
          <p:nvPr/>
        </p:nvSpPr>
        <p:spPr>
          <a:xfrm>
            <a:off x="365760" y="2724912"/>
            <a:ext cx="8412480" cy="621792"/>
          </a:xfrm>
          <a:prstGeom prst="roundRect">
            <a:avLst>
              <a:gd name="adj" fmla="val 14706"/>
            </a:avLst>
          </a:prstGeom>
          <a:solidFill>
            <a:srgbClr val="0A4F5C">
              <a:alpha val="80000"/>
            </a:srgbClr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920" y="2779776"/>
            <a:ext cx="411480" cy="411480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024128" y="2752344"/>
            <a:ext cx="7498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Legislation including the Care Act 2014, Equality Act 2010 and NHS Long Term Plan provides the legal and strategic framework, but implementation across regions remains inconsistent and underfunded.</a:t>
            </a:r>
            <a:endParaRPr lang="en-US" sz="1050" dirty="0"/>
          </a:p>
        </p:txBody>
      </p:sp>
      <p:sp>
        <p:nvSpPr>
          <p:cNvPr id="16" name="Shape 11"/>
          <p:cNvSpPr/>
          <p:nvPr/>
        </p:nvSpPr>
        <p:spPr>
          <a:xfrm>
            <a:off x="365760" y="3438144"/>
            <a:ext cx="8412480" cy="621792"/>
          </a:xfrm>
          <a:prstGeom prst="roundRect">
            <a:avLst>
              <a:gd name="adj" fmla="val 14706"/>
            </a:avLst>
          </a:prstGeom>
          <a:solidFill>
            <a:srgbClr val="0A4F5C">
              <a:alpha val="80000"/>
            </a:srgbClr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2920" y="3493008"/>
            <a:ext cx="411480" cy="41148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1024128" y="3465576"/>
            <a:ext cx="7498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offers transformative potential, but must be paired with equity strategies to prevent a deepening digital divide.</a:t>
            </a:r>
            <a:endParaRPr lang="en-US" sz="1050" dirty="0"/>
          </a:p>
        </p:txBody>
      </p:sp>
      <p:sp>
        <p:nvSpPr>
          <p:cNvPr id="19" name="Shape 13"/>
          <p:cNvSpPr/>
          <p:nvPr/>
        </p:nvSpPr>
        <p:spPr>
          <a:xfrm>
            <a:off x="365760" y="4151376"/>
            <a:ext cx="8412480" cy="621792"/>
          </a:xfrm>
          <a:prstGeom prst="roundRect">
            <a:avLst>
              <a:gd name="adj" fmla="val 14706"/>
            </a:avLst>
          </a:prstGeom>
          <a:solidFill>
            <a:srgbClr val="0A4F5C">
              <a:alpha val="80000"/>
            </a:srgbClr>
          </a:solidFill>
          <a:ln w="12700">
            <a:solidFill>
              <a:srgbClr val="0A6E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920" y="4206240"/>
            <a:ext cx="411480" cy="41148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1024128" y="4178808"/>
            <a:ext cx="7498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D0E8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recommendations must be evidence-based, theoretically grounded and critically evaluated against practical, financial and organisational real-world barriers to effective implementation.</a:t>
            </a:r>
            <a:endParaRPr lang="en-US" sz="1050" dirty="0"/>
          </a:p>
        </p:txBody>
      </p:sp>
      <p:sp>
        <p:nvSpPr>
          <p:cNvPr id="22" name="Text 15"/>
          <p:cNvSpPr/>
          <p:nvPr/>
        </p:nvSpPr>
        <p:spPr>
          <a:xfrm>
            <a:off x="365760" y="4892040"/>
            <a:ext cx="84124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C992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Empowering older people requires theory-informed, policy-driven, equitable and innovative care systems.</a:t>
            </a:r>
            <a:endParaRPr lang="en-US" sz="950" dirty="0"/>
          </a:p>
        </p:txBody>
      </p:sp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9D1158BC-F503-3B0B-9531-37434B7EEE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500"/>
    </mc:Choice>
    <mc:Fallback>
      <p:transition spd="slow" advTm="27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400" y="-457200"/>
            <a:ext cx="2743200" cy="2743200"/>
          </a:xfrm>
          <a:prstGeom prst="ellipse">
            <a:avLst/>
          </a:prstGeom>
          <a:solidFill>
            <a:srgbClr val="0A6E7C">
              <a:alpha val="10000"/>
            </a:srgbClr>
          </a:solidFill>
          <a:ln w="12700">
            <a:solidFill>
              <a:srgbClr val="0A6E7C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457200" y="109728"/>
            <a:ext cx="2194560" cy="274320"/>
          </a:xfrm>
          <a:prstGeom prst="roundRect">
            <a:avLst>
              <a:gd name="adj" fmla="val 26667"/>
            </a:avLst>
          </a:prstGeom>
          <a:solidFill>
            <a:srgbClr val="C9922D"/>
          </a:solidFill>
          <a:ln w="12700">
            <a:solidFill>
              <a:srgbClr val="C9922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57200" y="109728"/>
            <a:ext cx="2194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REFERENCES</a:t>
            </a: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57200" y="548640"/>
            <a:ext cx="7772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D3B4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457200" y="1024128"/>
            <a:ext cx="6400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8A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Harvard Referencing Style (UWTSD)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365760" y="1325880"/>
            <a:ext cx="4114800" cy="3566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(2022) Technology enabled care programme: annual report. London: Age UK. Available at: https://www.ageuk.org.uk/our-impact/technology/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Alzheimer's Society (2023) Dementia UK: key statistics. London: Alzheimer's Society. Available at: https://www.alzheimers.org.uk/about-us/news-and-media/facts-media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Atchley, R.C. (1989) 'A continuity theory of normal aging', The Gerontologist, 29(2), pp. 183-190. Available at: https://doi.org/10.1093/geront/29.2.183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Cumming, E. and Henry, W.E. (1961) Growing old: the process of disengagement. New York: Basic Books. Available at: https://archive.org/details/growingoldproces0000cumm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 Boer, B. et al. (2017) 'Dementia-friendly communities: a systematic review', Ageing and Society, 37(8), pp. 1657-1689. Available at: https://doi.org/10.1017/S0144686X16000422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Elder, G.H. (1994) 'Time, human agency, and social change', Social Psychology Quarterly, 57(1), pp. 4-15. Available at: https://doi.org/10.2307/2786971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Havighurst, R.J. (1961) 'Successful aging', The Gerontologist, 1(1), pp. 8-13. Available at: https://doi.org/10.1093/geront/1.1.8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LaingBuisson (2022) Care of older people UK market report. London: LaingBuisson. Available at: https://www.laingbuisson.com/market-reports/care-of-older-people/ (Accessed: 10 June 2025).</a:t>
            </a:r>
            <a:endParaRPr lang="en-US" sz="780" dirty="0"/>
          </a:p>
        </p:txBody>
      </p:sp>
      <p:sp>
        <p:nvSpPr>
          <p:cNvPr id="8" name="Text 6"/>
          <p:cNvSpPr/>
          <p:nvPr/>
        </p:nvSpPr>
        <p:spPr>
          <a:xfrm>
            <a:off x="4709160" y="1325880"/>
            <a:ext cx="4114800" cy="3566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 Available at: https://www.longtermplan.nhs.uk/publication/nhs-long-term-plan/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(2022) Digital health and care: technology strategy. London: NHS England. Available at: https://www.england.nhs.uk/digitaltechnology/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(ONS) (2022) Internet access: households and individuals. Newport: ONS. Available at: https://www.ons.gov.uk/peoplepopulationandcommunity/householdcharacteristics/homeinternetandsocialmediausage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(ONS) (2023) Overview of the UK population. Newport: ONS. Available at: https://www.ons.gov.uk/peoplepopulationandcommunity/populationandmigration/populationestimates/articles/overviewoftheukpopulation/2023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SCIE (2023) Technology in care for older people. London: Social Care Institute for Excellence. Available at: https://www.scie.org.uk/care-providers/coronavirus-covid-19/digital-care/technologies-older-people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for Care (2023) The state of the adult social care sector and workforce. Leeds: Skills for Care. Available at: https://www.skillsforcare.org.uk/Adult-Social-Care-Workforce-Data/Workforce-intelligence/publications/national-information/The-state-of-the-adult-social-care-sector-and-workforce-in-England.aspx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Government (2010) Equality Act 2010. London: HMSO. Available at: https://www.legislation.gov.uk/ukpga/2010/15/contents (Accessed: 10 June 2025).</a:t>
            </a:r>
            <a:endParaRPr lang="en-US" sz="780" dirty="0"/>
          </a:p>
          <a:p>
            <a:pPr marL="0" indent="0">
              <a:buNone/>
            </a:pPr>
            <a:r>
              <a:rPr lang="en-US" sz="780" dirty="0">
                <a:solidFill>
                  <a:srgbClr val="1A2E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Government (2014) Care Act 2014. London: HMSO. Available at: https://www.legislation.gov.uk/ukpga/2014/23/contents (Accessed: 10 June 2025).</a:t>
            </a:r>
            <a:endParaRPr lang="en-US" sz="780" dirty="0"/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6DBB15CF-3773-E623-716A-02135E74B9C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1"/>
    </mc:Choice>
    <mc:Fallback>
      <p:transition spd="slow" advTm="5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2107</Words>
  <Application>Microsoft Office PowerPoint</Application>
  <PresentationFormat>On-screen Show (16:9)</PresentationFormat>
  <Paragraphs>228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>Pptx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BMHP6027 – Empowering the Older Person</dc:title>
  <dc:subject>Presentation</dc:subject>
  <dc:creator>PPT</dc:creator>
  <cp:keywords/>
  <dc:description/>
  <cp:lastModifiedBy>VND Gupta, Deepika</cp:lastModifiedBy>
  <cp:revision>4</cp:revision>
  <dcterms:created xsi:type="dcterms:W3CDTF">2026-06-26T06:10:59Z</dcterms:created>
  <dcterms:modified xsi:type="dcterms:W3CDTF">2026-06-26T12:20:09Z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0d5c4f4-7a29-4385-b7a5-afbe2154ae6f_Enabled">
    <vt:lpwstr>true</vt:lpwstr>
  </property>
  <property fmtid="{D5CDD505-2E9C-101B-9397-08002B2CF9AE}" pid="3" name="MSIP_Label_b0d5c4f4-7a29-4385-b7a5-afbe2154ae6f_SetDate">
    <vt:lpwstr>2026-06-26T12:20:07Z</vt:lpwstr>
  </property>
  <property fmtid="{D5CDD505-2E9C-101B-9397-08002B2CF9AE}" pid="4" name="MSIP_Label_b0d5c4f4-7a29-4385-b7a5-afbe2154ae6f_Method">
    <vt:lpwstr>Standard</vt:lpwstr>
  </property>
  <property fmtid="{D5CDD505-2E9C-101B-9397-08002B2CF9AE}" pid="5" name="MSIP_Label_b0d5c4f4-7a29-4385-b7a5-afbe2154ae6f_Name">
    <vt:lpwstr>Confidential</vt:lpwstr>
  </property>
  <property fmtid="{D5CDD505-2E9C-101B-9397-08002B2CF9AE}" pid="6" name="MSIP_Label_b0d5c4f4-7a29-4385-b7a5-afbe2154ae6f_SiteId">
    <vt:lpwstr>2dfb2f0b-4d21-4268-9559-72926144c918</vt:lpwstr>
  </property>
  <property fmtid="{D5CDD505-2E9C-101B-9397-08002B2CF9AE}" pid="7" name="MSIP_Label_b0d5c4f4-7a29-4385-b7a5-afbe2154ae6f_ActionId">
    <vt:lpwstr>fea01bcf-a730-47c2-b411-15b3bd79e53d</vt:lpwstr>
  </property>
  <property fmtid="{D5CDD505-2E9C-101B-9397-08002B2CF9AE}" pid="8" name="MSIP_Label_b0d5c4f4-7a29-4385-b7a5-afbe2154ae6f_ContentBits">
    <vt:lpwstr>0</vt:lpwstr>
  </property>
  <property fmtid="{D5CDD505-2E9C-101B-9397-08002B2CF9AE}" pid="9" name="MSIP_Label_b0d5c4f4-7a29-4385-b7a5-afbe2154ae6f_Tag">
    <vt:lpwstr>10, 3, 0, 1</vt:lpwstr>
  </property>
</Properties>
</file>