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notesMasterIdLst>
    <p:notesMasterId r:id="rId23"/>
  </p:notesMasterIdLst>
  <p:sldIdLst>
    <p:sldId id="256" r:id="rId5"/>
    <p:sldId id="337" r:id="rId6"/>
    <p:sldId id="338" r:id="rId7"/>
    <p:sldId id="259" r:id="rId8"/>
    <p:sldId id="260" r:id="rId9"/>
    <p:sldId id="261" r:id="rId10"/>
    <p:sldId id="262" r:id="rId11"/>
    <p:sldId id="263" r:id="rId12"/>
    <p:sldId id="265" r:id="rId13"/>
    <p:sldId id="340" r:id="rId14"/>
    <p:sldId id="264" r:id="rId15"/>
    <p:sldId id="266" r:id="rId16"/>
    <p:sldId id="268" r:id="rId17"/>
    <p:sldId id="269" r:id="rId18"/>
    <p:sldId id="336" r:id="rId19"/>
    <p:sldId id="334" r:id="rId20"/>
    <p:sldId id="335" r:id="rId21"/>
    <p:sldId id="33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4D81E3-3B63-4D6E-9271-AD441A781D9D}" v="8" dt="2025-10-22T09:02:33.9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26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361F9B8F-8BB2-4DE1-9C6E-45AD97DB6609}"/>
    <pc:docChg chg="custSel addSld delSld modSld">
      <pc:chgData name="John Harris" userId="ac199a4c-ad19-40c2-90c5-6743bba5a0d2" providerId="ADAL" clId="{361F9B8F-8BB2-4DE1-9C6E-45AD97DB6609}" dt="2025-10-22T09:02:33.974" v="376" actId="20577"/>
      <pc:docMkLst>
        <pc:docMk/>
      </pc:docMkLst>
      <pc:sldChg chg="modSp">
        <pc:chgData name="John Harris" userId="ac199a4c-ad19-40c2-90c5-6743bba5a0d2" providerId="ADAL" clId="{361F9B8F-8BB2-4DE1-9C6E-45AD97DB6609}" dt="2025-10-22T09:02:33.974" v="376" actId="20577"/>
        <pc:sldMkLst>
          <pc:docMk/>
          <pc:sldMk cId="2314968993" sldId="256"/>
        </pc:sldMkLst>
        <pc:spChg chg="mod">
          <ac:chgData name="John Harris" userId="ac199a4c-ad19-40c2-90c5-6743bba5a0d2" providerId="ADAL" clId="{361F9B8F-8BB2-4DE1-9C6E-45AD97DB6609}" dt="2025-10-22T09:02:33.974" v="376" actId="20577"/>
          <ac:spMkLst>
            <pc:docMk/>
            <pc:sldMk cId="2314968993" sldId="256"/>
            <ac:spMk id="2" creationId="{6D7AA2F4-28B9-42F3-ADA2-B7FAD3156A6E}"/>
          </ac:spMkLst>
        </pc:spChg>
      </pc:sldChg>
      <pc:sldChg chg="modSp mod">
        <pc:chgData name="John Harris" userId="ac199a4c-ad19-40c2-90c5-6743bba5a0d2" providerId="ADAL" clId="{361F9B8F-8BB2-4DE1-9C6E-45AD97DB6609}" dt="2025-10-22T08:48:26.849" v="0" actId="313"/>
        <pc:sldMkLst>
          <pc:docMk/>
          <pc:sldMk cId="1764708704" sldId="260"/>
        </pc:sldMkLst>
        <pc:spChg chg="mod">
          <ac:chgData name="John Harris" userId="ac199a4c-ad19-40c2-90c5-6743bba5a0d2" providerId="ADAL" clId="{361F9B8F-8BB2-4DE1-9C6E-45AD97DB6609}" dt="2025-10-22T08:48:26.849" v="0" actId="313"/>
          <ac:spMkLst>
            <pc:docMk/>
            <pc:sldMk cId="1764708704" sldId="260"/>
            <ac:spMk id="3" creationId="{D2F3CA0B-B60B-482D-9E04-F355726BF801}"/>
          </ac:spMkLst>
        </pc:spChg>
      </pc:sldChg>
      <pc:sldChg chg="modSp mod">
        <pc:chgData name="John Harris" userId="ac199a4c-ad19-40c2-90c5-6743bba5a0d2" providerId="ADAL" clId="{361F9B8F-8BB2-4DE1-9C6E-45AD97DB6609}" dt="2025-10-22T08:48:44.361" v="1" actId="20577"/>
        <pc:sldMkLst>
          <pc:docMk/>
          <pc:sldMk cId="1044914412" sldId="262"/>
        </pc:sldMkLst>
        <pc:spChg chg="mod">
          <ac:chgData name="John Harris" userId="ac199a4c-ad19-40c2-90c5-6743bba5a0d2" providerId="ADAL" clId="{361F9B8F-8BB2-4DE1-9C6E-45AD97DB6609}" dt="2025-10-22T08:48:44.361" v="1" actId="20577"/>
          <ac:spMkLst>
            <pc:docMk/>
            <pc:sldMk cId="1044914412" sldId="262"/>
            <ac:spMk id="3" creationId="{58654EBE-B0B2-4BA6-B3AD-0D0C50C9D75A}"/>
          </ac:spMkLst>
        </pc:spChg>
      </pc:sldChg>
      <pc:sldChg chg="del">
        <pc:chgData name="John Harris" userId="ac199a4c-ad19-40c2-90c5-6743bba5a0d2" providerId="ADAL" clId="{361F9B8F-8BB2-4DE1-9C6E-45AD97DB6609}" dt="2025-10-22T08:58:03.146" v="254" actId="47"/>
        <pc:sldMkLst>
          <pc:docMk/>
          <pc:sldMk cId="906644931" sldId="270"/>
        </pc:sldMkLst>
      </pc:sldChg>
      <pc:sldChg chg="modSp mod">
        <pc:chgData name="John Harris" userId="ac199a4c-ad19-40c2-90c5-6743bba5a0d2" providerId="ADAL" clId="{361F9B8F-8BB2-4DE1-9C6E-45AD97DB6609}" dt="2025-10-22T08:50:17.719" v="20" actId="14100"/>
        <pc:sldMkLst>
          <pc:docMk/>
          <pc:sldMk cId="2829955655" sldId="334"/>
        </pc:sldMkLst>
        <pc:spChg chg="mod">
          <ac:chgData name="John Harris" userId="ac199a4c-ad19-40c2-90c5-6743bba5a0d2" providerId="ADAL" clId="{361F9B8F-8BB2-4DE1-9C6E-45AD97DB6609}" dt="2025-10-22T08:50:17.719" v="20" actId="14100"/>
          <ac:spMkLst>
            <pc:docMk/>
            <pc:sldMk cId="2829955655" sldId="334"/>
            <ac:spMk id="2" creationId="{00000000-0000-0000-0000-000000000000}"/>
          </ac:spMkLst>
        </pc:spChg>
      </pc:sldChg>
      <pc:sldChg chg="modSp mod">
        <pc:chgData name="John Harris" userId="ac199a4c-ad19-40c2-90c5-6743bba5a0d2" providerId="ADAL" clId="{361F9B8F-8BB2-4DE1-9C6E-45AD97DB6609}" dt="2025-10-22T08:50:28.406" v="24" actId="20577"/>
        <pc:sldMkLst>
          <pc:docMk/>
          <pc:sldMk cId="779678932" sldId="335"/>
        </pc:sldMkLst>
        <pc:spChg chg="mod">
          <ac:chgData name="John Harris" userId="ac199a4c-ad19-40c2-90c5-6743bba5a0d2" providerId="ADAL" clId="{361F9B8F-8BB2-4DE1-9C6E-45AD97DB6609}" dt="2025-10-22T08:50:28.406" v="24" actId="20577"/>
          <ac:spMkLst>
            <pc:docMk/>
            <pc:sldMk cId="779678932" sldId="335"/>
            <ac:spMk id="7171" creationId="{00000000-0000-0000-0000-000000000000}"/>
          </ac:spMkLst>
        </pc:spChg>
      </pc:sldChg>
      <pc:sldChg chg="modSp mod">
        <pc:chgData name="John Harris" userId="ac199a4c-ad19-40c2-90c5-6743bba5a0d2" providerId="ADAL" clId="{361F9B8F-8BB2-4DE1-9C6E-45AD97DB6609}" dt="2025-10-22T08:49:54.778" v="19" actId="20577"/>
        <pc:sldMkLst>
          <pc:docMk/>
          <pc:sldMk cId="1612182557" sldId="336"/>
        </pc:sldMkLst>
        <pc:spChg chg="mod">
          <ac:chgData name="John Harris" userId="ac199a4c-ad19-40c2-90c5-6743bba5a0d2" providerId="ADAL" clId="{361F9B8F-8BB2-4DE1-9C6E-45AD97DB6609}" dt="2025-10-22T08:49:54.778" v="19" actId="20577"/>
          <ac:spMkLst>
            <pc:docMk/>
            <pc:sldMk cId="1612182557" sldId="336"/>
            <ac:spMk id="6" creationId="{AA2C3F8A-C9B1-8540-A333-5F19717A10B6}"/>
          </ac:spMkLst>
        </pc:spChg>
      </pc:sldChg>
      <pc:sldChg chg="modSp mod">
        <pc:chgData name="John Harris" userId="ac199a4c-ad19-40c2-90c5-6743bba5a0d2" providerId="ADAL" clId="{361F9B8F-8BB2-4DE1-9C6E-45AD97DB6609}" dt="2025-10-22T08:57:49.371" v="253" actId="13926"/>
        <pc:sldMkLst>
          <pc:docMk/>
          <pc:sldMk cId="25057003" sldId="339"/>
        </pc:sldMkLst>
        <pc:spChg chg="mod">
          <ac:chgData name="John Harris" userId="ac199a4c-ad19-40c2-90c5-6743bba5a0d2" providerId="ADAL" clId="{361F9B8F-8BB2-4DE1-9C6E-45AD97DB6609}" dt="2025-10-22T08:56:04.148" v="109" actId="20577"/>
          <ac:spMkLst>
            <pc:docMk/>
            <pc:sldMk cId="25057003" sldId="339"/>
            <ac:spMk id="2" creationId="{BBED9E40-E32B-DF79-7E2B-2EB465625000}"/>
          </ac:spMkLst>
        </pc:spChg>
        <pc:spChg chg="mod">
          <ac:chgData name="John Harris" userId="ac199a4c-ad19-40c2-90c5-6743bba5a0d2" providerId="ADAL" clId="{361F9B8F-8BB2-4DE1-9C6E-45AD97DB6609}" dt="2025-10-22T08:57:49.371" v="253" actId="13926"/>
          <ac:spMkLst>
            <pc:docMk/>
            <pc:sldMk cId="25057003" sldId="339"/>
            <ac:spMk id="3" creationId="{9CE6C53E-7570-4891-7032-BBE8DA8ABCEA}"/>
          </ac:spMkLst>
        </pc:spChg>
      </pc:sldChg>
      <pc:sldChg chg="modSp new mod">
        <pc:chgData name="John Harris" userId="ac199a4c-ad19-40c2-90c5-6743bba5a0d2" providerId="ADAL" clId="{361F9B8F-8BB2-4DE1-9C6E-45AD97DB6609}" dt="2025-10-22T09:01:50.789" v="370" actId="14100"/>
        <pc:sldMkLst>
          <pc:docMk/>
          <pc:sldMk cId="2331347675" sldId="340"/>
        </pc:sldMkLst>
        <pc:spChg chg="mod">
          <ac:chgData name="John Harris" userId="ac199a4c-ad19-40c2-90c5-6743bba5a0d2" providerId="ADAL" clId="{361F9B8F-8BB2-4DE1-9C6E-45AD97DB6609}" dt="2025-10-22T08:58:40.328" v="266" actId="20577"/>
          <ac:spMkLst>
            <pc:docMk/>
            <pc:sldMk cId="2331347675" sldId="340"/>
            <ac:spMk id="2" creationId="{34729E17-2AA1-B48F-BBB9-5AC01DA03176}"/>
          </ac:spMkLst>
        </pc:spChg>
        <pc:spChg chg="mod">
          <ac:chgData name="John Harris" userId="ac199a4c-ad19-40c2-90c5-6743bba5a0d2" providerId="ADAL" clId="{361F9B8F-8BB2-4DE1-9C6E-45AD97DB6609}" dt="2025-10-22T09:01:50.789" v="370" actId="14100"/>
          <ac:spMkLst>
            <pc:docMk/>
            <pc:sldMk cId="2331347675" sldId="340"/>
            <ac:spMk id="3" creationId="{E05E8175-3294-9D5C-5D2A-5908AA3CE419}"/>
          </ac:spMkLst>
        </pc:spChg>
      </pc:sldChg>
    </pc:docChg>
  </pc:docChgLst>
  <pc:docChgLst>
    <pc:chgData name="John Harris" userId="ac199a4c-ad19-40c2-90c5-6743bba5a0d2" providerId="ADAL" clId="{244D81E3-3B63-4D6E-9271-AD441A781D9D}"/>
    <pc:docChg chg="addSld modSld">
      <pc:chgData name="John Harris" userId="ac199a4c-ad19-40c2-90c5-6743bba5a0d2" providerId="ADAL" clId="{244D81E3-3B63-4D6E-9271-AD441A781D9D}" dt="2025-10-10T07:08:22.448" v="65" actId="20577"/>
      <pc:docMkLst>
        <pc:docMk/>
      </pc:docMkLst>
      <pc:sldChg chg="modSp new mod">
        <pc:chgData name="John Harris" userId="ac199a4c-ad19-40c2-90c5-6743bba5a0d2" providerId="ADAL" clId="{244D81E3-3B63-4D6E-9271-AD441A781D9D}" dt="2025-10-10T07:08:22.448" v="65" actId="20577"/>
        <pc:sldMkLst>
          <pc:docMk/>
          <pc:sldMk cId="25057003" sldId="339"/>
        </pc:sldMkLst>
        <pc:spChg chg="mod">
          <ac:chgData name="John Harris" userId="ac199a4c-ad19-40c2-90c5-6743bba5a0d2" providerId="ADAL" clId="{244D81E3-3B63-4D6E-9271-AD441A781D9D}" dt="2025-10-10T07:08:22.448" v="65" actId="20577"/>
          <ac:spMkLst>
            <pc:docMk/>
            <pc:sldMk cId="25057003" sldId="339"/>
            <ac:spMk id="3" creationId="{9CE6C53E-7570-4891-7032-BBE8DA8ABCEA}"/>
          </ac:spMkLst>
        </pc:spChg>
      </pc:sldChg>
    </pc:docChg>
  </pc:docChgLst>
  <pc:docChgLst>
    <pc:chgData name="John Harris" userId="ac199a4c-ad19-40c2-90c5-6743bba5a0d2" providerId="ADAL" clId="{01A384EB-CDDE-427F-A339-FFBBF421EF40}"/>
    <pc:docChg chg="custSel addSld delSld modSld sldOrd">
      <pc:chgData name="John Harris" userId="ac199a4c-ad19-40c2-90c5-6743bba5a0d2" providerId="ADAL" clId="{01A384EB-CDDE-427F-A339-FFBBF421EF40}" dt="2025-09-01T13:16:07.837" v="82" actId="27636"/>
      <pc:docMkLst>
        <pc:docMk/>
      </pc:docMkLst>
      <pc:sldChg chg="delSp modSp mod modAnim">
        <pc:chgData name="John Harris" userId="ac199a4c-ad19-40c2-90c5-6743bba5a0d2" providerId="ADAL" clId="{01A384EB-CDDE-427F-A339-FFBBF421EF40}" dt="2025-09-01T13:13:54.657" v="26" actId="20577"/>
        <pc:sldMkLst>
          <pc:docMk/>
          <pc:sldMk cId="2314968993" sldId="256"/>
        </pc:sldMkLst>
      </pc:sldChg>
      <pc:sldChg chg="modSp del mod">
        <pc:chgData name="John Harris" userId="ac199a4c-ad19-40c2-90c5-6743bba5a0d2" providerId="ADAL" clId="{01A384EB-CDDE-427F-A339-FFBBF421EF40}" dt="2025-09-01T13:14:16.407" v="28" actId="47"/>
        <pc:sldMkLst>
          <pc:docMk/>
          <pc:sldMk cId="259078899" sldId="257"/>
        </pc:sldMkLst>
      </pc:sldChg>
      <pc:sldChg chg="del">
        <pc:chgData name="John Harris" userId="ac199a4c-ad19-40c2-90c5-6743bba5a0d2" providerId="ADAL" clId="{01A384EB-CDDE-427F-A339-FFBBF421EF40}" dt="2025-09-01T13:15:08.729" v="47" actId="47"/>
        <pc:sldMkLst>
          <pc:docMk/>
          <pc:sldMk cId="982877166" sldId="258"/>
        </pc:sldMkLst>
      </pc:sldChg>
      <pc:sldChg chg="modSp mod">
        <pc:chgData name="John Harris" userId="ac199a4c-ad19-40c2-90c5-6743bba5a0d2" providerId="ADAL" clId="{01A384EB-CDDE-427F-A339-FFBBF421EF40}" dt="2025-09-01T13:16:07.837" v="82" actId="27636"/>
        <pc:sldMkLst>
          <pc:docMk/>
          <pc:sldMk cId="1764708704" sldId="260"/>
        </pc:sldMkLst>
      </pc:sldChg>
      <pc:sldChg chg="modSp new mod ord">
        <pc:chgData name="John Harris" userId="ac199a4c-ad19-40c2-90c5-6743bba5a0d2" providerId="ADAL" clId="{01A384EB-CDDE-427F-A339-FFBBF421EF40}" dt="2025-09-01T13:14:54.993" v="46"/>
        <pc:sldMkLst>
          <pc:docMk/>
          <pc:sldMk cId="800015720" sldId="337"/>
        </pc:sldMkLst>
      </pc:sldChg>
      <pc:sldChg chg="modSp new mod">
        <pc:chgData name="John Harris" userId="ac199a4c-ad19-40c2-90c5-6743bba5a0d2" providerId="ADAL" clId="{01A384EB-CDDE-427F-A339-FFBBF421EF40}" dt="2025-09-01T13:15:45.093" v="80" actId="27636"/>
        <pc:sldMkLst>
          <pc:docMk/>
          <pc:sldMk cId="3751374603" sldId="33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a:t>Even the most passive methods of data collection and quantitative analysis have some interactional aspects, and it is impossible to absolutely control for and ensure the unobtrusiveness of research applications and interventions. </a:t>
          </a:r>
          <a:endParaRPr lang="en-US"/>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Even the most passive methods of data collection and quantitative analysis have some interactional aspects, and it is impossible to absolutely control for and ensure the unobtrusiveness of research applications and interventions. </a:t>
          </a:r>
          <a:endParaRPr lang="en-US" sz="2200" kern="120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F0A2C-3823-4A06-A79B-47C799A191D8}"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B3A2F-EE7C-4DDB-9C1B-8A2F96FD38AE}" type="slidenum">
              <a:rPr lang="en-GB" smtClean="0"/>
              <a:t>‹#›</a:t>
            </a:fld>
            <a:endParaRPr lang="en-GB"/>
          </a:p>
        </p:txBody>
      </p:sp>
    </p:spTree>
    <p:extLst>
      <p:ext uri="{BB962C8B-B14F-4D97-AF65-F5344CB8AC3E}">
        <p14:creationId xmlns:p14="http://schemas.microsoft.com/office/powerpoint/2010/main" val="30586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place the researcher at the centre of an analysis of the knowledge produced through social research</a:t>
            </a:r>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16</a:t>
            </a:fld>
            <a:endParaRPr lang="en-GB"/>
          </a:p>
        </p:txBody>
      </p:sp>
    </p:spTree>
    <p:extLst>
      <p:ext uri="{BB962C8B-B14F-4D97-AF65-F5344CB8AC3E}">
        <p14:creationId xmlns:p14="http://schemas.microsoft.com/office/powerpoint/2010/main" val="145186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GB">
                <a:solidFill>
                  <a:prstClr val="black"/>
                </a:solidFill>
              </a:rPr>
              <a:t>Qualitative data analysis</a:t>
            </a:r>
          </a:p>
        </p:txBody>
      </p:sp>
      <p:sp>
        <p:nvSpPr>
          <p:cNvPr id="5" name="Rectangle 7"/>
          <p:cNvSpPr>
            <a:spLocks noGrp="1" noChangeArrowheads="1"/>
          </p:cNvSpPr>
          <p:nvPr>
            <p:ph type="sldNum" sz="quarter" idx="5"/>
          </p:nvPr>
        </p:nvSpPr>
        <p:spPr>
          <a:ln/>
        </p:spPr>
        <p:txBody>
          <a:bodyPr/>
          <a:lstStyle/>
          <a:p>
            <a:fld id="{54AC3293-09BB-4101-9EE8-62FEA2A32876}" type="slidenum">
              <a:rPr lang="en-GB">
                <a:solidFill>
                  <a:prstClr val="black"/>
                </a:solidFill>
              </a:rPr>
              <a:pPr/>
              <a:t>17</a:t>
            </a:fld>
            <a:endParaRPr lang="en-GB">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sz="1200" dirty="0"/>
              <a:t>Qual. research acknowledges that: The researcher plays an important role in production &amp; interpretation of data. </a:t>
            </a:r>
          </a:p>
        </p:txBody>
      </p:sp>
    </p:spTree>
    <p:extLst>
      <p:ext uri="{BB962C8B-B14F-4D97-AF65-F5344CB8AC3E}">
        <p14:creationId xmlns:p14="http://schemas.microsoft.com/office/powerpoint/2010/main" val="302894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10/22/2025</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575995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10/22/2025</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6781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10/22/2025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01814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10/22/2025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13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10/22/2025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56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10/22/2025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2417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10/22/2025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8304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10/22/2025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34590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10/22/2025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541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10/22/2025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3296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10/22/2025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9345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10/22/2025</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89769823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40" r:id="rId3"/>
    <p:sldLayoutId id="2147483741" r:id="rId4"/>
    <p:sldLayoutId id="2147483742" r:id="rId5"/>
    <p:sldLayoutId id="2147483743" r:id="rId6"/>
    <p:sldLayoutId id="2147483744" r:id="rId7"/>
    <p:sldLayoutId id="2147483748" r:id="rId8"/>
    <p:sldLayoutId id="2147483745" r:id="rId9"/>
    <p:sldLayoutId id="2147483746" r:id="rId10"/>
    <p:sldLayoutId id="2147483747"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6775178" y="565846"/>
            <a:ext cx="4958128" cy="3755144"/>
          </a:xfrm>
        </p:spPr>
        <p:txBody>
          <a:bodyPr anchor="b">
            <a:normAutofit/>
          </a:bodyPr>
          <a:lstStyle/>
          <a:p>
            <a:pPr algn="l"/>
            <a:r>
              <a:rPr lang="en-GB">
                <a:solidFill>
                  <a:srgbClr val="FFFFFF"/>
                </a:solidFill>
              </a:rPr>
              <a:t>RESEARCH </a:t>
            </a:r>
            <a:r>
              <a:rPr lang="en-GB" dirty="0">
                <a:solidFill>
                  <a:srgbClr val="FFFFFF"/>
                </a:solidFill>
              </a:rPr>
              <a:t>PRINCIPLES </a:t>
            </a:r>
            <a:r>
              <a:rPr lang="en-GB">
                <a:solidFill>
                  <a:srgbClr val="FFFFFF"/>
                </a:solidFill>
              </a:rPr>
              <a:t>AND PHILOSOPHY</a:t>
            </a:r>
            <a:br>
              <a:rPr lang="en-GB">
                <a:solidFill>
                  <a:srgbClr val="FFFFFF"/>
                </a:solidFill>
              </a:rPr>
            </a:br>
            <a:br>
              <a:rPr lang="en-GB" dirty="0">
                <a:solidFill>
                  <a:srgbClr val="FFFFFF"/>
                </a:solidFill>
              </a:rPr>
            </a:br>
            <a:r>
              <a:rPr lang="en-GB" dirty="0">
                <a:solidFill>
                  <a:srgbClr val="FFFFFF"/>
                </a:solidFill>
              </a:rPr>
              <a:t>POSITIONALITY</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6775178" y="4456143"/>
            <a:ext cx="4958128" cy="1765055"/>
          </a:xfrm>
        </p:spPr>
        <p:txBody>
          <a:bodyPr anchor="t">
            <a:normAutofit/>
          </a:bodyPr>
          <a:lstStyle/>
          <a:p>
            <a:pPr algn="l"/>
            <a:endParaRPr lang="en-GB" sz="2200" dirty="0">
              <a:solidFill>
                <a:srgbClr val="FFFFFF"/>
              </a:solidFill>
            </a:endParaRPr>
          </a:p>
        </p:txBody>
      </p:sp>
    </p:spTree>
    <p:extLst>
      <p:ext uri="{BB962C8B-B14F-4D97-AF65-F5344CB8AC3E}">
        <p14:creationId xmlns:p14="http://schemas.microsoft.com/office/powerpoint/2010/main" val="231496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119D-7085-561B-AAE0-4468441C9725}"/>
              </a:ext>
            </a:extLst>
          </p:cNvPr>
          <p:cNvSpPr>
            <a:spLocks noGrp="1"/>
          </p:cNvSpPr>
          <p:nvPr>
            <p:ph type="title"/>
          </p:nvPr>
        </p:nvSpPr>
        <p:spPr/>
        <p:txBody>
          <a:bodyPr/>
          <a:lstStyle/>
          <a:p>
            <a:r>
              <a:rPr lang="en-GB" dirty="0"/>
              <a:t>Positionality</a:t>
            </a:r>
          </a:p>
        </p:txBody>
      </p:sp>
      <p:sp>
        <p:nvSpPr>
          <p:cNvPr id="3" name="Content Placeholder 2">
            <a:extLst>
              <a:ext uri="{FF2B5EF4-FFF2-40B4-BE49-F238E27FC236}">
                <a16:creationId xmlns:a16="http://schemas.microsoft.com/office/drawing/2014/main" id="{062D8C16-936A-C13B-CED0-3885B29FD6F9}"/>
              </a:ext>
            </a:extLst>
          </p:cNvPr>
          <p:cNvSpPr>
            <a:spLocks noGrp="1"/>
          </p:cNvSpPr>
          <p:nvPr>
            <p:ph idx="1"/>
          </p:nvPr>
        </p:nvSpPr>
        <p:spPr/>
        <p:txBody>
          <a:bodyPr/>
          <a:lstStyle/>
          <a:p>
            <a:r>
              <a:rPr lang="en-US" dirty="0"/>
              <a:t>POSITIONALITY REFERS TO THE STANCE OR POSITIONING OF YOU THE RESEARCHER, IN RELATION TO THE SOCIAL AND POLITICAL CONTEXT OF YOUR DOCTORAL RESEARCH - WHETHER THAT IS THE COMMUNITY, THE ORGANISATION OR THE PARTICIPANT GROUP</a:t>
            </a:r>
            <a:endParaRPr lang="en-GB" dirty="0"/>
          </a:p>
        </p:txBody>
      </p:sp>
    </p:spTree>
    <p:extLst>
      <p:ext uri="{BB962C8B-B14F-4D97-AF65-F5344CB8AC3E}">
        <p14:creationId xmlns:p14="http://schemas.microsoft.com/office/powerpoint/2010/main" val="80001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FCA98-C9B0-6F8B-4990-8F4863EDAFE9}"/>
              </a:ext>
            </a:extLst>
          </p:cNvPr>
          <p:cNvSpPr>
            <a:spLocks noGrp="1"/>
          </p:cNvSpPr>
          <p:nvPr>
            <p:ph type="title"/>
          </p:nvPr>
        </p:nvSpPr>
        <p:spPr/>
        <p:txBody>
          <a:bodyPr/>
          <a:lstStyle/>
          <a:p>
            <a:r>
              <a:rPr lang="en-GB" dirty="0"/>
              <a:t>What is your positionality?</a:t>
            </a:r>
          </a:p>
        </p:txBody>
      </p:sp>
      <p:sp>
        <p:nvSpPr>
          <p:cNvPr id="3" name="Content Placeholder 2">
            <a:extLst>
              <a:ext uri="{FF2B5EF4-FFF2-40B4-BE49-F238E27FC236}">
                <a16:creationId xmlns:a16="http://schemas.microsoft.com/office/drawing/2014/main" id="{1EB65A18-C135-4A00-BC36-E6D523FD1D7F}"/>
              </a:ext>
            </a:extLst>
          </p:cNvPr>
          <p:cNvSpPr>
            <a:spLocks noGrp="1"/>
          </p:cNvSpPr>
          <p:nvPr>
            <p:ph idx="1"/>
          </p:nvPr>
        </p:nvSpPr>
        <p:spPr/>
        <p:txBody>
          <a:bodyPr>
            <a:normAutofit lnSpcReduction="10000"/>
          </a:bodyPr>
          <a:lstStyle/>
          <a:p>
            <a:r>
              <a:rPr lang="en-GB" dirty="0"/>
              <a:t>Reflecting on, fleshing out, interrogating, and conveying your positionality relative to a research orientation is </a:t>
            </a:r>
            <a:r>
              <a:rPr lang="en-GB" b="1" dirty="0"/>
              <a:t>critical to ensuring the validity of your research stance</a:t>
            </a:r>
            <a:r>
              <a:rPr lang="en-GB" dirty="0"/>
              <a:t>. </a:t>
            </a:r>
          </a:p>
          <a:p>
            <a:endParaRPr lang="en-GB" dirty="0"/>
          </a:p>
          <a:p>
            <a:r>
              <a:rPr lang="en-GB" dirty="0"/>
              <a:t>After all, no one can be 100% objective. </a:t>
            </a:r>
          </a:p>
          <a:p>
            <a:endParaRPr lang="en-GB" dirty="0"/>
          </a:p>
          <a:p>
            <a:r>
              <a:rPr lang="en-GB" dirty="0"/>
              <a:t>The researcher’s beliefs, values systems, and moral stances are as fundamentally present and inseparable from the research process</a:t>
            </a:r>
            <a:r>
              <a:rPr lang="en-GB" dirty="0">
                <a:solidFill>
                  <a:srgbClr val="FFFFFF"/>
                </a:solidFill>
              </a:rPr>
              <a:t>. </a:t>
            </a:r>
          </a:p>
          <a:p>
            <a:endParaRPr lang="en-GB" dirty="0"/>
          </a:p>
        </p:txBody>
      </p:sp>
    </p:spTree>
    <p:extLst>
      <p:ext uri="{BB962C8B-B14F-4D97-AF65-F5344CB8AC3E}">
        <p14:creationId xmlns:p14="http://schemas.microsoft.com/office/powerpoint/2010/main" val="3751374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25" name="Picture 24">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extLst>
              <p:ext uri="{D42A27DB-BD31-4B8C-83A1-F6EECF244321}">
                <p14:modId xmlns:p14="http://schemas.microsoft.com/office/powerpoint/2010/main" val="39925795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6232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79E1-71B5-4BC4-9411-A5865E06D766}"/>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D2F3CA0B-B60B-482D-9E04-F355726BF801}"/>
              </a:ext>
            </a:extLst>
          </p:cNvPr>
          <p:cNvSpPr>
            <a:spLocks noGrp="1"/>
          </p:cNvSpPr>
          <p:nvPr>
            <p:ph idx="1"/>
          </p:nvPr>
        </p:nvSpPr>
        <p:spPr/>
        <p:txBody>
          <a:bodyPr>
            <a:normAutofit lnSpcReduction="10000"/>
          </a:bodyPr>
          <a:lstStyle/>
          <a:p>
            <a:r>
              <a:rPr lang="en-GB" dirty="0"/>
              <a:t>In addition to the technical qualitative and quantitative research methods for ensuring validity, a pre-emptive and fundamental step in attending to the ethics of the research process is to critically reflect on, flesh out, interrogate, and state one’s positionality. </a:t>
            </a:r>
          </a:p>
          <a:p>
            <a:endParaRPr lang="en-GB" dirty="0"/>
          </a:p>
          <a:p>
            <a:r>
              <a:rPr lang="en-GB" dirty="0"/>
              <a:t>A great place to labour with and develop one’s positionality is in a researcher reflection memo, which provides a safe, brave, intentional, self-reflexive, and critical space to consider and respond to questions about one’s positionality:</a:t>
            </a:r>
          </a:p>
        </p:txBody>
      </p:sp>
    </p:spTree>
    <p:extLst>
      <p:ext uri="{BB962C8B-B14F-4D97-AF65-F5344CB8AC3E}">
        <p14:creationId xmlns:p14="http://schemas.microsoft.com/office/powerpoint/2010/main" val="1764708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7296-4383-4F5E-9680-5C2B0E9E6AB8}"/>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F7E2DE61-1D33-4193-9091-619561F891ED}"/>
              </a:ext>
            </a:extLst>
          </p:cNvPr>
          <p:cNvSpPr>
            <a:spLocks noGrp="1"/>
          </p:cNvSpPr>
          <p:nvPr>
            <p:ph idx="1"/>
          </p:nvPr>
        </p:nvSpPr>
        <p:spPr/>
        <p:txBody>
          <a:bodyPr>
            <a:normAutofit lnSpcReduction="10000"/>
          </a:bodyPr>
          <a:lstStyle/>
          <a:p>
            <a:pPr marL="514350" indent="-514350" fontAlgn="base">
              <a:buFont typeface="+mj-lt"/>
              <a:buAutoNum type="arabicPeriod"/>
            </a:pPr>
            <a:r>
              <a:rPr lang="en-GB" dirty="0"/>
              <a:t>How do my personal, professional and/or intellectual positionalities (identities, contexts, experiences, and perspectives) cohere with or diverge from my research inquiries?</a:t>
            </a:r>
          </a:p>
          <a:p>
            <a:pPr marL="514350" indent="-514350" fontAlgn="base">
              <a:buFont typeface="+mj-lt"/>
              <a:buAutoNum type="arabicPeriod"/>
            </a:pPr>
            <a:r>
              <a:rPr lang="en-GB" dirty="0"/>
              <a:t>What legacies (personal, communal, societal, national, transnational and/or global) inform the social </a:t>
            </a:r>
            <a:r>
              <a:rPr lang="en-GB" dirty="0" err="1"/>
              <a:t>constructedness</a:t>
            </a:r>
            <a:r>
              <a:rPr lang="en-GB" dirty="0"/>
              <a:t> of my positionality?</a:t>
            </a:r>
          </a:p>
          <a:p>
            <a:pPr marL="514350" indent="-514350" fontAlgn="base">
              <a:buFont typeface="+mj-lt"/>
              <a:buAutoNum type="arabicPeriod"/>
            </a:pPr>
            <a:r>
              <a:rPr lang="en-GB" dirty="0"/>
              <a:t>In what ways, or not, am I conscientiously, or not, reifying, resisting, disrupting, and/or changing the constructs of my positionality through this research process?</a:t>
            </a:r>
          </a:p>
          <a:p>
            <a:endParaRPr lang="en-GB" dirty="0"/>
          </a:p>
        </p:txBody>
      </p:sp>
    </p:spTree>
    <p:extLst>
      <p:ext uri="{BB962C8B-B14F-4D97-AF65-F5344CB8AC3E}">
        <p14:creationId xmlns:p14="http://schemas.microsoft.com/office/powerpoint/2010/main" val="3026602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215A-3851-49D4-AA06-DD00CF29D99A}"/>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58654EBE-B0B2-4BA6-B3AD-0D0C50C9D75A}"/>
              </a:ext>
            </a:extLst>
          </p:cNvPr>
          <p:cNvSpPr>
            <a:spLocks noGrp="1"/>
          </p:cNvSpPr>
          <p:nvPr>
            <p:ph idx="1"/>
          </p:nvPr>
        </p:nvSpPr>
        <p:spPr/>
        <p:txBody>
          <a:bodyPr>
            <a:normAutofit lnSpcReduction="10000"/>
          </a:bodyPr>
          <a:lstStyle/>
          <a:p>
            <a:pPr marL="514350" indent="-514350" fontAlgn="base">
              <a:buFont typeface="+mj-lt"/>
              <a:buAutoNum type="arabicPeriod" startAt="4"/>
            </a:pPr>
            <a:r>
              <a:rPr lang="en-GB" dirty="0"/>
              <a:t>How has my own positionality changed, or not, over time, and why? In what ways has it remained static, and why? In what ways has it been dynamic, fluid, emerging and/or generative, and why?</a:t>
            </a:r>
          </a:p>
          <a:p>
            <a:pPr marL="514350" indent="-514350" fontAlgn="base">
              <a:buFont typeface="+mj-lt"/>
              <a:buAutoNum type="arabicPeriod" startAt="4"/>
            </a:pPr>
            <a:r>
              <a:rPr lang="en-GB" dirty="0"/>
              <a:t>How does my positionality recognize, honour, and/or problematize intersectional notions of difference (politics, economic class, race, ethnicity, nationality, citizenship, legality, age, ability, education, sexuality, gender, and/or religion?) as a conceptual praxis of analysis for my research context?</a:t>
            </a:r>
          </a:p>
          <a:p>
            <a:endParaRPr lang="en-GB" dirty="0"/>
          </a:p>
        </p:txBody>
      </p:sp>
    </p:spTree>
    <p:extLst>
      <p:ext uri="{BB962C8B-B14F-4D97-AF65-F5344CB8AC3E}">
        <p14:creationId xmlns:p14="http://schemas.microsoft.com/office/powerpoint/2010/main" val="1044914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00" y="0"/>
            <a:ext cx="122013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descr="Chart, diagram, radar chart&#10;&#10;Description automatically generated">
            <a:extLst>
              <a:ext uri="{FF2B5EF4-FFF2-40B4-BE49-F238E27FC236}">
                <a16:creationId xmlns:a16="http://schemas.microsoft.com/office/drawing/2014/main" id="{23EAC424-5F0D-4BAE-B339-A0897B5515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7" r="1" b="1"/>
          <a:stretch/>
        </p:blipFill>
        <p:spPr bwMode="auto">
          <a:xfrm>
            <a:off x="-6250" y="10"/>
            <a:ext cx="12198250" cy="626588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3AE72DA6-F609-4537-9EE4-D12F65EC7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0" y="6244106"/>
            <a:ext cx="12198250" cy="6295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3">
            <a:extLst>
              <a:ext uri="{FF2B5EF4-FFF2-40B4-BE49-F238E27FC236}">
                <a16:creationId xmlns:a16="http://schemas.microsoft.com/office/drawing/2014/main" id="{CFCC99BD-E9C3-4B27-AE3E-DF04A5F39A08}"/>
              </a:ext>
            </a:extLst>
          </p:cNvPr>
          <p:cNvSpPr/>
          <p:nvPr/>
        </p:nvSpPr>
        <p:spPr>
          <a:xfrm>
            <a:off x="4501662" y="4839286"/>
            <a:ext cx="1322363" cy="32355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9E2D5757-376D-4733-9AB6-BCCDF1A2E706}"/>
              </a:ext>
            </a:extLst>
          </p:cNvPr>
          <p:cNvSpPr/>
          <p:nvPr/>
        </p:nvSpPr>
        <p:spPr>
          <a:xfrm>
            <a:off x="3587262" y="5162843"/>
            <a:ext cx="1899138" cy="77372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70868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B39E6AE0-5F1E-470C-B7B3-3D955098BABD}"/>
              </a:ext>
            </a:extLst>
          </p:cNvPr>
          <p:cNvPicPr>
            <a:picLocks noChangeAspect="1"/>
          </p:cNvPicPr>
          <p:nvPr/>
        </p:nvPicPr>
        <p:blipFill rotWithShape="1">
          <a:blip r:embed="rId3">
            <a:alphaModFix/>
          </a:blip>
          <a:srcRect t="7464" b="8266"/>
          <a:stretch/>
        </p:blipFill>
        <p:spPr>
          <a:xfrm>
            <a:off x="20" y="10"/>
            <a:ext cx="12191980" cy="6857990"/>
          </a:xfrm>
          <a:prstGeom prst="rect">
            <a:avLst/>
          </a:prstGeom>
        </p:spPr>
      </p:pic>
      <p:sp>
        <p:nvSpPr>
          <p:cNvPr id="16" name="Frame 15">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ame 17">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2E57CBA-5A7C-409D-83A8-9B9101FE4DEC}"/>
              </a:ext>
            </a:extLst>
          </p:cNvPr>
          <p:cNvSpPr>
            <a:spLocks noGrp="1"/>
          </p:cNvSpPr>
          <p:nvPr>
            <p:ph type="title"/>
          </p:nvPr>
        </p:nvSpPr>
        <p:spPr>
          <a:xfrm>
            <a:off x="996275" y="2209800"/>
            <a:ext cx="10128925" cy="1600200"/>
          </a:xfrm>
        </p:spPr>
        <p:txBody>
          <a:bodyPr vert="horz" lIns="91440" tIns="45720" rIns="91440" bIns="45720" rtlCol="0" anchor="b">
            <a:normAutofit/>
          </a:bodyPr>
          <a:lstStyle/>
          <a:p>
            <a:pPr algn="ctr"/>
            <a:r>
              <a:rPr lang="en-US">
                <a:solidFill>
                  <a:srgbClr val="FFFFFF"/>
                </a:solidFill>
              </a:rPr>
              <a:t>NEXT BLANK POSITIONALITY MAP</a:t>
            </a:r>
          </a:p>
        </p:txBody>
      </p:sp>
      <p:pic>
        <p:nvPicPr>
          <p:cNvPr id="20" name="Picture 19">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rcRect l="829"/>
          <a:stretch>
            <a:fillRect/>
          </a:stretch>
        </p:blipFill>
        <p:spPr>
          <a:xfrm>
            <a:off x="18661"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22" name="Picture 21">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alphaModFix amt="8000"/>
            <a:extLst>
              <a:ext uri="{28A0092B-C50C-407E-A947-70E740481C1C}">
                <a14:useLocalDpi xmlns:a14="http://schemas.microsoft.com/office/drawing/2010/main" val="0"/>
              </a:ext>
            </a:extLst>
          </a:blip>
          <a:srcRect l="19483" b="19117"/>
          <a:stretch/>
        </p:blipFill>
        <p:spPr>
          <a:xfrm rot="5400000">
            <a:off x="381679" y="-364574"/>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71300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9E17-2AA1-B48F-BBB9-5AC01DA03176}"/>
              </a:ext>
            </a:extLst>
          </p:cNvPr>
          <p:cNvSpPr>
            <a:spLocks noGrp="1"/>
          </p:cNvSpPr>
          <p:nvPr>
            <p:ph type="title"/>
          </p:nvPr>
        </p:nvSpPr>
        <p:spPr/>
        <p:txBody>
          <a:bodyPr/>
          <a:lstStyle/>
          <a:p>
            <a:r>
              <a:rPr lang="en-GB" dirty="0"/>
              <a:t>Key reading</a:t>
            </a:r>
          </a:p>
        </p:txBody>
      </p:sp>
      <p:sp>
        <p:nvSpPr>
          <p:cNvPr id="3" name="Content Placeholder 2">
            <a:extLst>
              <a:ext uri="{FF2B5EF4-FFF2-40B4-BE49-F238E27FC236}">
                <a16:creationId xmlns:a16="http://schemas.microsoft.com/office/drawing/2014/main" id="{E05E8175-3294-9D5C-5D2A-5908AA3CE419}"/>
              </a:ext>
            </a:extLst>
          </p:cNvPr>
          <p:cNvSpPr>
            <a:spLocks noGrp="1"/>
          </p:cNvSpPr>
          <p:nvPr>
            <p:ph idx="1"/>
          </p:nvPr>
        </p:nvSpPr>
        <p:spPr>
          <a:xfrm>
            <a:off x="458694" y="1949450"/>
            <a:ext cx="11733306" cy="4195763"/>
          </a:xfrm>
        </p:spPr>
        <p:txBody>
          <a:bodyPr/>
          <a:lstStyle/>
          <a:p>
            <a:r>
              <a:rPr lang="en-GB" dirty="0"/>
              <a:t>Jacobson, D. and Mustafa, N. (2019). Social Identity Map: A Reflexivity Tool for Practicing Explicit Positionality in Critical Qualitative Research. </a:t>
            </a:r>
            <a:r>
              <a:rPr lang="en-GB" i="1" dirty="0"/>
              <a:t>International Journal of Qualitative Methods</a:t>
            </a:r>
            <a:r>
              <a:rPr lang="en-GB" dirty="0"/>
              <a:t>, 18, pp.1-12.</a:t>
            </a:r>
          </a:p>
          <a:p>
            <a:pPr marL="0" indent="0">
              <a:buNone/>
            </a:pPr>
            <a:endParaRPr lang="en-GB" dirty="0"/>
          </a:p>
        </p:txBody>
      </p:sp>
    </p:spTree>
    <p:extLst>
      <p:ext uri="{BB962C8B-B14F-4D97-AF65-F5344CB8AC3E}">
        <p14:creationId xmlns:p14="http://schemas.microsoft.com/office/powerpoint/2010/main" val="2331347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2050" name="Picture 2" descr="Image result for BLANK POSITIONALITY MAP">
            <a:extLst>
              <a:ext uri="{FF2B5EF4-FFF2-40B4-BE49-F238E27FC236}">
                <a16:creationId xmlns:a16="http://schemas.microsoft.com/office/drawing/2014/main" id="{8A2C6249-392B-4CCE-9EDB-78A6B38688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83" r="13570" b="2"/>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BA75D2-0D39-4036-BE34-33BD781111A7}"/>
              </a:ext>
            </a:extLst>
          </p:cNvPr>
          <p:cNvSpPr txBox="1"/>
          <p:nvPr/>
        </p:nvSpPr>
        <p:spPr>
          <a:xfrm>
            <a:off x="787791" y="6372665"/>
            <a:ext cx="4642338" cy="369332"/>
          </a:xfrm>
          <a:prstGeom prst="rect">
            <a:avLst/>
          </a:prstGeom>
          <a:noFill/>
        </p:spPr>
        <p:txBody>
          <a:bodyPr wrap="square" rtlCol="0">
            <a:spAutoFit/>
          </a:bodyPr>
          <a:lstStyle/>
          <a:p>
            <a:r>
              <a:rPr lang="en-GB" dirty="0"/>
              <a:t>FIGURE 1 MAPPING SOCIAL IDENTITY</a:t>
            </a:r>
          </a:p>
        </p:txBody>
      </p:sp>
    </p:spTree>
    <p:extLst>
      <p:ext uri="{BB962C8B-B14F-4D97-AF65-F5344CB8AC3E}">
        <p14:creationId xmlns:p14="http://schemas.microsoft.com/office/powerpoint/2010/main" val="2412582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D95-F9A9-48C8-9189-364019691504}"/>
              </a:ext>
            </a:extLst>
          </p:cNvPr>
          <p:cNvSpPr>
            <a:spLocks noGrp="1"/>
          </p:cNvSpPr>
          <p:nvPr>
            <p:ph type="title"/>
          </p:nvPr>
        </p:nvSpPr>
        <p:spPr/>
        <p:txBody>
          <a:bodyPr/>
          <a:lstStyle/>
          <a:p>
            <a:r>
              <a:rPr lang="en-GB" dirty="0"/>
              <a:t>HOW TO USE THE MAP</a:t>
            </a:r>
          </a:p>
        </p:txBody>
      </p:sp>
      <p:sp>
        <p:nvSpPr>
          <p:cNvPr id="3" name="Content Placeholder 2">
            <a:extLst>
              <a:ext uri="{FF2B5EF4-FFF2-40B4-BE49-F238E27FC236}">
                <a16:creationId xmlns:a16="http://schemas.microsoft.com/office/drawing/2014/main" id="{2F7616D7-1F3C-41A7-BFA1-28A5A0389E71}"/>
              </a:ext>
            </a:extLst>
          </p:cNvPr>
          <p:cNvSpPr>
            <a:spLocks noGrp="1"/>
          </p:cNvSpPr>
          <p:nvPr>
            <p:ph idx="1"/>
          </p:nvPr>
        </p:nvSpPr>
        <p:spPr/>
        <p:txBody>
          <a:bodyPr>
            <a:normAutofit fontScale="92500" lnSpcReduction="10000"/>
          </a:bodyPr>
          <a:lstStyle/>
          <a:p>
            <a:r>
              <a:rPr lang="en-GB" dirty="0"/>
              <a:t>Mapping our social identity is by no means the end to understanding our positionality but instead is a starting point and a tool to help researchers be explicitly reflexive about their positionality. Because this map is a starting point, we encourage the learner (the individual using the map to reflect on their social identity) to begin their mapping by identifying their class, citizenship, ability, age, race, sexual orientation, cis/trans status, and gender (see Figure 1). Those using this map are encouraged to add to it by creating additional groupings (Tier 1; see Figure 2) that they identify as important contributors to their unique social identity </a:t>
            </a:r>
            <a:r>
              <a:rPr lang="en-GB" b="1" dirty="0"/>
              <a:t>as well as removing any they feel do not apply.</a:t>
            </a:r>
          </a:p>
        </p:txBody>
      </p:sp>
    </p:spTree>
    <p:extLst>
      <p:ext uri="{BB962C8B-B14F-4D97-AF65-F5344CB8AC3E}">
        <p14:creationId xmlns:p14="http://schemas.microsoft.com/office/powerpoint/2010/main" val="979666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3074" name="Picture 2" descr="Image result for BLANK POSITIONALITY MAP">
            <a:extLst>
              <a:ext uri="{FF2B5EF4-FFF2-40B4-BE49-F238E27FC236}">
                <a16:creationId xmlns:a16="http://schemas.microsoft.com/office/drawing/2014/main" id="{E19B121D-0F9A-451A-BAC6-AD0065D326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92" r="1" b="5224"/>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713FD8-56C2-44A6-8AE8-A60DCF76A3F6}"/>
              </a:ext>
            </a:extLst>
          </p:cNvPr>
          <p:cNvSpPr txBox="1"/>
          <p:nvPr/>
        </p:nvSpPr>
        <p:spPr>
          <a:xfrm>
            <a:off x="464234" y="6316394"/>
            <a:ext cx="5486400" cy="369332"/>
          </a:xfrm>
          <a:prstGeom prst="rect">
            <a:avLst/>
          </a:prstGeom>
          <a:noFill/>
        </p:spPr>
        <p:txBody>
          <a:bodyPr wrap="square" rtlCol="0">
            <a:spAutoFit/>
          </a:bodyPr>
          <a:lstStyle/>
          <a:p>
            <a:r>
              <a:rPr lang="en-GB" dirty="0"/>
              <a:t>FIGURE 2 COMPLETED MAP DJ</a:t>
            </a:r>
          </a:p>
        </p:txBody>
      </p:sp>
    </p:spTree>
    <p:extLst>
      <p:ext uri="{BB962C8B-B14F-4D97-AF65-F5344CB8AC3E}">
        <p14:creationId xmlns:p14="http://schemas.microsoft.com/office/powerpoint/2010/main" val="2802757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7" name="Picture 13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9" name="Rectangle 1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1" name="Rectangle 1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3" name="Rectangle 14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98" name="Picture 2" descr="Image result for COMPLETED POSITIONALITY MAP NM">
            <a:extLst>
              <a:ext uri="{FF2B5EF4-FFF2-40B4-BE49-F238E27FC236}">
                <a16:creationId xmlns:a16="http://schemas.microsoft.com/office/drawing/2014/main" id="{565B4239-D763-4D80-A328-2EB69675EA2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868"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145" name="Group 14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6" name="Picture 14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7" name="Picture 14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F5F409F-DBDF-4299-B840-E72E89735555}"/>
              </a:ext>
            </a:extLst>
          </p:cNvPr>
          <p:cNvSpPr txBox="1"/>
          <p:nvPr/>
        </p:nvSpPr>
        <p:spPr>
          <a:xfrm>
            <a:off x="1219202" y="3429000"/>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endParaRPr lang="en-US" dirty="0">
              <a:solidFill>
                <a:srgbClr val="FFFFFF"/>
              </a:solidFill>
            </a:endParaRPr>
          </a:p>
        </p:txBody>
      </p:sp>
      <p:sp>
        <p:nvSpPr>
          <p:cNvPr id="3" name="TextBox 2">
            <a:extLst>
              <a:ext uri="{FF2B5EF4-FFF2-40B4-BE49-F238E27FC236}">
                <a16:creationId xmlns:a16="http://schemas.microsoft.com/office/drawing/2014/main" id="{075BF494-08A4-4A78-A6D3-15A514D5B8FE}"/>
              </a:ext>
            </a:extLst>
          </p:cNvPr>
          <p:cNvSpPr txBox="1"/>
          <p:nvPr/>
        </p:nvSpPr>
        <p:spPr>
          <a:xfrm>
            <a:off x="154745" y="6231988"/>
            <a:ext cx="2785403" cy="646331"/>
          </a:xfrm>
          <a:prstGeom prst="rect">
            <a:avLst/>
          </a:prstGeom>
          <a:noFill/>
        </p:spPr>
        <p:txBody>
          <a:bodyPr wrap="square" rtlCol="0">
            <a:spAutoFit/>
          </a:bodyPr>
          <a:lstStyle/>
          <a:p>
            <a:r>
              <a:rPr lang="en-GB" dirty="0"/>
              <a:t>FIGURE 3 COMPLETED MAP NM</a:t>
            </a:r>
          </a:p>
        </p:txBody>
      </p:sp>
    </p:spTree>
    <p:extLst>
      <p:ext uri="{BB962C8B-B14F-4D97-AF65-F5344CB8AC3E}">
        <p14:creationId xmlns:p14="http://schemas.microsoft.com/office/powerpoint/2010/main" val="4286217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 name="Rectangle 12">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 name="Group 14">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6" name="Picture 15">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7" name="Picture 16">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2" name="Rectangle 18">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0">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508093-B9E3-9649-9FA1-BCE630B3F6FD}"/>
              </a:ext>
            </a:extLst>
          </p:cNvPr>
          <p:cNvSpPr>
            <a:spLocks noGrp="1"/>
          </p:cNvSpPr>
          <p:nvPr>
            <p:ph type="title"/>
          </p:nvPr>
        </p:nvSpPr>
        <p:spPr>
          <a:xfrm>
            <a:off x="1143318" y="914400"/>
            <a:ext cx="4952681" cy="5105400"/>
          </a:xfrm>
        </p:spPr>
        <p:txBody>
          <a:bodyPr anchor="ctr">
            <a:normAutofit/>
          </a:bodyPr>
          <a:lstStyle/>
          <a:p>
            <a:r>
              <a:rPr lang="en-GB" dirty="0">
                <a:latin typeface="Calibri" charset="0"/>
                <a:ea typeface="Calibri" charset="0"/>
                <a:cs typeface="Calibri" charset="0"/>
              </a:rPr>
              <a:t>“</a:t>
            </a:r>
            <a:r>
              <a:rPr lang="en-US" i="1" dirty="0">
                <a:latin typeface="Calibri" charset="0"/>
                <a:ea typeface="Calibri" charset="0"/>
                <a:cs typeface="Calibri" charset="0"/>
              </a:rPr>
              <a:t>Doing qualitative research is by nature a reflective and recursive process." (Ely et al, 1991: 179)</a:t>
            </a:r>
            <a:br>
              <a:rPr lang="en-GB" dirty="0">
                <a:latin typeface="Calibri" charset="0"/>
                <a:ea typeface="Calibri" charset="0"/>
                <a:cs typeface="Calibri" charset="0"/>
              </a:rPr>
            </a:br>
            <a:endParaRPr lang="en-US" dirty="0"/>
          </a:p>
        </p:txBody>
      </p:sp>
      <p:sp>
        <p:nvSpPr>
          <p:cNvPr id="6" name="Content Placeholder 5">
            <a:extLst>
              <a:ext uri="{FF2B5EF4-FFF2-40B4-BE49-F238E27FC236}">
                <a16:creationId xmlns:a16="http://schemas.microsoft.com/office/drawing/2014/main" id="{AA2C3F8A-C9B1-8540-A333-5F19717A10B6}"/>
              </a:ext>
            </a:extLst>
          </p:cNvPr>
          <p:cNvSpPr>
            <a:spLocks noGrp="1"/>
          </p:cNvSpPr>
          <p:nvPr>
            <p:ph idx="1"/>
          </p:nvPr>
        </p:nvSpPr>
        <p:spPr>
          <a:xfrm>
            <a:off x="6324601" y="914400"/>
            <a:ext cx="4800600" cy="5105400"/>
          </a:xfrm>
        </p:spPr>
        <p:txBody>
          <a:bodyPr anchor="ctr">
            <a:normAutofit/>
          </a:bodyPr>
          <a:lstStyle/>
          <a:p>
            <a:r>
              <a:rPr lang="en-GB" sz="1800" dirty="0">
                <a:latin typeface="Calibri" charset="0"/>
                <a:ea typeface="Calibri" charset="0"/>
                <a:cs typeface="Calibri" charset="0"/>
              </a:rPr>
              <a:t>What does reflexivity mean?</a:t>
            </a:r>
          </a:p>
          <a:p>
            <a:r>
              <a:rPr lang="en-GB" sz="1800" dirty="0"/>
              <a:t>Activity 1: DISCUSS AS A GROUP</a:t>
            </a:r>
            <a:r>
              <a:rPr lang="en-GB" sz="1800" dirty="0">
                <a:latin typeface="Calibri" charset="0"/>
                <a:ea typeface="Calibri" charset="0"/>
                <a:cs typeface="Calibri" charset="0"/>
              </a:rPr>
              <a:t> </a:t>
            </a:r>
          </a:p>
          <a:p>
            <a:endParaRPr lang="en-US" sz="1800" dirty="0"/>
          </a:p>
        </p:txBody>
      </p:sp>
    </p:spTree>
    <p:extLst>
      <p:ext uri="{BB962C8B-B14F-4D97-AF65-F5344CB8AC3E}">
        <p14:creationId xmlns:p14="http://schemas.microsoft.com/office/powerpoint/2010/main" val="1612182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3" name="Picture 12">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9" name="Rectangle 15">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7">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318" y="914400"/>
            <a:ext cx="5236971" cy="5105400"/>
          </a:xfrm>
        </p:spPr>
        <p:txBody>
          <a:bodyPr anchor="ctr">
            <a:normAutofit/>
          </a:bodyPr>
          <a:lstStyle/>
          <a:p>
            <a:r>
              <a:rPr lang="en-GB" dirty="0"/>
              <a:t>Developing reflexive research practice</a:t>
            </a:r>
          </a:p>
        </p:txBody>
      </p:sp>
      <p:sp>
        <p:nvSpPr>
          <p:cNvPr id="3" name="Content Placeholder 2"/>
          <p:cNvSpPr>
            <a:spLocks noGrp="1"/>
          </p:cNvSpPr>
          <p:nvPr>
            <p:ph sz="quarter" idx="1"/>
          </p:nvPr>
        </p:nvSpPr>
        <p:spPr>
          <a:xfrm>
            <a:off x="6324601" y="914400"/>
            <a:ext cx="4800600" cy="5105400"/>
          </a:xfrm>
        </p:spPr>
        <p:txBody>
          <a:bodyPr anchor="ctr">
            <a:normAutofit/>
          </a:bodyPr>
          <a:lstStyle/>
          <a:p>
            <a:pPr marL="320040" lvl="1" indent="0">
              <a:lnSpc>
                <a:spcPct val="100000"/>
              </a:lnSpc>
              <a:buNone/>
            </a:pPr>
            <a:r>
              <a:rPr lang="en-US" sz="1700" i="1">
                <a:latin typeface="Calibri" charset="0"/>
                <a:ea typeface="Calibri" charset="0"/>
                <a:cs typeface="Calibri" charset="0"/>
              </a:rPr>
              <a:t>“..the process of reflexivity is an attempt to identify, do something about, and acknowledge the limitations of the research: its location, its subjects, its process, its theoretical context, its data, its analysis, and how accounts recognize that the construction of knowledge takes place in the world and not apart from it. ... For us, being reflexive in doing research is part of being honest and ethically mature in research practice that requires researchers to `stop being "shamans" of objectivity' (Ruby, 1980: 154). </a:t>
            </a:r>
            <a:endParaRPr lang="en-GB" sz="1700">
              <a:latin typeface="Calibri" charset="0"/>
              <a:ea typeface="Calibri" charset="0"/>
              <a:cs typeface="Calibri" charset="0"/>
            </a:endParaRPr>
          </a:p>
          <a:p>
            <a:pPr marL="320040" lvl="1" indent="0">
              <a:lnSpc>
                <a:spcPct val="100000"/>
              </a:lnSpc>
              <a:buNone/>
            </a:pPr>
            <a:endParaRPr lang="en-GB" sz="1700">
              <a:latin typeface="Calibri" charset="0"/>
              <a:ea typeface="Calibri" charset="0"/>
              <a:cs typeface="Calibri" charset="0"/>
            </a:endParaRPr>
          </a:p>
          <a:p>
            <a:pPr marL="834390" lvl="1" indent="-514350">
              <a:lnSpc>
                <a:spcPct val="100000"/>
              </a:lnSpc>
              <a:buAutoNum type="alphaLcPeriod"/>
            </a:pPr>
            <a:r>
              <a:rPr lang="en-GB" sz="1700">
                <a:latin typeface="Calibri" charset="0"/>
                <a:ea typeface="Calibri" charset="0"/>
                <a:cs typeface="Calibri" charset="0"/>
              </a:rPr>
              <a:t>Researcher’s </a:t>
            </a:r>
            <a:r>
              <a:rPr lang="en-GB" sz="1700" i="1">
                <a:latin typeface="Calibri" charset="0"/>
                <a:ea typeface="Calibri" charset="0"/>
                <a:cs typeface="Calibri" charset="0"/>
              </a:rPr>
              <a:t>positionality </a:t>
            </a:r>
          </a:p>
          <a:p>
            <a:pPr marL="834390" lvl="1" indent="-514350">
              <a:lnSpc>
                <a:spcPct val="100000"/>
              </a:lnSpc>
              <a:buAutoNum type="alphaLcPeriod"/>
            </a:pPr>
            <a:r>
              <a:rPr lang="en-GB" sz="1700">
                <a:latin typeface="Calibri" charset="0"/>
                <a:ea typeface="Calibri" charset="0"/>
                <a:cs typeface="Calibri" charset="0"/>
              </a:rPr>
              <a:t>Interaction with participants in their social location</a:t>
            </a:r>
          </a:p>
          <a:p>
            <a:pPr marL="834390" lvl="1" indent="-514350">
              <a:lnSpc>
                <a:spcPct val="100000"/>
              </a:lnSpc>
              <a:buAutoNum type="alphaLcPeriod"/>
            </a:pPr>
            <a:r>
              <a:rPr lang="en-GB" sz="1700">
                <a:latin typeface="Calibri" charset="0"/>
                <a:ea typeface="Calibri" charset="0"/>
                <a:cs typeface="Calibri" charset="0"/>
              </a:rPr>
              <a:t>How gender-power relations play out in the process of data collection?</a:t>
            </a:r>
          </a:p>
          <a:p>
            <a:pPr>
              <a:lnSpc>
                <a:spcPct val="100000"/>
              </a:lnSpc>
            </a:pPr>
            <a:endParaRPr lang="en-GB" sz="1700">
              <a:latin typeface="Calibri" charset="0"/>
              <a:ea typeface="Calibri" charset="0"/>
              <a:cs typeface="Calibri" charset="0"/>
            </a:endParaRPr>
          </a:p>
        </p:txBody>
      </p:sp>
    </p:spTree>
    <p:extLst>
      <p:ext uri="{BB962C8B-B14F-4D97-AF65-F5344CB8AC3E}">
        <p14:creationId xmlns:p14="http://schemas.microsoft.com/office/powerpoint/2010/main" val="2829955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4973" y="115888"/>
            <a:ext cx="10445924" cy="1371600"/>
          </a:xfrm>
        </p:spPr>
        <p:txBody>
          <a:bodyPr/>
          <a:lstStyle/>
          <a:p>
            <a:r>
              <a:rPr lang="en-GB" sz="3600" dirty="0"/>
              <a:t>Some considerations to ensure reflexivity in research</a:t>
            </a:r>
          </a:p>
        </p:txBody>
      </p:sp>
      <p:sp>
        <p:nvSpPr>
          <p:cNvPr id="7171" name="Rectangle 3"/>
          <p:cNvSpPr>
            <a:spLocks noGrp="1" noChangeArrowheads="1"/>
          </p:cNvSpPr>
          <p:nvPr>
            <p:ph sz="quarter" idx="1"/>
          </p:nvPr>
        </p:nvSpPr>
        <p:spPr>
          <a:xfrm>
            <a:off x="486229" y="1676399"/>
            <a:ext cx="11098230" cy="5107459"/>
          </a:xfrm>
        </p:spPr>
        <p:txBody>
          <a:bodyPr>
            <a:normAutofit/>
          </a:bodyPr>
          <a:lstStyle/>
          <a:p>
            <a:pPr>
              <a:lnSpc>
                <a:spcPct val="90000"/>
              </a:lnSpc>
            </a:pPr>
            <a:r>
              <a:rPr lang="en-GB" sz="3000" dirty="0">
                <a:latin typeface="Calibri" charset="0"/>
                <a:ea typeface="Calibri" charset="0"/>
                <a:cs typeface="Calibri" charset="0"/>
              </a:rPr>
              <a:t>A researcher needs to find a balance between:</a:t>
            </a:r>
          </a:p>
          <a:p>
            <a:pPr>
              <a:lnSpc>
                <a:spcPct val="90000"/>
              </a:lnSpc>
              <a:buFont typeface="Wingdings" pitchFamily="2" charset="2"/>
              <a:buNone/>
            </a:pPr>
            <a:endParaRPr lang="en-GB" sz="40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Trying to suspend judgements, trying to be objective, record only what is observed</a:t>
            </a:r>
          </a:p>
          <a:p>
            <a:pPr algn="ct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 </a:t>
            </a:r>
          </a:p>
          <a:p>
            <a:pPr algn="ctr">
              <a:lnSpc>
                <a:spcPct val="90000"/>
              </a:lnSpc>
              <a:buFont typeface="Wingdings" pitchFamily="2" charset="2"/>
              <a:buNone/>
            </a:pPr>
            <a:r>
              <a:rPr lang="en-GB" sz="2400" dirty="0">
                <a:latin typeface="Calibri" charset="0"/>
                <a:ea typeface="Calibri" charset="0"/>
                <a:cs typeface="Calibri" charset="0"/>
              </a:rPr>
              <a:t>Acknowledging that one’s own agenda, values, personal experiences, social background affect interpretation</a:t>
            </a:r>
          </a:p>
        </p:txBody>
      </p:sp>
      <p:sp>
        <p:nvSpPr>
          <p:cNvPr id="7174" name="AutoShape 6"/>
          <p:cNvSpPr>
            <a:spLocks noChangeArrowheads="1"/>
          </p:cNvSpPr>
          <p:nvPr/>
        </p:nvSpPr>
        <p:spPr bwMode="auto">
          <a:xfrm>
            <a:off x="5462060" y="3429000"/>
            <a:ext cx="865188" cy="649288"/>
          </a:xfrm>
          <a:prstGeom prst="upDownArrow">
            <a:avLst>
              <a:gd name="adj1" fmla="val 50000"/>
              <a:gd name="adj2" fmla="val 20000"/>
            </a:avLst>
          </a:prstGeom>
          <a:solidFill>
            <a:schemeClr val="accent1"/>
          </a:solidFill>
          <a:ln w="9525">
            <a:solidFill>
              <a:schemeClr val="tx1"/>
            </a:solidFill>
            <a:miter lim="800000"/>
            <a:headEnd/>
            <a:tailEnd/>
          </a:ln>
          <a:effectLst/>
        </p:spPr>
        <p:txBody>
          <a:bodyPr vert="eaVert" wrap="none" anchor="ctr"/>
          <a:lstStyle/>
          <a:p>
            <a:endParaRPr lang="en-GB">
              <a:solidFill>
                <a:prstClr val="black"/>
              </a:solidFill>
            </a:endParaRPr>
          </a:p>
        </p:txBody>
      </p:sp>
      <p:sp>
        <p:nvSpPr>
          <p:cNvPr id="2" name="Rectangle 1"/>
          <p:cNvSpPr/>
          <p:nvPr/>
        </p:nvSpPr>
        <p:spPr>
          <a:xfrm>
            <a:off x="607541" y="2683477"/>
            <a:ext cx="10857176" cy="26064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9678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D9E40-E32B-DF79-7E2B-2EB465625000}"/>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9CE6C53E-7570-4891-7032-BBE8DA8ABCEA}"/>
              </a:ext>
            </a:extLst>
          </p:cNvPr>
          <p:cNvSpPr>
            <a:spLocks noGrp="1"/>
          </p:cNvSpPr>
          <p:nvPr>
            <p:ph idx="1"/>
          </p:nvPr>
        </p:nvSpPr>
        <p:spPr/>
        <p:txBody>
          <a:bodyPr/>
          <a:lstStyle/>
          <a:p>
            <a:pPr marL="0" indent="0">
              <a:buNone/>
            </a:pPr>
            <a:r>
              <a:rPr lang="en-GB" dirty="0"/>
              <a:t>Review the article by </a:t>
            </a:r>
            <a:r>
              <a:rPr lang="en-GB" sz="2400" dirty="0"/>
              <a:t>Bourke (2014)</a:t>
            </a:r>
          </a:p>
          <a:p>
            <a:pPr marL="914400" lvl="2" indent="0">
              <a:buNone/>
            </a:pPr>
            <a:r>
              <a:rPr lang="en-GB" dirty="0">
                <a:highlight>
                  <a:srgbClr val="00FFFF"/>
                </a:highlight>
              </a:rPr>
              <a:t>Provide a summary on the main topics of the article and your own thoughts</a:t>
            </a:r>
          </a:p>
          <a:p>
            <a:endParaRPr lang="en-GB" dirty="0"/>
          </a:p>
          <a:p>
            <a:pPr marL="0" indent="0">
              <a:buNone/>
            </a:pPr>
            <a:r>
              <a:rPr lang="en-GB" dirty="0"/>
              <a:t>Read the article by Harris (2006)</a:t>
            </a:r>
          </a:p>
          <a:p>
            <a:pPr marL="0" indent="0">
              <a:buNone/>
            </a:pPr>
            <a:r>
              <a:rPr lang="en-GB" dirty="0"/>
              <a:t> 	</a:t>
            </a:r>
            <a:r>
              <a:rPr lang="en-GB" sz="2000" dirty="0">
                <a:highlight>
                  <a:srgbClr val="00FFFF"/>
                </a:highlight>
              </a:rPr>
              <a:t>How important is reflexivity in qualitative research?</a:t>
            </a:r>
          </a:p>
        </p:txBody>
      </p:sp>
    </p:spTree>
    <p:extLst>
      <p:ext uri="{BB962C8B-B14F-4D97-AF65-F5344CB8AC3E}">
        <p14:creationId xmlns:p14="http://schemas.microsoft.com/office/powerpoint/2010/main" val="25057003"/>
      </p:ext>
    </p:extLst>
  </p:cSld>
  <p:clrMapOvr>
    <a:masterClrMapping/>
  </p:clrMapOvr>
</p:sld>
</file>

<file path=ppt/theme/theme1.xml><?xml version="1.0" encoding="utf-8"?>
<a:theme xmlns:a="http://schemas.openxmlformats.org/drawingml/2006/main" name="DappledVTI">
  <a:themeElements>
    <a:clrScheme name="AnalogousFromRegularSeedLeftStep">
      <a:dk1>
        <a:srgbClr val="000000"/>
      </a:dk1>
      <a:lt1>
        <a:srgbClr val="FFFFFF"/>
      </a:lt1>
      <a:dk2>
        <a:srgbClr val="311C24"/>
      </a:dk2>
      <a:lt2>
        <a:srgbClr val="F0F1F3"/>
      </a:lt2>
      <a:accent1>
        <a:srgbClr val="B79F20"/>
      </a:accent1>
      <a:accent2>
        <a:srgbClr val="D56817"/>
      </a:accent2>
      <a:accent3>
        <a:srgbClr val="E72B29"/>
      </a:accent3>
      <a:accent4>
        <a:srgbClr val="D51765"/>
      </a:accent4>
      <a:accent5>
        <a:srgbClr val="E729C6"/>
      </a:accent5>
      <a:accent6>
        <a:srgbClr val="A717D5"/>
      </a:accent6>
      <a:hlink>
        <a:srgbClr val="5365C5"/>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3C48D6-97D9-481C-9510-9EDD7ACBF380}">
  <ds:schemaRefs>
    <ds:schemaRef ds:uri="http://schemas.microsoft.com/sharepoint/v3/contenttype/forms"/>
  </ds:schemaRefs>
</ds:datastoreItem>
</file>

<file path=customXml/itemProps2.xml><?xml version="1.0" encoding="utf-8"?>
<ds:datastoreItem xmlns:ds="http://schemas.openxmlformats.org/officeDocument/2006/customXml" ds:itemID="{861A4E22-ACDE-425E-B794-8806E6339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86F0BA-79BE-4B6D-A131-5DAD74ACC15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19</TotalTime>
  <Words>963</Words>
  <Application>Microsoft Office PowerPoint</Application>
  <PresentationFormat>Widescreen</PresentationFormat>
  <Paragraphs>58</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AvenirNext LT Pro Medium</vt:lpstr>
      <vt:lpstr>Arial</vt:lpstr>
      <vt:lpstr>Avenir Next LT Pro</vt:lpstr>
      <vt:lpstr>Calibri</vt:lpstr>
      <vt:lpstr>Sabon Next LT</vt:lpstr>
      <vt:lpstr>Wingdings</vt:lpstr>
      <vt:lpstr>DappledVTI</vt:lpstr>
      <vt:lpstr>RESEARCH PRINCIPLES AND PHILOSOPHY  POSITIONALITY</vt:lpstr>
      <vt:lpstr>Positionality</vt:lpstr>
      <vt:lpstr>What is your positionality?</vt:lpstr>
      <vt:lpstr>ALL RESEARCH HAS POSITIONALITY</vt:lpstr>
      <vt:lpstr>YOUR POSITIONALITY</vt:lpstr>
      <vt:lpstr>QUESTIONS TO ASK</vt:lpstr>
      <vt:lpstr>QUESTIONS TO ASK</vt:lpstr>
      <vt:lpstr>PowerPoint Presentation</vt:lpstr>
      <vt:lpstr>NEXT BLANK POSITIONALITY MAP</vt:lpstr>
      <vt:lpstr>Key reading</vt:lpstr>
      <vt:lpstr>PowerPoint Presentation</vt:lpstr>
      <vt:lpstr>HOW TO USE THE MAP</vt:lpstr>
      <vt:lpstr>PowerPoint Presentation</vt:lpstr>
      <vt:lpstr>PowerPoint Presentation</vt:lpstr>
      <vt:lpstr>“Doing qualitative research is by nature a reflective and recursive process." (Ely et al, 1991: 179) </vt:lpstr>
      <vt:lpstr>Developing reflexive research practice</vt:lpstr>
      <vt:lpstr>Some considerations to ensure reflexivity in research</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TAKE 2</dc:title>
  <dc:creator>Caroline Jawad</dc:creator>
  <cp:lastModifiedBy>John Harris</cp:lastModifiedBy>
  <cp:revision>3</cp:revision>
  <dcterms:created xsi:type="dcterms:W3CDTF">2021-02-04T15:17:52Z</dcterms:created>
  <dcterms:modified xsi:type="dcterms:W3CDTF">2025-10-22T09:02:36Z</dcterms:modified>
</cp:coreProperties>
</file>