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7.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8.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9.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0.xml" ContentType="application/vnd.openxmlformats-officedocument.theme+xml"/>
  <Override PartName="/ppt/slideLayouts/slideLayout66.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5" r:id="rId4"/>
    <p:sldMasterId id="2147483673" r:id="rId5"/>
    <p:sldMasterId id="2147483682" r:id="rId6"/>
    <p:sldMasterId id="2147483694" r:id="rId7"/>
    <p:sldMasterId id="2147483745" r:id="rId8"/>
    <p:sldMasterId id="2147483747" r:id="rId9"/>
    <p:sldMasterId id="2147483754" r:id="rId10"/>
    <p:sldMasterId id="2147483778" r:id="rId11"/>
    <p:sldMasterId id="2147483786" r:id="rId12"/>
    <p:sldMasterId id="2147483798" r:id="rId13"/>
    <p:sldMasterId id="2147483810" r:id="rId14"/>
  </p:sldMasterIdLst>
  <p:notesMasterIdLst>
    <p:notesMasterId r:id="rId63"/>
  </p:notesMasterIdLst>
  <p:handoutMasterIdLst>
    <p:handoutMasterId r:id="rId64"/>
  </p:handoutMasterIdLst>
  <p:sldIdLst>
    <p:sldId id="455" r:id="rId15"/>
    <p:sldId id="265" r:id="rId16"/>
    <p:sldId id="471" r:id="rId17"/>
    <p:sldId id="351" r:id="rId18"/>
    <p:sldId id="472" r:id="rId19"/>
    <p:sldId id="264" r:id="rId20"/>
    <p:sldId id="315" r:id="rId21"/>
    <p:sldId id="288" r:id="rId22"/>
    <p:sldId id="498" r:id="rId23"/>
    <p:sldId id="273" r:id="rId24"/>
    <p:sldId id="374" r:id="rId25"/>
    <p:sldId id="461" r:id="rId26"/>
    <p:sldId id="462" r:id="rId27"/>
    <p:sldId id="404" r:id="rId28"/>
    <p:sldId id="402" r:id="rId29"/>
    <p:sldId id="403" r:id="rId30"/>
    <p:sldId id="406" r:id="rId31"/>
    <p:sldId id="495" r:id="rId32"/>
    <p:sldId id="463" r:id="rId33"/>
    <p:sldId id="266" r:id="rId34"/>
    <p:sldId id="473" r:id="rId35"/>
    <p:sldId id="299" r:id="rId36"/>
    <p:sldId id="284" r:id="rId37"/>
    <p:sldId id="483" r:id="rId38"/>
    <p:sldId id="484" r:id="rId39"/>
    <p:sldId id="485" r:id="rId40"/>
    <p:sldId id="486" r:id="rId41"/>
    <p:sldId id="487" r:id="rId42"/>
    <p:sldId id="488" r:id="rId43"/>
    <p:sldId id="489" r:id="rId44"/>
    <p:sldId id="490" r:id="rId45"/>
    <p:sldId id="491" r:id="rId46"/>
    <p:sldId id="492" r:id="rId47"/>
    <p:sldId id="493" r:id="rId48"/>
    <p:sldId id="494" r:id="rId49"/>
    <p:sldId id="496" r:id="rId50"/>
    <p:sldId id="292" r:id="rId51"/>
    <p:sldId id="468" r:id="rId52"/>
    <p:sldId id="481" r:id="rId53"/>
    <p:sldId id="281" r:id="rId54"/>
    <p:sldId id="286" r:id="rId55"/>
    <p:sldId id="285" r:id="rId56"/>
    <p:sldId id="287" r:id="rId57"/>
    <p:sldId id="308" r:id="rId58"/>
    <p:sldId id="497" r:id="rId59"/>
    <p:sldId id="469" r:id="rId60"/>
    <p:sldId id="324" r:id="rId61"/>
    <p:sldId id="321" r:id="rId62"/>
  </p:sldIdLst>
  <p:sldSz cx="9144000" cy="6858000" type="screen4x3"/>
  <p:notesSz cx="6889750"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6" userDrawn="1">
          <p15:clr>
            <a:srgbClr val="A4A3A4"/>
          </p15:clr>
        </p15:guide>
        <p15:guide id="2" pos="217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Parry" initials="JGP" lastIdx="2" clrIdx="0">
    <p:extLst>
      <p:ext uri="{19B8F6BF-5375-455C-9EA6-DF929625EA0E}">
        <p15:presenceInfo xmlns:p15="http://schemas.microsoft.com/office/powerpoint/2012/main" userId="ad4d5f42c4de9f2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029C5D-D2B6-44F8-96F5-D697E866EC83}" v="1" dt="2023-04-20T11:09:26.4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83" autoAdjust="0"/>
    <p:restoredTop sz="95706" autoAdjust="0"/>
  </p:normalViewPr>
  <p:slideViewPr>
    <p:cSldViewPr>
      <p:cViewPr varScale="1">
        <p:scale>
          <a:sx n="104" d="100"/>
          <a:sy n="104" d="100"/>
        </p:scale>
        <p:origin x="1962"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56"/>
        <p:guide pos="217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2.xml"/><Relationship Id="rId21" Type="http://schemas.openxmlformats.org/officeDocument/2006/relationships/slide" Target="slides/slide7.xml"/><Relationship Id="rId42" Type="http://schemas.openxmlformats.org/officeDocument/2006/relationships/slide" Target="slides/slide28.xml"/><Relationship Id="rId47" Type="http://schemas.openxmlformats.org/officeDocument/2006/relationships/slide" Target="slides/slide33.xml"/><Relationship Id="rId63" Type="http://schemas.openxmlformats.org/officeDocument/2006/relationships/notesMaster" Target="notesMasters/notesMaster1.xml"/><Relationship Id="rId68" Type="http://schemas.openxmlformats.org/officeDocument/2006/relationships/theme" Target="theme/theme1.xml"/><Relationship Id="rId7" Type="http://schemas.openxmlformats.org/officeDocument/2006/relationships/slideMaster" Target="slideMasters/slideMaster4.xml"/><Relationship Id="rId71"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2.xml"/><Relationship Id="rId29" Type="http://schemas.openxmlformats.org/officeDocument/2006/relationships/slide" Target="slides/slide15.xml"/><Relationship Id="rId11" Type="http://schemas.openxmlformats.org/officeDocument/2006/relationships/slideMaster" Target="slideMasters/slideMaster8.xml"/><Relationship Id="rId24" Type="http://schemas.openxmlformats.org/officeDocument/2006/relationships/slide" Target="slides/slide10.xml"/><Relationship Id="rId32" Type="http://schemas.openxmlformats.org/officeDocument/2006/relationships/slide" Target="slides/slide18.xml"/><Relationship Id="rId37" Type="http://schemas.openxmlformats.org/officeDocument/2006/relationships/slide" Target="slides/slide23.xml"/><Relationship Id="rId40" Type="http://schemas.openxmlformats.org/officeDocument/2006/relationships/slide" Target="slides/slide26.xml"/><Relationship Id="rId45" Type="http://schemas.openxmlformats.org/officeDocument/2006/relationships/slide" Target="slides/slide31.xml"/><Relationship Id="rId53" Type="http://schemas.openxmlformats.org/officeDocument/2006/relationships/slide" Target="slides/slide39.xml"/><Relationship Id="rId58" Type="http://schemas.openxmlformats.org/officeDocument/2006/relationships/slide" Target="slides/slide44.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47.xml"/><Relationship Id="rId19" Type="http://schemas.openxmlformats.org/officeDocument/2006/relationships/slide" Target="slides/slide5.xml"/><Relationship Id="rId14" Type="http://schemas.openxmlformats.org/officeDocument/2006/relationships/slideMaster" Target="slideMasters/slideMaster11.xml"/><Relationship Id="rId22" Type="http://schemas.openxmlformats.org/officeDocument/2006/relationships/slide" Target="slides/slide8.xml"/><Relationship Id="rId27" Type="http://schemas.openxmlformats.org/officeDocument/2006/relationships/slide" Target="slides/slide13.xml"/><Relationship Id="rId30" Type="http://schemas.openxmlformats.org/officeDocument/2006/relationships/slide" Target="slides/slide16.xml"/><Relationship Id="rId35" Type="http://schemas.openxmlformats.org/officeDocument/2006/relationships/slide" Target="slides/slide21.xml"/><Relationship Id="rId43" Type="http://schemas.openxmlformats.org/officeDocument/2006/relationships/slide" Target="slides/slide29.xml"/><Relationship Id="rId48" Type="http://schemas.openxmlformats.org/officeDocument/2006/relationships/slide" Target="slides/slide34.xml"/><Relationship Id="rId56" Type="http://schemas.openxmlformats.org/officeDocument/2006/relationships/slide" Target="slides/slide42.xml"/><Relationship Id="rId64" Type="http://schemas.openxmlformats.org/officeDocument/2006/relationships/handoutMaster" Target="handoutMasters/handoutMaster1.xml"/><Relationship Id="rId69"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7.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3.xml"/><Relationship Id="rId25" Type="http://schemas.openxmlformats.org/officeDocument/2006/relationships/slide" Target="slides/slide11.xml"/><Relationship Id="rId33" Type="http://schemas.openxmlformats.org/officeDocument/2006/relationships/slide" Target="slides/slide19.xml"/><Relationship Id="rId38" Type="http://schemas.openxmlformats.org/officeDocument/2006/relationships/slide" Target="slides/slide24.xml"/><Relationship Id="rId46" Type="http://schemas.openxmlformats.org/officeDocument/2006/relationships/slide" Target="slides/slide32.xml"/><Relationship Id="rId59" Type="http://schemas.openxmlformats.org/officeDocument/2006/relationships/slide" Target="slides/slide45.xml"/><Relationship Id="rId67" Type="http://schemas.openxmlformats.org/officeDocument/2006/relationships/viewProps" Target="viewProps.xml"/><Relationship Id="rId20" Type="http://schemas.openxmlformats.org/officeDocument/2006/relationships/slide" Target="slides/slide6.xml"/><Relationship Id="rId41" Type="http://schemas.openxmlformats.org/officeDocument/2006/relationships/slide" Target="slides/slide27.xml"/><Relationship Id="rId54" Type="http://schemas.openxmlformats.org/officeDocument/2006/relationships/slide" Target="slides/slide40.xml"/><Relationship Id="rId62" Type="http://schemas.openxmlformats.org/officeDocument/2006/relationships/slide" Target="slides/slide48.xml"/><Relationship Id="rId7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36" Type="http://schemas.openxmlformats.org/officeDocument/2006/relationships/slide" Target="slides/slide22.xml"/><Relationship Id="rId49" Type="http://schemas.openxmlformats.org/officeDocument/2006/relationships/slide" Target="slides/slide35.xml"/><Relationship Id="rId57" Type="http://schemas.openxmlformats.org/officeDocument/2006/relationships/slide" Target="slides/slide43.xml"/><Relationship Id="rId10" Type="http://schemas.openxmlformats.org/officeDocument/2006/relationships/slideMaster" Target="slideMasters/slideMaster7.xml"/><Relationship Id="rId31" Type="http://schemas.openxmlformats.org/officeDocument/2006/relationships/slide" Target="slides/slide17.xml"/><Relationship Id="rId44" Type="http://schemas.openxmlformats.org/officeDocument/2006/relationships/slide" Target="slides/slide30.xml"/><Relationship Id="rId52" Type="http://schemas.openxmlformats.org/officeDocument/2006/relationships/slide" Target="slides/slide38.xml"/><Relationship Id="rId60" Type="http://schemas.openxmlformats.org/officeDocument/2006/relationships/slide" Target="slides/slide46.xml"/><Relationship Id="rId65"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 Target="slides/slide4.xml"/><Relationship Id="rId39" Type="http://schemas.openxmlformats.org/officeDocument/2006/relationships/slide" Target="slides/slide25.xml"/><Relationship Id="rId34" Type="http://schemas.openxmlformats.org/officeDocument/2006/relationships/slide" Target="slides/slide20.xml"/><Relationship Id="rId50" Type="http://schemas.openxmlformats.org/officeDocument/2006/relationships/slide" Target="slides/slide36.xml"/><Relationship Id="rId55" Type="http://schemas.openxmlformats.org/officeDocument/2006/relationships/slide" Target="slides/slide4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A3029C5D-D2B6-44F8-96F5-D697E866EC83}"/>
    <pc:docChg chg="custSel addSld modSld">
      <pc:chgData name="Christopher Wilkin" userId="10363294-769d-46d1-9962-1839b2820248" providerId="ADAL" clId="{A3029C5D-D2B6-44F8-96F5-D697E866EC83}" dt="2023-05-01T21:34:58.265" v="27" actId="1076"/>
      <pc:docMkLst>
        <pc:docMk/>
      </pc:docMkLst>
      <pc:sldChg chg="modSp mod">
        <pc:chgData name="Christopher Wilkin" userId="10363294-769d-46d1-9962-1839b2820248" providerId="ADAL" clId="{A3029C5D-D2B6-44F8-96F5-D697E866EC83}" dt="2023-05-01T21:33:32.405" v="13" actId="20577"/>
        <pc:sldMkLst>
          <pc:docMk/>
          <pc:sldMk cId="1131935523" sldId="288"/>
        </pc:sldMkLst>
        <pc:spChg chg="mod">
          <ac:chgData name="Christopher Wilkin" userId="10363294-769d-46d1-9962-1839b2820248" providerId="ADAL" clId="{A3029C5D-D2B6-44F8-96F5-D697E866EC83}" dt="2023-05-01T21:33:32.405" v="13" actId="20577"/>
          <ac:spMkLst>
            <pc:docMk/>
            <pc:sldMk cId="1131935523" sldId="288"/>
            <ac:spMk id="2" creationId="{39450539-3BEF-46BA-A10B-07B76B7996A5}"/>
          </ac:spMkLst>
        </pc:spChg>
      </pc:sldChg>
      <pc:sldChg chg="addSp delSp modSp add mod">
        <pc:chgData name="Christopher Wilkin" userId="10363294-769d-46d1-9962-1839b2820248" providerId="ADAL" clId="{A3029C5D-D2B6-44F8-96F5-D697E866EC83}" dt="2023-05-01T21:34:58.265" v="27" actId="1076"/>
        <pc:sldMkLst>
          <pc:docMk/>
          <pc:sldMk cId="3957160509" sldId="498"/>
        </pc:sldMkLst>
        <pc:spChg chg="del mod">
          <ac:chgData name="Christopher Wilkin" userId="10363294-769d-46d1-9962-1839b2820248" providerId="ADAL" clId="{A3029C5D-D2B6-44F8-96F5-D697E866EC83}" dt="2023-05-01T21:34:39.504" v="23" actId="478"/>
          <ac:spMkLst>
            <pc:docMk/>
            <pc:sldMk cId="3957160509" sldId="498"/>
            <ac:spMk id="2" creationId="{23F46267-3663-4BC4-E4F7-FB5899E0E048}"/>
          </ac:spMkLst>
        </pc:spChg>
        <pc:spChg chg="add mod">
          <ac:chgData name="Christopher Wilkin" userId="10363294-769d-46d1-9962-1839b2820248" providerId="ADAL" clId="{A3029C5D-D2B6-44F8-96F5-D697E866EC83}" dt="2023-05-01T21:34:58.265" v="27" actId="1076"/>
          <ac:spMkLst>
            <pc:docMk/>
            <pc:sldMk cId="3957160509" sldId="498"/>
            <ac:spMk id="7" creationId="{BBFC0FB0-53BC-A7ED-E32C-2DAB2F96D47E}"/>
          </ac:spMkLst>
        </pc:spChg>
        <pc:spChg chg="add mod">
          <ac:chgData name="Christopher Wilkin" userId="10363294-769d-46d1-9962-1839b2820248" providerId="ADAL" clId="{A3029C5D-D2B6-44F8-96F5-D697E866EC83}" dt="2023-05-01T21:34:39.504" v="23" actId="478"/>
          <ac:spMkLst>
            <pc:docMk/>
            <pc:sldMk cId="3957160509" sldId="498"/>
            <ac:spMk id="9" creationId="{AAA9E6C6-B553-661B-9ED2-EDBD7D49229A}"/>
          </ac:spMkLst>
        </pc:spChg>
      </pc:sldChg>
    </pc:docChg>
  </pc:docChgLst>
  <pc:docChgLst>
    <pc:chgData name="Christopher Wilkin" userId="10363294-769d-46d1-9962-1839b2820248" providerId="ADAL" clId="{4F786CCB-1FE9-4E20-A64E-52D78C4E58E5}"/>
    <pc:docChg chg="undo custSel delSld modSld sldOrd delMainMaster">
      <pc:chgData name="Christopher Wilkin" userId="10363294-769d-46d1-9962-1839b2820248" providerId="ADAL" clId="{4F786CCB-1FE9-4E20-A64E-52D78C4E58E5}" dt="2023-02-14T21:13:08.382" v="593" actId="1076"/>
      <pc:docMkLst>
        <pc:docMk/>
      </pc:docMkLst>
      <pc:sldChg chg="ord">
        <pc:chgData name="Christopher Wilkin" userId="10363294-769d-46d1-9962-1839b2820248" providerId="ADAL" clId="{4F786CCB-1FE9-4E20-A64E-52D78C4E58E5}" dt="2023-01-12T14:24:30.561" v="81"/>
        <pc:sldMkLst>
          <pc:docMk/>
          <pc:sldMk cId="359003959" sldId="264"/>
        </pc:sldMkLst>
      </pc:sldChg>
      <pc:sldChg chg="modSp mod">
        <pc:chgData name="Christopher Wilkin" userId="10363294-769d-46d1-9962-1839b2820248" providerId="ADAL" clId="{4F786CCB-1FE9-4E20-A64E-52D78C4E58E5}" dt="2023-01-19T08:34:37.404" v="455" actId="20577"/>
        <pc:sldMkLst>
          <pc:docMk/>
          <pc:sldMk cId="1131935523" sldId="288"/>
        </pc:sldMkLst>
        <pc:spChg chg="mod">
          <ac:chgData name="Christopher Wilkin" userId="10363294-769d-46d1-9962-1839b2820248" providerId="ADAL" clId="{4F786CCB-1FE9-4E20-A64E-52D78C4E58E5}" dt="2023-01-19T08:34:37.404" v="455" actId="20577"/>
          <ac:spMkLst>
            <pc:docMk/>
            <pc:sldMk cId="1131935523" sldId="288"/>
            <ac:spMk id="2" creationId="{39450539-3BEF-46BA-A10B-07B76B7996A5}"/>
          </ac:spMkLst>
        </pc:spChg>
      </pc:sldChg>
      <pc:sldChg chg="modAnim">
        <pc:chgData name="Christopher Wilkin" userId="10363294-769d-46d1-9962-1839b2820248" providerId="ADAL" clId="{4F786CCB-1FE9-4E20-A64E-52D78C4E58E5}" dt="2023-01-17T08:55:23.676" v="429"/>
        <pc:sldMkLst>
          <pc:docMk/>
          <pc:sldMk cId="1753001433" sldId="308"/>
        </pc:sldMkLst>
      </pc:sldChg>
      <pc:sldChg chg="modSp mod modAnim">
        <pc:chgData name="Christopher Wilkin" userId="10363294-769d-46d1-9962-1839b2820248" providerId="ADAL" clId="{4F786CCB-1FE9-4E20-A64E-52D78C4E58E5}" dt="2023-01-17T08:42:32.483" v="427"/>
        <pc:sldMkLst>
          <pc:docMk/>
          <pc:sldMk cId="0" sldId="315"/>
        </pc:sldMkLst>
        <pc:picChg chg="mod">
          <ac:chgData name="Christopher Wilkin" userId="10363294-769d-46d1-9962-1839b2820248" providerId="ADAL" clId="{4F786CCB-1FE9-4E20-A64E-52D78C4E58E5}" dt="2023-01-12T14:24:02.682" v="75" actId="1076"/>
          <ac:picMkLst>
            <pc:docMk/>
            <pc:sldMk cId="0" sldId="315"/>
            <ac:picMk id="2" creationId="{C3604A0B-1FC6-FD62-DA6D-92161F276CF3}"/>
          </ac:picMkLst>
        </pc:picChg>
        <pc:picChg chg="mod">
          <ac:chgData name="Christopher Wilkin" userId="10363294-769d-46d1-9962-1839b2820248" providerId="ADAL" clId="{4F786CCB-1FE9-4E20-A64E-52D78C4E58E5}" dt="2023-01-12T14:24:09.513" v="77" actId="1076"/>
          <ac:picMkLst>
            <pc:docMk/>
            <pc:sldMk cId="0" sldId="315"/>
            <ac:picMk id="4" creationId="{03B755A0-B7DF-93FE-680B-AEF3E265D1FA}"/>
          </ac:picMkLst>
        </pc:picChg>
        <pc:picChg chg="mod">
          <ac:chgData name="Christopher Wilkin" userId="10363294-769d-46d1-9962-1839b2820248" providerId="ADAL" clId="{4F786CCB-1FE9-4E20-A64E-52D78C4E58E5}" dt="2023-01-12T14:23:59.936" v="74" actId="1076"/>
          <ac:picMkLst>
            <pc:docMk/>
            <pc:sldMk cId="0" sldId="315"/>
            <ac:picMk id="5" creationId="{8A1EC23A-E0FD-A176-6335-A11F812A03AB}"/>
          </ac:picMkLst>
        </pc:picChg>
      </pc:sldChg>
      <pc:sldChg chg="modSp mod">
        <pc:chgData name="Christopher Wilkin" userId="10363294-769d-46d1-9962-1839b2820248" providerId="ADAL" clId="{4F786CCB-1FE9-4E20-A64E-52D78C4E58E5}" dt="2023-01-12T14:28:42.288" v="222" actId="20577"/>
        <pc:sldMkLst>
          <pc:docMk/>
          <pc:sldMk cId="2474589536" sldId="402"/>
        </pc:sldMkLst>
        <pc:spChg chg="mod">
          <ac:chgData name="Christopher Wilkin" userId="10363294-769d-46d1-9962-1839b2820248" providerId="ADAL" clId="{4F786CCB-1FE9-4E20-A64E-52D78C4E58E5}" dt="2023-01-12T14:28:42.288" v="222" actId="20577"/>
          <ac:spMkLst>
            <pc:docMk/>
            <pc:sldMk cId="2474589536" sldId="402"/>
            <ac:spMk id="3" creationId="{29C955CE-327A-8669-9570-683FF4BD1BC2}"/>
          </ac:spMkLst>
        </pc:spChg>
      </pc:sldChg>
      <pc:sldChg chg="addSp modSp mod">
        <pc:chgData name="Christopher Wilkin" userId="10363294-769d-46d1-9962-1839b2820248" providerId="ADAL" clId="{4F786CCB-1FE9-4E20-A64E-52D78C4E58E5}" dt="2023-01-27T08:53:33.499" v="592" actId="1076"/>
        <pc:sldMkLst>
          <pc:docMk/>
          <pc:sldMk cId="2625166417" sldId="403"/>
        </pc:sldMkLst>
        <pc:spChg chg="mod">
          <ac:chgData name="Christopher Wilkin" userId="10363294-769d-46d1-9962-1839b2820248" providerId="ADAL" clId="{4F786CCB-1FE9-4E20-A64E-52D78C4E58E5}" dt="2023-01-12T14:30:31.064" v="223" actId="20577"/>
          <ac:spMkLst>
            <pc:docMk/>
            <pc:sldMk cId="2625166417" sldId="403"/>
            <ac:spMk id="5" creationId="{5B3FCFAD-D0A0-AB6E-F00B-3AE2F1B79D7D}"/>
          </ac:spMkLst>
        </pc:spChg>
        <pc:spChg chg="add mod">
          <ac:chgData name="Christopher Wilkin" userId="10363294-769d-46d1-9962-1839b2820248" providerId="ADAL" clId="{4F786CCB-1FE9-4E20-A64E-52D78C4E58E5}" dt="2023-01-27T08:53:33.499" v="592" actId="1076"/>
          <ac:spMkLst>
            <pc:docMk/>
            <pc:sldMk cId="2625166417" sldId="403"/>
            <ac:spMk id="6" creationId="{A767EAD5-4810-5144-26A8-5B2400C44AE6}"/>
          </ac:spMkLst>
        </pc:spChg>
      </pc:sldChg>
      <pc:sldChg chg="modSp">
        <pc:chgData name="Christopher Wilkin" userId="10363294-769d-46d1-9962-1839b2820248" providerId="ADAL" clId="{4F786CCB-1FE9-4E20-A64E-52D78C4E58E5}" dt="2023-01-12T14:27:49.385" v="203" actId="20577"/>
        <pc:sldMkLst>
          <pc:docMk/>
          <pc:sldMk cId="958599697" sldId="404"/>
        </pc:sldMkLst>
        <pc:spChg chg="mod">
          <ac:chgData name="Christopher Wilkin" userId="10363294-769d-46d1-9962-1839b2820248" providerId="ADAL" clId="{4F786CCB-1FE9-4E20-A64E-52D78C4E58E5}" dt="2023-01-12T14:27:49.385" v="203" actId="20577"/>
          <ac:spMkLst>
            <pc:docMk/>
            <pc:sldMk cId="958599697" sldId="404"/>
            <ac:spMk id="4" creationId="{C2E358D1-8E05-2A83-E5BE-E678DB311B1C}"/>
          </ac:spMkLst>
        </pc:spChg>
      </pc:sldChg>
      <pc:sldChg chg="addSp modSp mod modAnim">
        <pc:chgData name="Christopher Wilkin" userId="10363294-769d-46d1-9962-1839b2820248" providerId="ADAL" clId="{4F786CCB-1FE9-4E20-A64E-52D78C4E58E5}" dt="2023-01-19T08:36:29.708" v="497" actId="20577"/>
        <pc:sldMkLst>
          <pc:docMk/>
          <pc:sldMk cId="2898586165" sldId="406"/>
        </pc:sldMkLst>
        <pc:spChg chg="add mod">
          <ac:chgData name="Christopher Wilkin" userId="10363294-769d-46d1-9962-1839b2820248" providerId="ADAL" clId="{4F786CCB-1FE9-4E20-A64E-52D78C4E58E5}" dt="2023-01-19T08:35:42.882" v="462" actId="20577"/>
          <ac:spMkLst>
            <pc:docMk/>
            <pc:sldMk cId="2898586165" sldId="406"/>
            <ac:spMk id="6" creationId="{4E148AAF-04AA-B0CB-B330-4C4C0FF10148}"/>
          </ac:spMkLst>
        </pc:spChg>
        <pc:spChg chg="mod">
          <ac:chgData name="Christopher Wilkin" userId="10363294-769d-46d1-9962-1839b2820248" providerId="ADAL" clId="{4F786CCB-1FE9-4E20-A64E-52D78C4E58E5}" dt="2023-01-19T08:36:29.708" v="497" actId="20577"/>
          <ac:spMkLst>
            <pc:docMk/>
            <pc:sldMk cId="2898586165" sldId="406"/>
            <ac:spMk id="9" creationId="{A95A6230-6F2D-9B70-93C3-20F447462A60}"/>
          </ac:spMkLst>
        </pc:spChg>
        <pc:spChg chg="mod">
          <ac:chgData name="Christopher Wilkin" userId="10363294-769d-46d1-9962-1839b2820248" providerId="ADAL" clId="{4F786CCB-1FE9-4E20-A64E-52D78C4E58E5}" dt="2023-01-12T14:36:46.012" v="418" actId="1076"/>
          <ac:spMkLst>
            <pc:docMk/>
            <pc:sldMk cId="2898586165" sldId="406"/>
            <ac:spMk id="14" creationId="{A22A154A-9390-5324-EDC2-1E92CAE27514}"/>
          </ac:spMkLst>
        </pc:spChg>
      </pc:sldChg>
      <pc:sldChg chg="modSp mod modAnim">
        <pc:chgData name="Christopher Wilkin" userId="10363294-769d-46d1-9962-1839b2820248" providerId="ADAL" clId="{4F786CCB-1FE9-4E20-A64E-52D78C4E58E5}" dt="2023-02-14T21:13:08.382" v="593" actId="1076"/>
        <pc:sldMkLst>
          <pc:docMk/>
          <pc:sldMk cId="0" sldId="461"/>
        </pc:sldMkLst>
        <pc:spChg chg="mod">
          <ac:chgData name="Christopher Wilkin" userId="10363294-769d-46d1-9962-1839b2820248" providerId="ADAL" clId="{4F786CCB-1FE9-4E20-A64E-52D78C4E58E5}" dt="2023-02-14T21:13:08.382" v="593" actId="1076"/>
          <ac:spMkLst>
            <pc:docMk/>
            <pc:sldMk cId="0" sldId="461"/>
            <ac:spMk id="2" creationId="{765BA59B-5E50-FF27-F7A9-CACC10A8D36C}"/>
          </ac:spMkLst>
        </pc:spChg>
        <pc:picChg chg="mod">
          <ac:chgData name="Christopher Wilkin" userId="10363294-769d-46d1-9962-1839b2820248" providerId="ADAL" clId="{4F786CCB-1FE9-4E20-A64E-52D78C4E58E5}" dt="2023-01-16T22:57:10.373" v="424" actId="1076"/>
          <ac:picMkLst>
            <pc:docMk/>
            <pc:sldMk cId="0" sldId="461"/>
            <ac:picMk id="12" creationId="{3420A904-454B-F6A0-F2A7-176CAEFA703F}"/>
          </ac:picMkLst>
        </pc:picChg>
      </pc:sldChg>
      <pc:sldChg chg="modSp mod">
        <pc:chgData name="Christopher Wilkin" userId="10363294-769d-46d1-9962-1839b2820248" providerId="ADAL" clId="{4F786CCB-1FE9-4E20-A64E-52D78C4E58E5}" dt="2023-01-12T14:26:55.244" v="191" actId="20577"/>
        <pc:sldMkLst>
          <pc:docMk/>
          <pc:sldMk cId="2551506216" sldId="462"/>
        </pc:sldMkLst>
        <pc:spChg chg="mod">
          <ac:chgData name="Christopher Wilkin" userId="10363294-769d-46d1-9962-1839b2820248" providerId="ADAL" clId="{4F786CCB-1FE9-4E20-A64E-52D78C4E58E5}" dt="2023-01-12T14:26:55.244" v="191" actId="20577"/>
          <ac:spMkLst>
            <pc:docMk/>
            <pc:sldMk cId="2551506216" sldId="462"/>
            <ac:spMk id="2" creationId="{FD6B2085-7E38-6B22-4DF2-012BA009C780}"/>
          </ac:spMkLst>
        </pc:spChg>
        <pc:picChg chg="mod">
          <ac:chgData name="Christopher Wilkin" userId="10363294-769d-46d1-9962-1839b2820248" providerId="ADAL" clId="{4F786CCB-1FE9-4E20-A64E-52D78C4E58E5}" dt="2023-01-12T14:26:20.231" v="171" actId="1076"/>
          <ac:picMkLst>
            <pc:docMk/>
            <pc:sldMk cId="2551506216" sldId="462"/>
            <ac:picMk id="6" creationId="{86D260EA-C42B-6431-4A37-5A6345C55117}"/>
          </ac:picMkLst>
        </pc:picChg>
      </pc:sldChg>
      <pc:sldChg chg="modNotesTx">
        <pc:chgData name="Christopher Wilkin" userId="10363294-769d-46d1-9962-1839b2820248" providerId="ADAL" clId="{4F786CCB-1FE9-4E20-A64E-52D78C4E58E5}" dt="2023-01-12T14:25:14.881" v="170" actId="20577"/>
        <pc:sldMkLst>
          <pc:docMk/>
          <pc:sldMk cId="1724581827" sldId="471"/>
        </pc:sldMkLst>
      </pc:sldChg>
      <pc:sldChg chg="del">
        <pc:chgData name="Christopher Wilkin" userId="10363294-769d-46d1-9962-1839b2820248" providerId="ADAL" clId="{4F786CCB-1FE9-4E20-A64E-52D78C4E58E5}" dt="2023-01-12T14:44:15.373" v="420" actId="47"/>
        <pc:sldMkLst>
          <pc:docMk/>
          <pc:sldMk cId="1552610212" sldId="482"/>
        </pc:sldMkLst>
      </pc:sldChg>
      <pc:sldChg chg="modSp mod">
        <pc:chgData name="Christopher Wilkin" userId="10363294-769d-46d1-9962-1839b2820248" providerId="ADAL" clId="{4F786CCB-1FE9-4E20-A64E-52D78C4E58E5}" dt="2023-01-16T22:26:27.910" v="422" actId="313"/>
        <pc:sldMkLst>
          <pc:docMk/>
          <pc:sldMk cId="2037496043" sldId="483"/>
        </pc:sldMkLst>
        <pc:spChg chg="mod">
          <ac:chgData name="Christopher Wilkin" userId="10363294-769d-46d1-9962-1839b2820248" providerId="ADAL" clId="{4F786CCB-1FE9-4E20-A64E-52D78C4E58E5}" dt="2023-01-16T22:26:27.910" v="422" actId="313"/>
          <ac:spMkLst>
            <pc:docMk/>
            <pc:sldMk cId="2037496043" sldId="483"/>
            <ac:spMk id="2" creationId="{C0E0232F-B5AA-489C-A036-EE621A20DA17}"/>
          </ac:spMkLst>
        </pc:spChg>
      </pc:sldChg>
      <pc:sldMasterChg chg="del delSldLayout">
        <pc:chgData name="Christopher Wilkin" userId="10363294-769d-46d1-9962-1839b2820248" providerId="ADAL" clId="{4F786CCB-1FE9-4E20-A64E-52D78C4E58E5}" dt="2023-01-12T14:23:13.531" v="26" actId="2696"/>
        <pc:sldMasterMkLst>
          <pc:docMk/>
          <pc:sldMasterMk cId="3220831104" sldId="2147483660"/>
        </pc:sldMasterMkLst>
        <pc:sldLayoutChg chg="del">
          <pc:chgData name="Christopher Wilkin" userId="10363294-769d-46d1-9962-1839b2820248" providerId="ADAL" clId="{4F786CCB-1FE9-4E20-A64E-52D78C4E58E5}" dt="2023-01-12T14:23:13.514" v="23" actId="2696"/>
          <pc:sldLayoutMkLst>
            <pc:docMk/>
            <pc:sldMasterMk cId="3220831104" sldId="2147483660"/>
            <pc:sldLayoutMk cId="3565084780" sldId="2147483661"/>
          </pc:sldLayoutMkLst>
        </pc:sldLayoutChg>
        <pc:sldLayoutChg chg="del">
          <pc:chgData name="Christopher Wilkin" userId="10363294-769d-46d1-9962-1839b2820248" providerId="ADAL" clId="{4F786CCB-1FE9-4E20-A64E-52D78C4E58E5}" dt="2023-01-12T14:23:13.514" v="24" actId="2696"/>
          <pc:sldLayoutMkLst>
            <pc:docMk/>
            <pc:sldMasterMk cId="3220831104" sldId="2147483660"/>
            <pc:sldLayoutMk cId="4251355631" sldId="2147483662"/>
          </pc:sldLayoutMkLst>
        </pc:sldLayoutChg>
        <pc:sldLayoutChg chg="del">
          <pc:chgData name="Christopher Wilkin" userId="10363294-769d-46d1-9962-1839b2820248" providerId="ADAL" clId="{4F786CCB-1FE9-4E20-A64E-52D78C4E58E5}" dt="2023-01-12T14:23:13.530" v="25" actId="2696"/>
          <pc:sldLayoutMkLst>
            <pc:docMk/>
            <pc:sldMasterMk cId="3220831104" sldId="2147483660"/>
            <pc:sldLayoutMk cId="2850506070" sldId="2147483664"/>
          </pc:sldLayoutMkLst>
        </pc:sldLayoutChg>
      </pc:sldMasterChg>
      <pc:sldMasterChg chg="del delSldLayout">
        <pc:chgData name="Christopher Wilkin" userId="10363294-769d-46d1-9962-1839b2820248" providerId="ADAL" clId="{4F786CCB-1FE9-4E20-A64E-52D78C4E58E5}" dt="2023-01-12T14:23:13.541" v="45" actId="2696"/>
        <pc:sldMasterMkLst>
          <pc:docMk/>
          <pc:sldMasterMk cId="378769073" sldId="2147483667"/>
        </pc:sldMasterMkLst>
        <pc:sldLayoutChg chg="del">
          <pc:chgData name="Christopher Wilkin" userId="10363294-769d-46d1-9962-1839b2820248" providerId="ADAL" clId="{4F786CCB-1FE9-4E20-A64E-52D78C4E58E5}" dt="2023-01-12T14:23:13.541" v="44" actId="2696"/>
          <pc:sldLayoutMkLst>
            <pc:docMk/>
            <pc:sldMasterMk cId="378769073" sldId="2147483667"/>
            <pc:sldLayoutMk cId="640591493" sldId="2147483668"/>
          </pc:sldLayoutMkLst>
        </pc:sldLayoutChg>
      </pc:sldMasterChg>
      <pc:sldMasterChg chg="del delSldLayout">
        <pc:chgData name="Christopher Wilkin" userId="10363294-769d-46d1-9962-1839b2820248" providerId="ADAL" clId="{4F786CCB-1FE9-4E20-A64E-52D78C4E58E5}" dt="2023-01-12T14:23:13.541" v="50" actId="2696"/>
        <pc:sldMasterMkLst>
          <pc:docMk/>
          <pc:sldMasterMk cId="2877905666" sldId="2147483669"/>
        </pc:sldMasterMkLst>
        <pc:sldLayoutChg chg="del">
          <pc:chgData name="Christopher Wilkin" userId="10363294-769d-46d1-9962-1839b2820248" providerId="ADAL" clId="{4F786CCB-1FE9-4E20-A64E-52D78C4E58E5}" dt="2023-01-12T14:23:13.541" v="46" actId="2696"/>
          <pc:sldLayoutMkLst>
            <pc:docMk/>
            <pc:sldMasterMk cId="2877905666" sldId="2147483669"/>
            <pc:sldLayoutMk cId="133885340" sldId="2147483670"/>
          </pc:sldLayoutMkLst>
        </pc:sldLayoutChg>
        <pc:sldLayoutChg chg="del">
          <pc:chgData name="Christopher Wilkin" userId="10363294-769d-46d1-9962-1839b2820248" providerId="ADAL" clId="{4F786CCB-1FE9-4E20-A64E-52D78C4E58E5}" dt="2023-01-12T14:23:13.541" v="47" actId="2696"/>
          <pc:sldLayoutMkLst>
            <pc:docMk/>
            <pc:sldMasterMk cId="2877905666" sldId="2147483669"/>
            <pc:sldLayoutMk cId="4069578690" sldId="2147483773"/>
          </pc:sldLayoutMkLst>
        </pc:sldLayoutChg>
        <pc:sldLayoutChg chg="del">
          <pc:chgData name="Christopher Wilkin" userId="10363294-769d-46d1-9962-1839b2820248" providerId="ADAL" clId="{4F786CCB-1FE9-4E20-A64E-52D78C4E58E5}" dt="2023-01-12T14:23:13.541" v="48" actId="2696"/>
          <pc:sldLayoutMkLst>
            <pc:docMk/>
            <pc:sldMasterMk cId="2877905666" sldId="2147483669"/>
            <pc:sldLayoutMk cId="3707898868" sldId="2147483774"/>
          </pc:sldLayoutMkLst>
        </pc:sldLayoutChg>
        <pc:sldLayoutChg chg="del">
          <pc:chgData name="Christopher Wilkin" userId="10363294-769d-46d1-9962-1839b2820248" providerId="ADAL" clId="{4F786CCB-1FE9-4E20-A64E-52D78C4E58E5}" dt="2023-01-12T14:23:13.541" v="49" actId="2696"/>
          <pc:sldLayoutMkLst>
            <pc:docMk/>
            <pc:sldMasterMk cId="2877905666" sldId="2147483669"/>
            <pc:sldLayoutMk cId="2456971438" sldId="2147483775"/>
          </pc:sldLayoutMkLst>
        </pc:sldLayoutChg>
      </pc:sldMasterChg>
      <pc:sldMasterChg chg="del delSldLayout">
        <pc:chgData name="Christopher Wilkin" userId="10363294-769d-46d1-9962-1839b2820248" providerId="ADAL" clId="{4F786CCB-1FE9-4E20-A64E-52D78C4E58E5}" dt="2023-01-12T14:23:13.541" v="52" actId="2696"/>
        <pc:sldMasterMkLst>
          <pc:docMk/>
          <pc:sldMasterMk cId="2723264836" sldId="2147483671"/>
        </pc:sldMasterMkLst>
        <pc:sldLayoutChg chg="del">
          <pc:chgData name="Christopher Wilkin" userId="10363294-769d-46d1-9962-1839b2820248" providerId="ADAL" clId="{4F786CCB-1FE9-4E20-A64E-52D78C4E58E5}" dt="2023-01-12T14:23:13.541" v="51" actId="2696"/>
          <pc:sldLayoutMkLst>
            <pc:docMk/>
            <pc:sldMasterMk cId="2723264836" sldId="2147483671"/>
            <pc:sldLayoutMk cId="2816693098" sldId="2147483672"/>
          </pc:sldLayoutMkLst>
        </pc:sldLayoutChg>
      </pc:sldMasterChg>
      <pc:sldMasterChg chg="del delSldLayout">
        <pc:chgData name="Christopher Wilkin" userId="10363294-769d-46d1-9962-1839b2820248" providerId="ADAL" clId="{4F786CCB-1FE9-4E20-A64E-52D78C4E58E5}" dt="2023-01-12T14:23:13.541" v="54" actId="2696"/>
        <pc:sldMasterMkLst>
          <pc:docMk/>
          <pc:sldMasterMk cId="2605356672" sldId="2147483676"/>
        </pc:sldMasterMkLst>
        <pc:sldLayoutChg chg="del">
          <pc:chgData name="Christopher Wilkin" userId="10363294-769d-46d1-9962-1839b2820248" providerId="ADAL" clId="{4F786CCB-1FE9-4E20-A64E-52D78C4E58E5}" dt="2023-01-12T14:23:13.541" v="53" actId="2696"/>
          <pc:sldLayoutMkLst>
            <pc:docMk/>
            <pc:sldMasterMk cId="2605356672" sldId="2147483676"/>
            <pc:sldLayoutMk cId="620892184" sldId="2147483677"/>
          </pc:sldLayoutMkLst>
        </pc:sldLayoutChg>
      </pc:sldMasterChg>
      <pc:sldMasterChg chg="del delSldLayout">
        <pc:chgData name="Christopher Wilkin" userId="10363294-769d-46d1-9962-1839b2820248" providerId="ADAL" clId="{4F786CCB-1FE9-4E20-A64E-52D78C4E58E5}" dt="2023-01-12T14:23:13.558" v="68" actId="2696"/>
        <pc:sldMasterMkLst>
          <pc:docMk/>
          <pc:sldMasterMk cId="2726731138" sldId="2147483678"/>
        </pc:sldMasterMkLst>
        <pc:sldLayoutChg chg="del">
          <pc:chgData name="Christopher Wilkin" userId="10363294-769d-46d1-9962-1839b2820248" providerId="ADAL" clId="{4F786CCB-1FE9-4E20-A64E-52D78C4E58E5}" dt="2023-01-12T14:23:13.558" v="67" actId="2696"/>
          <pc:sldLayoutMkLst>
            <pc:docMk/>
            <pc:sldMasterMk cId="2726731138" sldId="2147483678"/>
            <pc:sldLayoutMk cId="288322347" sldId="2147483679"/>
          </pc:sldLayoutMkLst>
        </pc:sldLayoutChg>
      </pc:sldMasterChg>
      <pc:sldMasterChg chg="del delSldLayout">
        <pc:chgData name="Christopher Wilkin" userId="10363294-769d-46d1-9962-1839b2820248" providerId="ADAL" clId="{4F786CCB-1FE9-4E20-A64E-52D78C4E58E5}" dt="2023-01-12T14:23:13.558" v="70" actId="2696"/>
        <pc:sldMasterMkLst>
          <pc:docMk/>
          <pc:sldMasterMk cId="608704785" sldId="2147483680"/>
        </pc:sldMasterMkLst>
        <pc:sldLayoutChg chg="del">
          <pc:chgData name="Christopher Wilkin" userId="10363294-769d-46d1-9962-1839b2820248" providerId="ADAL" clId="{4F786CCB-1FE9-4E20-A64E-52D78C4E58E5}" dt="2023-01-12T14:23:13.558" v="69" actId="2696"/>
          <pc:sldLayoutMkLst>
            <pc:docMk/>
            <pc:sldMasterMk cId="608704785" sldId="2147483680"/>
            <pc:sldLayoutMk cId="3166820260" sldId="2147483681"/>
          </pc:sldLayoutMkLst>
        </pc:sldLayoutChg>
      </pc:sldMasterChg>
      <pc:sldMasterChg chg="del delSldLayout">
        <pc:chgData name="Christopher Wilkin" userId="10363294-769d-46d1-9962-1839b2820248" providerId="ADAL" clId="{4F786CCB-1FE9-4E20-A64E-52D78C4E58E5}" dt="2023-01-12T14:23:13.514" v="16" actId="2696"/>
        <pc:sldMasterMkLst>
          <pc:docMk/>
          <pc:sldMasterMk cId="3282171549" sldId="2147483699"/>
        </pc:sldMasterMkLst>
        <pc:sldLayoutChg chg="del">
          <pc:chgData name="Christopher Wilkin" userId="10363294-769d-46d1-9962-1839b2820248" providerId="ADAL" clId="{4F786CCB-1FE9-4E20-A64E-52D78C4E58E5}" dt="2023-01-12T14:23:13.514" v="13" actId="2696"/>
          <pc:sldLayoutMkLst>
            <pc:docMk/>
            <pc:sldMasterMk cId="3282171549" sldId="2147483699"/>
            <pc:sldLayoutMk cId="2625672761" sldId="2147483700"/>
          </pc:sldLayoutMkLst>
        </pc:sldLayoutChg>
        <pc:sldLayoutChg chg="del">
          <pc:chgData name="Christopher Wilkin" userId="10363294-769d-46d1-9962-1839b2820248" providerId="ADAL" clId="{4F786CCB-1FE9-4E20-A64E-52D78C4E58E5}" dt="2023-01-12T14:23:13.514" v="14" actId="2696"/>
          <pc:sldLayoutMkLst>
            <pc:docMk/>
            <pc:sldMasterMk cId="3282171549" sldId="2147483699"/>
            <pc:sldLayoutMk cId="1151987761" sldId="2147483701"/>
          </pc:sldLayoutMkLst>
        </pc:sldLayoutChg>
        <pc:sldLayoutChg chg="del">
          <pc:chgData name="Christopher Wilkin" userId="10363294-769d-46d1-9962-1839b2820248" providerId="ADAL" clId="{4F786CCB-1FE9-4E20-A64E-52D78C4E58E5}" dt="2023-01-12T14:23:13.514" v="15" actId="2696"/>
          <pc:sldLayoutMkLst>
            <pc:docMk/>
            <pc:sldMasterMk cId="3282171549" sldId="2147483699"/>
            <pc:sldLayoutMk cId="714949648" sldId="2147483702"/>
          </pc:sldLayoutMkLst>
        </pc:sldLayoutChg>
      </pc:sldMasterChg>
      <pc:sldMasterChg chg="del delSldLayout">
        <pc:chgData name="Christopher Wilkin" userId="10363294-769d-46d1-9962-1839b2820248" providerId="ADAL" clId="{4F786CCB-1FE9-4E20-A64E-52D78C4E58E5}" dt="2023-01-12T14:23:13.514" v="22" actId="2696"/>
        <pc:sldMasterMkLst>
          <pc:docMk/>
          <pc:sldMasterMk cId="2501187371" sldId="2147483703"/>
        </pc:sldMasterMkLst>
        <pc:sldLayoutChg chg="del">
          <pc:chgData name="Christopher Wilkin" userId="10363294-769d-46d1-9962-1839b2820248" providerId="ADAL" clId="{4F786CCB-1FE9-4E20-A64E-52D78C4E58E5}" dt="2023-01-12T14:23:13.514" v="17" actId="2696"/>
          <pc:sldLayoutMkLst>
            <pc:docMk/>
            <pc:sldMasterMk cId="2501187371" sldId="2147483703"/>
            <pc:sldLayoutMk cId="1815530418" sldId="2147483704"/>
          </pc:sldLayoutMkLst>
        </pc:sldLayoutChg>
        <pc:sldLayoutChg chg="del">
          <pc:chgData name="Christopher Wilkin" userId="10363294-769d-46d1-9962-1839b2820248" providerId="ADAL" clId="{4F786CCB-1FE9-4E20-A64E-52D78C4E58E5}" dt="2023-01-12T14:23:13.514" v="18" actId="2696"/>
          <pc:sldLayoutMkLst>
            <pc:docMk/>
            <pc:sldMasterMk cId="2501187371" sldId="2147483703"/>
            <pc:sldLayoutMk cId="2892961446" sldId="2147483705"/>
          </pc:sldLayoutMkLst>
        </pc:sldLayoutChg>
        <pc:sldLayoutChg chg="del">
          <pc:chgData name="Christopher Wilkin" userId="10363294-769d-46d1-9962-1839b2820248" providerId="ADAL" clId="{4F786CCB-1FE9-4E20-A64E-52D78C4E58E5}" dt="2023-01-12T14:23:13.514" v="19" actId="2696"/>
          <pc:sldLayoutMkLst>
            <pc:docMk/>
            <pc:sldMasterMk cId="2501187371" sldId="2147483703"/>
            <pc:sldLayoutMk cId="99644331" sldId="2147483706"/>
          </pc:sldLayoutMkLst>
        </pc:sldLayoutChg>
        <pc:sldLayoutChg chg="del">
          <pc:chgData name="Christopher Wilkin" userId="10363294-769d-46d1-9962-1839b2820248" providerId="ADAL" clId="{4F786CCB-1FE9-4E20-A64E-52D78C4E58E5}" dt="2023-01-12T14:23:13.514" v="20" actId="2696"/>
          <pc:sldLayoutMkLst>
            <pc:docMk/>
            <pc:sldMasterMk cId="2501187371" sldId="2147483703"/>
            <pc:sldLayoutMk cId="246506582" sldId="2147483766"/>
          </pc:sldLayoutMkLst>
        </pc:sldLayoutChg>
        <pc:sldLayoutChg chg="del">
          <pc:chgData name="Christopher Wilkin" userId="10363294-769d-46d1-9962-1839b2820248" providerId="ADAL" clId="{4F786CCB-1FE9-4E20-A64E-52D78C4E58E5}" dt="2023-01-12T14:23:13.514" v="21" actId="2696"/>
          <pc:sldLayoutMkLst>
            <pc:docMk/>
            <pc:sldMasterMk cId="2501187371" sldId="2147483703"/>
            <pc:sldLayoutMk cId="2863599057" sldId="2147483767"/>
          </pc:sldLayoutMkLst>
        </pc:sldLayoutChg>
      </pc:sldMasterChg>
      <pc:sldMasterChg chg="del delSldLayout">
        <pc:chgData name="Christopher Wilkin" userId="10363294-769d-46d1-9962-1839b2820248" providerId="ADAL" clId="{4F786CCB-1FE9-4E20-A64E-52D78C4E58E5}" dt="2023-01-12T14:23:13.531" v="38" actId="2696"/>
        <pc:sldMasterMkLst>
          <pc:docMk/>
          <pc:sldMasterMk cId="3351686617" sldId="2147483707"/>
        </pc:sldMasterMkLst>
        <pc:sldLayoutChg chg="del">
          <pc:chgData name="Christopher Wilkin" userId="10363294-769d-46d1-9962-1839b2820248" providerId="ADAL" clId="{4F786CCB-1FE9-4E20-A64E-52D78C4E58E5}" dt="2023-01-12T14:23:13.531" v="27" actId="2696"/>
          <pc:sldLayoutMkLst>
            <pc:docMk/>
            <pc:sldMasterMk cId="3351686617" sldId="2147483707"/>
            <pc:sldLayoutMk cId="3516483271" sldId="2147483708"/>
          </pc:sldLayoutMkLst>
        </pc:sldLayoutChg>
        <pc:sldLayoutChg chg="del">
          <pc:chgData name="Christopher Wilkin" userId="10363294-769d-46d1-9962-1839b2820248" providerId="ADAL" clId="{4F786CCB-1FE9-4E20-A64E-52D78C4E58E5}" dt="2023-01-12T14:23:13.531" v="28" actId="2696"/>
          <pc:sldLayoutMkLst>
            <pc:docMk/>
            <pc:sldMasterMk cId="3351686617" sldId="2147483707"/>
            <pc:sldLayoutMk cId="1161390521" sldId="2147483709"/>
          </pc:sldLayoutMkLst>
        </pc:sldLayoutChg>
        <pc:sldLayoutChg chg="del">
          <pc:chgData name="Christopher Wilkin" userId="10363294-769d-46d1-9962-1839b2820248" providerId="ADAL" clId="{4F786CCB-1FE9-4E20-A64E-52D78C4E58E5}" dt="2023-01-12T14:23:13.531" v="29" actId="2696"/>
          <pc:sldLayoutMkLst>
            <pc:docMk/>
            <pc:sldMasterMk cId="3351686617" sldId="2147483707"/>
            <pc:sldLayoutMk cId="3536316049" sldId="2147483710"/>
          </pc:sldLayoutMkLst>
        </pc:sldLayoutChg>
        <pc:sldLayoutChg chg="del">
          <pc:chgData name="Christopher Wilkin" userId="10363294-769d-46d1-9962-1839b2820248" providerId="ADAL" clId="{4F786CCB-1FE9-4E20-A64E-52D78C4E58E5}" dt="2023-01-12T14:23:13.531" v="30" actId="2696"/>
          <pc:sldLayoutMkLst>
            <pc:docMk/>
            <pc:sldMasterMk cId="3351686617" sldId="2147483707"/>
            <pc:sldLayoutMk cId="3729255681" sldId="2147483711"/>
          </pc:sldLayoutMkLst>
        </pc:sldLayoutChg>
        <pc:sldLayoutChg chg="del">
          <pc:chgData name="Christopher Wilkin" userId="10363294-769d-46d1-9962-1839b2820248" providerId="ADAL" clId="{4F786CCB-1FE9-4E20-A64E-52D78C4E58E5}" dt="2023-01-12T14:23:13.531" v="31" actId="2696"/>
          <pc:sldLayoutMkLst>
            <pc:docMk/>
            <pc:sldMasterMk cId="3351686617" sldId="2147483707"/>
            <pc:sldLayoutMk cId="2304899773" sldId="2147483712"/>
          </pc:sldLayoutMkLst>
        </pc:sldLayoutChg>
        <pc:sldLayoutChg chg="del">
          <pc:chgData name="Christopher Wilkin" userId="10363294-769d-46d1-9962-1839b2820248" providerId="ADAL" clId="{4F786CCB-1FE9-4E20-A64E-52D78C4E58E5}" dt="2023-01-12T14:23:13.531" v="32" actId="2696"/>
          <pc:sldLayoutMkLst>
            <pc:docMk/>
            <pc:sldMasterMk cId="3351686617" sldId="2147483707"/>
            <pc:sldLayoutMk cId="4013332180" sldId="2147483713"/>
          </pc:sldLayoutMkLst>
        </pc:sldLayoutChg>
        <pc:sldLayoutChg chg="del">
          <pc:chgData name="Christopher Wilkin" userId="10363294-769d-46d1-9962-1839b2820248" providerId="ADAL" clId="{4F786CCB-1FE9-4E20-A64E-52D78C4E58E5}" dt="2023-01-12T14:23:13.531" v="33" actId="2696"/>
          <pc:sldLayoutMkLst>
            <pc:docMk/>
            <pc:sldMasterMk cId="3351686617" sldId="2147483707"/>
            <pc:sldLayoutMk cId="2240169281" sldId="2147483714"/>
          </pc:sldLayoutMkLst>
        </pc:sldLayoutChg>
        <pc:sldLayoutChg chg="del">
          <pc:chgData name="Christopher Wilkin" userId="10363294-769d-46d1-9962-1839b2820248" providerId="ADAL" clId="{4F786CCB-1FE9-4E20-A64E-52D78C4E58E5}" dt="2023-01-12T14:23:13.531" v="34" actId="2696"/>
          <pc:sldLayoutMkLst>
            <pc:docMk/>
            <pc:sldMasterMk cId="3351686617" sldId="2147483707"/>
            <pc:sldLayoutMk cId="3866179606" sldId="2147483715"/>
          </pc:sldLayoutMkLst>
        </pc:sldLayoutChg>
        <pc:sldLayoutChg chg="del">
          <pc:chgData name="Christopher Wilkin" userId="10363294-769d-46d1-9962-1839b2820248" providerId="ADAL" clId="{4F786CCB-1FE9-4E20-A64E-52D78C4E58E5}" dt="2023-01-12T14:23:13.531" v="35" actId="2696"/>
          <pc:sldLayoutMkLst>
            <pc:docMk/>
            <pc:sldMasterMk cId="3351686617" sldId="2147483707"/>
            <pc:sldLayoutMk cId="4168940840" sldId="2147483716"/>
          </pc:sldLayoutMkLst>
        </pc:sldLayoutChg>
        <pc:sldLayoutChg chg="del">
          <pc:chgData name="Christopher Wilkin" userId="10363294-769d-46d1-9962-1839b2820248" providerId="ADAL" clId="{4F786CCB-1FE9-4E20-A64E-52D78C4E58E5}" dt="2023-01-12T14:23:13.531" v="36" actId="2696"/>
          <pc:sldLayoutMkLst>
            <pc:docMk/>
            <pc:sldMasterMk cId="3351686617" sldId="2147483707"/>
            <pc:sldLayoutMk cId="4231570179" sldId="2147483717"/>
          </pc:sldLayoutMkLst>
        </pc:sldLayoutChg>
        <pc:sldLayoutChg chg="del">
          <pc:chgData name="Christopher Wilkin" userId="10363294-769d-46d1-9962-1839b2820248" providerId="ADAL" clId="{4F786CCB-1FE9-4E20-A64E-52D78C4E58E5}" dt="2023-01-12T14:23:13.531" v="37" actId="2696"/>
          <pc:sldLayoutMkLst>
            <pc:docMk/>
            <pc:sldMasterMk cId="3351686617" sldId="2147483707"/>
            <pc:sldLayoutMk cId="353176793" sldId="2147483718"/>
          </pc:sldLayoutMkLst>
        </pc:sldLayoutChg>
      </pc:sldMasterChg>
      <pc:sldMasterChg chg="del delSldLayout">
        <pc:chgData name="Christopher Wilkin" userId="10363294-769d-46d1-9962-1839b2820248" providerId="ADAL" clId="{4F786CCB-1FE9-4E20-A64E-52D78C4E58E5}" dt="2023-01-12T14:23:13.557" v="66" actId="2696"/>
        <pc:sldMasterMkLst>
          <pc:docMk/>
          <pc:sldMasterMk cId="1155636135" sldId="2147483719"/>
        </pc:sldMasterMkLst>
        <pc:sldLayoutChg chg="del">
          <pc:chgData name="Christopher Wilkin" userId="10363294-769d-46d1-9962-1839b2820248" providerId="ADAL" clId="{4F786CCB-1FE9-4E20-A64E-52D78C4E58E5}" dt="2023-01-12T14:23:13.541" v="55" actId="2696"/>
          <pc:sldLayoutMkLst>
            <pc:docMk/>
            <pc:sldMasterMk cId="1155636135" sldId="2147483719"/>
            <pc:sldLayoutMk cId="1227645980" sldId="2147483720"/>
          </pc:sldLayoutMkLst>
        </pc:sldLayoutChg>
        <pc:sldLayoutChg chg="del">
          <pc:chgData name="Christopher Wilkin" userId="10363294-769d-46d1-9962-1839b2820248" providerId="ADAL" clId="{4F786CCB-1FE9-4E20-A64E-52D78C4E58E5}" dt="2023-01-12T14:23:13.541" v="56" actId="2696"/>
          <pc:sldLayoutMkLst>
            <pc:docMk/>
            <pc:sldMasterMk cId="1155636135" sldId="2147483719"/>
            <pc:sldLayoutMk cId="715168721" sldId="2147483721"/>
          </pc:sldLayoutMkLst>
        </pc:sldLayoutChg>
        <pc:sldLayoutChg chg="del">
          <pc:chgData name="Christopher Wilkin" userId="10363294-769d-46d1-9962-1839b2820248" providerId="ADAL" clId="{4F786CCB-1FE9-4E20-A64E-52D78C4E58E5}" dt="2023-01-12T14:23:13.541" v="57" actId="2696"/>
          <pc:sldLayoutMkLst>
            <pc:docMk/>
            <pc:sldMasterMk cId="1155636135" sldId="2147483719"/>
            <pc:sldLayoutMk cId="840000187" sldId="2147483722"/>
          </pc:sldLayoutMkLst>
        </pc:sldLayoutChg>
        <pc:sldLayoutChg chg="del">
          <pc:chgData name="Christopher Wilkin" userId="10363294-769d-46d1-9962-1839b2820248" providerId="ADAL" clId="{4F786CCB-1FE9-4E20-A64E-52D78C4E58E5}" dt="2023-01-12T14:23:13.541" v="58" actId="2696"/>
          <pc:sldLayoutMkLst>
            <pc:docMk/>
            <pc:sldMasterMk cId="1155636135" sldId="2147483719"/>
            <pc:sldLayoutMk cId="788066522" sldId="2147483723"/>
          </pc:sldLayoutMkLst>
        </pc:sldLayoutChg>
        <pc:sldLayoutChg chg="del">
          <pc:chgData name="Christopher Wilkin" userId="10363294-769d-46d1-9962-1839b2820248" providerId="ADAL" clId="{4F786CCB-1FE9-4E20-A64E-52D78C4E58E5}" dt="2023-01-12T14:23:13.541" v="59" actId="2696"/>
          <pc:sldLayoutMkLst>
            <pc:docMk/>
            <pc:sldMasterMk cId="1155636135" sldId="2147483719"/>
            <pc:sldLayoutMk cId="3871922505" sldId="2147483724"/>
          </pc:sldLayoutMkLst>
        </pc:sldLayoutChg>
        <pc:sldLayoutChg chg="del">
          <pc:chgData name="Christopher Wilkin" userId="10363294-769d-46d1-9962-1839b2820248" providerId="ADAL" clId="{4F786CCB-1FE9-4E20-A64E-52D78C4E58E5}" dt="2023-01-12T14:23:13.541" v="60" actId="2696"/>
          <pc:sldLayoutMkLst>
            <pc:docMk/>
            <pc:sldMasterMk cId="1155636135" sldId="2147483719"/>
            <pc:sldLayoutMk cId="832762562" sldId="2147483725"/>
          </pc:sldLayoutMkLst>
        </pc:sldLayoutChg>
        <pc:sldLayoutChg chg="del">
          <pc:chgData name="Christopher Wilkin" userId="10363294-769d-46d1-9962-1839b2820248" providerId="ADAL" clId="{4F786CCB-1FE9-4E20-A64E-52D78C4E58E5}" dt="2023-01-12T14:23:13.541" v="61" actId="2696"/>
          <pc:sldLayoutMkLst>
            <pc:docMk/>
            <pc:sldMasterMk cId="1155636135" sldId="2147483719"/>
            <pc:sldLayoutMk cId="3482487572" sldId="2147483726"/>
          </pc:sldLayoutMkLst>
        </pc:sldLayoutChg>
        <pc:sldLayoutChg chg="del">
          <pc:chgData name="Christopher Wilkin" userId="10363294-769d-46d1-9962-1839b2820248" providerId="ADAL" clId="{4F786CCB-1FE9-4E20-A64E-52D78C4E58E5}" dt="2023-01-12T14:23:13.541" v="62" actId="2696"/>
          <pc:sldLayoutMkLst>
            <pc:docMk/>
            <pc:sldMasterMk cId="1155636135" sldId="2147483719"/>
            <pc:sldLayoutMk cId="3363864361" sldId="2147483727"/>
          </pc:sldLayoutMkLst>
        </pc:sldLayoutChg>
        <pc:sldLayoutChg chg="del">
          <pc:chgData name="Christopher Wilkin" userId="10363294-769d-46d1-9962-1839b2820248" providerId="ADAL" clId="{4F786CCB-1FE9-4E20-A64E-52D78C4E58E5}" dt="2023-01-12T14:23:13.541" v="63" actId="2696"/>
          <pc:sldLayoutMkLst>
            <pc:docMk/>
            <pc:sldMasterMk cId="1155636135" sldId="2147483719"/>
            <pc:sldLayoutMk cId="3236812632" sldId="2147483728"/>
          </pc:sldLayoutMkLst>
        </pc:sldLayoutChg>
        <pc:sldLayoutChg chg="del">
          <pc:chgData name="Christopher Wilkin" userId="10363294-769d-46d1-9962-1839b2820248" providerId="ADAL" clId="{4F786CCB-1FE9-4E20-A64E-52D78C4E58E5}" dt="2023-01-12T14:23:13.541" v="64" actId="2696"/>
          <pc:sldLayoutMkLst>
            <pc:docMk/>
            <pc:sldMasterMk cId="1155636135" sldId="2147483719"/>
            <pc:sldLayoutMk cId="3067232802" sldId="2147483729"/>
          </pc:sldLayoutMkLst>
        </pc:sldLayoutChg>
        <pc:sldLayoutChg chg="del">
          <pc:chgData name="Christopher Wilkin" userId="10363294-769d-46d1-9962-1839b2820248" providerId="ADAL" clId="{4F786CCB-1FE9-4E20-A64E-52D78C4E58E5}" dt="2023-01-12T14:23:13.541" v="65" actId="2696"/>
          <pc:sldLayoutMkLst>
            <pc:docMk/>
            <pc:sldMasterMk cId="1155636135" sldId="2147483719"/>
            <pc:sldLayoutMk cId="1995934448" sldId="2147483730"/>
          </pc:sldLayoutMkLst>
        </pc:sldLayoutChg>
      </pc:sldMasterChg>
      <pc:sldMasterChg chg="del delSldLayout">
        <pc:chgData name="Christopher Wilkin" userId="10363294-769d-46d1-9962-1839b2820248" providerId="ADAL" clId="{4F786CCB-1FE9-4E20-A64E-52D78C4E58E5}" dt="2023-01-12T14:23:13.499" v="8" actId="2696"/>
        <pc:sldMasterMkLst>
          <pc:docMk/>
          <pc:sldMasterMk cId="2532297375" sldId="2147483731"/>
        </pc:sldMasterMkLst>
        <pc:sldLayoutChg chg="del">
          <pc:chgData name="Christopher Wilkin" userId="10363294-769d-46d1-9962-1839b2820248" providerId="ADAL" clId="{4F786CCB-1FE9-4E20-A64E-52D78C4E58E5}" dt="2023-01-12T14:23:13.499" v="0" actId="2696"/>
          <pc:sldLayoutMkLst>
            <pc:docMk/>
            <pc:sldMasterMk cId="2532297375" sldId="2147483731"/>
            <pc:sldLayoutMk cId="1028318291" sldId="2147483732"/>
          </pc:sldLayoutMkLst>
        </pc:sldLayoutChg>
        <pc:sldLayoutChg chg="del">
          <pc:chgData name="Christopher Wilkin" userId="10363294-769d-46d1-9962-1839b2820248" providerId="ADAL" clId="{4F786CCB-1FE9-4E20-A64E-52D78C4E58E5}" dt="2023-01-12T14:23:13.499" v="1" actId="2696"/>
          <pc:sldLayoutMkLst>
            <pc:docMk/>
            <pc:sldMasterMk cId="2532297375" sldId="2147483731"/>
            <pc:sldLayoutMk cId="1377499374" sldId="2147483733"/>
          </pc:sldLayoutMkLst>
        </pc:sldLayoutChg>
        <pc:sldLayoutChg chg="del">
          <pc:chgData name="Christopher Wilkin" userId="10363294-769d-46d1-9962-1839b2820248" providerId="ADAL" clId="{4F786CCB-1FE9-4E20-A64E-52D78C4E58E5}" dt="2023-01-12T14:23:13.499" v="2" actId="2696"/>
          <pc:sldLayoutMkLst>
            <pc:docMk/>
            <pc:sldMasterMk cId="2532297375" sldId="2147483731"/>
            <pc:sldLayoutMk cId="3517513872" sldId="2147483734"/>
          </pc:sldLayoutMkLst>
        </pc:sldLayoutChg>
        <pc:sldLayoutChg chg="del">
          <pc:chgData name="Christopher Wilkin" userId="10363294-769d-46d1-9962-1839b2820248" providerId="ADAL" clId="{4F786CCB-1FE9-4E20-A64E-52D78C4E58E5}" dt="2023-01-12T14:23:13.499" v="3" actId="2696"/>
          <pc:sldLayoutMkLst>
            <pc:docMk/>
            <pc:sldMasterMk cId="2532297375" sldId="2147483731"/>
            <pc:sldLayoutMk cId="204559440" sldId="2147483735"/>
          </pc:sldLayoutMkLst>
        </pc:sldLayoutChg>
        <pc:sldLayoutChg chg="del">
          <pc:chgData name="Christopher Wilkin" userId="10363294-769d-46d1-9962-1839b2820248" providerId="ADAL" clId="{4F786CCB-1FE9-4E20-A64E-52D78C4E58E5}" dt="2023-01-12T14:23:13.499" v="4" actId="2696"/>
          <pc:sldLayoutMkLst>
            <pc:docMk/>
            <pc:sldMasterMk cId="2532297375" sldId="2147483731"/>
            <pc:sldLayoutMk cId="3825064789" sldId="2147483736"/>
          </pc:sldLayoutMkLst>
        </pc:sldLayoutChg>
        <pc:sldLayoutChg chg="del">
          <pc:chgData name="Christopher Wilkin" userId="10363294-769d-46d1-9962-1839b2820248" providerId="ADAL" clId="{4F786CCB-1FE9-4E20-A64E-52D78C4E58E5}" dt="2023-01-12T14:23:13.499" v="5" actId="2696"/>
          <pc:sldLayoutMkLst>
            <pc:docMk/>
            <pc:sldMasterMk cId="2532297375" sldId="2147483731"/>
            <pc:sldLayoutMk cId="2217746804" sldId="2147483737"/>
          </pc:sldLayoutMkLst>
        </pc:sldLayoutChg>
        <pc:sldLayoutChg chg="del">
          <pc:chgData name="Christopher Wilkin" userId="10363294-769d-46d1-9962-1839b2820248" providerId="ADAL" clId="{4F786CCB-1FE9-4E20-A64E-52D78C4E58E5}" dt="2023-01-12T14:23:13.499" v="6" actId="2696"/>
          <pc:sldLayoutMkLst>
            <pc:docMk/>
            <pc:sldMasterMk cId="2532297375" sldId="2147483731"/>
            <pc:sldLayoutMk cId="667052357" sldId="2147483738"/>
          </pc:sldLayoutMkLst>
        </pc:sldLayoutChg>
        <pc:sldLayoutChg chg="del">
          <pc:chgData name="Christopher Wilkin" userId="10363294-769d-46d1-9962-1839b2820248" providerId="ADAL" clId="{4F786CCB-1FE9-4E20-A64E-52D78C4E58E5}" dt="2023-01-12T14:23:13.499" v="7" actId="2696"/>
          <pc:sldLayoutMkLst>
            <pc:docMk/>
            <pc:sldMasterMk cId="2532297375" sldId="2147483731"/>
            <pc:sldLayoutMk cId="770006802" sldId="2147483739"/>
          </pc:sldLayoutMkLst>
        </pc:sldLayoutChg>
      </pc:sldMasterChg>
      <pc:sldMasterChg chg="del delSldLayout">
        <pc:chgData name="Christopher Wilkin" userId="10363294-769d-46d1-9962-1839b2820248" providerId="ADAL" clId="{4F786CCB-1FE9-4E20-A64E-52D78C4E58E5}" dt="2023-01-12T14:23:13.514" v="12" actId="2696"/>
        <pc:sldMasterMkLst>
          <pc:docMk/>
          <pc:sldMasterMk cId="955917535" sldId="2147483740"/>
        </pc:sldMasterMkLst>
        <pc:sldLayoutChg chg="del">
          <pc:chgData name="Christopher Wilkin" userId="10363294-769d-46d1-9962-1839b2820248" providerId="ADAL" clId="{4F786CCB-1FE9-4E20-A64E-52D78C4E58E5}" dt="2023-01-12T14:23:13.514" v="9" actId="2696"/>
          <pc:sldLayoutMkLst>
            <pc:docMk/>
            <pc:sldMasterMk cId="955917535" sldId="2147483740"/>
            <pc:sldLayoutMk cId="3786979499" sldId="2147483741"/>
          </pc:sldLayoutMkLst>
        </pc:sldLayoutChg>
        <pc:sldLayoutChg chg="del">
          <pc:chgData name="Christopher Wilkin" userId="10363294-769d-46d1-9962-1839b2820248" providerId="ADAL" clId="{4F786CCB-1FE9-4E20-A64E-52D78C4E58E5}" dt="2023-01-12T14:23:13.514" v="10" actId="2696"/>
          <pc:sldLayoutMkLst>
            <pc:docMk/>
            <pc:sldMasterMk cId="955917535" sldId="2147483740"/>
            <pc:sldLayoutMk cId="1749170055" sldId="2147483742"/>
          </pc:sldLayoutMkLst>
        </pc:sldLayoutChg>
        <pc:sldLayoutChg chg="del">
          <pc:chgData name="Christopher Wilkin" userId="10363294-769d-46d1-9962-1839b2820248" providerId="ADAL" clId="{4F786CCB-1FE9-4E20-A64E-52D78C4E58E5}" dt="2023-01-12T14:23:13.514" v="11" actId="2696"/>
          <pc:sldLayoutMkLst>
            <pc:docMk/>
            <pc:sldMasterMk cId="955917535" sldId="2147483740"/>
            <pc:sldLayoutMk cId="3269670430" sldId="2147483768"/>
          </pc:sldLayoutMkLst>
        </pc:sldLayoutChg>
      </pc:sldMasterChg>
      <pc:sldMasterChg chg="del delSldLayout">
        <pc:chgData name="Christopher Wilkin" userId="10363294-769d-46d1-9962-1839b2820248" providerId="ADAL" clId="{4F786CCB-1FE9-4E20-A64E-52D78C4E58E5}" dt="2023-01-12T14:23:13.541" v="43" actId="2696"/>
        <pc:sldMasterMkLst>
          <pc:docMk/>
          <pc:sldMasterMk cId="2377410748" sldId="2147483750"/>
        </pc:sldMasterMkLst>
        <pc:sldLayoutChg chg="del">
          <pc:chgData name="Christopher Wilkin" userId="10363294-769d-46d1-9962-1839b2820248" providerId="ADAL" clId="{4F786CCB-1FE9-4E20-A64E-52D78C4E58E5}" dt="2023-01-12T14:23:13.531" v="39" actId="2696"/>
          <pc:sldLayoutMkLst>
            <pc:docMk/>
            <pc:sldMasterMk cId="2377410748" sldId="2147483750"/>
            <pc:sldLayoutMk cId="958440712" sldId="2147483751"/>
          </pc:sldLayoutMkLst>
        </pc:sldLayoutChg>
        <pc:sldLayoutChg chg="del">
          <pc:chgData name="Christopher Wilkin" userId="10363294-769d-46d1-9962-1839b2820248" providerId="ADAL" clId="{4F786CCB-1FE9-4E20-A64E-52D78C4E58E5}" dt="2023-01-12T14:23:13.531" v="40" actId="2696"/>
          <pc:sldLayoutMkLst>
            <pc:docMk/>
            <pc:sldMasterMk cId="2377410748" sldId="2147483750"/>
            <pc:sldLayoutMk cId="693845741" sldId="2147483752"/>
          </pc:sldLayoutMkLst>
        </pc:sldLayoutChg>
        <pc:sldLayoutChg chg="del">
          <pc:chgData name="Christopher Wilkin" userId="10363294-769d-46d1-9962-1839b2820248" providerId="ADAL" clId="{4F786CCB-1FE9-4E20-A64E-52D78C4E58E5}" dt="2023-01-12T14:23:13.531" v="41" actId="2696"/>
          <pc:sldLayoutMkLst>
            <pc:docMk/>
            <pc:sldMasterMk cId="2377410748" sldId="2147483750"/>
            <pc:sldLayoutMk cId="3455527795" sldId="2147483753"/>
          </pc:sldLayoutMkLst>
        </pc:sldLayoutChg>
        <pc:sldLayoutChg chg="del">
          <pc:chgData name="Christopher Wilkin" userId="10363294-769d-46d1-9962-1839b2820248" providerId="ADAL" clId="{4F786CCB-1FE9-4E20-A64E-52D78C4E58E5}" dt="2023-01-12T14:23:13.541" v="42" actId="2696"/>
          <pc:sldLayoutMkLst>
            <pc:docMk/>
            <pc:sldMasterMk cId="2377410748" sldId="2147483750"/>
            <pc:sldLayoutMk cId="2225552244" sldId="2147483772"/>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011A03-20EB-475C-81EB-1D77ECCED646}"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9F3DBC0D-3EAE-491D-89AD-FD460816E22A}">
      <dgm:prSet/>
      <dgm:spPr/>
      <dgm:t>
        <a:bodyPr/>
        <a:lstStyle/>
        <a:p>
          <a:r>
            <a:rPr lang="en-GB" dirty="0">
              <a:effectLst>
                <a:outerShdw blurRad="38100" dist="38100" dir="2700000" algn="tl">
                  <a:srgbClr val="000000">
                    <a:alpha val="43137"/>
                  </a:srgbClr>
                </a:outerShdw>
              </a:effectLst>
            </a:rPr>
            <a:t>Once you’ve figured out your strengths, it’s time to be critical and review your weaknesses</a:t>
          </a:r>
          <a:endParaRPr lang="en-US" dirty="0">
            <a:effectLst>
              <a:outerShdw blurRad="38100" dist="38100" dir="2700000" algn="tl">
                <a:srgbClr val="000000">
                  <a:alpha val="43137"/>
                </a:srgbClr>
              </a:outerShdw>
            </a:effectLst>
          </a:endParaRPr>
        </a:p>
      </dgm:t>
    </dgm:pt>
    <dgm:pt modelId="{4526C97B-AB97-48A9-BEF2-1270FB04A2AD}" type="parTrans" cxnId="{8D32CFEE-A58C-4884-8F43-D2C69CE7F9D3}">
      <dgm:prSet/>
      <dgm:spPr/>
      <dgm:t>
        <a:bodyPr/>
        <a:lstStyle/>
        <a:p>
          <a:endParaRPr lang="en-US"/>
        </a:p>
      </dgm:t>
    </dgm:pt>
    <dgm:pt modelId="{7385632E-B5FA-4162-B9C1-5B048D1B4FFB}" type="sibTrans" cxnId="{8D32CFEE-A58C-4884-8F43-D2C69CE7F9D3}">
      <dgm:prSet/>
      <dgm:spPr/>
      <dgm:t>
        <a:bodyPr/>
        <a:lstStyle/>
        <a:p>
          <a:endParaRPr lang="en-US"/>
        </a:p>
      </dgm:t>
    </dgm:pt>
    <dgm:pt modelId="{81FF29EA-32E3-42AE-A30D-8636E98DF65A}">
      <dgm:prSet/>
      <dgm:spPr/>
      <dgm:t>
        <a:bodyPr/>
        <a:lstStyle/>
        <a:p>
          <a:r>
            <a:rPr lang="en-GB"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dirty="0">
            <a:effectLst>
              <a:outerShdw blurRad="38100" dist="38100" dir="2700000" algn="tl">
                <a:srgbClr val="000000">
                  <a:alpha val="43137"/>
                </a:srgbClr>
              </a:outerShdw>
            </a:effectLst>
          </a:endParaRPr>
        </a:p>
      </dgm:t>
    </dgm:pt>
    <dgm:pt modelId="{368F675D-97C9-417A-AFD5-552FB4EF32A8}" type="parTrans" cxnId="{8E27E3FC-C54A-4054-914E-3296C53E9118}">
      <dgm:prSet/>
      <dgm:spPr/>
      <dgm:t>
        <a:bodyPr/>
        <a:lstStyle/>
        <a:p>
          <a:endParaRPr lang="en-US"/>
        </a:p>
      </dgm:t>
    </dgm:pt>
    <dgm:pt modelId="{3188C3B0-5006-4F2E-A61D-52EBCE7C4B08}" type="sibTrans" cxnId="{8E27E3FC-C54A-4054-914E-3296C53E9118}">
      <dgm:prSet/>
      <dgm:spPr/>
      <dgm:t>
        <a:bodyPr/>
        <a:lstStyle/>
        <a:p>
          <a:endParaRPr lang="en-US"/>
        </a:p>
      </dgm:t>
    </dgm:pt>
    <dgm:pt modelId="{3B832A83-1351-4E5A-BB90-23B3ED2C8F99}">
      <dgm:prSet/>
      <dgm:spPr/>
      <dgm:t>
        <a:bodyPr/>
        <a:lstStyle/>
        <a:p>
          <a:r>
            <a:rPr lang="en-GB">
              <a:effectLst>
                <a:outerShdw blurRad="38100" dist="38100" dir="2700000" algn="tl">
                  <a:srgbClr val="000000">
                    <a:alpha val="43137"/>
                  </a:srgbClr>
                </a:outerShdw>
              </a:effectLst>
            </a:rPr>
            <a:t>What does the company LACK?</a:t>
          </a:r>
          <a:endParaRPr lang="en-US">
            <a:effectLst>
              <a:outerShdw blurRad="38100" dist="38100" dir="2700000" algn="tl">
                <a:srgbClr val="000000">
                  <a:alpha val="43137"/>
                </a:srgbClr>
              </a:outerShdw>
            </a:effectLst>
          </a:endParaRPr>
        </a:p>
      </dgm:t>
    </dgm:pt>
    <dgm:pt modelId="{16AEAED7-B84A-45D7-BA2B-329739F265F0}" type="parTrans" cxnId="{948A372E-F5A5-4B91-8DCF-0F2F247DEA07}">
      <dgm:prSet/>
      <dgm:spPr/>
      <dgm:t>
        <a:bodyPr/>
        <a:lstStyle/>
        <a:p>
          <a:endParaRPr lang="en-US"/>
        </a:p>
      </dgm:t>
    </dgm:pt>
    <dgm:pt modelId="{7F431C52-DE39-4E46-9C20-222CADB262F9}" type="sibTrans" cxnId="{948A372E-F5A5-4B91-8DCF-0F2F247DEA07}">
      <dgm:prSet/>
      <dgm:spPr/>
      <dgm:t>
        <a:bodyPr/>
        <a:lstStyle/>
        <a:p>
          <a:endParaRPr lang="en-US"/>
        </a:p>
      </dgm:t>
    </dgm:pt>
    <dgm:pt modelId="{3250446C-CE19-46AA-B564-CC717BB6717B}">
      <dgm:prSet/>
      <dgm:spPr/>
      <dgm:t>
        <a:bodyPr/>
        <a:lstStyle/>
        <a:p>
          <a:r>
            <a:rPr lang="en-GB">
              <a:effectLst>
                <a:outerShdw blurRad="38100" dist="38100" dir="2700000" algn="tl">
                  <a:srgbClr val="000000">
                    <a:alpha val="43137"/>
                  </a:srgbClr>
                </a:outerShdw>
              </a:effectLst>
            </a:rPr>
            <a:t>Things your Competitors do better than you?</a:t>
          </a:r>
          <a:endParaRPr lang="en-US">
            <a:effectLst>
              <a:outerShdw blurRad="38100" dist="38100" dir="2700000" algn="tl">
                <a:srgbClr val="000000">
                  <a:alpha val="43137"/>
                </a:srgbClr>
              </a:outerShdw>
            </a:effectLst>
          </a:endParaRPr>
        </a:p>
      </dgm:t>
    </dgm:pt>
    <dgm:pt modelId="{7A4580F8-8F8B-45AC-A926-444668562662}" type="parTrans" cxnId="{CC216110-CB0F-4BD7-81CD-BB05191A5607}">
      <dgm:prSet/>
      <dgm:spPr/>
      <dgm:t>
        <a:bodyPr/>
        <a:lstStyle/>
        <a:p>
          <a:endParaRPr lang="en-US"/>
        </a:p>
      </dgm:t>
    </dgm:pt>
    <dgm:pt modelId="{2C8CE265-B9D2-4FB5-8828-66CE3EF3B220}" type="sibTrans" cxnId="{CC216110-CB0F-4BD7-81CD-BB05191A5607}">
      <dgm:prSet/>
      <dgm:spPr/>
      <dgm:t>
        <a:bodyPr/>
        <a:lstStyle/>
        <a:p>
          <a:endParaRPr lang="en-US"/>
        </a:p>
      </dgm:t>
    </dgm:pt>
    <dgm:pt modelId="{78F8196B-3257-4C8F-84B0-70160847FD1B}">
      <dgm:prSet/>
      <dgm:spPr/>
      <dgm:t>
        <a:bodyPr/>
        <a:lstStyle/>
        <a:p>
          <a:r>
            <a:rPr lang="en-GB">
              <a:effectLst>
                <a:outerShdw blurRad="38100" dist="38100" dir="2700000" algn="tl">
                  <a:srgbClr val="000000">
                    <a:alpha val="43137"/>
                  </a:srgbClr>
                </a:outerShdw>
              </a:effectLst>
            </a:rPr>
            <a:t>Resource Limitations</a:t>
          </a:r>
          <a:endParaRPr lang="en-US">
            <a:effectLst>
              <a:outerShdw blurRad="38100" dist="38100" dir="2700000" algn="tl">
                <a:srgbClr val="000000">
                  <a:alpha val="43137"/>
                </a:srgbClr>
              </a:outerShdw>
            </a:effectLst>
          </a:endParaRPr>
        </a:p>
      </dgm:t>
    </dgm:pt>
    <dgm:pt modelId="{AF8CD2A8-9D8E-43AD-80F6-8364DB5C352F}" type="parTrans" cxnId="{898B870C-4F40-4F04-86E6-C6BD295D2372}">
      <dgm:prSet/>
      <dgm:spPr/>
      <dgm:t>
        <a:bodyPr/>
        <a:lstStyle/>
        <a:p>
          <a:endParaRPr lang="en-US"/>
        </a:p>
      </dgm:t>
    </dgm:pt>
    <dgm:pt modelId="{C49529FB-DED8-4091-A319-533F72376A32}" type="sibTrans" cxnId="{898B870C-4F40-4F04-86E6-C6BD295D2372}">
      <dgm:prSet/>
      <dgm:spPr/>
      <dgm:t>
        <a:bodyPr/>
        <a:lstStyle/>
        <a:p>
          <a:endParaRPr lang="en-US"/>
        </a:p>
      </dgm:t>
    </dgm:pt>
    <dgm:pt modelId="{892C2DBB-3AF1-44C1-A65F-76F23581DDC7}">
      <dgm:prSet/>
      <dgm:spPr/>
      <dgm:t>
        <a:bodyPr/>
        <a:lstStyle/>
        <a:p>
          <a:r>
            <a:rPr lang="en-GB">
              <a:effectLst>
                <a:outerShdw blurRad="38100" dist="38100" dir="2700000" algn="tl">
                  <a:srgbClr val="000000">
                    <a:alpha val="43137"/>
                  </a:srgbClr>
                </a:outerShdw>
              </a:effectLst>
            </a:rPr>
            <a:t>Unclear unique selling position.</a:t>
          </a:r>
          <a:endParaRPr lang="en-US">
            <a:effectLst>
              <a:outerShdw blurRad="38100" dist="38100" dir="2700000" algn="tl">
                <a:srgbClr val="000000">
                  <a:alpha val="43137"/>
                </a:srgbClr>
              </a:outerShdw>
            </a:effectLst>
          </a:endParaRPr>
        </a:p>
      </dgm:t>
    </dgm:pt>
    <dgm:pt modelId="{A23E6E88-26AF-4DED-B713-E0F795C18186}" type="parTrans" cxnId="{C69DB58D-C5BB-4E86-A567-414D18A959D3}">
      <dgm:prSet/>
      <dgm:spPr/>
      <dgm:t>
        <a:bodyPr/>
        <a:lstStyle/>
        <a:p>
          <a:endParaRPr lang="en-US"/>
        </a:p>
      </dgm:t>
    </dgm:pt>
    <dgm:pt modelId="{805B3357-00A2-4A83-8FA8-4EC7B4080899}" type="sibTrans" cxnId="{C69DB58D-C5BB-4E86-A567-414D18A959D3}">
      <dgm:prSet/>
      <dgm:spPr/>
      <dgm:t>
        <a:bodyPr/>
        <a:lstStyle/>
        <a:p>
          <a:endParaRPr lang="en-US"/>
        </a:p>
      </dgm:t>
    </dgm:pt>
    <dgm:pt modelId="{F4D89CE3-BF6C-43F6-B9E5-CE278138150D}" type="pres">
      <dgm:prSet presAssocID="{19011A03-20EB-475C-81EB-1D77ECCED646}" presName="vert0" presStyleCnt="0">
        <dgm:presLayoutVars>
          <dgm:dir/>
          <dgm:animOne val="branch"/>
          <dgm:animLvl val="lvl"/>
        </dgm:presLayoutVars>
      </dgm:prSet>
      <dgm:spPr/>
    </dgm:pt>
    <dgm:pt modelId="{B02D02AE-5851-462E-BE70-F6FB87104F33}" type="pres">
      <dgm:prSet presAssocID="{9F3DBC0D-3EAE-491D-89AD-FD460816E22A}" presName="thickLine" presStyleLbl="alignNode1" presStyleIdx="0" presStyleCnt="6"/>
      <dgm:spPr/>
    </dgm:pt>
    <dgm:pt modelId="{55D25497-EB69-4D7B-9350-25E4FA20ADC0}" type="pres">
      <dgm:prSet presAssocID="{9F3DBC0D-3EAE-491D-89AD-FD460816E22A}" presName="horz1" presStyleCnt="0"/>
      <dgm:spPr/>
    </dgm:pt>
    <dgm:pt modelId="{351557E7-D426-4665-AE89-014FC1025415}" type="pres">
      <dgm:prSet presAssocID="{9F3DBC0D-3EAE-491D-89AD-FD460816E22A}" presName="tx1" presStyleLbl="revTx" presStyleIdx="0" presStyleCnt="6" custLinFactNeighborX="116" custLinFactNeighborY="337"/>
      <dgm:spPr/>
    </dgm:pt>
    <dgm:pt modelId="{69A9F40B-1373-465E-979E-490D49A23870}" type="pres">
      <dgm:prSet presAssocID="{9F3DBC0D-3EAE-491D-89AD-FD460816E22A}" presName="vert1" presStyleCnt="0"/>
      <dgm:spPr/>
    </dgm:pt>
    <dgm:pt modelId="{BE7BBEA4-8342-4FA6-B8DB-E490219D4BD4}" type="pres">
      <dgm:prSet presAssocID="{81FF29EA-32E3-42AE-A30D-8636E98DF65A}" presName="thickLine" presStyleLbl="alignNode1" presStyleIdx="1" presStyleCnt="6"/>
      <dgm:spPr/>
    </dgm:pt>
    <dgm:pt modelId="{060D4671-869B-4C5A-B7C8-97F881EEE153}" type="pres">
      <dgm:prSet presAssocID="{81FF29EA-32E3-42AE-A30D-8636E98DF65A}" presName="horz1" presStyleCnt="0"/>
      <dgm:spPr/>
    </dgm:pt>
    <dgm:pt modelId="{B1944CC4-4543-47AD-8735-9E65364D1F45}" type="pres">
      <dgm:prSet presAssocID="{81FF29EA-32E3-42AE-A30D-8636E98DF65A}" presName="tx1" presStyleLbl="revTx" presStyleIdx="1" presStyleCnt="6"/>
      <dgm:spPr/>
    </dgm:pt>
    <dgm:pt modelId="{21945934-0DC2-4D00-8852-01650D305560}" type="pres">
      <dgm:prSet presAssocID="{81FF29EA-32E3-42AE-A30D-8636E98DF65A}" presName="vert1" presStyleCnt="0"/>
      <dgm:spPr/>
    </dgm:pt>
    <dgm:pt modelId="{F63607F2-C1FD-4B0D-A021-237F372F4355}" type="pres">
      <dgm:prSet presAssocID="{3B832A83-1351-4E5A-BB90-23B3ED2C8F99}" presName="thickLine" presStyleLbl="alignNode1" presStyleIdx="2" presStyleCnt="6"/>
      <dgm:spPr/>
    </dgm:pt>
    <dgm:pt modelId="{676643D1-7592-4611-A820-BFDD4D21BC3B}" type="pres">
      <dgm:prSet presAssocID="{3B832A83-1351-4E5A-BB90-23B3ED2C8F99}" presName="horz1" presStyleCnt="0"/>
      <dgm:spPr/>
    </dgm:pt>
    <dgm:pt modelId="{45955138-467F-4102-8FFE-2E28DE6B035A}" type="pres">
      <dgm:prSet presAssocID="{3B832A83-1351-4E5A-BB90-23B3ED2C8F99}" presName="tx1" presStyleLbl="revTx" presStyleIdx="2" presStyleCnt="6"/>
      <dgm:spPr/>
    </dgm:pt>
    <dgm:pt modelId="{E3DC1453-9A46-4144-B881-90B59C0CEF91}" type="pres">
      <dgm:prSet presAssocID="{3B832A83-1351-4E5A-BB90-23B3ED2C8F99}" presName="vert1" presStyleCnt="0"/>
      <dgm:spPr/>
    </dgm:pt>
    <dgm:pt modelId="{D9876468-DE16-40DB-84AB-E90EC2698DC2}" type="pres">
      <dgm:prSet presAssocID="{3250446C-CE19-46AA-B564-CC717BB6717B}" presName="thickLine" presStyleLbl="alignNode1" presStyleIdx="3" presStyleCnt="6"/>
      <dgm:spPr/>
    </dgm:pt>
    <dgm:pt modelId="{E9750A81-0D97-4A55-A227-07ABEEF8D3A7}" type="pres">
      <dgm:prSet presAssocID="{3250446C-CE19-46AA-B564-CC717BB6717B}" presName="horz1" presStyleCnt="0"/>
      <dgm:spPr/>
    </dgm:pt>
    <dgm:pt modelId="{C0F27D71-5F4E-4153-9442-0277DA63E5C8}" type="pres">
      <dgm:prSet presAssocID="{3250446C-CE19-46AA-B564-CC717BB6717B}" presName="tx1" presStyleLbl="revTx" presStyleIdx="3" presStyleCnt="6"/>
      <dgm:spPr/>
    </dgm:pt>
    <dgm:pt modelId="{9942AAC7-88D5-4F14-952E-CBC439244900}" type="pres">
      <dgm:prSet presAssocID="{3250446C-CE19-46AA-B564-CC717BB6717B}" presName="vert1" presStyleCnt="0"/>
      <dgm:spPr/>
    </dgm:pt>
    <dgm:pt modelId="{84CDFCAF-0136-40B6-90E6-00482056B768}" type="pres">
      <dgm:prSet presAssocID="{78F8196B-3257-4C8F-84B0-70160847FD1B}" presName="thickLine" presStyleLbl="alignNode1" presStyleIdx="4" presStyleCnt="6"/>
      <dgm:spPr/>
    </dgm:pt>
    <dgm:pt modelId="{3143C6A9-DD65-4442-B667-664E842C969E}" type="pres">
      <dgm:prSet presAssocID="{78F8196B-3257-4C8F-84B0-70160847FD1B}" presName="horz1" presStyleCnt="0"/>
      <dgm:spPr/>
    </dgm:pt>
    <dgm:pt modelId="{A4B7DEEB-C676-4BD0-B7CC-97DB257358F7}" type="pres">
      <dgm:prSet presAssocID="{78F8196B-3257-4C8F-84B0-70160847FD1B}" presName="tx1" presStyleLbl="revTx" presStyleIdx="4" presStyleCnt="6"/>
      <dgm:spPr/>
    </dgm:pt>
    <dgm:pt modelId="{006E3334-719F-49CA-B37B-1731605EC076}" type="pres">
      <dgm:prSet presAssocID="{78F8196B-3257-4C8F-84B0-70160847FD1B}" presName="vert1" presStyleCnt="0"/>
      <dgm:spPr/>
    </dgm:pt>
    <dgm:pt modelId="{105906EB-B183-4F53-8E85-0BD3C6ADFE88}" type="pres">
      <dgm:prSet presAssocID="{892C2DBB-3AF1-44C1-A65F-76F23581DDC7}" presName="thickLine" presStyleLbl="alignNode1" presStyleIdx="5" presStyleCnt="6"/>
      <dgm:spPr/>
    </dgm:pt>
    <dgm:pt modelId="{B93C19C3-33CF-4E0D-8809-4B3262AAFE1A}" type="pres">
      <dgm:prSet presAssocID="{892C2DBB-3AF1-44C1-A65F-76F23581DDC7}" presName="horz1" presStyleCnt="0"/>
      <dgm:spPr/>
    </dgm:pt>
    <dgm:pt modelId="{E0E61A87-0253-4BD2-A9FB-D0C195273F35}" type="pres">
      <dgm:prSet presAssocID="{892C2DBB-3AF1-44C1-A65F-76F23581DDC7}" presName="tx1" presStyleLbl="revTx" presStyleIdx="5" presStyleCnt="6"/>
      <dgm:spPr/>
    </dgm:pt>
    <dgm:pt modelId="{A70C3F40-5516-4C04-AA0F-A91417BD15D5}" type="pres">
      <dgm:prSet presAssocID="{892C2DBB-3AF1-44C1-A65F-76F23581DDC7}" presName="vert1" presStyleCnt="0"/>
      <dgm:spPr/>
    </dgm:pt>
  </dgm:ptLst>
  <dgm:cxnLst>
    <dgm:cxn modelId="{7128A20A-FA33-4AF8-87E7-177039E16DB7}" type="presOf" srcId="{3B832A83-1351-4E5A-BB90-23B3ED2C8F99}" destId="{45955138-467F-4102-8FFE-2E28DE6B035A}" srcOrd="0" destOrd="0" presId="urn:microsoft.com/office/officeart/2008/layout/LinedList"/>
    <dgm:cxn modelId="{898B870C-4F40-4F04-86E6-C6BD295D2372}" srcId="{19011A03-20EB-475C-81EB-1D77ECCED646}" destId="{78F8196B-3257-4C8F-84B0-70160847FD1B}" srcOrd="4" destOrd="0" parTransId="{AF8CD2A8-9D8E-43AD-80F6-8364DB5C352F}" sibTransId="{C49529FB-DED8-4091-A319-533F72376A32}"/>
    <dgm:cxn modelId="{CC216110-CB0F-4BD7-81CD-BB05191A5607}" srcId="{19011A03-20EB-475C-81EB-1D77ECCED646}" destId="{3250446C-CE19-46AA-B564-CC717BB6717B}" srcOrd="3" destOrd="0" parTransId="{7A4580F8-8F8B-45AC-A926-444668562662}" sibTransId="{2C8CE265-B9D2-4FB5-8828-66CE3EF3B220}"/>
    <dgm:cxn modelId="{948A372E-F5A5-4B91-8DCF-0F2F247DEA07}" srcId="{19011A03-20EB-475C-81EB-1D77ECCED646}" destId="{3B832A83-1351-4E5A-BB90-23B3ED2C8F99}" srcOrd="2" destOrd="0" parTransId="{16AEAED7-B84A-45D7-BA2B-329739F265F0}" sibTransId="{7F431C52-DE39-4E46-9C20-222CADB262F9}"/>
    <dgm:cxn modelId="{DEE50B49-BEA9-42F3-9D00-B20D7CF71EB2}" type="presOf" srcId="{9F3DBC0D-3EAE-491D-89AD-FD460816E22A}" destId="{351557E7-D426-4665-AE89-014FC1025415}" srcOrd="0" destOrd="0" presId="urn:microsoft.com/office/officeart/2008/layout/LinedList"/>
    <dgm:cxn modelId="{1FE80972-D3A1-42BE-ABEB-225EDAE51323}" type="presOf" srcId="{892C2DBB-3AF1-44C1-A65F-76F23581DDC7}" destId="{E0E61A87-0253-4BD2-A9FB-D0C195273F35}" srcOrd="0" destOrd="0" presId="urn:microsoft.com/office/officeart/2008/layout/LinedList"/>
    <dgm:cxn modelId="{9D428552-C9FA-459B-8785-034FCFE97E82}" type="presOf" srcId="{81FF29EA-32E3-42AE-A30D-8636E98DF65A}" destId="{B1944CC4-4543-47AD-8735-9E65364D1F45}" srcOrd="0" destOrd="0" presId="urn:microsoft.com/office/officeart/2008/layout/LinedList"/>
    <dgm:cxn modelId="{1E9F4B59-719D-4AB6-8451-B8EF332B1B8E}" type="presOf" srcId="{78F8196B-3257-4C8F-84B0-70160847FD1B}" destId="{A4B7DEEB-C676-4BD0-B7CC-97DB257358F7}" srcOrd="0" destOrd="0" presId="urn:microsoft.com/office/officeart/2008/layout/LinedList"/>
    <dgm:cxn modelId="{7B853B7E-D312-45D6-9FFD-56B3813B4771}" type="presOf" srcId="{3250446C-CE19-46AA-B564-CC717BB6717B}" destId="{C0F27D71-5F4E-4153-9442-0277DA63E5C8}" srcOrd="0" destOrd="0" presId="urn:microsoft.com/office/officeart/2008/layout/LinedList"/>
    <dgm:cxn modelId="{C69DB58D-C5BB-4E86-A567-414D18A959D3}" srcId="{19011A03-20EB-475C-81EB-1D77ECCED646}" destId="{892C2DBB-3AF1-44C1-A65F-76F23581DDC7}" srcOrd="5" destOrd="0" parTransId="{A23E6E88-26AF-4DED-B713-E0F795C18186}" sibTransId="{805B3357-00A2-4A83-8FA8-4EC7B4080899}"/>
    <dgm:cxn modelId="{92467ADE-5920-4DAC-8EFF-2D74EC516AA6}" type="presOf" srcId="{19011A03-20EB-475C-81EB-1D77ECCED646}" destId="{F4D89CE3-BF6C-43F6-B9E5-CE278138150D}" srcOrd="0" destOrd="0" presId="urn:microsoft.com/office/officeart/2008/layout/LinedList"/>
    <dgm:cxn modelId="{8D32CFEE-A58C-4884-8F43-D2C69CE7F9D3}" srcId="{19011A03-20EB-475C-81EB-1D77ECCED646}" destId="{9F3DBC0D-3EAE-491D-89AD-FD460816E22A}" srcOrd="0" destOrd="0" parTransId="{4526C97B-AB97-48A9-BEF2-1270FB04A2AD}" sibTransId="{7385632E-B5FA-4162-B9C1-5B048D1B4FFB}"/>
    <dgm:cxn modelId="{8E27E3FC-C54A-4054-914E-3296C53E9118}" srcId="{19011A03-20EB-475C-81EB-1D77ECCED646}" destId="{81FF29EA-32E3-42AE-A30D-8636E98DF65A}" srcOrd="1" destOrd="0" parTransId="{368F675D-97C9-417A-AFD5-552FB4EF32A8}" sibTransId="{3188C3B0-5006-4F2E-A61D-52EBCE7C4B08}"/>
    <dgm:cxn modelId="{FBDD7940-E2FC-4970-8017-94A353563EF6}" type="presParOf" srcId="{F4D89CE3-BF6C-43F6-B9E5-CE278138150D}" destId="{B02D02AE-5851-462E-BE70-F6FB87104F33}" srcOrd="0" destOrd="0" presId="urn:microsoft.com/office/officeart/2008/layout/LinedList"/>
    <dgm:cxn modelId="{1732CE2E-D8FE-4AA4-90DC-76E3E21F318C}" type="presParOf" srcId="{F4D89CE3-BF6C-43F6-B9E5-CE278138150D}" destId="{55D25497-EB69-4D7B-9350-25E4FA20ADC0}" srcOrd="1" destOrd="0" presId="urn:microsoft.com/office/officeart/2008/layout/LinedList"/>
    <dgm:cxn modelId="{91B8A93F-AEEB-4296-AC46-C3CD2D8458FA}" type="presParOf" srcId="{55D25497-EB69-4D7B-9350-25E4FA20ADC0}" destId="{351557E7-D426-4665-AE89-014FC1025415}" srcOrd="0" destOrd="0" presId="urn:microsoft.com/office/officeart/2008/layout/LinedList"/>
    <dgm:cxn modelId="{2CE2AB01-3479-4566-8408-F8510909C9C2}" type="presParOf" srcId="{55D25497-EB69-4D7B-9350-25E4FA20ADC0}" destId="{69A9F40B-1373-465E-979E-490D49A23870}" srcOrd="1" destOrd="0" presId="urn:microsoft.com/office/officeart/2008/layout/LinedList"/>
    <dgm:cxn modelId="{501F3544-2A71-47C8-A5B6-44CF4F901400}" type="presParOf" srcId="{F4D89CE3-BF6C-43F6-B9E5-CE278138150D}" destId="{BE7BBEA4-8342-4FA6-B8DB-E490219D4BD4}" srcOrd="2" destOrd="0" presId="urn:microsoft.com/office/officeart/2008/layout/LinedList"/>
    <dgm:cxn modelId="{92EE9CDB-589D-4902-9B18-4145ABC35226}" type="presParOf" srcId="{F4D89CE3-BF6C-43F6-B9E5-CE278138150D}" destId="{060D4671-869B-4C5A-B7C8-97F881EEE153}" srcOrd="3" destOrd="0" presId="urn:microsoft.com/office/officeart/2008/layout/LinedList"/>
    <dgm:cxn modelId="{24BDF10D-8878-4B77-A9AC-F7FCCE741CE1}" type="presParOf" srcId="{060D4671-869B-4C5A-B7C8-97F881EEE153}" destId="{B1944CC4-4543-47AD-8735-9E65364D1F45}" srcOrd="0" destOrd="0" presId="urn:microsoft.com/office/officeart/2008/layout/LinedList"/>
    <dgm:cxn modelId="{24C20ECC-FEA1-4A94-94C9-3C9BF75B73F9}" type="presParOf" srcId="{060D4671-869B-4C5A-B7C8-97F881EEE153}" destId="{21945934-0DC2-4D00-8852-01650D305560}" srcOrd="1" destOrd="0" presId="urn:microsoft.com/office/officeart/2008/layout/LinedList"/>
    <dgm:cxn modelId="{1AAE7529-62EE-44B1-AF2C-12590F911A7A}" type="presParOf" srcId="{F4D89CE3-BF6C-43F6-B9E5-CE278138150D}" destId="{F63607F2-C1FD-4B0D-A021-237F372F4355}" srcOrd="4" destOrd="0" presId="urn:microsoft.com/office/officeart/2008/layout/LinedList"/>
    <dgm:cxn modelId="{42F034ED-ED2A-4475-B950-FE4C49ABFD34}" type="presParOf" srcId="{F4D89CE3-BF6C-43F6-B9E5-CE278138150D}" destId="{676643D1-7592-4611-A820-BFDD4D21BC3B}" srcOrd="5" destOrd="0" presId="urn:microsoft.com/office/officeart/2008/layout/LinedList"/>
    <dgm:cxn modelId="{D5DF9666-D204-4575-B69F-A1A55B7149B6}" type="presParOf" srcId="{676643D1-7592-4611-A820-BFDD4D21BC3B}" destId="{45955138-467F-4102-8FFE-2E28DE6B035A}" srcOrd="0" destOrd="0" presId="urn:microsoft.com/office/officeart/2008/layout/LinedList"/>
    <dgm:cxn modelId="{91917487-6300-47D7-B16F-8AEC1ED5B5DB}" type="presParOf" srcId="{676643D1-7592-4611-A820-BFDD4D21BC3B}" destId="{E3DC1453-9A46-4144-B881-90B59C0CEF91}" srcOrd="1" destOrd="0" presId="urn:microsoft.com/office/officeart/2008/layout/LinedList"/>
    <dgm:cxn modelId="{5B030A42-5DEB-492C-ABCD-777C18EC8097}" type="presParOf" srcId="{F4D89CE3-BF6C-43F6-B9E5-CE278138150D}" destId="{D9876468-DE16-40DB-84AB-E90EC2698DC2}" srcOrd="6" destOrd="0" presId="urn:microsoft.com/office/officeart/2008/layout/LinedList"/>
    <dgm:cxn modelId="{CE50608F-5D56-4819-B8D6-5ED9CC0AED6D}" type="presParOf" srcId="{F4D89CE3-BF6C-43F6-B9E5-CE278138150D}" destId="{E9750A81-0D97-4A55-A227-07ABEEF8D3A7}" srcOrd="7" destOrd="0" presId="urn:microsoft.com/office/officeart/2008/layout/LinedList"/>
    <dgm:cxn modelId="{5F180EEE-E1C3-42AA-B07D-E2C3242619FB}" type="presParOf" srcId="{E9750A81-0D97-4A55-A227-07ABEEF8D3A7}" destId="{C0F27D71-5F4E-4153-9442-0277DA63E5C8}" srcOrd="0" destOrd="0" presId="urn:microsoft.com/office/officeart/2008/layout/LinedList"/>
    <dgm:cxn modelId="{58F81F8B-D089-45D7-89A3-6623006E7757}" type="presParOf" srcId="{E9750A81-0D97-4A55-A227-07ABEEF8D3A7}" destId="{9942AAC7-88D5-4F14-952E-CBC439244900}" srcOrd="1" destOrd="0" presId="urn:microsoft.com/office/officeart/2008/layout/LinedList"/>
    <dgm:cxn modelId="{199CC6D4-46E9-454E-9C0F-16907451D08B}" type="presParOf" srcId="{F4D89CE3-BF6C-43F6-B9E5-CE278138150D}" destId="{84CDFCAF-0136-40B6-90E6-00482056B768}" srcOrd="8" destOrd="0" presId="urn:microsoft.com/office/officeart/2008/layout/LinedList"/>
    <dgm:cxn modelId="{81C39F3D-22F3-428F-AB5F-C296CF0A8440}" type="presParOf" srcId="{F4D89CE3-BF6C-43F6-B9E5-CE278138150D}" destId="{3143C6A9-DD65-4442-B667-664E842C969E}" srcOrd="9" destOrd="0" presId="urn:microsoft.com/office/officeart/2008/layout/LinedList"/>
    <dgm:cxn modelId="{7AA40669-94C7-40B8-ABF4-BA554A9625F6}" type="presParOf" srcId="{3143C6A9-DD65-4442-B667-664E842C969E}" destId="{A4B7DEEB-C676-4BD0-B7CC-97DB257358F7}" srcOrd="0" destOrd="0" presId="urn:microsoft.com/office/officeart/2008/layout/LinedList"/>
    <dgm:cxn modelId="{9C8B4FD8-40BF-46E0-906E-6541696A9650}" type="presParOf" srcId="{3143C6A9-DD65-4442-B667-664E842C969E}" destId="{006E3334-719F-49CA-B37B-1731605EC076}" srcOrd="1" destOrd="0" presId="urn:microsoft.com/office/officeart/2008/layout/LinedList"/>
    <dgm:cxn modelId="{30993259-C5B9-49A0-83D2-7B1E40192D73}" type="presParOf" srcId="{F4D89CE3-BF6C-43F6-B9E5-CE278138150D}" destId="{105906EB-B183-4F53-8E85-0BD3C6ADFE88}" srcOrd="10" destOrd="0" presId="urn:microsoft.com/office/officeart/2008/layout/LinedList"/>
    <dgm:cxn modelId="{2F7AFC1B-C985-4746-81D0-893115C81F49}" type="presParOf" srcId="{F4D89CE3-BF6C-43F6-B9E5-CE278138150D}" destId="{B93C19C3-33CF-4E0D-8809-4B3262AAFE1A}" srcOrd="11" destOrd="0" presId="urn:microsoft.com/office/officeart/2008/layout/LinedList"/>
    <dgm:cxn modelId="{8E85A9CE-34AD-477A-9F69-D4B961C01061}" type="presParOf" srcId="{B93C19C3-33CF-4E0D-8809-4B3262AAFE1A}" destId="{E0E61A87-0253-4BD2-A9FB-D0C195273F35}" srcOrd="0" destOrd="0" presId="urn:microsoft.com/office/officeart/2008/layout/LinedList"/>
    <dgm:cxn modelId="{053C0D51-C1A3-47C3-966F-D9C37ADCC835}" type="presParOf" srcId="{B93C19C3-33CF-4E0D-8809-4B3262AAFE1A}" destId="{A70C3F40-5516-4C04-AA0F-A91417BD15D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D4B2CE-6019-4E40-AA70-EE7B277C3FEE}"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US"/>
        </a:p>
      </dgm:t>
    </dgm:pt>
    <dgm:pt modelId="{C04D39D4-9D16-44FF-B2A8-30784F8C31CC}">
      <dgm:prSet/>
      <dgm:spPr/>
      <dgm:t>
        <a:bodyPr/>
        <a:lstStyle/>
        <a:p>
          <a:r>
            <a:rPr lang="en-GB" dirty="0"/>
            <a:t>The final element of a SWOT analysis are Threats – everything that poses a RISK to either your company itself or its likelihood of success or growth.</a:t>
          </a:r>
          <a:endParaRPr lang="en-US" dirty="0"/>
        </a:p>
      </dgm:t>
    </dgm:pt>
    <dgm:pt modelId="{0CF439D5-8921-4053-96B8-0D9741D54B94}" type="parTrans" cxnId="{414236EA-FCDA-4AB4-882E-F79F2EAA4B1D}">
      <dgm:prSet/>
      <dgm:spPr/>
      <dgm:t>
        <a:bodyPr/>
        <a:lstStyle/>
        <a:p>
          <a:endParaRPr lang="en-US"/>
        </a:p>
      </dgm:t>
    </dgm:pt>
    <dgm:pt modelId="{A2E6EDFC-EC19-487A-9013-2720FFC5D754}" type="sibTrans" cxnId="{414236EA-FCDA-4AB4-882E-F79F2EAA4B1D}">
      <dgm:prSet/>
      <dgm:spPr/>
      <dgm:t>
        <a:bodyPr/>
        <a:lstStyle/>
        <a:p>
          <a:endParaRPr lang="en-US"/>
        </a:p>
      </dgm:t>
    </dgm:pt>
    <dgm:pt modelId="{8A013ED4-634C-43C3-A59B-622F5158C122}">
      <dgm:prSet/>
      <dgm:spPr/>
      <dgm:t>
        <a:bodyPr/>
        <a:lstStyle/>
        <a:p>
          <a:r>
            <a:rPr lang="en-GB" dirty="0"/>
            <a:t>This could include things like emerging competitors, changes in regulatory law, financial risks, and virtually everything else that could potentially jeopardize the future of your company or project.</a:t>
          </a:r>
          <a:endParaRPr lang="en-US" dirty="0"/>
        </a:p>
      </dgm:t>
    </dgm:pt>
    <dgm:pt modelId="{91B799EE-CFD5-470D-9529-594FFE0DDF51}" type="parTrans" cxnId="{F5C602C3-6C62-480F-879E-DAFFBC5B9382}">
      <dgm:prSet/>
      <dgm:spPr/>
      <dgm:t>
        <a:bodyPr/>
        <a:lstStyle/>
        <a:p>
          <a:endParaRPr lang="en-US"/>
        </a:p>
      </dgm:t>
    </dgm:pt>
    <dgm:pt modelId="{77AE0F2F-1143-4E94-B90F-B83D38D92DDC}" type="sibTrans" cxnId="{F5C602C3-6C62-480F-879E-DAFFBC5B9382}">
      <dgm:prSet/>
      <dgm:spPr/>
      <dgm:t>
        <a:bodyPr/>
        <a:lstStyle/>
        <a:p>
          <a:endParaRPr lang="en-US"/>
        </a:p>
      </dgm:t>
    </dgm:pt>
    <dgm:pt modelId="{6FFB4329-F71F-49DF-8ED0-B639EF0FE066}">
      <dgm:prSet/>
      <dgm:spPr/>
      <dgm:t>
        <a:bodyPr/>
        <a:lstStyle/>
        <a:p>
          <a:r>
            <a:rPr lang="en-GB" dirty="0"/>
            <a:t>NEGATIVE Press.</a:t>
          </a:r>
        </a:p>
        <a:p>
          <a:endParaRPr lang="en-GB" dirty="0"/>
        </a:p>
        <a:p>
          <a:r>
            <a:rPr lang="en-GB" dirty="0"/>
            <a:t>New or strengthening rivals/competition</a:t>
          </a:r>
          <a:endParaRPr lang="en-US" dirty="0"/>
        </a:p>
      </dgm:t>
    </dgm:pt>
    <dgm:pt modelId="{D68FEDEF-D9F2-4A8E-B0A4-465C74CA4535}" type="parTrans" cxnId="{BD79E721-5B41-4B98-BBA7-B13F87DCD026}">
      <dgm:prSet/>
      <dgm:spPr/>
      <dgm:t>
        <a:bodyPr/>
        <a:lstStyle/>
        <a:p>
          <a:endParaRPr lang="en-US"/>
        </a:p>
      </dgm:t>
    </dgm:pt>
    <dgm:pt modelId="{64872A65-FA5B-433C-A449-502168137FAC}" type="sibTrans" cxnId="{BD79E721-5B41-4B98-BBA7-B13F87DCD026}">
      <dgm:prSet/>
      <dgm:spPr/>
      <dgm:t>
        <a:bodyPr/>
        <a:lstStyle/>
        <a:p>
          <a:endParaRPr lang="en-US"/>
        </a:p>
      </dgm:t>
    </dgm:pt>
    <dgm:pt modelId="{09244681-9C83-4CF2-BDBC-70DDF51D8744}">
      <dgm:prSet/>
      <dgm:spPr/>
      <dgm:t>
        <a:bodyPr/>
        <a:lstStyle/>
        <a:p>
          <a:r>
            <a:rPr lang="en-GB"/>
            <a:t>Changing CUSTOMER Attitudes towards your company.</a:t>
          </a:r>
          <a:endParaRPr lang="en-US"/>
        </a:p>
      </dgm:t>
    </dgm:pt>
    <dgm:pt modelId="{F0E5C5BA-6995-46B6-997A-721791AEE237}" type="parTrans" cxnId="{44A9F972-EA4B-45D7-AC3A-9C3636F3310F}">
      <dgm:prSet/>
      <dgm:spPr/>
      <dgm:t>
        <a:bodyPr/>
        <a:lstStyle/>
        <a:p>
          <a:endParaRPr lang="en-US"/>
        </a:p>
      </dgm:t>
    </dgm:pt>
    <dgm:pt modelId="{FE7CB61E-2699-472B-BBCC-FA910D138729}" type="sibTrans" cxnId="{44A9F972-EA4B-45D7-AC3A-9C3636F3310F}">
      <dgm:prSet/>
      <dgm:spPr/>
      <dgm:t>
        <a:bodyPr/>
        <a:lstStyle/>
        <a:p>
          <a:endParaRPr lang="en-US"/>
        </a:p>
      </dgm:t>
    </dgm:pt>
    <dgm:pt modelId="{F79C5C01-EE9A-4610-AF2B-C2E5F6348005}">
      <dgm:prSet/>
      <dgm:spPr/>
      <dgm:t>
        <a:bodyPr/>
        <a:lstStyle/>
        <a:p>
          <a:r>
            <a:rPr lang="en-GB" dirty="0"/>
            <a:t>Geopolitical events, Ukraine, Economy, Strikes, NHS, Food banks, </a:t>
          </a:r>
        </a:p>
      </dgm:t>
    </dgm:pt>
    <dgm:pt modelId="{D1D571D2-CA1F-4E5D-8B9F-7815F5A4F6D1}" type="parTrans" cxnId="{AB5E5B4E-BEE6-42AA-B21C-8C044D53CBDB}">
      <dgm:prSet/>
      <dgm:spPr/>
      <dgm:t>
        <a:bodyPr/>
        <a:lstStyle/>
        <a:p>
          <a:endParaRPr lang="en-US"/>
        </a:p>
      </dgm:t>
    </dgm:pt>
    <dgm:pt modelId="{DBC7C526-9B71-4B05-BA27-2094B7E9519E}" type="sibTrans" cxnId="{AB5E5B4E-BEE6-42AA-B21C-8C044D53CBDB}">
      <dgm:prSet/>
      <dgm:spPr/>
      <dgm:t>
        <a:bodyPr/>
        <a:lstStyle/>
        <a:p>
          <a:endParaRPr lang="en-US"/>
        </a:p>
      </dgm:t>
    </dgm:pt>
    <dgm:pt modelId="{0394DF42-501F-4741-B66F-ED26AC447B17}" type="pres">
      <dgm:prSet presAssocID="{84D4B2CE-6019-4E40-AA70-EE7B277C3FEE}" presName="vert0" presStyleCnt="0">
        <dgm:presLayoutVars>
          <dgm:dir/>
          <dgm:animOne val="branch"/>
          <dgm:animLvl val="lvl"/>
        </dgm:presLayoutVars>
      </dgm:prSet>
      <dgm:spPr/>
    </dgm:pt>
    <dgm:pt modelId="{18F931B1-1401-40E6-B823-1473C0B3B046}" type="pres">
      <dgm:prSet presAssocID="{C04D39D4-9D16-44FF-B2A8-30784F8C31CC}" presName="thickLine" presStyleLbl="alignNode1" presStyleIdx="0" presStyleCnt="5"/>
      <dgm:spPr/>
    </dgm:pt>
    <dgm:pt modelId="{8F4C32A4-63A4-44A0-AE2F-506885493596}" type="pres">
      <dgm:prSet presAssocID="{C04D39D4-9D16-44FF-B2A8-30784F8C31CC}" presName="horz1" presStyleCnt="0"/>
      <dgm:spPr/>
    </dgm:pt>
    <dgm:pt modelId="{02DC78E4-832F-4F9B-9D6C-B4FDF44216B3}" type="pres">
      <dgm:prSet presAssocID="{C04D39D4-9D16-44FF-B2A8-30784F8C31CC}" presName="tx1" presStyleLbl="revTx" presStyleIdx="0" presStyleCnt="5"/>
      <dgm:spPr/>
    </dgm:pt>
    <dgm:pt modelId="{38227F4B-D1CD-4211-8F62-0057D424A17C}" type="pres">
      <dgm:prSet presAssocID="{C04D39D4-9D16-44FF-B2A8-30784F8C31CC}" presName="vert1" presStyleCnt="0"/>
      <dgm:spPr/>
    </dgm:pt>
    <dgm:pt modelId="{AEF33ADF-D3A6-44B8-9E54-3B4296F5DD24}" type="pres">
      <dgm:prSet presAssocID="{8A013ED4-634C-43C3-A59B-622F5158C122}" presName="thickLine" presStyleLbl="alignNode1" presStyleIdx="1" presStyleCnt="5"/>
      <dgm:spPr/>
    </dgm:pt>
    <dgm:pt modelId="{AB6CDF1C-8542-4BAA-86EA-DC91C7E5E683}" type="pres">
      <dgm:prSet presAssocID="{8A013ED4-634C-43C3-A59B-622F5158C122}" presName="horz1" presStyleCnt="0"/>
      <dgm:spPr/>
    </dgm:pt>
    <dgm:pt modelId="{81195E4A-23C6-472A-B838-2F0A3B9B5C3D}" type="pres">
      <dgm:prSet presAssocID="{8A013ED4-634C-43C3-A59B-622F5158C122}" presName="tx1" presStyleLbl="revTx" presStyleIdx="1" presStyleCnt="5"/>
      <dgm:spPr/>
    </dgm:pt>
    <dgm:pt modelId="{672CF819-DA30-4989-B284-663DDDC244FF}" type="pres">
      <dgm:prSet presAssocID="{8A013ED4-634C-43C3-A59B-622F5158C122}" presName="vert1" presStyleCnt="0"/>
      <dgm:spPr/>
    </dgm:pt>
    <dgm:pt modelId="{092EDD6B-9621-4BEF-99CE-18BF43B0190E}" type="pres">
      <dgm:prSet presAssocID="{6FFB4329-F71F-49DF-8ED0-B639EF0FE066}" presName="thickLine" presStyleLbl="alignNode1" presStyleIdx="2" presStyleCnt="5"/>
      <dgm:spPr/>
    </dgm:pt>
    <dgm:pt modelId="{5C4980C1-72D3-4E67-8EFA-02FD8DB3BBC1}" type="pres">
      <dgm:prSet presAssocID="{6FFB4329-F71F-49DF-8ED0-B639EF0FE066}" presName="horz1" presStyleCnt="0"/>
      <dgm:spPr/>
    </dgm:pt>
    <dgm:pt modelId="{A27E6C79-9F2A-4AF6-B999-40E03CE772FB}" type="pres">
      <dgm:prSet presAssocID="{6FFB4329-F71F-49DF-8ED0-B639EF0FE066}" presName="tx1" presStyleLbl="revTx" presStyleIdx="2" presStyleCnt="5"/>
      <dgm:spPr/>
    </dgm:pt>
    <dgm:pt modelId="{79E1DA9C-F485-4DB5-9E78-96828383D5D1}" type="pres">
      <dgm:prSet presAssocID="{6FFB4329-F71F-49DF-8ED0-B639EF0FE066}" presName="vert1" presStyleCnt="0"/>
      <dgm:spPr/>
    </dgm:pt>
    <dgm:pt modelId="{9BEDCD4B-5E34-4430-90BC-EFF5A38902EB}" type="pres">
      <dgm:prSet presAssocID="{09244681-9C83-4CF2-BDBC-70DDF51D8744}" presName="thickLine" presStyleLbl="alignNode1" presStyleIdx="3" presStyleCnt="5"/>
      <dgm:spPr/>
    </dgm:pt>
    <dgm:pt modelId="{0C645602-6B2F-4B75-B6B8-E618728DC951}" type="pres">
      <dgm:prSet presAssocID="{09244681-9C83-4CF2-BDBC-70DDF51D8744}" presName="horz1" presStyleCnt="0"/>
      <dgm:spPr/>
    </dgm:pt>
    <dgm:pt modelId="{C6BAF1EA-4A99-497D-A96D-E16BD1D5088C}" type="pres">
      <dgm:prSet presAssocID="{09244681-9C83-4CF2-BDBC-70DDF51D8744}" presName="tx1" presStyleLbl="revTx" presStyleIdx="3" presStyleCnt="5"/>
      <dgm:spPr/>
    </dgm:pt>
    <dgm:pt modelId="{FC491579-AE40-4DF0-8896-F6A38091C530}" type="pres">
      <dgm:prSet presAssocID="{09244681-9C83-4CF2-BDBC-70DDF51D8744}" presName="vert1" presStyleCnt="0"/>
      <dgm:spPr/>
    </dgm:pt>
    <dgm:pt modelId="{619AA726-5DB9-44AB-A9DA-2F55936671A0}" type="pres">
      <dgm:prSet presAssocID="{F79C5C01-EE9A-4610-AF2B-C2E5F6348005}" presName="thickLine" presStyleLbl="alignNode1" presStyleIdx="4" presStyleCnt="5"/>
      <dgm:spPr/>
    </dgm:pt>
    <dgm:pt modelId="{32891396-3479-408D-8DCC-B394EBAF282D}" type="pres">
      <dgm:prSet presAssocID="{F79C5C01-EE9A-4610-AF2B-C2E5F6348005}" presName="horz1" presStyleCnt="0"/>
      <dgm:spPr/>
    </dgm:pt>
    <dgm:pt modelId="{EBAC7FB8-ADEC-48DF-971C-D42E4AB93DE4}" type="pres">
      <dgm:prSet presAssocID="{F79C5C01-EE9A-4610-AF2B-C2E5F6348005}" presName="tx1" presStyleLbl="revTx" presStyleIdx="4" presStyleCnt="5"/>
      <dgm:spPr/>
    </dgm:pt>
    <dgm:pt modelId="{1C573B31-B4F1-49A0-82F2-887821437213}" type="pres">
      <dgm:prSet presAssocID="{F79C5C01-EE9A-4610-AF2B-C2E5F6348005}" presName="vert1" presStyleCnt="0"/>
      <dgm:spPr/>
    </dgm:pt>
  </dgm:ptLst>
  <dgm:cxnLst>
    <dgm:cxn modelId="{BD79E721-5B41-4B98-BBA7-B13F87DCD026}" srcId="{84D4B2CE-6019-4E40-AA70-EE7B277C3FEE}" destId="{6FFB4329-F71F-49DF-8ED0-B639EF0FE066}" srcOrd="2" destOrd="0" parTransId="{D68FEDEF-D9F2-4A8E-B0A4-465C74CA4535}" sibTransId="{64872A65-FA5B-433C-A449-502168137FAC}"/>
    <dgm:cxn modelId="{A93F4A4B-5AEE-4DFC-8143-A76D1342BE42}" type="presOf" srcId="{09244681-9C83-4CF2-BDBC-70DDF51D8744}" destId="{C6BAF1EA-4A99-497D-A96D-E16BD1D5088C}" srcOrd="0" destOrd="0" presId="urn:microsoft.com/office/officeart/2008/layout/LinedList"/>
    <dgm:cxn modelId="{AB5E5B4E-BEE6-42AA-B21C-8C044D53CBDB}" srcId="{84D4B2CE-6019-4E40-AA70-EE7B277C3FEE}" destId="{F79C5C01-EE9A-4610-AF2B-C2E5F6348005}" srcOrd="4" destOrd="0" parTransId="{D1D571D2-CA1F-4E5D-8B9F-7815F5A4F6D1}" sibTransId="{DBC7C526-9B71-4B05-BA27-2094B7E9519E}"/>
    <dgm:cxn modelId="{44A9F972-EA4B-45D7-AC3A-9C3636F3310F}" srcId="{84D4B2CE-6019-4E40-AA70-EE7B277C3FEE}" destId="{09244681-9C83-4CF2-BDBC-70DDF51D8744}" srcOrd="3" destOrd="0" parTransId="{F0E5C5BA-6995-46B6-997A-721791AEE237}" sibTransId="{FE7CB61E-2699-472B-BBCC-FA910D138729}"/>
    <dgm:cxn modelId="{CCE12F5A-DC17-4FE2-99C2-B9727C15554E}" type="presOf" srcId="{6FFB4329-F71F-49DF-8ED0-B639EF0FE066}" destId="{A27E6C79-9F2A-4AF6-B999-40E03CE772FB}" srcOrd="0" destOrd="0" presId="urn:microsoft.com/office/officeart/2008/layout/LinedList"/>
    <dgm:cxn modelId="{D40D688C-6A96-4A66-BDA4-E892D1E16147}" type="presOf" srcId="{8A013ED4-634C-43C3-A59B-622F5158C122}" destId="{81195E4A-23C6-472A-B838-2F0A3B9B5C3D}" srcOrd="0" destOrd="0" presId="urn:microsoft.com/office/officeart/2008/layout/LinedList"/>
    <dgm:cxn modelId="{112EC3AF-98EE-4F69-AC8E-F7443AD5BD7D}" type="presOf" srcId="{F79C5C01-EE9A-4610-AF2B-C2E5F6348005}" destId="{EBAC7FB8-ADEC-48DF-971C-D42E4AB93DE4}" srcOrd="0" destOrd="0" presId="urn:microsoft.com/office/officeart/2008/layout/LinedList"/>
    <dgm:cxn modelId="{F5C602C3-6C62-480F-879E-DAFFBC5B9382}" srcId="{84D4B2CE-6019-4E40-AA70-EE7B277C3FEE}" destId="{8A013ED4-634C-43C3-A59B-622F5158C122}" srcOrd="1" destOrd="0" parTransId="{91B799EE-CFD5-470D-9529-594FFE0DDF51}" sibTransId="{77AE0F2F-1143-4E94-B90F-B83D38D92DDC}"/>
    <dgm:cxn modelId="{7899CEC3-16E5-430A-8B76-8AAC3E2DA532}" type="presOf" srcId="{84D4B2CE-6019-4E40-AA70-EE7B277C3FEE}" destId="{0394DF42-501F-4741-B66F-ED26AC447B17}" srcOrd="0" destOrd="0" presId="urn:microsoft.com/office/officeart/2008/layout/LinedList"/>
    <dgm:cxn modelId="{414236EA-FCDA-4AB4-882E-F79F2EAA4B1D}" srcId="{84D4B2CE-6019-4E40-AA70-EE7B277C3FEE}" destId="{C04D39D4-9D16-44FF-B2A8-30784F8C31CC}" srcOrd="0" destOrd="0" parTransId="{0CF439D5-8921-4053-96B8-0D9741D54B94}" sibTransId="{A2E6EDFC-EC19-487A-9013-2720FFC5D754}"/>
    <dgm:cxn modelId="{CE148FFF-AAE7-4BF2-ABFE-83C976C85A0B}" type="presOf" srcId="{C04D39D4-9D16-44FF-B2A8-30784F8C31CC}" destId="{02DC78E4-832F-4F9B-9D6C-B4FDF44216B3}" srcOrd="0" destOrd="0" presId="urn:microsoft.com/office/officeart/2008/layout/LinedList"/>
    <dgm:cxn modelId="{36C1D771-1393-425A-B365-0BF1AD45D2A0}" type="presParOf" srcId="{0394DF42-501F-4741-B66F-ED26AC447B17}" destId="{18F931B1-1401-40E6-B823-1473C0B3B046}" srcOrd="0" destOrd="0" presId="urn:microsoft.com/office/officeart/2008/layout/LinedList"/>
    <dgm:cxn modelId="{A94E5450-F347-4283-B4CB-63F9BC3BDDD6}" type="presParOf" srcId="{0394DF42-501F-4741-B66F-ED26AC447B17}" destId="{8F4C32A4-63A4-44A0-AE2F-506885493596}" srcOrd="1" destOrd="0" presId="urn:microsoft.com/office/officeart/2008/layout/LinedList"/>
    <dgm:cxn modelId="{41391207-0A3F-435E-B54B-CEDE17EEB873}" type="presParOf" srcId="{8F4C32A4-63A4-44A0-AE2F-506885493596}" destId="{02DC78E4-832F-4F9B-9D6C-B4FDF44216B3}" srcOrd="0" destOrd="0" presId="urn:microsoft.com/office/officeart/2008/layout/LinedList"/>
    <dgm:cxn modelId="{28C58F27-9DF5-4B1E-A388-78A5A9D4D5E6}" type="presParOf" srcId="{8F4C32A4-63A4-44A0-AE2F-506885493596}" destId="{38227F4B-D1CD-4211-8F62-0057D424A17C}" srcOrd="1" destOrd="0" presId="urn:microsoft.com/office/officeart/2008/layout/LinedList"/>
    <dgm:cxn modelId="{86C55866-AC37-4BA5-96A3-2645A0531DFB}" type="presParOf" srcId="{0394DF42-501F-4741-B66F-ED26AC447B17}" destId="{AEF33ADF-D3A6-44B8-9E54-3B4296F5DD24}" srcOrd="2" destOrd="0" presId="urn:microsoft.com/office/officeart/2008/layout/LinedList"/>
    <dgm:cxn modelId="{F4340298-4D76-4FCF-B4A5-1A93D3260557}" type="presParOf" srcId="{0394DF42-501F-4741-B66F-ED26AC447B17}" destId="{AB6CDF1C-8542-4BAA-86EA-DC91C7E5E683}" srcOrd="3" destOrd="0" presId="urn:microsoft.com/office/officeart/2008/layout/LinedList"/>
    <dgm:cxn modelId="{545A836F-0390-4A45-AA5E-72C47E66FB99}" type="presParOf" srcId="{AB6CDF1C-8542-4BAA-86EA-DC91C7E5E683}" destId="{81195E4A-23C6-472A-B838-2F0A3B9B5C3D}" srcOrd="0" destOrd="0" presId="urn:microsoft.com/office/officeart/2008/layout/LinedList"/>
    <dgm:cxn modelId="{C0A2C242-8040-4092-909D-99E3B987266A}" type="presParOf" srcId="{AB6CDF1C-8542-4BAA-86EA-DC91C7E5E683}" destId="{672CF819-DA30-4989-B284-663DDDC244FF}" srcOrd="1" destOrd="0" presId="urn:microsoft.com/office/officeart/2008/layout/LinedList"/>
    <dgm:cxn modelId="{267806E9-2028-4AB7-918E-0F56B4347A3B}" type="presParOf" srcId="{0394DF42-501F-4741-B66F-ED26AC447B17}" destId="{092EDD6B-9621-4BEF-99CE-18BF43B0190E}" srcOrd="4" destOrd="0" presId="urn:microsoft.com/office/officeart/2008/layout/LinedList"/>
    <dgm:cxn modelId="{E34E937F-924C-4852-BF09-AD5257EEBEB2}" type="presParOf" srcId="{0394DF42-501F-4741-B66F-ED26AC447B17}" destId="{5C4980C1-72D3-4E67-8EFA-02FD8DB3BBC1}" srcOrd="5" destOrd="0" presId="urn:microsoft.com/office/officeart/2008/layout/LinedList"/>
    <dgm:cxn modelId="{1490BAB4-59C6-4495-AA10-CB64BF668FF7}" type="presParOf" srcId="{5C4980C1-72D3-4E67-8EFA-02FD8DB3BBC1}" destId="{A27E6C79-9F2A-4AF6-B999-40E03CE772FB}" srcOrd="0" destOrd="0" presId="urn:microsoft.com/office/officeart/2008/layout/LinedList"/>
    <dgm:cxn modelId="{6068002F-05FB-43DA-AC00-39CBC0567C11}" type="presParOf" srcId="{5C4980C1-72D3-4E67-8EFA-02FD8DB3BBC1}" destId="{79E1DA9C-F485-4DB5-9E78-96828383D5D1}" srcOrd="1" destOrd="0" presId="urn:microsoft.com/office/officeart/2008/layout/LinedList"/>
    <dgm:cxn modelId="{ABF34856-7C81-4863-AEC1-1E01B037D689}" type="presParOf" srcId="{0394DF42-501F-4741-B66F-ED26AC447B17}" destId="{9BEDCD4B-5E34-4430-90BC-EFF5A38902EB}" srcOrd="6" destOrd="0" presId="urn:microsoft.com/office/officeart/2008/layout/LinedList"/>
    <dgm:cxn modelId="{37B0BB00-1F3D-4D97-8FD7-93A797092986}" type="presParOf" srcId="{0394DF42-501F-4741-B66F-ED26AC447B17}" destId="{0C645602-6B2F-4B75-B6B8-E618728DC951}" srcOrd="7" destOrd="0" presId="urn:microsoft.com/office/officeart/2008/layout/LinedList"/>
    <dgm:cxn modelId="{70E5FB08-C0BD-4912-92DF-80F551C49848}" type="presParOf" srcId="{0C645602-6B2F-4B75-B6B8-E618728DC951}" destId="{C6BAF1EA-4A99-497D-A96D-E16BD1D5088C}" srcOrd="0" destOrd="0" presId="urn:microsoft.com/office/officeart/2008/layout/LinedList"/>
    <dgm:cxn modelId="{D0C27B68-5C6B-49E1-99B4-74FE21E3424C}" type="presParOf" srcId="{0C645602-6B2F-4B75-B6B8-E618728DC951}" destId="{FC491579-AE40-4DF0-8896-F6A38091C530}" srcOrd="1" destOrd="0" presId="urn:microsoft.com/office/officeart/2008/layout/LinedList"/>
    <dgm:cxn modelId="{D222765C-E54E-4E36-9578-004064546D18}" type="presParOf" srcId="{0394DF42-501F-4741-B66F-ED26AC447B17}" destId="{619AA726-5DB9-44AB-A9DA-2F55936671A0}" srcOrd="8" destOrd="0" presId="urn:microsoft.com/office/officeart/2008/layout/LinedList"/>
    <dgm:cxn modelId="{C7DAF17F-8ABC-4925-8E28-1511A522B71D}" type="presParOf" srcId="{0394DF42-501F-4741-B66F-ED26AC447B17}" destId="{32891396-3479-408D-8DCC-B394EBAF282D}" srcOrd="9" destOrd="0" presId="urn:microsoft.com/office/officeart/2008/layout/LinedList"/>
    <dgm:cxn modelId="{F0EF90E4-93B0-4A76-879E-838F5455D64F}" type="presParOf" srcId="{32891396-3479-408D-8DCC-B394EBAF282D}" destId="{EBAC7FB8-ADEC-48DF-971C-D42E4AB93DE4}" srcOrd="0" destOrd="0" presId="urn:microsoft.com/office/officeart/2008/layout/LinedList"/>
    <dgm:cxn modelId="{05C8A483-0465-48F9-84D7-39386F21BEB1}" type="presParOf" srcId="{32891396-3479-408D-8DCC-B394EBAF282D}" destId="{1C573B31-B4F1-49A0-82F2-88782143721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D02AE-5851-462E-BE70-F6FB87104F33}">
      <dsp:nvSpPr>
        <dsp:cNvPr id="0" name=""/>
        <dsp:cNvSpPr/>
      </dsp:nvSpPr>
      <dsp:spPr>
        <a:xfrm>
          <a:off x="0" y="2219"/>
          <a:ext cx="45432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1557E7-D426-4665-AE89-014FC1025415}">
      <dsp:nvSpPr>
        <dsp:cNvPr id="0" name=""/>
        <dsp:cNvSpPr/>
      </dsp:nvSpPr>
      <dsp:spPr>
        <a:xfrm>
          <a:off x="0" y="4769"/>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effectLst>
                <a:outerShdw blurRad="38100" dist="38100" dir="2700000" algn="tl">
                  <a:srgbClr val="000000">
                    <a:alpha val="43137"/>
                  </a:srgbClr>
                </a:outerShdw>
              </a:effectLst>
            </a:rPr>
            <a:t>Once you’ve figured out your strengths, it’s time to be critical and review your weaknesses</a:t>
          </a:r>
          <a:endParaRPr lang="en-US" sz="1500" kern="1200" dirty="0">
            <a:effectLst>
              <a:outerShdw blurRad="38100" dist="38100" dir="2700000" algn="tl">
                <a:srgbClr val="000000">
                  <a:alpha val="43137"/>
                </a:srgbClr>
              </a:outerShdw>
            </a:effectLst>
          </a:endParaRPr>
        </a:p>
      </dsp:txBody>
      <dsp:txXfrm>
        <a:off x="0" y="4769"/>
        <a:ext cx="4543279" cy="756682"/>
      </dsp:txXfrm>
    </dsp:sp>
    <dsp:sp modelId="{BE7BBEA4-8342-4FA6-B8DB-E490219D4BD4}">
      <dsp:nvSpPr>
        <dsp:cNvPr id="0" name=""/>
        <dsp:cNvSpPr/>
      </dsp:nvSpPr>
      <dsp:spPr>
        <a:xfrm>
          <a:off x="0" y="758901"/>
          <a:ext cx="454327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944CC4-4543-47AD-8735-9E65364D1F45}">
      <dsp:nvSpPr>
        <dsp:cNvPr id="0" name=""/>
        <dsp:cNvSpPr/>
      </dsp:nvSpPr>
      <dsp:spPr>
        <a:xfrm>
          <a:off x="0" y="758901"/>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sz="1500" kern="1200" dirty="0">
            <a:effectLst>
              <a:outerShdw blurRad="38100" dist="38100" dir="2700000" algn="tl">
                <a:srgbClr val="000000">
                  <a:alpha val="43137"/>
                </a:srgbClr>
              </a:outerShdw>
            </a:effectLst>
          </a:endParaRPr>
        </a:p>
      </dsp:txBody>
      <dsp:txXfrm>
        <a:off x="0" y="758901"/>
        <a:ext cx="4543279" cy="756682"/>
      </dsp:txXfrm>
    </dsp:sp>
    <dsp:sp modelId="{F63607F2-C1FD-4B0D-A021-237F372F4355}">
      <dsp:nvSpPr>
        <dsp:cNvPr id="0" name=""/>
        <dsp:cNvSpPr/>
      </dsp:nvSpPr>
      <dsp:spPr>
        <a:xfrm>
          <a:off x="0" y="1515583"/>
          <a:ext cx="454327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5955138-467F-4102-8FFE-2E28DE6B035A}">
      <dsp:nvSpPr>
        <dsp:cNvPr id="0" name=""/>
        <dsp:cNvSpPr/>
      </dsp:nvSpPr>
      <dsp:spPr>
        <a:xfrm>
          <a:off x="0" y="1515583"/>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What does the company LACK?</a:t>
          </a:r>
          <a:endParaRPr lang="en-US" sz="1500" kern="1200">
            <a:effectLst>
              <a:outerShdw blurRad="38100" dist="38100" dir="2700000" algn="tl">
                <a:srgbClr val="000000">
                  <a:alpha val="43137"/>
                </a:srgbClr>
              </a:outerShdw>
            </a:effectLst>
          </a:endParaRPr>
        </a:p>
      </dsp:txBody>
      <dsp:txXfrm>
        <a:off x="0" y="1515583"/>
        <a:ext cx="4543279" cy="756682"/>
      </dsp:txXfrm>
    </dsp:sp>
    <dsp:sp modelId="{D9876468-DE16-40DB-84AB-E90EC2698DC2}">
      <dsp:nvSpPr>
        <dsp:cNvPr id="0" name=""/>
        <dsp:cNvSpPr/>
      </dsp:nvSpPr>
      <dsp:spPr>
        <a:xfrm>
          <a:off x="0" y="2272266"/>
          <a:ext cx="454327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F27D71-5F4E-4153-9442-0277DA63E5C8}">
      <dsp:nvSpPr>
        <dsp:cNvPr id="0" name=""/>
        <dsp:cNvSpPr/>
      </dsp:nvSpPr>
      <dsp:spPr>
        <a:xfrm>
          <a:off x="0" y="2272266"/>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Things your Competitors do better than you?</a:t>
          </a:r>
          <a:endParaRPr lang="en-US" sz="1500" kern="1200">
            <a:effectLst>
              <a:outerShdw blurRad="38100" dist="38100" dir="2700000" algn="tl">
                <a:srgbClr val="000000">
                  <a:alpha val="43137"/>
                </a:srgbClr>
              </a:outerShdw>
            </a:effectLst>
          </a:endParaRPr>
        </a:p>
      </dsp:txBody>
      <dsp:txXfrm>
        <a:off x="0" y="2272266"/>
        <a:ext cx="4543279" cy="756682"/>
      </dsp:txXfrm>
    </dsp:sp>
    <dsp:sp modelId="{84CDFCAF-0136-40B6-90E6-00482056B768}">
      <dsp:nvSpPr>
        <dsp:cNvPr id="0" name=""/>
        <dsp:cNvSpPr/>
      </dsp:nvSpPr>
      <dsp:spPr>
        <a:xfrm>
          <a:off x="0" y="3028948"/>
          <a:ext cx="4543279"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B7DEEB-C676-4BD0-B7CC-97DB257358F7}">
      <dsp:nvSpPr>
        <dsp:cNvPr id="0" name=""/>
        <dsp:cNvSpPr/>
      </dsp:nvSpPr>
      <dsp:spPr>
        <a:xfrm>
          <a:off x="0" y="3028948"/>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Resource Limitations</a:t>
          </a:r>
          <a:endParaRPr lang="en-US" sz="1500" kern="1200">
            <a:effectLst>
              <a:outerShdw blurRad="38100" dist="38100" dir="2700000" algn="tl">
                <a:srgbClr val="000000">
                  <a:alpha val="43137"/>
                </a:srgbClr>
              </a:outerShdw>
            </a:effectLst>
          </a:endParaRPr>
        </a:p>
      </dsp:txBody>
      <dsp:txXfrm>
        <a:off x="0" y="3028948"/>
        <a:ext cx="4543279" cy="756682"/>
      </dsp:txXfrm>
    </dsp:sp>
    <dsp:sp modelId="{105906EB-B183-4F53-8E85-0BD3C6ADFE88}">
      <dsp:nvSpPr>
        <dsp:cNvPr id="0" name=""/>
        <dsp:cNvSpPr/>
      </dsp:nvSpPr>
      <dsp:spPr>
        <a:xfrm>
          <a:off x="0" y="3785630"/>
          <a:ext cx="45432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0E61A87-0253-4BD2-A9FB-D0C195273F35}">
      <dsp:nvSpPr>
        <dsp:cNvPr id="0" name=""/>
        <dsp:cNvSpPr/>
      </dsp:nvSpPr>
      <dsp:spPr>
        <a:xfrm>
          <a:off x="0" y="3785630"/>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Unclear unique selling position.</a:t>
          </a:r>
          <a:endParaRPr lang="en-US" sz="1500" kern="1200">
            <a:effectLst>
              <a:outerShdw blurRad="38100" dist="38100" dir="2700000" algn="tl">
                <a:srgbClr val="000000">
                  <a:alpha val="43137"/>
                </a:srgbClr>
              </a:outerShdw>
            </a:effectLst>
          </a:endParaRPr>
        </a:p>
      </dsp:txBody>
      <dsp:txXfrm>
        <a:off x="0" y="3785630"/>
        <a:ext cx="4543279" cy="7566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931B1-1401-40E6-B823-1473C0B3B046}">
      <dsp:nvSpPr>
        <dsp:cNvPr id="0" name=""/>
        <dsp:cNvSpPr/>
      </dsp:nvSpPr>
      <dsp:spPr>
        <a:xfrm>
          <a:off x="0" y="501"/>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2DC78E4-832F-4F9B-9D6C-B4FDF44216B3}">
      <dsp:nvSpPr>
        <dsp:cNvPr id="0" name=""/>
        <dsp:cNvSpPr/>
      </dsp:nvSpPr>
      <dsp:spPr>
        <a:xfrm>
          <a:off x="0" y="501"/>
          <a:ext cx="3599228" cy="820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The final element of a SWOT analysis are Threats – everything that poses a RISK to either your company itself or its likelihood of success or growth.</a:t>
          </a:r>
          <a:endParaRPr lang="en-US" sz="1200" kern="1200" dirty="0"/>
        </a:p>
      </dsp:txBody>
      <dsp:txXfrm>
        <a:off x="0" y="501"/>
        <a:ext cx="3599228" cy="820690"/>
      </dsp:txXfrm>
    </dsp:sp>
    <dsp:sp modelId="{AEF33ADF-D3A6-44B8-9E54-3B4296F5DD24}">
      <dsp:nvSpPr>
        <dsp:cNvPr id="0" name=""/>
        <dsp:cNvSpPr/>
      </dsp:nvSpPr>
      <dsp:spPr>
        <a:xfrm>
          <a:off x="0" y="821191"/>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1195E4A-23C6-472A-B838-2F0A3B9B5C3D}">
      <dsp:nvSpPr>
        <dsp:cNvPr id="0" name=""/>
        <dsp:cNvSpPr/>
      </dsp:nvSpPr>
      <dsp:spPr>
        <a:xfrm>
          <a:off x="0" y="821191"/>
          <a:ext cx="3599228" cy="820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This could include things like emerging competitors, changes in regulatory law, financial risks, and virtually everything else that could potentially jeopardize the future of your company or project.</a:t>
          </a:r>
          <a:endParaRPr lang="en-US" sz="1200" kern="1200" dirty="0"/>
        </a:p>
      </dsp:txBody>
      <dsp:txXfrm>
        <a:off x="0" y="821191"/>
        <a:ext cx="3599228" cy="820690"/>
      </dsp:txXfrm>
    </dsp:sp>
    <dsp:sp modelId="{092EDD6B-9621-4BEF-99CE-18BF43B0190E}">
      <dsp:nvSpPr>
        <dsp:cNvPr id="0" name=""/>
        <dsp:cNvSpPr/>
      </dsp:nvSpPr>
      <dsp:spPr>
        <a:xfrm>
          <a:off x="0" y="1641882"/>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27E6C79-9F2A-4AF6-B999-40E03CE772FB}">
      <dsp:nvSpPr>
        <dsp:cNvPr id="0" name=""/>
        <dsp:cNvSpPr/>
      </dsp:nvSpPr>
      <dsp:spPr>
        <a:xfrm>
          <a:off x="0" y="1641882"/>
          <a:ext cx="3599228" cy="820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NEGATIVE Press.</a:t>
          </a:r>
        </a:p>
        <a:p>
          <a:pPr marL="0" lvl="0" indent="0" algn="l" defTabSz="533400">
            <a:lnSpc>
              <a:spcPct val="90000"/>
            </a:lnSpc>
            <a:spcBef>
              <a:spcPct val="0"/>
            </a:spcBef>
            <a:spcAft>
              <a:spcPct val="35000"/>
            </a:spcAft>
            <a:buNone/>
          </a:pPr>
          <a:endParaRPr lang="en-GB" sz="1200" kern="1200" dirty="0"/>
        </a:p>
        <a:p>
          <a:pPr marL="0" lvl="0" indent="0" algn="l" defTabSz="533400">
            <a:lnSpc>
              <a:spcPct val="90000"/>
            </a:lnSpc>
            <a:spcBef>
              <a:spcPct val="0"/>
            </a:spcBef>
            <a:spcAft>
              <a:spcPct val="35000"/>
            </a:spcAft>
            <a:buNone/>
          </a:pPr>
          <a:r>
            <a:rPr lang="en-GB" sz="1200" kern="1200" dirty="0"/>
            <a:t>New or strengthening rivals/competition</a:t>
          </a:r>
          <a:endParaRPr lang="en-US" sz="1200" kern="1200" dirty="0"/>
        </a:p>
      </dsp:txBody>
      <dsp:txXfrm>
        <a:off x="0" y="1641882"/>
        <a:ext cx="3599228" cy="820690"/>
      </dsp:txXfrm>
    </dsp:sp>
    <dsp:sp modelId="{9BEDCD4B-5E34-4430-90BC-EFF5A38902EB}">
      <dsp:nvSpPr>
        <dsp:cNvPr id="0" name=""/>
        <dsp:cNvSpPr/>
      </dsp:nvSpPr>
      <dsp:spPr>
        <a:xfrm>
          <a:off x="0" y="2462573"/>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6BAF1EA-4A99-497D-A96D-E16BD1D5088C}">
      <dsp:nvSpPr>
        <dsp:cNvPr id="0" name=""/>
        <dsp:cNvSpPr/>
      </dsp:nvSpPr>
      <dsp:spPr>
        <a:xfrm>
          <a:off x="0" y="2462573"/>
          <a:ext cx="3599228" cy="820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Changing CUSTOMER Attitudes towards your company.</a:t>
          </a:r>
          <a:endParaRPr lang="en-US" sz="1200" kern="1200"/>
        </a:p>
      </dsp:txBody>
      <dsp:txXfrm>
        <a:off x="0" y="2462573"/>
        <a:ext cx="3599228" cy="820690"/>
      </dsp:txXfrm>
    </dsp:sp>
    <dsp:sp modelId="{619AA726-5DB9-44AB-A9DA-2F55936671A0}">
      <dsp:nvSpPr>
        <dsp:cNvPr id="0" name=""/>
        <dsp:cNvSpPr/>
      </dsp:nvSpPr>
      <dsp:spPr>
        <a:xfrm>
          <a:off x="0" y="3283264"/>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BAC7FB8-ADEC-48DF-971C-D42E4AB93DE4}">
      <dsp:nvSpPr>
        <dsp:cNvPr id="0" name=""/>
        <dsp:cNvSpPr/>
      </dsp:nvSpPr>
      <dsp:spPr>
        <a:xfrm>
          <a:off x="0" y="3283264"/>
          <a:ext cx="3599228" cy="820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Geopolitical events, Ukraine, Economy, Strikes, NHS, Food banks, </a:t>
          </a:r>
        </a:p>
      </dsp:txBody>
      <dsp:txXfrm>
        <a:off x="0" y="3283264"/>
        <a:ext cx="3599228" cy="82069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0936"/>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sz="quarter" idx="1"/>
          </p:nvPr>
        </p:nvSpPr>
        <p:spPr>
          <a:xfrm>
            <a:off x="3902597" y="0"/>
            <a:ext cx="2985558" cy="500936"/>
          </a:xfrm>
          <a:prstGeom prst="rect">
            <a:avLst/>
          </a:prstGeom>
        </p:spPr>
        <p:txBody>
          <a:bodyPr vert="horz" lIns="96616" tIns="48308" rIns="96616" bIns="48308" rtlCol="0"/>
          <a:lstStyle>
            <a:lvl1pPr algn="r">
              <a:defRPr sz="1300"/>
            </a:lvl1pPr>
          </a:lstStyle>
          <a:p>
            <a:fld id="{96D292DE-8B7A-4254-AA83-74C1F4DD4AF0}" type="datetimeFigureOut">
              <a:rPr lang="en-GB" smtClean="0"/>
              <a:t>01/05/2023</a:t>
            </a:fld>
            <a:endParaRPr lang="en-GB"/>
          </a:p>
        </p:txBody>
      </p:sp>
      <p:sp>
        <p:nvSpPr>
          <p:cNvPr id="4" name="Footer Placeholder 3"/>
          <p:cNvSpPr>
            <a:spLocks noGrp="1"/>
          </p:cNvSpPr>
          <p:nvPr>
            <p:ph type="ftr" sz="quarter" idx="2"/>
          </p:nvPr>
        </p:nvSpPr>
        <p:spPr>
          <a:xfrm>
            <a:off x="0" y="9516038"/>
            <a:ext cx="2985558" cy="500936"/>
          </a:xfrm>
          <a:prstGeom prst="rect">
            <a:avLst/>
          </a:prstGeom>
        </p:spPr>
        <p:txBody>
          <a:bodyPr vert="horz" lIns="96616" tIns="48308" rIns="96616" bIns="48308" rtlCol="0" anchor="b"/>
          <a:lstStyle>
            <a:lvl1pPr algn="l">
              <a:defRPr sz="1300"/>
            </a:lvl1pPr>
          </a:lstStyle>
          <a:p>
            <a:endParaRPr lang="en-GB"/>
          </a:p>
        </p:txBody>
      </p:sp>
      <p:sp>
        <p:nvSpPr>
          <p:cNvPr id="5" name="Slide Number Placeholder 4"/>
          <p:cNvSpPr>
            <a:spLocks noGrp="1"/>
          </p:cNvSpPr>
          <p:nvPr>
            <p:ph type="sldNum" sz="quarter" idx="3"/>
          </p:nvPr>
        </p:nvSpPr>
        <p:spPr>
          <a:xfrm>
            <a:off x="3902597" y="9516038"/>
            <a:ext cx="2985558" cy="500936"/>
          </a:xfrm>
          <a:prstGeom prst="rect">
            <a:avLst/>
          </a:prstGeom>
        </p:spPr>
        <p:txBody>
          <a:bodyPr vert="horz" lIns="96616" tIns="48308" rIns="96616" bIns="48308"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6088"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02075" y="0"/>
            <a:ext cx="2986088" cy="501650"/>
          </a:xfrm>
          <a:prstGeom prst="rect">
            <a:avLst/>
          </a:prstGeom>
        </p:spPr>
        <p:txBody>
          <a:bodyPr vert="horz" lIns="91440" tIns="45720" rIns="91440" bIns="45720" rtlCol="0"/>
          <a:lstStyle>
            <a:lvl1pPr algn="r">
              <a:defRPr sz="1200"/>
            </a:lvl1pPr>
          </a:lstStyle>
          <a:p>
            <a:fld id="{FAD00B0C-0069-4219-8253-86824B605357}" type="datetimeFigureOut">
              <a:rPr lang="en-GB" smtClean="0"/>
              <a:t>01/05/2023</a:t>
            </a:fld>
            <a:endParaRPr lang="en-GB"/>
          </a:p>
        </p:txBody>
      </p:sp>
      <p:sp>
        <p:nvSpPr>
          <p:cNvPr id="4" name="Slide Image Placeholder 3"/>
          <p:cNvSpPr>
            <a:spLocks noGrp="1" noRot="1" noChangeAspect="1"/>
          </p:cNvSpPr>
          <p:nvPr>
            <p:ph type="sldImg" idx="2"/>
          </p:nvPr>
        </p:nvSpPr>
        <p:spPr>
          <a:xfrm>
            <a:off x="1190625" y="1252538"/>
            <a:ext cx="4508500" cy="33813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8975" y="4821238"/>
            <a:ext cx="5511800" cy="39449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063"/>
            <a:ext cx="2986088" cy="5016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02075" y="9517063"/>
            <a:ext cx="2986088" cy="501650"/>
          </a:xfrm>
          <a:prstGeom prst="rect">
            <a:avLst/>
          </a:prstGeom>
        </p:spPr>
        <p:txBody>
          <a:bodyPr vert="horz" lIns="91440" tIns="45720" rIns="91440" bIns="45720" rtlCol="0" anchor="b"/>
          <a:lstStyle>
            <a:lvl1pPr algn="r">
              <a:defRPr sz="1200"/>
            </a:lvl1pPr>
          </a:lstStyle>
          <a:p>
            <a:fld id="{EE525F19-5284-4F97-8C54-16AC0FA31F13}" type="slidenum">
              <a:rPr lang="en-GB" smtClean="0"/>
              <a:t>‹#›</a:t>
            </a:fld>
            <a:endParaRPr lang="en-GB"/>
          </a:p>
        </p:txBody>
      </p:sp>
    </p:spTree>
    <p:extLst>
      <p:ext uri="{BB962C8B-B14F-4D97-AF65-F5344CB8AC3E}">
        <p14:creationId xmlns:p14="http://schemas.microsoft.com/office/powerpoint/2010/main" val="1949200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a:t>
            </a:r>
          </a:p>
          <a:p>
            <a:r>
              <a:rPr lang="en-GB" dirty="0"/>
              <a:t>SOSTAC is the basis of the module and the marketing planning system we will use for our first and  final assessments,</a:t>
            </a:r>
          </a:p>
          <a:p>
            <a:endParaRPr lang="en-GB" dirty="0"/>
          </a:p>
          <a:p>
            <a:r>
              <a:rPr lang="en-GB" dirty="0"/>
              <a:t>We had a talk about brands and the history and how we have preferred ways of being in contact with brands and managing our relationships </a:t>
            </a:r>
          </a:p>
          <a:p>
            <a:endParaRPr lang="en-GB" dirty="0"/>
          </a:p>
          <a:p>
            <a:r>
              <a:rPr lang="en-GB" dirty="0"/>
              <a:t>We talked about some definitions of marketing and what it might mean? And what we took away from that was?........ (We are looking for “Value, Experience and satisfaction” type answers.</a:t>
            </a:r>
          </a:p>
          <a:p>
            <a:endParaRPr lang="en-GB" dirty="0"/>
          </a:p>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7</a:t>
            </a:fld>
            <a:endParaRPr lang="en-GB"/>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approaching this section of your Situational analysis section of SOSTAC it is useful to consider the 5C’s</a:t>
            </a:r>
          </a:p>
          <a:p>
            <a:endParaRPr lang="en-GB" dirty="0"/>
          </a:p>
          <a:p>
            <a:r>
              <a:rPr lang="en-GB" dirty="0"/>
              <a:t>This is internal and external, today we look at the first two,</a:t>
            </a:r>
          </a:p>
        </p:txBody>
      </p:sp>
      <p:sp>
        <p:nvSpPr>
          <p:cNvPr id="4" name="Slide Number Placeholder 3"/>
          <p:cNvSpPr>
            <a:spLocks noGrp="1"/>
          </p:cNvSpPr>
          <p:nvPr>
            <p:ph type="sldNum" sz="quarter" idx="5"/>
          </p:nvPr>
        </p:nvSpPr>
        <p:spPr/>
        <p:txBody>
          <a:bodyPr/>
          <a:lstStyle/>
          <a:p>
            <a:fld id="{EE525F19-5284-4F97-8C54-16AC0FA31F13}" type="slidenum">
              <a:rPr lang="en-GB" smtClean="0"/>
              <a:t>12</a:t>
            </a:fld>
            <a:endParaRPr lang="en-GB"/>
          </a:p>
        </p:txBody>
      </p:sp>
    </p:spTree>
    <p:extLst>
      <p:ext uri="{BB962C8B-B14F-4D97-AF65-F5344CB8AC3E}">
        <p14:creationId xmlns:p14="http://schemas.microsoft.com/office/powerpoint/2010/main" val="894765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13</a:t>
            </a:fld>
            <a:endParaRPr lang="en-GB"/>
          </a:p>
        </p:txBody>
      </p:sp>
    </p:spTree>
    <p:extLst>
      <p:ext uri="{BB962C8B-B14F-4D97-AF65-F5344CB8AC3E}">
        <p14:creationId xmlns:p14="http://schemas.microsoft.com/office/powerpoint/2010/main" val="33656683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strengths are internal so when you look for something specific that they do the reason why cant be “because of things happening around the world </a:t>
            </a:r>
            <a:r>
              <a:rPr lang="en-GB" dirty="0" err="1"/>
              <a:t>e.g</a:t>
            </a:r>
            <a:r>
              <a:rPr lang="en-GB" dirty="0"/>
              <a:t> economics/politics/war/famine etc, think, do they have the most skilled people, own their own supply chain (vertical integration) etc.. </a:t>
            </a:r>
          </a:p>
        </p:txBody>
      </p:sp>
      <p:sp>
        <p:nvSpPr>
          <p:cNvPr id="4" name="Slide Number Placeholder 3"/>
          <p:cNvSpPr>
            <a:spLocks noGrp="1"/>
          </p:cNvSpPr>
          <p:nvPr>
            <p:ph type="sldNum" sz="quarter" idx="5"/>
          </p:nvPr>
        </p:nvSpPr>
        <p:spPr/>
        <p:txBody>
          <a:bodyPr/>
          <a:lstStyle/>
          <a:p>
            <a:fld id="{EE525F19-5284-4F97-8C54-16AC0FA31F13}" type="slidenum">
              <a:rPr lang="en-GB" smtClean="0"/>
              <a:t>14</a:t>
            </a:fld>
            <a:endParaRPr lang="en-GB"/>
          </a:p>
        </p:txBody>
      </p:sp>
    </p:spTree>
    <p:extLst>
      <p:ext uri="{BB962C8B-B14F-4D97-AF65-F5344CB8AC3E}">
        <p14:creationId xmlns:p14="http://schemas.microsoft.com/office/powerpoint/2010/main" val="6661277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Weakness and opportunity similarity example -  if I have limited geographical range for my business like a local shop, there are many opportunities for growth and expansion, Deliveries, selling online, etc..</a:t>
            </a:r>
          </a:p>
        </p:txBody>
      </p:sp>
      <p:sp>
        <p:nvSpPr>
          <p:cNvPr id="4" name="Slide Number Placeholder 3"/>
          <p:cNvSpPr>
            <a:spLocks noGrp="1"/>
          </p:cNvSpPr>
          <p:nvPr>
            <p:ph type="sldNum" sz="quarter" idx="5"/>
          </p:nvPr>
        </p:nvSpPr>
        <p:spPr/>
        <p:txBody>
          <a:bodyPr/>
          <a:lstStyle/>
          <a:p>
            <a:fld id="{EE525F19-5284-4F97-8C54-16AC0FA31F13}" type="slidenum">
              <a:rPr lang="en-GB" smtClean="0"/>
              <a:t>16</a:t>
            </a:fld>
            <a:endParaRPr lang="en-GB"/>
          </a:p>
        </p:txBody>
      </p:sp>
    </p:spTree>
    <p:extLst>
      <p:ext uri="{BB962C8B-B14F-4D97-AF65-F5344CB8AC3E}">
        <p14:creationId xmlns:p14="http://schemas.microsoft.com/office/powerpoint/2010/main" val="9086657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Copy and past the link in the </a:t>
            </a:r>
            <a:r>
              <a:rPr lang="en-GB" dirty="0" err="1">
                <a:hlinkClick r:id="rId3"/>
              </a:rPr>
              <a:t>chatbox</a:t>
            </a:r>
            <a:r>
              <a:rPr lang="en-GB" dirty="0">
                <a:hlinkClick r:id="rId3"/>
              </a:rPr>
              <a:t>, </a:t>
            </a:r>
          </a:p>
          <a:p>
            <a:endParaRPr lang="en-GB" dirty="0">
              <a:hlinkClick r:id="rId3"/>
            </a:endParaRPr>
          </a:p>
          <a:p>
            <a:r>
              <a:rPr lang="en-GB" dirty="0">
                <a:hlinkClick r:id="rId3"/>
              </a:rPr>
              <a:t>Library and Learning Resources | University of Wales Trinity Saint David (uwtsd.ac.uk)</a:t>
            </a:r>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17</a:t>
            </a:fld>
            <a:endParaRPr lang="en-GB"/>
          </a:p>
        </p:txBody>
      </p:sp>
    </p:spTree>
    <p:extLst>
      <p:ext uri="{BB962C8B-B14F-4D97-AF65-F5344CB8AC3E}">
        <p14:creationId xmlns:p14="http://schemas.microsoft.com/office/powerpoint/2010/main" val="17790265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24</a:t>
            </a:fld>
            <a:endParaRPr lang="en-GB"/>
          </a:p>
        </p:txBody>
      </p:sp>
    </p:spTree>
    <p:extLst>
      <p:ext uri="{BB962C8B-B14F-4D97-AF65-F5344CB8AC3E}">
        <p14:creationId xmlns:p14="http://schemas.microsoft.com/office/powerpoint/2010/main" val="18336473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25018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91953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60584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96412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8647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90609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25106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51715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1328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03058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82852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85947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use this information to paint a picture of the “ average” customer/’s by looking at each of these age ranges, incomes, device, browsing habits etc.</a:t>
            </a:r>
          </a:p>
          <a:p>
            <a:endParaRPr lang="en-GB" dirty="0"/>
          </a:p>
          <a:p>
            <a:r>
              <a:rPr lang="en-GB" dirty="0"/>
              <a:t>E.G you may have found that the most common customer profile for your brand is 18-24 range most visitors are female, they also google words like music of travel and most frequently visit your webpage via Facebook and reddit advertisements.  </a:t>
            </a:r>
          </a:p>
          <a:p>
            <a:r>
              <a:rPr lang="en-GB" dirty="0"/>
              <a:t>Now we have a bit of a picture of that customers ‘Profile’</a:t>
            </a:r>
          </a:p>
          <a:p>
            <a:endParaRPr lang="en-GB" dirty="0"/>
          </a:p>
          <a:p>
            <a:r>
              <a:rPr lang="en-GB" dirty="0"/>
              <a:t>Continue to explore this website in your own time (the trial is only 7 days and will reduce to a limited version but will still allow you to access the geographics, demographics, behaviours and some reduced website performance information but you can create new free trial by logging out and signing up with another email address (this will be an invaluable tool for assessment 1!)</a:t>
            </a:r>
          </a:p>
          <a:p>
            <a:r>
              <a:rPr lang="en-GB" dirty="0"/>
              <a:t>  </a:t>
            </a:r>
          </a:p>
        </p:txBody>
      </p:sp>
      <p:sp>
        <p:nvSpPr>
          <p:cNvPr id="4" name="Slide Number Placeholder 3"/>
          <p:cNvSpPr>
            <a:spLocks noGrp="1"/>
          </p:cNvSpPr>
          <p:nvPr>
            <p:ph type="sldNum" sz="quarter" idx="5"/>
          </p:nvPr>
        </p:nvSpPr>
        <p:spPr/>
        <p:txBody>
          <a:bodyPr/>
          <a:lstStyle/>
          <a:p>
            <a:fld id="{EE525F19-5284-4F97-8C54-16AC0FA31F13}" type="slidenum">
              <a:rPr lang="en-GB" smtClean="0"/>
              <a:t>37</a:t>
            </a:fld>
            <a:endParaRPr lang="en-GB"/>
          </a:p>
        </p:txBody>
      </p:sp>
    </p:spTree>
    <p:extLst>
      <p:ext uri="{BB962C8B-B14F-4D97-AF65-F5344CB8AC3E}">
        <p14:creationId xmlns:p14="http://schemas.microsoft.com/office/powerpoint/2010/main" val="15504523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now we know who to target, now how….</a:t>
            </a:r>
          </a:p>
        </p:txBody>
      </p:sp>
      <p:sp>
        <p:nvSpPr>
          <p:cNvPr id="4" name="Slide Number Placeholder 3"/>
          <p:cNvSpPr>
            <a:spLocks noGrp="1"/>
          </p:cNvSpPr>
          <p:nvPr>
            <p:ph type="sldNum" sz="quarter" idx="5"/>
          </p:nvPr>
        </p:nvSpPr>
        <p:spPr/>
        <p:txBody>
          <a:bodyPr/>
          <a:lstStyle/>
          <a:p>
            <a:fld id="{EE525F19-5284-4F97-8C54-16AC0FA31F13}" type="slidenum">
              <a:rPr lang="en-GB" smtClean="0"/>
              <a:t>39</a:t>
            </a:fld>
            <a:endParaRPr lang="en-GB"/>
          </a:p>
        </p:txBody>
      </p:sp>
    </p:spTree>
    <p:extLst>
      <p:ext uri="{BB962C8B-B14F-4D97-AF65-F5344CB8AC3E}">
        <p14:creationId xmlns:p14="http://schemas.microsoft.com/office/powerpoint/2010/main" val="26294764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AD489B-9285-46B4-A3DF-32680CD12A7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2996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44569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57982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45781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5/1/2023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04725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0818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7102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78267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95101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67615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85375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761351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47509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951806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8973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007903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844275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718596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15361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414564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3574663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840041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5/1/2023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040227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34611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7390375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5/1/2023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07321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5/1/2023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4484974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5/1/2023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25803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5/1/2023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893332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5/1/2023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126557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5/1/2023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435843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5/1/2023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26592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5/1/2023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974125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5/1/2023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578328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5/1/2023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771765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5/1/2023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9762666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5/1/2023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4866090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30364041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76728915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8700166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12659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2160667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09212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5/1/2023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8021522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EB882-B494-441F-BE25-12C5592C511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8452B325-B030-430B-BF88-9AE407EF7323}"/>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F39BD2-7475-44CA-94C7-7F7AACE41E65}"/>
              </a:ext>
            </a:extLst>
          </p:cNvPr>
          <p:cNvSpPr>
            <a:spLocks noGrp="1"/>
          </p:cNvSpPr>
          <p:nvPr>
            <p:ph type="dt" sz="half" idx="10"/>
          </p:nvPr>
        </p:nvSpPr>
        <p:spPr/>
        <p:txBody>
          <a:bodyPr/>
          <a:lstStyle/>
          <a:p>
            <a:fld id="{14D7724D-7800-4F5F-B6F1-E3A63B6A1394}" type="datetimeFigureOut">
              <a:rPr lang="en-GB" smtClean="0"/>
              <a:t>01/05/2023</a:t>
            </a:fld>
            <a:endParaRPr lang="en-GB"/>
          </a:p>
        </p:txBody>
      </p:sp>
      <p:sp>
        <p:nvSpPr>
          <p:cNvPr id="5" name="Footer Placeholder 4">
            <a:extLst>
              <a:ext uri="{FF2B5EF4-FFF2-40B4-BE49-F238E27FC236}">
                <a16:creationId xmlns:a16="http://schemas.microsoft.com/office/drawing/2014/main" id="{1E48EE8D-B1C2-4B74-9919-A154A5208A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D6BD83-A2A3-48FE-8AE9-D055B700C440}"/>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80934219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B6AF3-FB38-4B3E-84B0-AED5AF265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9073AA-DC2D-4C50-AABD-70C2C564E7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93CD9F-ED2D-4BBF-BE59-BDD06F2EBE07}"/>
              </a:ext>
            </a:extLst>
          </p:cNvPr>
          <p:cNvSpPr>
            <a:spLocks noGrp="1"/>
          </p:cNvSpPr>
          <p:nvPr>
            <p:ph type="dt" sz="half" idx="10"/>
          </p:nvPr>
        </p:nvSpPr>
        <p:spPr/>
        <p:txBody>
          <a:bodyPr/>
          <a:lstStyle/>
          <a:p>
            <a:fld id="{14D7724D-7800-4F5F-B6F1-E3A63B6A1394}" type="datetimeFigureOut">
              <a:rPr lang="en-GB" smtClean="0"/>
              <a:t>01/05/2023</a:t>
            </a:fld>
            <a:endParaRPr lang="en-GB"/>
          </a:p>
        </p:txBody>
      </p:sp>
      <p:sp>
        <p:nvSpPr>
          <p:cNvPr id="5" name="Footer Placeholder 4">
            <a:extLst>
              <a:ext uri="{FF2B5EF4-FFF2-40B4-BE49-F238E27FC236}">
                <a16:creationId xmlns:a16="http://schemas.microsoft.com/office/drawing/2014/main" id="{D78D398B-10B3-4248-BC4F-0CD0DACD5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A97FC7-4E81-4422-B60F-EF8608279B8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266057367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CA2D0-4174-4A4B-A367-34C4972D61E4}"/>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5539C8-CAA9-4C38-BF06-F4A5A29A4414}"/>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A5C239-6750-464F-82FC-C03EC679393C}"/>
              </a:ext>
            </a:extLst>
          </p:cNvPr>
          <p:cNvSpPr>
            <a:spLocks noGrp="1"/>
          </p:cNvSpPr>
          <p:nvPr>
            <p:ph type="dt" sz="half" idx="10"/>
          </p:nvPr>
        </p:nvSpPr>
        <p:spPr/>
        <p:txBody>
          <a:bodyPr/>
          <a:lstStyle/>
          <a:p>
            <a:fld id="{14D7724D-7800-4F5F-B6F1-E3A63B6A1394}" type="datetimeFigureOut">
              <a:rPr lang="en-GB" smtClean="0"/>
              <a:t>01/05/2023</a:t>
            </a:fld>
            <a:endParaRPr lang="en-GB"/>
          </a:p>
        </p:txBody>
      </p:sp>
      <p:sp>
        <p:nvSpPr>
          <p:cNvPr id="5" name="Footer Placeholder 4">
            <a:extLst>
              <a:ext uri="{FF2B5EF4-FFF2-40B4-BE49-F238E27FC236}">
                <a16:creationId xmlns:a16="http://schemas.microsoft.com/office/drawing/2014/main" id="{C392E4A3-248B-42D8-8C71-EEDBADF09D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535FCD-971D-4E35-82DA-8E8F4B069D0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353721561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F813D-D86A-439E-A5D2-9CD2A82B34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4A80FA-6673-4D06-8C9A-1BDFD402FC9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4E6C75-2068-4A7F-8BD0-379A5C6755E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F8E5F3-E4EE-4596-AE77-CDB0567116B0}"/>
              </a:ext>
            </a:extLst>
          </p:cNvPr>
          <p:cNvSpPr>
            <a:spLocks noGrp="1"/>
          </p:cNvSpPr>
          <p:nvPr>
            <p:ph type="dt" sz="half" idx="10"/>
          </p:nvPr>
        </p:nvSpPr>
        <p:spPr/>
        <p:txBody>
          <a:bodyPr/>
          <a:lstStyle/>
          <a:p>
            <a:fld id="{14D7724D-7800-4F5F-B6F1-E3A63B6A1394}" type="datetimeFigureOut">
              <a:rPr lang="en-GB" smtClean="0"/>
              <a:t>01/05/2023</a:t>
            </a:fld>
            <a:endParaRPr lang="en-GB"/>
          </a:p>
        </p:txBody>
      </p:sp>
      <p:sp>
        <p:nvSpPr>
          <p:cNvPr id="6" name="Footer Placeholder 5">
            <a:extLst>
              <a:ext uri="{FF2B5EF4-FFF2-40B4-BE49-F238E27FC236}">
                <a16:creationId xmlns:a16="http://schemas.microsoft.com/office/drawing/2014/main" id="{D22D970B-E78E-492A-9CF4-955D65F006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DE3E8E-792E-419C-9CD0-319F91238658}"/>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90151409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014CE-C1B3-4DAC-98D2-5F9C854F4EF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CFD05B-3F8E-4D29-BA93-0C8B938A1DB7}"/>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73250FF8-FFB2-4A89-BC68-653FFCB2D824}"/>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B1ED2B-F147-4A50-9F48-FB6A7DE32B9B}"/>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817AC77D-2DEF-4D93-95F0-3F44109D8B27}"/>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DDFA77-86BE-4327-A7D1-82F00519BFEB}"/>
              </a:ext>
            </a:extLst>
          </p:cNvPr>
          <p:cNvSpPr>
            <a:spLocks noGrp="1"/>
          </p:cNvSpPr>
          <p:nvPr>
            <p:ph type="dt" sz="half" idx="10"/>
          </p:nvPr>
        </p:nvSpPr>
        <p:spPr/>
        <p:txBody>
          <a:bodyPr/>
          <a:lstStyle/>
          <a:p>
            <a:fld id="{14D7724D-7800-4F5F-B6F1-E3A63B6A1394}" type="datetimeFigureOut">
              <a:rPr lang="en-GB" smtClean="0"/>
              <a:t>01/05/2023</a:t>
            </a:fld>
            <a:endParaRPr lang="en-GB"/>
          </a:p>
        </p:txBody>
      </p:sp>
      <p:sp>
        <p:nvSpPr>
          <p:cNvPr id="8" name="Footer Placeholder 7">
            <a:extLst>
              <a:ext uri="{FF2B5EF4-FFF2-40B4-BE49-F238E27FC236}">
                <a16:creationId xmlns:a16="http://schemas.microsoft.com/office/drawing/2014/main" id="{261911D2-AB27-4D8A-B9E6-91692B7E97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6AC20B-7A9A-40DD-A7F3-2230B14C4CB5}"/>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37703881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44905-4B4D-49CE-8922-69D3F1DFF9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702610-78D0-4730-992A-3E471F26A7FC}"/>
              </a:ext>
            </a:extLst>
          </p:cNvPr>
          <p:cNvSpPr>
            <a:spLocks noGrp="1"/>
          </p:cNvSpPr>
          <p:nvPr>
            <p:ph type="dt" sz="half" idx="10"/>
          </p:nvPr>
        </p:nvSpPr>
        <p:spPr/>
        <p:txBody>
          <a:bodyPr/>
          <a:lstStyle/>
          <a:p>
            <a:fld id="{14D7724D-7800-4F5F-B6F1-E3A63B6A1394}" type="datetimeFigureOut">
              <a:rPr lang="en-GB" smtClean="0"/>
              <a:t>01/05/2023</a:t>
            </a:fld>
            <a:endParaRPr lang="en-GB"/>
          </a:p>
        </p:txBody>
      </p:sp>
      <p:sp>
        <p:nvSpPr>
          <p:cNvPr id="4" name="Footer Placeholder 3">
            <a:extLst>
              <a:ext uri="{FF2B5EF4-FFF2-40B4-BE49-F238E27FC236}">
                <a16:creationId xmlns:a16="http://schemas.microsoft.com/office/drawing/2014/main" id="{22447F54-8925-4EFE-BED2-7E311552FC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F59FA4-BBDD-4C58-BE3E-79CC3C505AD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382769379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A6658D-E87D-4172-B3A2-DA551E487592}"/>
              </a:ext>
            </a:extLst>
          </p:cNvPr>
          <p:cNvSpPr>
            <a:spLocks noGrp="1"/>
          </p:cNvSpPr>
          <p:nvPr>
            <p:ph type="dt" sz="half" idx="10"/>
          </p:nvPr>
        </p:nvSpPr>
        <p:spPr/>
        <p:txBody>
          <a:bodyPr/>
          <a:lstStyle/>
          <a:p>
            <a:fld id="{14D7724D-7800-4F5F-B6F1-E3A63B6A1394}" type="datetimeFigureOut">
              <a:rPr lang="en-GB" smtClean="0"/>
              <a:t>01/05/2023</a:t>
            </a:fld>
            <a:endParaRPr lang="en-GB"/>
          </a:p>
        </p:txBody>
      </p:sp>
      <p:sp>
        <p:nvSpPr>
          <p:cNvPr id="3" name="Footer Placeholder 2">
            <a:extLst>
              <a:ext uri="{FF2B5EF4-FFF2-40B4-BE49-F238E27FC236}">
                <a16:creationId xmlns:a16="http://schemas.microsoft.com/office/drawing/2014/main" id="{3FC2D297-DDE1-4FB1-86FA-19004318C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7184DC0-E124-4A91-A877-671DD5B7F3E7}"/>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249940167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D13B8-1789-4FB2-8D5E-B7D587E70CE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36B02C-B790-41E8-B49F-1C05DD6264F5}"/>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D0F386-5F46-4366-BC90-1167B626CF8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75D93B1-D7A9-432D-B18B-5252831D25BF}"/>
              </a:ext>
            </a:extLst>
          </p:cNvPr>
          <p:cNvSpPr>
            <a:spLocks noGrp="1"/>
          </p:cNvSpPr>
          <p:nvPr>
            <p:ph type="dt" sz="half" idx="10"/>
          </p:nvPr>
        </p:nvSpPr>
        <p:spPr/>
        <p:txBody>
          <a:bodyPr/>
          <a:lstStyle/>
          <a:p>
            <a:fld id="{14D7724D-7800-4F5F-B6F1-E3A63B6A1394}" type="datetimeFigureOut">
              <a:rPr lang="en-GB" smtClean="0"/>
              <a:t>01/05/2023</a:t>
            </a:fld>
            <a:endParaRPr lang="en-GB"/>
          </a:p>
        </p:txBody>
      </p:sp>
      <p:sp>
        <p:nvSpPr>
          <p:cNvPr id="6" name="Footer Placeholder 5">
            <a:extLst>
              <a:ext uri="{FF2B5EF4-FFF2-40B4-BE49-F238E27FC236}">
                <a16:creationId xmlns:a16="http://schemas.microsoft.com/office/drawing/2014/main" id="{F8EF5ACD-3AE6-4A89-96E2-2A5824B1A6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A6F285-85EE-40AD-909D-9A5E9D2E26D6}"/>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318876310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70A0B-94C3-4A3D-8309-29EDBFFD934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56A799-1350-4E8C-AF7F-1491B85419A8}"/>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D1E57EB5-C7FD-4692-928E-4DF4B62E526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C93A83F-FBDB-4CBD-A6E4-68212569E404}"/>
              </a:ext>
            </a:extLst>
          </p:cNvPr>
          <p:cNvSpPr>
            <a:spLocks noGrp="1"/>
          </p:cNvSpPr>
          <p:nvPr>
            <p:ph type="dt" sz="half" idx="10"/>
          </p:nvPr>
        </p:nvSpPr>
        <p:spPr/>
        <p:txBody>
          <a:bodyPr/>
          <a:lstStyle/>
          <a:p>
            <a:fld id="{14D7724D-7800-4F5F-B6F1-E3A63B6A1394}" type="datetimeFigureOut">
              <a:rPr lang="en-GB" smtClean="0"/>
              <a:t>01/05/2023</a:t>
            </a:fld>
            <a:endParaRPr lang="en-GB"/>
          </a:p>
        </p:txBody>
      </p:sp>
      <p:sp>
        <p:nvSpPr>
          <p:cNvPr id="6" name="Footer Placeholder 5">
            <a:extLst>
              <a:ext uri="{FF2B5EF4-FFF2-40B4-BE49-F238E27FC236}">
                <a16:creationId xmlns:a16="http://schemas.microsoft.com/office/drawing/2014/main" id="{A89E24B8-C45D-4F1C-BAA8-92418F3FFB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D2FBD0-A9A2-4306-8701-4EC7E2BA6A28}"/>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282371044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E2780-5B6D-4DAA-A5EE-6BE5F2EE1A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32524D-36A0-411D-8710-4AC39C0C12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6D9C9B-B63B-4DDA-A757-87D0B6F82952}"/>
              </a:ext>
            </a:extLst>
          </p:cNvPr>
          <p:cNvSpPr>
            <a:spLocks noGrp="1"/>
          </p:cNvSpPr>
          <p:nvPr>
            <p:ph type="dt" sz="half" idx="10"/>
          </p:nvPr>
        </p:nvSpPr>
        <p:spPr/>
        <p:txBody>
          <a:bodyPr/>
          <a:lstStyle/>
          <a:p>
            <a:fld id="{14D7724D-7800-4F5F-B6F1-E3A63B6A1394}" type="datetimeFigureOut">
              <a:rPr lang="en-GB" smtClean="0"/>
              <a:t>01/05/2023</a:t>
            </a:fld>
            <a:endParaRPr lang="en-GB"/>
          </a:p>
        </p:txBody>
      </p:sp>
      <p:sp>
        <p:nvSpPr>
          <p:cNvPr id="5" name="Footer Placeholder 4">
            <a:extLst>
              <a:ext uri="{FF2B5EF4-FFF2-40B4-BE49-F238E27FC236}">
                <a16:creationId xmlns:a16="http://schemas.microsoft.com/office/drawing/2014/main" id="{40F88D9E-556F-4D9B-B8BC-C42262855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10DFFE-5F6B-4175-9435-E82B3B375C7B}"/>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02785503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8EAFB1-67AA-4D85-A2CA-19680AEFACAB}"/>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852625-A81F-4DC2-8E91-42116081DD32}"/>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5F29D8-CCBD-4B20-89A0-6BF444F8B5BE}"/>
              </a:ext>
            </a:extLst>
          </p:cNvPr>
          <p:cNvSpPr>
            <a:spLocks noGrp="1"/>
          </p:cNvSpPr>
          <p:nvPr>
            <p:ph type="dt" sz="half" idx="10"/>
          </p:nvPr>
        </p:nvSpPr>
        <p:spPr/>
        <p:txBody>
          <a:bodyPr/>
          <a:lstStyle/>
          <a:p>
            <a:fld id="{14D7724D-7800-4F5F-B6F1-E3A63B6A1394}" type="datetimeFigureOut">
              <a:rPr lang="en-GB" smtClean="0"/>
              <a:t>01/05/2023</a:t>
            </a:fld>
            <a:endParaRPr lang="en-GB"/>
          </a:p>
        </p:txBody>
      </p:sp>
      <p:sp>
        <p:nvSpPr>
          <p:cNvPr id="5" name="Footer Placeholder 4">
            <a:extLst>
              <a:ext uri="{FF2B5EF4-FFF2-40B4-BE49-F238E27FC236}">
                <a16:creationId xmlns:a16="http://schemas.microsoft.com/office/drawing/2014/main" id="{E689DDD2-F39A-464E-A904-3563BE05F4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826FC3-7D99-4FDA-AF20-1B03156DB1BA}"/>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3914269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5/1/2023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5410007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5/1/2023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336841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5/1/2023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3100987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5/1/2023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9311429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5/1/2023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6551820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5/1/2023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451521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5/1/2023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075438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5/1/2023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7312857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5/1/2023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9059529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5/1/2023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0323416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1"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5/1/2023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5615774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893414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image" Target="../media/image4.png"/><Relationship Id="rId5" Type="http://schemas.openxmlformats.org/officeDocument/2006/relationships/theme" Target="../theme/theme4.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20.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5.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6.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image" Target="../media/image3.png"/><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39.xml"/><Relationship Id="rId7" Type="http://schemas.openxmlformats.org/officeDocument/2006/relationships/slideLayout" Target="../slideLayouts/slideLayout4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5" Type="http://schemas.openxmlformats.org/officeDocument/2006/relationships/slideLayout" Target="../slideLayouts/slideLayout41.xml"/><Relationship Id="rId4" Type="http://schemas.openxmlformats.org/officeDocument/2006/relationships/slideLayout" Target="../slideLayouts/slideLayout40.xml"/><Relationship Id="rId9"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51.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9.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62.xml"/><Relationship Id="rId13" Type="http://schemas.openxmlformats.org/officeDocument/2006/relationships/image" Target="../media/image6.png"/><Relationship Id="rId3" Type="http://schemas.openxmlformats.org/officeDocument/2006/relationships/slideLayout" Target="../slideLayouts/slideLayout57.xml"/><Relationship Id="rId7" Type="http://schemas.openxmlformats.org/officeDocument/2006/relationships/slideLayout" Target="../slideLayouts/slideLayout61.xml"/><Relationship Id="rId12" Type="http://schemas.openxmlformats.org/officeDocument/2006/relationships/theme" Target="../theme/theme10.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5" Type="http://schemas.openxmlformats.org/officeDocument/2006/relationships/slideLayout" Target="../slideLayouts/slideLayout59.xml"/><Relationship Id="rId10" Type="http://schemas.openxmlformats.org/officeDocument/2006/relationships/slideLayout" Target="../slideLayouts/slideLayout64.xml"/><Relationship Id="rId4" Type="http://schemas.openxmlformats.org/officeDocument/2006/relationships/slideLayout" Target="../slideLayouts/slideLayout58.xml"/><Relationship Id="rId9" Type="http://schemas.openxmlformats.org/officeDocument/2006/relationships/slideLayout" Target="../slideLayouts/slideLayout63.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11.xml"/><Relationship Id="rId1" Type="http://schemas.openxmlformats.org/officeDocument/2006/relationships/slideLayout" Target="../slideLayouts/slideLayout6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8018645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441452077"/>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77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8214970"/>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86566552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34351936"/>
      </p:ext>
    </p:extLst>
  </p:cSld>
  <p:clrMap bg1="lt1" tx1="dk1" bg2="lt2" tx2="dk2" accent1="accent1" accent2="accent2" accent3="accent3" accent4="accent4" accent5="accent5" accent6="accent6" hlink="hlink" folHlink="folHlink"/>
  <p:sldLayoutIdLst>
    <p:sldLayoutId id="2147483746"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528555701"/>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71" r:id="rId3"/>
    <p:sldLayoutId id="2147483769" r:id="rId4"/>
    <p:sldLayoutId id="2147483812"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176708236"/>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071256399"/>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CA443B-F136-41B2-AE29-ADFB6C08FBA0}"/>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0BE7F0-6F7C-4EDC-A3E6-268EBD5FE6CF}"/>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555DD1-CAED-40C4-9020-417312063B6D}"/>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4D7724D-7800-4F5F-B6F1-E3A63B6A1394}" type="datetimeFigureOut">
              <a:rPr lang="en-GB" smtClean="0"/>
              <a:t>01/05/2023</a:t>
            </a:fld>
            <a:endParaRPr lang="en-GB"/>
          </a:p>
        </p:txBody>
      </p:sp>
      <p:sp>
        <p:nvSpPr>
          <p:cNvPr id="5" name="Footer Placeholder 4">
            <a:extLst>
              <a:ext uri="{FF2B5EF4-FFF2-40B4-BE49-F238E27FC236}">
                <a16:creationId xmlns:a16="http://schemas.microsoft.com/office/drawing/2014/main" id="{C12D4DE8-5BB9-4193-9ED2-4A6ADA0150A7}"/>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C19A871-1AED-439B-B1BC-4B1F46808DB0}"/>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4AF0294-C09A-449F-B1E3-402EFBCDC8C6}" type="slidenum">
              <a:rPr lang="en-GB" smtClean="0"/>
              <a:t>‹#›</a:t>
            </a:fld>
            <a:endParaRPr lang="en-GB"/>
          </a:p>
        </p:txBody>
      </p:sp>
    </p:spTree>
    <p:extLst>
      <p:ext uri="{BB962C8B-B14F-4D97-AF65-F5344CB8AC3E}">
        <p14:creationId xmlns:p14="http://schemas.microsoft.com/office/powerpoint/2010/main" val="336757653"/>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62842120"/>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5277771"/>
      </p:ext>
    </p:extLst>
  </p:cSld>
  <p:clrMap bg1="lt1" tx1="dk1" bg2="lt2" tx2="dk2" accent1="accent1" accent2="accent2" accent3="accent3" accent4="accent4" accent5="accent5" accent6="accent6" hlink="hlink" folHlink="folHlink"/>
  <p:sldLayoutIdLst>
    <p:sldLayoutId id="2147483811"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uwtsd.ac.uk/bursaries/undergraduate/" TargetMode="External"/><Relationship Id="rId2"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3.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2.png"/><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2.pn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23.png"/><Relationship Id="rId4" Type="http://schemas.openxmlformats.org/officeDocument/2006/relationships/diagramData" Target="../diagrams/data2.xml"/><Relationship Id="rId9" Type="http://schemas.openxmlformats.org/officeDocument/2006/relationships/hyperlink" Target="https://www.uwtsd.ac.uk/library/"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9.png"/><Relationship Id="rId1" Type="http://schemas.openxmlformats.org/officeDocument/2006/relationships/slideLayout" Target="../slideLayouts/slideLayout8.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0.xml"/></Relationships>
</file>

<file path=ppt/slides/_rels/slide2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0.xml"/></Relationships>
</file>

<file path=ppt/slides/_rels/slide2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0.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40.xml"/></Relationships>
</file>

<file path=ppt/slides/_rels/slide24.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7"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40.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jpeg"/></Relationships>
</file>

<file path=ppt/slides/_rels/slide25.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7"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40.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2.jpeg"/></Relationships>
</file>

<file path=ppt/slides/_rels/slide26.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7" Type="http://schemas.openxmlformats.org/officeDocument/2006/relationships/image" Target="../media/image42.png"/><Relationship Id="rId2" Type="http://schemas.openxmlformats.org/officeDocument/2006/relationships/notesSlide" Target="../notesSlides/notesSlide11.xml"/><Relationship Id="rId1" Type="http://schemas.openxmlformats.org/officeDocument/2006/relationships/slideLayout" Target="../slideLayouts/slideLayout40.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2.jpeg"/></Relationships>
</file>

<file path=ppt/slides/_rels/slide27.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2.xml"/><Relationship Id="rId1" Type="http://schemas.openxmlformats.org/officeDocument/2006/relationships/slideLayout" Target="../slideLayouts/slideLayout40.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32.jpeg"/></Relationships>
</file>

<file path=ppt/slides/_rels/slide28.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3.xml"/><Relationship Id="rId1" Type="http://schemas.openxmlformats.org/officeDocument/2006/relationships/slideLayout" Target="../slideLayouts/slideLayout40.xml"/><Relationship Id="rId5" Type="http://schemas.openxmlformats.org/officeDocument/2006/relationships/image" Target="../media/image46.png"/><Relationship Id="rId4" Type="http://schemas.openxmlformats.org/officeDocument/2006/relationships/image" Target="../media/image32.jpeg"/></Relationships>
</file>

<file path=ppt/slides/_rels/slide29.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4.xml"/><Relationship Id="rId1" Type="http://schemas.openxmlformats.org/officeDocument/2006/relationships/slideLayout" Target="../slideLayouts/slideLayout40.xml"/><Relationship Id="rId5" Type="http://schemas.openxmlformats.org/officeDocument/2006/relationships/image" Target="../media/image47.png"/><Relationship Id="rId4" Type="http://schemas.openxmlformats.org/officeDocument/2006/relationships/image" Target="../media/image32.jpeg"/></Relationships>
</file>

<file path=ppt/slides/_rels/slide30.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5.xml"/><Relationship Id="rId1" Type="http://schemas.openxmlformats.org/officeDocument/2006/relationships/slideLayout" Target="../slideLayouts/slideLayout40.xml"/><Relationship Id="rId5" Type="http://schemas.openxmlformats.org/officeDocument/2006/relationships/image" Target="../media/image48.png"/><Relationship Id="rId4" Type="http://schemas.openxmlformats.org/officeDocument/2006/relationships/image" Target="../media/image32.jpeg"/></Relationships>
</file>

<file path=ppt/slides/_rels/slide31.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6.xml"/><Relationship Id="rId1" Type="http://schemas.openxmlformats.org/officeDocument/2006/relationships/slideLayout" Target="../slideLayouts/slideLayout40.xml"/><Relationship Id="rId5" Type="http://schemas.openxmlformats.org/officeDocument/2006/relationships/image" Target="../media/image49.png"/><Relationship Id="rId4" Type="http://schemas.openxmlformats.org/officeDocument/2006/relationships/image" Target="../media/image32.jpeg"/></Relationships>
</file>

<file path=ppt/slides/_rels/slide32.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7.xml"/><Relationship Id="rId1" Type="http://schemas.openxmlformats.org/officeDocument/2006/relationships/slideLayout" Target="../slideLayouts/slideLayout40.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32.jpeg"/></Relationships>
</file>

<file path=ppt/slides/_rels/slide33.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8.xml"/><Relationship Id="rId1" Type="http://schemas.openxmlformats.org/officeDocument/2006/relationships/slideLayout" Target="../slideLayouts/slideLayout40.xml"/><Relationship Id="rId5" Type="http://schemas.openxmlformats.org/officeDocument/2006/relationships/image" Target="../media/image49.png"/><Relationship Id="rId4" Type="http://schemas.openxmlformats.org/officeDocument/2006/relationships/image" Target="../media/image32.jpeg"/></Relationships>
</file>

<file path=ppt/slides/_rels/slide34.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9.xml"/><Relationship Id="rId1" Type="http://schemas.openxmlformats.org/officeDocument/2006/relationships/slideLayout" Target="../slideLayouts/slideLayout40.xml"/><Relationship Id="rId5" Type="http://schemas.openxmlformats.org/officeDocument/2006/relationships/image" Target="../media/image52.png"/><Relationship Id="rId4" Type="http://schemas.openxmlformats.org/officeDocument/2006/relationships/image" Target="../media/image32.jpeg"/></Relationships>
</file>

<file path=ppt/slides/_rels/slide35.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20.xml"/><Relationship Id="rId1" Type="http://schemas.openxmlformats.org/officeDocument/2006/relationships/slideLayout" Target="../slideLayouts/slideLayout40.xml"/><Relationship Id="rId5" Type="http://schemas.openxmlformats.org/officeDocument/2006/relationships/image" Target="../media/image53.png"/><Relationship Id="rId4" Type="http://schemas.openxmlformats.org/officeDocument/2006/relationships/image" Target="../media/image32.jpeg"/></Relationships>
</file>

<file path=ppt/slides/_rels/slide36.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21.xml"/><Relationship Id="rId1" Type="http://schemas.openxmlformats.org/officeDocument/2006/relationships/slideLayout" Target="../slideLayouts/slideLayout40.xml"/><Relationship Id="rId4" Type="http://schemas.openxmlformats.org/officeDocument/2006/relationships/image" Target="../media/image32.jpeg"/></Relationships>
</file>

<file path=ppt/slides/_rels/slide3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2.xml"/><Relationship Id="rId1" Type="http://schemas.openxmlformats.org/officeDocument/2006/relationships/slideLayout" Target="../slideLayouts/slideLayout40.xml"/><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3.xml"/><Relationship Id="rId1" Type="http://schemas.openxmlformats.org/officeDocument/2006/relationships/slideLayout" Target="../slideLayouts/slideLayout40.xml"/></Relationships>
</file>

<file path=ppt/slides/_rels/slide40.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45.xml"/></Relationships>
</file>

<file path=ppt/slides/_rels/slide4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45.xml"/></Relationships>
</file>

<file path=ppt/slides/_rels/slide4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45.xml"/></Relationships>
</file>

<file path=ppt/slides/_rels/slide43.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45.xml"/></Relationships>
</file>

<file path=ppt/slides/_rels/slide4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4.xml"/><Relationship Id="rId1" Type="http://schemas.openxmlformats.org/officeDocument/2006/relationships/slideLayout" Target="../slideLayouts/slideLayout40.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45.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5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323528" y="2420888"/>
            <a:ext cx="3880287" cy="3607785"/>
          </a:xfrm>
        </p:spPr>
        <p:txBody>
          <a:bodyPr/>
          <a:lstStyle/>
          <a:p>
            <a:pPr algn="ctr"/>
            <a:r>
              <a:rPr lang="en-GB" i="1">
                <a:solidFill>
                  <a:schemeClr val="bg1"/>
                </a:solidFill>
              </a:rPr>
              <a:t>Marketing Essentials</a:t>
            </a:r>
            <a:br>
              <a:rPr lang="en-GB" i="1">
                <a:solidFill>
                  <a:schemeClr val="bg1"/>
                </a:solidFill>
              </a:rPr>
            </a:br>
            <a:r>
              <a:rPr lang="en-GB" i="1">
                <a:solidFill>
                  <a:schemeClr val="bg1"/>
                </a:solidFill>
              </a:rPr>
              <a:t>BMIH4005</a:t>
            </a:r>
            <a:endParaRPr lang="en-GB"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208625" y="1979721"/>
            <a:ext cx="8726749" cy="3863164"/>
          </a:xfrm>
        </p:spPr>
        <p:txBody>
          <a:bodyPr/>
          <a:lstStyle/>
          <a:p>
            <a:pPr marL="0" indent="0" algn="ctr">
              <a:lnSpc>
                <a:spcPct val="90000"/>
              </a:lnSpc>
              <a:buNone/>
            </a:pPr>
            <a:r>
              <a:rPr lang="en-GB" sz="3200" dirty="0">
                <a:solidFill>
                  <a:schemeClr val="bg1"/>
                </a:solidFill>
              </a:rPr>
              <a:t>Before we start</a:t>
            </a:r>
            <a:br>
              <a:rPr lang="en-GB" sz="2000" dirty="0">
                <a:solidFill>
                  <a:schemeClr val="bg1"/>
                </a:solidFill>
              </a:rPr>
            </a:br>
            <a:br>
              <a:rPr lang="en-GB" sz="2000" dirty="0">
                <a:solidFill>
                  <a:schemeClr val="bg1"/>
                </a:solidFill>
              </a:rPr>
            </a:br>
            <a:r>
              <a:rPr lang="en-GB" sz="2000" dirty="0">
                <a:solidFill>
                  <a:schemeClr val="bg1"/>
                </a:solidFill>
              </a:rPr>
              <a:t>As there are quite a few of us here, please ensure that your microphone is muted during all teaching until you are asked a question or there is a group discussion to prevent background noise.</a:t>
            </a:r>
            <a:br>
              <a:rPr lang="en-GB" sz="2000" dirty="0">
                <a:solidFill>
                  <a:schemeClr val="bg1"/>
                </a:solidFill>
              </a:rPr>
            </a:br>
            <a:br>
              <a:rPr lang="en-GB" sz="2000" dirty="0">
                <a:solidFill>
                  <a:schemeClr val="bg1"/>
                </a:solidFill>
              </a:rPr>
            </a:br>
            <a:r>
              <a:rPr lang="en-GB" sz="2000" b="1" dirty="0">
                <a:solidFill>
                  <a:srgbClr val="FF0000"/>
                </a:solidFill>
                <a:highlight>
                  <a:srgbClr val="FFFF00"/>
                </a:highlight>
              </a:rPr>
              <a:t>Your camera must be always on during lectures please.</a:t>
            </a:r>
            <a:br>
              <a:rPr lang="en-GB" sz="2000" b="1" dirty="0">
                <a:solidFill>
                  <a:srgbClr val="FF0000"/>
                </a:solidFill>
                <a:highlight>
                  <a:srgbClr val="FFFF00"/>
                </a:highlight>
              </a:rPr>
            </a:br>
            <a:br>
              <a:rPr lang="en-GB" sz="2000" dirty="0">
                <a:solidFill>
                  <a:schemeClr val="bg1"/>
                </a:solidFill>
              </a:rPr>
            </a:br>
            <a:r>
              <a:rPr lang="en-GB" sz="2000" dirty="0">
                <a:solidFill>
                  <a:schemeClr val="bg1"/>
                </a:solidFill>
              </a:rPr>
              <a:t>This and all sessions will be recorded so that you can watch it again</a:t>
            </a:r>
            <a:br>
              <a:rPr lang="en-GB" sz="2000" dirty="0">
                <a:solidFill>
                  <a:schemeClr val="bg1"/>
                </a:solidFill>
              </a:rPr>
            </a:br>
            <a:endParaRPr lang="en-GB" sz="2000" dirty="0"/>
          </a:p>
        </p:txBody>
      </p:sp>
    </p:spTree>
    <p:extLst>
      <p:ext uri="{BB962C8B-B14F-4D97-AF65-F5344CB8AC3E}">
        <p14:creationId xmlns:p14="http://schemas.microsoft.com/office/powerpoint/2010/main" val="3511822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539552" y="1052736"/>
            <a:ext cx="8312226" cy="4896544"/>
          </a:xfrm>
        </p:spPr>
        <p:txBody>
          <a:bodyPr/>
          <a:lstStyle/>
          <a:p>
            <a:pPr>
              <a:buFont typeface="Wingdings" panose="05000000000000000000" pitchFamily="2" charset="2"/>
              <a:buChar char="Ø"/>
            </a:pPr>
            <a:r>
              <a:rPr lang="en-GB" sz="2400" dirty="0"/>
              <a:t>Before we start</a:t>
            </a:r>
            <a:br>
              <a:rPr lang="en-GB" sz="1500" dirty="0"/>
            </a:br>
            <a:br>
              <a:rPr lang="en-GB" sz="1500" dirty="0"/>
            </a:br>
            <a:r>
              <a:rPr lang="en-GB" sz="1500" dirty="0"/>
              <a:t>As there are quite a few of us here, please ensure that your microphone is muted during all teaching until you are asked a question or there is a group discussion to prevent background noise.</a:t>
            </a:r>
            <a:br>
              <a:rPr lang="en-GB" sz="1500" dirty="0"/>
            </a:br>
            <a:br>
              <a:rPr lang="en-GB" sz="1500" dirty="0"/>
            </a:br>
            <a:r>
              <a:rPr lang="en-GB" sz="1600" dirty="0"/>
              <a:t> You should attend every class and have a private space to work so that you can  concentrate fully on the lesson. </a:t>
            </a:r>
            <a:br>
              <a:rPr lang="en-GB" sz="1600" dirty="0"/>
            </a:br>
            <a:br>
              <a:rPr lang="en-GB" sz="1600" dirty="0"/>
            </a:br>
            <a:r>
              <a:rPr lang="en-GB" sz="1600" dirty="0"/>
              <a:t> </a:t>
            </a:r>
            <a:r>
              <a:rPr lang="en-GB" sz="1600" u="sng" dirty="0"/>
              <a:t>You should not be at work, shopping, driving or caring for children.  If you cannot fulfil this criteria you will be removed and marked as absent.</a:t>
            </a:r>
            <a:br>
              <a:rPr lang="en-GB" sz="1600" dirty="0"/>
            </a:br>
            <a:br>
              <a:rPr lang="en-GB" sz="1500" dirty="0"/>
            </a:br>
            <a:br>
              <a:rPr lang="en-GB" sz="1500" dirty="0"/>
            </a:br>
            <a:r>
              <a:rPr lang="en-GB" sz="1500" dirty="0">
                <a:solidFill>
                  <a:srgbClr val="FF0000"/>
                </a:solidFill>
                <a:highlight>
                  <a:srgbClr val="FFFF00"/>
                </a:highlight>
              </a:rPr>
              <a:t>Your camera must be always on during lectures please.  - </a:t>
            </a:r>
            <a:r>
              <a:rPr lang="en-GB" sz="1500" dirty="0"/>
              <a:t>use the Teams university background to protect your privacy.</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must join via a laptop or PC/MAC </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will be removed and logged as absent if you fail to adhere to these</a:t>
            </a:r>
            <a:br>
              <a:rPr lang="en-GB" sz="1500" dirty="0"/>
            </a:br>
            <a:br>
              <a:rPr lang="en-GB" sz="1500" dirty="0"/>
            </a:br>
            <a:r>
              <a:rPr lang="en-GB" sz="1500" dirty="0"/>
              <a:t>This and all sessions will be recorded so that you can watch it again</a:t>
            </a:r>
            <a:br>
              <a:rPr lang="en-GB" sz="1500" dirty="0"/>
            </a:br>
            <a:endParaRPr lang="en-GB" sz="1500" dirty="0"/>
          </a:p>
        </p:txBody>
      </p:sp>
    </p:spTree>
    <p:extLst>
      <p:ext uri="{BB962C8B-B14F-4D97-AF65-F5344CB8AC3E}">
        <p14:creationId xmlns:p14="http://schemas.microsoft.com/office/powerpoint/2010/main" val="172458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2506855" y="1643333"/>
            <a:ext cx="5915025" cy="468434"/>
          </a:xfrm>
        </p:spPr>
        <p:txBody>
          <a:bodyPr/>
          <a:lstStyle/>
          <a:p>
            <a:r>
              <a:rPr lang="en-GB" sz="30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223092" y="2111767"/>
            <a:ext cx="8920909" cy="3123495"/>
          </a:xfrm>
        </p:spPr>
        <p:txBody>
          <a:bodyPr/>
          <a:lstStyle/>
          <a:p>
            <a:pPr>
              <a:buFont typeface="Wingdings" panose="05000000000000000000" pitchFamily="2" charset="2"/>
              <a:buChar char="Ø"/>
            </a:pPr>
            <a:r>
              <a:rPr lang="en-GB" sz="1800" dirty="0">
                <a:solidFill>
                  <a:schemeClr val="bg1"/>
                </a:solidFill>
              </a:rPr>
              <a:t> You should be using a </a:t>
            </a:r>
            <a:r>
              <a:rPr lang="en-GB" sz="1800" b="1" dirty="0">
                <a:solidFill>
                  <a:schemeClr val="bg1"/>
                </a:solidFill>
              </a:rPr>
              <a:t>desktop or laptop device </a:t>
            </a:r>
            <a:r>
              <a:rPr lang="en-GB" sz="1800" dirty="0">
                <a:solidFill>
                  <a:schemeClr val="bg1"/>
                </a:solidFill>
              </a:rPr>
              <a:t>with video, speakers and a microphone. </a:t>
            </a:r>
          </a:p>
          <a:p>
            <a:pPr>
              <a:buFont typeface="Wingdings" panose="05000000000000000000" pitchFamily="2" charset="2"/>
              <a:buChar char="Ø"/>
            </a:pPr>
            <a:endParaRPr lang="en-GB" sz="1800" dirty="0">
              <a:solidFill>
                <a:schemeClr val="bg1"/>
              </a:solidFill>
            </a:endParaRPr>
          </a:p>
          <a:p>
            <a:pPr>
              <a:buFont typeface="Wingdings" panose="05000000000000000000" pitchFamily="2" charset="2"/>
              <a:buChar char="Ø"/>
            </a:pPr>
            <a:r>
              <a:rPr lang="en-GB" sz="1800" dirty="0">
                <a:solidFill>
                  <a:schemeClr val="bg1"/>
                </a:solidFill>
              </a:rPr>
              <a:t>You will need to be able to access documents, write assignments use websites and create presentations. </a:t>
            </a:r>
            <a:br>
              <a:rPr lang="en-GB" sz="1800" dirty="0">
                <a:solidFill>
                  <a:schemeClr val="bg1"/>
                </a:solidFill>
              </a:rPr>
            </a:br>
            <a:endParaRPr lang="en-GB" sz="1800" dirty="0">
              <a:solidFill>
                <a:schemeClr val="bg1"/>
              </a:solidFill>
            </a:endParaRPr>
          </a:p>
          <a:p>
            <a:pPr>
              <a:buFont typeface="Wingdings" panose="05000000000000000000" pitchFamily="2" charset="2"/>
              <a:buChar char="Ø"/>
            </a:pPr>
            <a:r>
              <a:rPr lang="en-GB" sz="1800" dirty="0">
                <a:solidFill>
                  <a:schemeClr val="bg1"/>
                </a:solidFill>
              </a:rPr>
              <a:t> You will be asked to share your screen and “present” your work</a:t>
            </a:r>
            <a:br>
              <a:rPr lang="en-GB" sz="1800" dirty="0">
                <a:solidFill>
                  <a:schemeClr val="bg1"/>
                </a:solidFill>
              </a:rPr>
            </a:br>
            <a:endParaRPr lang="en-GB" sz="1800" b="1" dirty="0">
              <a:solidFill>
                <a:schemeClr val="bg1"/>
              </a:solidFill>
            </a:endParaRPr>
          </a:p>
          <a:p>
            <a:pPr>
              <a:buFont typeface="Wingdings" panose="05000000000000000000" pitchFamily="2" charset="2"/>
              <a:buChar char="Ø"/>
            </a:pPr>
            <a:r>
              <a:rPr lang="en-GB" sz="1800" dirty="0">
                <a:solidFill>
                  <a:schemeClr val="bg1"/>
                </a:solidFill>
              </a:rPr>
              <a:t> </a:t>
            </a:r>
            <a:r>
              <a:rPr lang="en-GB" sz="1800" b="1" dirty="0">
                <a:solidFill>
                  <a:schemeClr val="bg1"/>
                </a:solidFill>
              </a:rPr>
              <a:t>These are all things that are either not possible or incredibly difficult to do on a phone.</a:t>
            </a:r>
            <a:br>
              <a:rPr lang="en-GB" sz="1800" b="1" dirty="0"/>
            </a:br>
            <a:endParaRPr lang="en-GB" sz="1800" b="1" dirty="0"/>
          </a:p>
        </p:txBody>
      </p:sp>
    </p:spTree>
    <p:extLst>
      <p:ext uri="{BB962C8B-B14F-4D97-AF65-F5344CB8AC3E}">
        <p14:creationId xmlns:p14="http://schemas.microsoft.com/office/powerpoint/2010/main" val="3973563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3396207" y="1268760"/>
            <a:ext cx="2351585" cy="468434"/>
          </a:xfrm>
        </p:spPr>
        <p:txBody>
          <a:bodyPr/>
          <a:lstStyle/>
          <a:p>
            <a:r>
              <a:rPr lang="en-GB" sz="30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188663" y="1928294"/>
            <a:ext cx="8766671" cy="3516930"/>
          </a:xfr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4 Lead in Week 3. </a:t>
            </a:r>
          </a:p>
          <a:p>
            <a:pPr marL="257175" indent="-257175">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r>
              <a:rPr lang="en-GB" sz="1800" dirty="0">
                <a:solidFill>
                  <a:schemeClr val="bg1"/>
                </a:solidFill>
                <a:hlinkClick r:id="rId2">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3">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C749A-AA50-4E18-B3ED-74BBBCF6252E}"/>
              </a:ext>
            </a:extLst>
          </p:cNvPr>
          <p:cNvSpPr>
            <a:spLocks noGrp="1"/>
          </p:cNvSpPr>
          <p:nvPr>
            <p:ph type="title"/>
          </p:nvPr>
        </p:nvSpPr>
        <p:spPr>
          <a:xfrm>
            <a:off x="1322774" y="1994257"/>
            <a:ext cx="3375734" cy="2705839"/>
          </a:xfrm>
        </p:spPr>
        <p:txBody>
          <a:bodyPr/>
          <a:lstStyle/>
          <a:p>
            <a:r>
              <a:rPr lang="en-GB" i="1" dirty="0">
                <a:solidFill>
                  <a:schemeClr val="bg1"/>
                </a:solidFill>
              </a:rPr>
              <a:t>INTERNATIONAL</a:t>
            </a:r>
            <a:br>
              <a:rPr lang="en-GB" i="1" dirty="0">
                <a:solidFill>
                  <a:schemeClr val="bg1"/>
                </a:solidFill>
              </a:rPr>
            </a:br>
            <a:r>
              <a:rPr lang="en-GB" i="1" dirty="0">
                <a:solidFill>
                  <a:schemeClr val="bg1"/>
                </a:solidFill>
              </a:rPr>
              <a:t>HOTEL </a:t>
            </a:r>
            <a:br>
              <a:rPr lang="en-GB" i="1" dirty="0">
                <a:solidFill>
                  <a:schemeClr val="bg1"/>
                </a:solidFill>
              </a:rPr>
            </a:br>
            <a:r>
              <a:rPr lang="en-GB" i="1" dirty="0">
                <a:solidFill>
                  <a:schemeClr val="bg1"/>
                </a:solidFill>
              </a:rPr>
              <a:t>MANAGEMENT</a:t>
            </a:r>
            <a:br>
              <a:rPr lang="en-GB" i="1" dirty="0">
                <a:solidFill>
                  <a:schemeClr val="bg1"/>
                </a:solidFill>
              </a:rPr>
            </a:b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Marketing Essentials</a:t>
            </a:r>
            <a:br>
              <a:rPr lang="en-GB" i="1" dirty="0">
                <a:solidFill>
                  <a:schemeClr val="bg1"/>
                </a:solidFill>
              </a:rPr>
            </a:br>
            <a:r>
              <a:rPr lang="en-GB" i="1" dirty="0">
                <a:solidFill>
                  <a:schemeClr val="bg1"/>
                </a:solidFill>
              </a:rPr>
              <a:t>BMIH4005</a:t>
            </a:r>
            <a:endParaRPr lang="en-GB" dirty="0"/>
          </a:p>
        </p:txBody>
      </p:sp>
    </p:spTree>
    <p:extLst>
      <p:ext uri="{BB962C8B-B14F-4D97-AF65-F5344CB8AC3E}">
        <p14:creationId xmlns:p14="http://schemas.microsoft.com/office/powerpoint/2010/main" val="35900395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292279" y="3225725"/>
            <a:ext cx="2712642" cy="4376572"/>
          </a:xfrm>
        </p:spPr>
        <p:txBody>
          <a:bodyPr anchor="ctr">
            <a:normAutofit/>
          </a:bodyPr>
          <a:lstStyle/>
          <a:p>
            <a:r>
              <a:rPr lang="en-GB" altLang="en-US" sz="4200" dirty="0">
                <a:latin typeface="Trebuchet MS" panose="020B0603020202020204" pitchFamily="34" charset="0"/>
              </a:rPr>
              <a:t>Recap</a:t>
            </a:r>
          </a:p>
        </p:txBody>
      </p:sp>
      <p:sp>
        <p:nvSpPr>
          <p:cNvPr id="11272" name="Freeform: Shape 1127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727"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74" name="Freeform: Shape 1127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2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239955" y="3429000"/>
            <a:ext cx="3225263" cy="1775873"/>
          </a:xfrm>
        </p:spPr>
        <p:txBody>
          <a:bodyPr anchor="ctr">
            <a:normAutofit/>
          </a:bodyPr>
          <a:lstStyle/>
          <a:p>
            <a:pPr marL="0" indent="0">
              <a:buNone/>
            </a:pPr>
            <a:r>
              <a:rPr lang="en-GB" altLang="en-US" sz="1900" dirty="0">
                <a:latin typeface="Trebuchet MS" panose="020B0603020202020204" pitchFamily="34" charset="0"/>
              </a:rPr>
              <a:t>Last week gave an overview of the SOSTAC marketing plan framework.</a:t>
            </a:r>
          </a:p>
          <a:p>
            <a:pPr marL="0" indent="0">
              <a:buNone/>
            </a:pPr>
            <a:r>
              <a:rPr lang="en-GB" altLang="en-US" sz="1900" dirty="0">
                <a:latin typeface="Trebuchet MS" panose="020B0603020202020204" pitchFamily="34" charset="0"/>
              </a:rPr>
              <a:t>Assessment discussion </a:t>
            </a:r>
          </a:p>
          <a:p>
            <a:pPr marL="0" indent="0">
              <a:buNone/>
            </a:pPr>
            <a:endParaRPr lang="en-GB" altLang="en-US" sz="1900"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93557" y="7098720"/>
            <a:ext cx="5027990" cy="850369"/>
          </a:xfrm>
          <a:prstGeom prst="rect">
            <a:avLst/>
          </a:prstGeom>
        </p:spPr>
      </p:pic>
      <p:pic>
        <p:nvPicPr>
          <p:cNvPr id="4" name="Picture 3">
            <a:extLst>
              <a:ext uri="{FF2B5EF4-FFF2-40B4-BE49-F238E27FC236}">
                <a16:creationId xmlns:a16="http://schemas.microsoft.com/office/drawing/2014/main" id="{03B755A0-B7DF-93FE-680B-AEF3E265D1FA}"/>
              </a:ext>
            </a:extLst>
          </p:cNvPr>
          <p:cNvPicPr>
            <a:picLocks noChangeAspect="1"/>
          </p:cNvPicPr>
          <p:nvPr/>
        </p:nvPicPr>
        <p:blipFill rotWithShape="1">
          <a:blip r:embed="rId4"/>
          <a:srcRect l="38450" t="33733" r="38188" b="32571"/>
          <a:stretch/>
        </p:blipFill>
        <p:spPr>
          <a:xfrm>
            <a:off x="2544411" y="8050280"/>
            <a:ext cx="1841614" cy="1800200"/>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5"/>
          <a:srcRect l="9051" t="6295" r="27163" b="57087"/>
          <a:stretch/>
        </p:blipFill>
        <p:spPr>
          <a:xfrm>
            <a:off x="5397298" y="7047284"/>
            <a:ext cx="3744416" cy="1433048"/>
          </a:xfrm>
          <a:prstGeom prst="rect">
            <a:avLst/>
          </a:prstGeom>
        </p:spPr>
      </p:pic>
      <p:pic>
        <p:nvPicPr>
          <p:cNvPr id="3" name="Picture 2">
            <a:extLst>
              <a:ext uri="{FF2B5EF4-FFF2-40B4-BE49-F238E27FC236}">
                <a16:creationId xmlns:a16="http://schemas.microsoft.com/office/drawing/2014/main" id="{D4368A7F-2CD4-F595-1FB5-0764D32BA95B}"/>
              </a:ext>
            </a:extLst>
          </p:cNvPr>
          <p:cNvPicPr>
            <a:picLocks noChangeAspect="1"/>
          </p:cNvPicPr>
          <p:nvPr/>
        </p:nvPicPr>
        <p:blipFill>
          <a:blip r:embed="rId6"/>
          <a:stretch>
            <a:fillRect/>
          </a:stretch>
        </p:blipFill>
        <p:spPr>
          <a:xfrm>
            <a:off x="93557" y="251588"/>
            <a:ext cx="4381182" cy="2883889"/>
          </a:xfrm>
          <a:prstGeom prst="rect">
            <a:avLst/>
          </a:prstGeom>
        </p:spPr>
      </p:pic>
      <p:pic>
        <p:nvPicPr>
          <p:cNvPr id="6" name="Picture 5">
            <a:extLst>
              <a:ext uri="{FF2B5EF4-FFF2-40B4-BE49-F238E27FC236}">
                <a16:creationId xmlns:a16="http://schemas.microsoft.com/office/drawing/2014/main" id="{2F6A7280-8CAD-1F05-8609-57A048A41E2E}"/>
              </a:ext>
            </a:extLst>
          </p:cNvPr>
          <p:cNvPicPr>
            <a:picLocks noChangeAspect="1"/>
          </p:cNvPicPr>
          <p:nvPr/>
        </p:nvPicPr>
        <p:blipFill>
          <a:blip r:embed="rId7"/>
          <a:stretch>
            <a:fillRect/>
          </a:stretch>
        </p:blipFill>
        <p:spPr>
          <a:xfrm>
            <a:off x="6698785" y="264796"/>
            <a:ext cx="2135878" cy="1722052"/>
          </a:xfrm>
          <a:prstGeom prst="rect">
            <a:avLst/>
          </a:prstGeom>
        </p:spPr>
      </p:pic>
      <p:pic>
        <p:nvPicPr>
          <p:cNvPr id="7" name="Picture 6">
            <a:extLst>
              <a:ext uri="{FF2B5EF4-FFF2-40B4-BE49-F238E27FC236}">
                <a16:creationId xmlns:a16="http://schemas.microsoft.com/office/drawing/2014/main" id="{91183541-7844-E978-0F6E-E69962B3C856}"/>
              </a:ext>
            </a:extLst>
          </p:cNvPr>
          <p:cNvPicPr>
            <a:picLocks noChangeAspect="1"/>
          </p:cNvPicPr>
          <p:nvPr/>
        </p:nvPicPr>
        <p:blipFill>
          <a:blip r:embed="rId8"/>
          <a:stretch>
            <a:fillRect/>
          </a:stretch>
        </p:blipFill>
        <p:spPr>
          <a:xfrm>
            <a:off x="4999923" y="1499458"/>
            <a:ext cx="2736648" cy="1827855"/>
          </a:xfrm>
          <a:prstGeom prst="rect">
            <a:avLst/>
          </a:prstGeom>
        </p:spPr>
      </p:pic>
      <p:pic>
        <p:nvPicPr>
          <p:cNvPr id="8" name="Picture 7">
            <a:extLst>
              <a:ext uri="{FF2B5EF4-FFF2-40B4-BE49-F238E27FC236}">
                <a16:creationId xmlns:a16="http://schemas.microsoft.com/office/drawing/2014/main" id="{632094EB-BF72-125B-3700-8347E8035EAC}"/>
              </a:ext>
            </a:extLst>
          </p:cNvPr>
          <p:cNvPicPr>
            <a:picLocks noChangeAspect="1"/>
          </p:cNvPicPr>
          <p:nvPr/>
        </p:nvPicPr>
        <p:blipFill>
          <a:blip r:embed="rId9"/>
          <a:stretch>
            <a:fillRect/>
          </a:stretch>
        </p:blipFill>
        <p:spPr>
          <a:xfrm>
            <a:off x="4895205" y="337523"/>
            <a:ext cx="1815436" cy="1210291"/>
          </a:xfrm>
          <a:prstGeom prst="rect">
            <a:avLst/>
          </a:prstGeom>
        </p:spPr>
      </p:pic>
      <p:sp>
        <p:nvSpPr>
          <p:cNvPr id="10" name="TextBox 9">
            <a:extLst>
              <a:ext uri="{FF2B5EF4-FFF2-40B4-BE49-F238E27FC236}">
                <a16:creationId xmlns:a16="http://schemas.microsoft.com/office/drawing/2014/main" id="{069EE967-29D9-6A3B-2EE1-AA8578D886FE}"/>
              </a:ext>
            </a:extLst>
          </p:cNvPr>
          <p:cNvSpPr txBox="1"/>
          <p:nvPr/>
        </p:nvSpPr>
        <p:spPr>
          <a:xfrm>
            <a:off x="4474739" y="3836718"/>
            <a:ext cx="4451466" cy="1477328"/>
          </a:xfrm>
          <a:prstGeom prst="rect">
            <a:avLst/>
          </a:prstGeom>
          <a:noFill/>
        </p:spPr>
        <p:txBody>
          <a:bodyPr wrap="square">
            <a:spAutoFit/>
          </a:bodyPr>
          <a:lstStyle/>
          <a:p>
            <a:pPr marL="0"/>
            <a:r>
              <a:rPr lang="en-US" sz="1800" dirty="0">
                <a:solidFill>
                  <a:schemeClr val="bg1"/>
                </a:solidFill>
              </a:rPr>
              <a:t>Two important professional bodies for marketers are the American Marketing Association (AMA) and the UK based Chartered Institute of Marketing (CIM), here are their definitions of marketing…</a:t>
            </a:r>
          </a:p>
        </p:txBody>
      </p:sp>
      <p:sp>
        <p:nvSpPr>
          <p:cNvPr id="12" name="TextBox 11">
            <a:extLst>
              <a:ext uri="{FF2B5EF4-FFF2-40B4-BE49-F238E27FC236}">
                <a16:creationId xmlns:a16="http://schemas.microsoft.com/office/drawing/2014/main" id="{2F71828F-4171-09FE-533B-F509E35A3FCF}"/>
              </a:ext>
            </a:extLst>
          </p:cNvPr>
          <p:cNvSpPr txBox="1"/>
          <p:nvPr/>
        </p:nvSpPr>
        <p:spPr>
          <a:xfrm>
            <a:off x="4497455" y="5505882"/>
            <a:ext cx="4451466" cy="1200329"/>
          </a:xfrm>
          <a:prstGeom prst="rect">
            <a:avLst/>
          </a:prstGeom>
          <a:noFill/>
        </p:spPr>
        <p:txBody>
          <a:bodyPr wrap="square">
            <a:spAutoFit/>
          </a:bodyPr>
          <a:lstStyle/>
          <a:p>
            <a:pPr marL="0"/>
            <a:r>
              <a:rPr lang="en-US" sz="1800" dirty="0">
                <a:solidFill>
                  <a:schemeClr val="bg1"/>
                </a:solidFill>
              </a:rPr>
              <a:t>“Marketing is the management process responsible for identifying, anticipating and satisfying customer requirements profitably” (CIM)</a:t>
            </a:r>
          </a:p>
        </p:txBody>
      </p:sp>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440674" y="1268760"/>
            <a:ext cx="8379797" cy="4896544"/>
          </a:xfrm>
        </p:spPr>
        <p:txBody>
          <a:bodyPr/>
          <a:lstStyle/>
          <a:p>
            <a:pPr algn="ctr">
              <a:lnSpc>
                <a:spcPct val="100000"/>
              </a:lnSpc>
              <a:spcAft>
                <a:spcPts val="750"/>
              </a:spcAft>
            </a:pPr>
            <a:r>
              <a:rPr lang="en-GB" sz="1800" dirty="0"/>
              <a:t>Assessment1</a:t>
            </a:r>
            <a:br>
              <a:rPr lang="en-GB" sz="1800" dirty="0"/>
            </a:br>
            <a:r>
              <a:rPr lang="en-GB" sz="1800" dirty="0"/>
              <a:t>Due:19</a:t>
            </a:r>
            <a:r>
              <a:rPr lang="en-GB" sz="1800" baseline="30000" dirty="0"/>
              <a:t>th</a:t>
            </a:r>
            <a:r>
              <a:rPr lang="en-GB" sz="1800" dirty="0"/>
              <a:t> May</a:t>
            </a:r>
            <a:br>
              <a:rPr lang="en-GB" sz="1800" dirty="0"/>
            </a:br>
            <a:r>
              <a:rPr lang="en-GB" sz="1800" dirty="0"/>
              <a:t>An </a:t>
            </a:r>
            <a:r>
              <a:rPr lang="en-GB" sz="1800" u="sng" dirty="0"/>
              <a:t>essay </a:t>
            </a:r>
            <a:r>
              <a:rPr lang="en-GB" sz="1800" dirty="0"/>
              <a:t>of 1500 words -/+ 10%</a:t>
            </a:r>
            <a:br>
              <a:rPr lang="en-GB" sz="1800" dirty="0"/>
            </a:br>
            <a:br>
              <a:rPr lang="en-GB" sz="1050" dirty="0"/>
            </a:br>
            <a:r>
              <a:rPr lang="en-GB" sz="1350" b="1" dirty="0"/>
              <a:t>A comparison of the marketing methods of two multinational hotel chains</a:t>
            </a:r>
            <a:r>
              <a:rPr lang="en-GB" sz="1050" dirty="0"/>
              <a:t>.</a:t>
            </a:r>
            <a:br>
              <a:rPr lang="en-GB" sz="1050" dirty="0"/>
            </a:br>
            <a:r>
              <a:rPr lang="en-GB" sz="1050" dirty="0">
                <a:ea typeface="Calibri" panose="020F0502020204030204" pitchFamily="34" charset="0"/>
              </a:rPr>
              <a:t>Students will be required to write an academic </a:t>
            </a:r>
            <a:r>
              <a:rPr lang="en-GB" sz="1050" b="1" dirty="0">
                <a:ea typeface="Calibri" panose="020F0502020204030204" pitchFamily="34" charset="0"/>
              </a:rPr>
              <a:t>essay</a:t>
            </a:r>
            <a:r>
              <a:rPr lang="en-GB" sz="1050" dirty="0">
                <a:ea typeface="Calibri" panose="020F0502020204030204" pitchFamily="34" charset="0"/>
              </a:rPr>
              <a:t> introducing the subject of marketing, </a:t>
            </a:r>
            <a:r>
              <a:rPr lang="en-GB" sz="1050" b="1" i="1" dirty="0">
                <a:ea typeface="Calibri" panose="020F0502020204030204" pitchFamily="34" charset="0"/>
              </a:rPr>
              <a:t>specifically </a:t>
            </a:r>
            <a:r>
              <a:rPr lang="en-GB" sz="1050" b="1" i="1" u="sng" dirty="0">
                <a:ea typeface="Calibri" panose="020F0502020204030204" pitchFamily="34" charset="0"/>
              </a:rPr>
              <a:t>comparing the marketing methods and strategy of two multinational hotel brands</a:t>
            </a:r>
            <a:r>
              <a:rPr lang="en-GB" sz="1050" u="sng" dirty="0">
                <a:ea typeface="Calibri" panose="020F0502020204030204" pitchFamily="34" charset="0"/>
              </a:rPr>
              <a:t>.   </a:t>
            </a:r>
            <a:br>
              <a:rPr lang="en-GB" sz="1050" u="sng" dirty="0">
                <a:ea typeface="Calibri" panose="020F0502020204030204" pitchFamily="34" charset="0"/>
              </a:rPr>
            </a:br>
            <a:r>
              <a:rPr lang="en-GB" sz="1350" b="1" u="sng" dirty="0">
                <a:ea typeface="Calibri" panose="020F0502020204030204" pitchFamily="34" charset="0"/>
              </a:rPr>
              <a:t>(</a:t>
            </a:r>
            <a:r>
              <a:rPr lang="en-GB" sz="1350" b="1" u="sng" dirty="0">
                <a:ea typeface="Times New Roman" panose="02020603050405020304" pitchFamily="18" charset="0"/>
              </a:rPr>
              <a:t>Six Senses</a:t>
            </a:r>
            <a:r>
              <a:rPr lang="en-GB" sz="1350" b="1" u="sng" dirty="0">
                <a:ea typeface="Calibri" panose="020F0502020204030204" pitchFamily="34" charset="0"/>
              </a:rPr>
              <a:t> and Moxy)</a:t>
            </a:r>
            <a:r>
              <a:rPr lang="en-GB" sz="1350" dirty="0">
                <a:ea typeface="Calibri" panose="020F0502020204030204" pitchFamily="34" charset="0"/>
              </a:rPr>
              <a:t> </a:t>
            </a:r>
            <a:br>
              <a:rPr lang="en-GB" sz="1050" u="sng" dirty="0">
                <a:ea typeface="Calibri" panose="020F0502020204030204" pitchFamily="34" charset="0"/>
              </a:rPr>
            </a:br>
            <a:br>
              <a:rPr lang="en-GB" sz="900" dirty="0">
                <a:latin typeface="Calibri" panose="020F0502020204030204" pitchFamily="34" charset="0"/>
                <a:ea typeface="Calibri" panose="020F0502020204030204" pitchFamily="34" charset="0"/>
              </a:rPr>
            </a:br>
            <a:r>
              <a:rPr lang="en-GB" sz="1050" dirty="0">
                <a:ea typeface="Calibri" panose="020F0502020204030204" pitchFamily="34" charset="0"/>
              </a:rPr>
              <a:t>Your task is to compare the brand’s marketing strategies utilising the </a:t>
            </a:r>
            <a:r>
              <a:rPr lang="en-GB" sz="1050" u="sng" dirty="0">
                <a:ea typeface="Calibri" panose="020F0502020204030204" pitchFamily="34" charset="0"/>
              </a:rPr>
              <a:t>situational analysis tools discussed in class,</a:t>
            </a:r>
            <a:r>
              <a:rPr lang="en-GB" sz="1050" b="1" dirty="0">
                <a:ea typeface="Calibri" panose="020F0502020204030204" pitchFamily="34" charset="0"/>
              </a:rPr>
              <a:t> </a:t>
            </a:r>
            <a:r>
              <a:rPr lang="en-GB" sz="1050" dirty="0">
                <a:ea typeface="Calibri" panose="020F0502020204030204" pitchFamily="34" charset="0"/>
              </a:rPr>
              <a:t>i.e. the ways in which these organisations market their products and services</a:t>
            </a:r>
            <a:r>
              <a:rPr lang="en-GB" sz="1050" b="1" dirty="0">
                <a:ea typeface="Calibri" panose="020F0502020204030204" pitchFamily="34" charset="0"/>
              </a:rPr>
              <a:t> </a:t>
            </a:r>
            <a:r>
              <a:rPr lang="en-GB" sz="1050" u="sng" dirty="0">
                <a:ea typeface="Calibri" panose="020F0502020204030204" pitchFamily="34" charset="0"/>
              </a:rPr>
              <a:t>(Marketing mix</a:t>
            </a:r>
            <a:r>
              <a:rPr lang="en-GB" sz="1050" dirty="0">
                <a:ea typeface="Calibri" panose="020F0502020204030204" pitchFamily="34" charset="0"/>
              </a:rPr>
              <a:t>) and will include discussing the use of </a:t>
            </a:r>
            <a:r>
              <a:rPr lang="en-GB" sz="1050" u="sng" dirty="0">
                <a:ea typeface="Calibri" panose="020F0502020204030204" pitchFamily="34" charset="0"/>
              </a:rPr>
              <a:t>segmentation targeting and positioning</a:t>
            </a:r>
            <a:r>
              <a:rPr lang="en-GB" sz="1050" dirty="0">
                <a:ea typeface="Calibri" panose="020F0502020204030204" pitchFamily="34" charset="0"/>
              </a:rPr>
              <a:t> as well as </a:t>
            </a:r>
            <a:r>
              <a:rPr lang="en-GB" sz="1050" u="sng" dirty="0">
                <a:ea typeface="Calibri" panose="020F0502020204030204" pitchFamily="34" charset="0"/>
              </a:rPr>
              <a:t>marketing communications</a:t>
            </a:r>
            <a:r>
              <a:rPr lang="en-GB" sz="1050" dirty="0">
                <a:ea typeface="Calibri" panose="020F0502020204030204" pitchFamily="34" charset="0"/>
              </a:rPr>
              <a:t> with their target audiences. Students will Identify similarities and differences in the respective marketing strategies; and make recommendations to develop and enhance marketing activities for their chosen brands that</a:t>
            </a:r>
            <a:r>
              <a:rPr lang="en-GB" sz="1050" dirty="0">
                <a:latin typeface="Calibri" panose="020F0502020204030204" pitchFamily="34" charset="0"/>
                <a:ea typeface="Calibri" panose="020F0502020204030204" pitchFamily="34" charset="0"/>
              </a:rPr>
              <a:t> </a:t>
            </a:r>
            <a:r>
              <a:rPr lang="en-GB" sz="1050" dirty="0">
                <a:ea typeface="Calibri" panose="020F0502020204030204" pitchFamily="34" charset="0"/>
              </a:rPr>
              <a:t>will aid potential future growth, while also considering any </a:t>
            </a:r>
            <a:r>
              <a:rPr lang="en-GB" sz="1050" u="sng" dirty="0">
                <a:ea typeface="Calibri" panose="020F0502020204030204" pitchFamily="34" charset="0"/>
              </a:rPr>
              <a:t>relevant contemporary concerns</a:t>
            </a:r>
            <a:r>
              <a:rPr lang="en-GB" sz="1050" dirty="0">
                <a:ea typeface="Calibri" panose="020F0502020204030204" pitchFamily="34" charset="0"/>
              </a:rPr>
              <a:t> in the hospitality market.</a:t>
            </a:r>
            <a:br>
              <a:rPr lang="en-GB" sz="1350" dirty="0">
                <a:latin typeface="Calibri" panose="020F0502020204030204" pitchFamily="34" charset="0"/>
                <a:ea typeface="Calibri" panose="020F0502020204030204" pitchFamily="34" charset="0"/>
              </a:rPr>
            </a:br>
            <a:br>
              <a:rPr lang="en-GB" sz="900" dirty="0">
                <a:latin typeface="Calibri" panose="020F0502020204030204" pitchFamily="34" charset="0"/>
                <a:ea typeface="Calibri" panose="020F0502020204030204" pitchFamily="34" charset="0"/>
              </a:rPr>
            </a:br>
            <a:r>
              <a:rPr lang="en-GB" sz="1050" dirty="0">
                <a:ea typeface="Calibri" panose="020F0502020204030204" pitchFamily="34" charset="0"/>
              </a:rPr>
              <a:t>explore a number of different generational and strategic approaches to marketing and perhaps the use of social media and digital marketing versus traditional advertising and marketing techniques. What is the brand message? What changes have been made due to contemporary issues (within the past year) </a:t>
            </a:r>
            <a:r>
              <a:rPr lang="en-GB" sz="1050" dirty="0" err="1">
                <a:ea typeface="Calibri" panose="020F0502020204030204" pitchFamily="34" charset="0"/>
              </a:rPr>
              <a:t>i.e</a:t>
            </a:r>
            <a:r>
              <a:rPr lang="en-GB" sz="1050" dirty="0">
                <a:ea typeface="Calibri" panose="020F0502020204030204" pitchFamily="34" charset="0"/>
              </a:rPr>
              <a:t> Ukraine, recent Geopolitical events, Business environment changes, or other Industry changes, such as trends influencing the marketing by providing a ‘green’ message or social concerns?</a:t>
            </a:r>
            <a:br>
              <a:rPr lang="en-GB" sz="900" dirty="0">
                <a:latin typeface="Calibri" panose="020F0502020204030204" pitchFamily="34" charset="0"/>
                <a:ea typeface="Calibri" panose="020F0502020204030204" pitchFamily="34" charset="0"/>
              </a:rPr>
            </a:br>
            <a:br>
              <a:rPr lang="en-GB" sz="1050" dirty="0"/>
            </a:br>
            <a:endParaRPr lang="en-GB" sz="1050" dirty="0"/>
          </a:p>
        </p:txBody>
      </p:sp>
    </p:spTree>
    <p:extLst>
      <p:ext uri="{BB962C8B-B14F-4D97-AF65-F5344CB8AC3E}">
        <p14:creationId xmlns:p14="http://schemas.microsoft.com/office/powerpoint/2010/main" val="1131935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imeline&#10;&#10;Description automatically generated">
            <a:extLst>
              <a:ext uri="{FF2B5EF4-FFF2-40B4-BE49-F238E27FC236}">
                <a16:creationId xmlns:a16="http://schemas.microsoft.com/office/drawing/2014/main" id="{51B3CFDD-888F-1A19-C747-A516F0989A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9392"/>
            <a:ext cx="4644009" cy="6957392"/>
          </a:xfrm>
          <a:prstGeom prst="rect">
            <a:avLst/>
          </a:prstGeom>
        </p:spPr>
      </p:pic>
      <p:sp>
        <p:nvSpPr>
          <p:cNvPr id="6" name="Title 1">
            <a:extLst>
              <a:ext uri="{FF2B5EF4-FFF2-40B4-BE49-F238E27FC236}">
                <a16:creationId xmlns:a16="http://schemas.microsoft.com/office/drawing/2014/main" id="{BACA93D9-8002-B55C-A032-9F1F6F2C8577}"/>
              </a:ext>
            </a:extLst>
          </p:cNvPr>
          <p:cNvSpPr txBox="1">
            <a:spLocks/>
          </p:cNvSpPr>
          <p:nvPr/>
        </p:nvSpPr>
        <p:spPr>
          <a:xfrm>
            <a:off x="2596326" y="6017376"/>
            <a:ext cx="4896544" cy="807849"/>
          </a:xfrm>
          <a:prstGeom prst="rect">
            <a:avLst/>
          </a:prstGeom>
        </p:spPr>
        <p:style>
          <a:lnRef idx="1">
            <a:schemeClr val="accent4"/>
          </a:lnRef>
          <a:fillRef idx="2">
            <a:schemeClr val="accent4"/>
          </a:fillRef>
          <a:effectRef idx="1">
            <a:schemeClr val="accent4"/>
          </a:effectRef>
          <a:fontRef idx="minor">
            <a:schemeClr val="dk1"/>
          </a:fontRef>
        </p:style>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j-ea"/>
                <a:cs typeface="+mj-cs"/>
              </a:rPr>
              <a:t>Conclusion 10% of word count</a:t>
            </a:r>
            <a:b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br>
            <a: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t>- Restate initial thesis, was this confirmed or found inaccurate?</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t>-Recap of what was discovered/discussed - Main Points</a:t>
            </a:r>
            <a:endPar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Calibri"/>
            </a:endParaRP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t>-Any revelations or areas flagged for future study.  </a:t>
            </a:r>
            <a:b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br>
            <a: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t> </a:t>
            </a:r>
          </a:p>
        </p:txBody>
      </p:sp>
      <p:sp>
        <p:nvSpPr>
          <p:cNvPr id="5" name="Title 1">
            <a:extLst>
              <a:ext uri="{FF2B5EF4-FFF2-40B4-BE49-F238E27FC236}">
                <a16:creationId xmlns:a16="http://schemas.microsoft.com/office/drawing/2014/main" id="{5217068F-5465-8BD9-C87E-71864472E6B2}"/>
              </a:ext>
            </a:extLst>
          </p:cNvPr>
          <p:cNvSpPr txBox="1">
            <a:spLocks/>
          </p:cNvSpPr>
          <p:nvPr/>
        </p:nvSpPr>
        <p:spPr>
          <a:xfrm>
            <a:off x="4458046" y="1781685"/>
            <a:ext cx="4644009" cy="4264540"/>
          </a:xfrm>
          <a:prstGeom prst="rect">
            <a:avLst/>
          </a:prstGeom>
        </p:spPr>
        <p:style>
          <a:lnRef idx="1">
            <a:schemeClr val="accent1"/>
          </a:lnRef>
          <a:fillRef idx="2">
            <a:schemeClr val="accent1"/>
          </a:fillRef>
          <a:effectRef idx="1">
            <a:schemeClr val="accent1"/>
          </a:effectRef>
          <a:fontRef idx="minor">
            <a:schemeClr val="dk1"/>
          </a:fontRef>
        </p:style>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j-ea"/>
                <a:cs typeface="+mj-cs"/>
              </a:rPr>
              <a:t>Main Body 80% of word count</a:t>
            </a:r>
            <a:b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br>
            <a: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t>-</a:t>
            </a:r>
            <a:r>
              <a:rPr kumimoji="0" lang="en-GB" sz="1400" b="1" i="0" u="none" strike="noStrike" kern="1200" cap="none" spc="0" normalizeH="0" baseline="0" noProof="0" dirty="0">
                <a:ln>
                  <a:noFill/>
                </a:ln>
                <a:solidFill>
                  <a:prstClr val="black"/>
                </a:solidFill>
                <a:effectLst/>
                <a:uLnTx/>
                <a:uFillTx/>
                <a:latin typeface="Calibri" panose="020F0502020204030204"/>
                <a:ea typeface="+mj-ea"/>
                <a:cs typeface="+mj-cs"/>
              </a:rPr>
              <a:t>Paragraph 1</a:t>
            </a:r>
            <a: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t>– </a:t>
            </a:r>
            <a:r>
              <a:rPr kumimoji="0" lang="en-GB" sz="1400" b="1" i="0" u="none" strike="noStrike" kern="1200" cap="none" spc="0" normalizeH="0" baseline="0" noProof="0" dirty="0">
                <a:ln>
                  <a:noFill/>
                </a:ln>
                <a:solidFill>
                  <a:prstClr val="black"/>
                </a:solidFill>
                <a:effectLst/>
                <a:uLnTx/>
                <a:uFillTx/>
                <a:latin typeface="Calibri" panose="020F0502020204030204"/>
                <a:ea typeface="+mj-ea"/>
                <a:cs typeface="+mj-cs"/>
              </a:rPr>
              <a:t>Situational Internal/External analysis </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t>Engage frameworks SWOT &amp; PESTLE to gain an understanding of what is happening internally (S/W) and what the world looks like for these brands (PESTLE), what challenges possibilities are identified where do they differ/same, -</a:t>
            </a:r>
            <a:endParaRPr kumimoji="0" lang="en-GB" sz="1400" b="1" i="0" u="none" strike="noStrike" kern="1200" cap="none" spc="0" normalizeH="0" baseline="0" noProof="0" dirty="0">
              <a:ln>
                <a:noFill/>
              </a:ln>
              <a:solidFill>
                <a:prstClr val="black"/>
              </a:solidFill>
              <a:effectLst/>
              <a:uLnTx/>
              <a:uFillTx/>
              <a:latin typeface="Calibri" panose="020F0502020204030204"/>
              <a:ea typeface="+mj-ea"/>
              <a:cs typeface="+mj-cs"/>
            </a:endParaRP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t>be specific! </a:t>
            </a:r>
            <a:endParaRPr kumimoji="0" lang="en-GB" sz="1400" b="1" i="0" u="none" strike="noStrike" kern="1200" cap="none" spc="0" normalizeH="0" baseline="0" noProof="0" dirty="0">
              <a:ln>
                <a:noFill/>
              </a:ln>
              <a:solidFill>
                <a:prstClr val="black"/>
              </a:solidFill>
              <a:effectLst/>
              <a:uLnTx/>
              <a:uFillTx/>
              <a:latin typeface="Calibri" panose="020F0502020204030204"/>
              <a:ea typeface="+mj-ea"/>
              <a:cs typeface="Calibri"/>
            </a:endParaRP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j-ea"/>
                <a:cs typeface="+mj-cs"/>
              </a:rPr>
              <a:t>(E&amp;E! References)</a:t>
            </a:r>
            <a:endParaRPr kumimoji="0" lang="en-GB" sz="1400" b="1" i="0" u="none" strike="noStrike" kern="1200" cap="none" spc="0" normalizeH="0" baseline="0" noProof="0" dirty="0">
              <a:ln>
                <a:noFill/>
              </a:ln>
              <a:solidFill>
                <a:prstClr val="black"/>
              </a:solidFill>
              <a:effectLst/>
              <a:uLnTx/>
              <a:uFillTx/>
              <a:latin typeface="Calibri" panose="020F0502020204030204"/>
              <a:ea typeface="+mj-ea"/>
              <a:cs typeface="Calibri"/>
            </a:endParaRPr>
          </a:p>
          <a:p>
            <a:pPr marL="0" marR="0" lvl="0" indent="0" algn="l" defTabSz="914400" rtl="0" eaLnBrk="1" fontAlgn="auto" latinLnBrk="0" hangingPunct="1">
              <a:lnSpc>
                <a:spcPct val="90000"/>
              </a:lnSpc>
              <a:spcBef>
                <a:spcPct val="0"/>
              </a:spcBef>
              <a:spcAft>
                <a:spcPts val="0"/>
              </a:spcAft>
              <a:buClrTx/>
              <a:buSzTx/>
              <a:buFontTx/>
              <a:buNone/>
              <a:tabLst/>
              <a:defRPr/>
            </a:pPr>
            <a:b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br>
            <a: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t>-</a:t>
            </a:r>
            <a:r>
              <a:rPr kumimoji="0" lang="en-GB" sz="1400" b="1" i="0" u="none" strike="noStrike" kern="1200" cap="none" spc="0" normalizeH="0" baseline="0" noProof="0" dirty="0">
                <a:ln>
                  <a:noFill/>
                </a:ln>
                <a:solidFill>
                  <a:prstClr val="black"/>
                </a:solidFill>
                <a:effectLst/>
                <a:uLnTx/>
                <a:uFillTx/>
                <a:latin typeface="Calibri" panose="020F0502020204030204"/>
                <a:ea typeface="+mj-ea"/>
                <a:cs typeface="+mj-cs"/>
              </a:rPr>
              <a:t>Paragraph 2 – The Marketing Mix </a:t>
            </a:r>
            <a:endParaRPr kumimoji="0" lang="en-GB" sz="1400" b="1" i="0" u="none" strike="noStrike" kern="1200" cap="none" spc="0" normalizeH="0" baseline="0" noProof="0" dirty="0">
              <a:ln>
                <a:noFill/>
              </a:ln>
              <a:solidFill>
                <a:prstClr val="black"/>
              </a:solidFill>
              <a:effectLst/>
              <a:uLnTx/>
              <a:uFillTx/>
              <a:latin typeface="Calibri" panose="020F0502020204030204"/>
              <a:ea typeface="+mj-ea"/>
              <a:cs typeface="Calibri"/>
            </a:endParaRP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t>Paint a picture of the brands, identify the 7 Ps for each brand and compare, how do they differ? What similarities, what might this mean for the brands strategies? Assumptions confirmed? </a:t>
            </a:r>
            <a:r>
              <a:rPr kumimoji="0" lang="en-GB" sz="1400" b="1" i="0" u="none" strike="noStrike" kern="1200" cap="none" spc="0" normalizeH="0" baseline="0" noProof="0" dirty="0">
                <a:ln>
                  <a:noFill/>
                </a:ln>
                <a:solidFill>
                  <a:prstClr val="black"/>
                </a:solidFill>
                <a:effectLst/>
                <a:uLnTx/>
                <a:uFillTx/>
                <a:latin typeface="Calibri" panose="020F0502020204030204"/>
                <a:ea typeface="+mj-ea"/>
                <a:cs typeface="+mj-cs"/>
              </a:rPr>
              <a:t>(E&amp;E! References)</a:t>
            </a:r>
            <a:endParaRPr kumimoji="0" lang="en-GB" sz="1400" b="1" i="0" u="none" strike="noStrike" kern="1200" cap="none" spc="0" normalizeH="0" baseline="0" noProof="0" dirty="0">
              <a:ln>
                <a:noFill/>
              </a:ln>
              <a:solidFill>
                <a:prstClr val="black"/>
              </a:solidFill>
              <a:effectLst/>
              <a:uLnTx/>
              <a:uFillTx/>
              <a:latin typeface="Calibri" panose="020F0502020204030204"/>
              <a:ea typeface="+mj-ea"/>
              <a:cs typeface="Calibri"/>
            </a:endParaRPr>
          </a:p>
          <a:p>
            <a:pPr marL="0" marR="0" lvl="0" indent="0" algn="l" defTabSz="914400" rtl="0" eaLnBrk="1" fontAlgn="auto" latinLnBrk="0" hangingPunct="1">
              <a:lnSpc>
                <a:spcPct val="90000"/>
              </a:lnSpc>
              <a:spcBef>
                <a:spcPct val="0"/>
              </a:spcBef>
              <a:spcAft>
                <a:spcPts val="0"/>
              </a:spcAft>
              <a:buClrTx/>
              <a:buSzTx/>
              <a:buFontTx/>
              <a:buNone/>
              <a:tabLst/>
              <a:defRPr/>
            </a:pPr>
            <a:b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br>
            <a: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t>-</a:t>
            </a:r>
            <a:r>
              <a:rPr kumimoji="0" lang="en-GB" sz="1400" b="1" i="0" u="none" strike="noStrike" kern="1200" cap="none" spc="0" normalizeH="0" baseline="0" noProof="0" dirty="0">
                <a:ln>
                  <a:noFill/>
                </a:ln>
                <a:solidFill>
                  <a:prstClr val="black"/>
                </a:solidFill>
                <a:effectLst/>
                <a:uLnTx/>
                <a:uFillTx/>
                <a:latin typeface="Calibri" panose="020F0502020204030204"/>
                <a:ea typeface="+mj-ea"/>
                <a:cs typeface="+mj-cs"/>
              </a:rPr>
              <a:t>Paragraph 3 – Segmentation Targeting and Positioning</a:t>
            </a:r>
            <a:endParaRPr kumimoji="0" lang="en-GB" sz="1400" b="1" i="0" u="none" strike="noStrike" kern="1200" cap="none" spc="0" normalizeH="0" baseline="0" noProof="0" dirty="0">
              <a:ln>
                <a:noFill/>
              </a:ln>
              <a:solidFill>
                <a:prstClr val="black"/>
              </a:solidFill>
              <a:effectLst/>
              <a:uLnTx/>
              <a:uFillTx/>
              <a:latin typeface="Calibri" panose="020F0502020204030204"/>
              <a:ea typeface="+mj-ea"/>
              <a:cs typeface="Calibri"/>
            </a:endParaRP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t>Identify the different Brands customer segments using the </a:t>
            </a:r>
            <a:r>
              <a:rPr kumimoji="0" lang="en-GB" sz="1400" b="0" i="0" u="none" strike="noStrike" kern="1200" cap="none" spc="0" normalizeH="0" baseline="0" noProof="0" dirty="0" err="1">
                <a:ln>
                  <a:noFill/>
                </a:ln>
                <a:solidFill>
                  <a:prstClr val="black"/>
                </a:solidFill>
                <a:effectLst/>
                <a:uLnTx/>
                <a:uFillTx/>
                <a:latin typeface="Calibri" panose="020F0502020204030204"/>
                <a:ea typeface="+mj-ea"/>
                <a:cs typeface="+mj-cs"/>
              </a:rPr>
              <a:t>SimilarWeb</a:t>
            </a:r>
            <a: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t> tool/Variables and compare. Identify and compare the Brands targeting strategies. Use the positioning tools to see where these Brands sit compared to each other (and other brands) </a:t>
            </a:r>
            <a:r>
              <a:rPr kumimoji="0" lang="en-GB" sz="1400" b="1" i="0" u="sng" strike="noStrike" kern="1200" cap="none" spc="0" normalizeH="0" baseline="0" noProof="0" dirty="0">
                <a:ln>
                  <a:noFill/>
                </a:ln>
                <a:solidFill>
                  <a:prstClr val="black"/>
                </a:solidFill>
                <a:effectLst/>
                <a:uLnTx/>
                <a:uFillTx/>
                <a:latin typeface="Calibri" panose="020F0502020204030204"/>
                <a:ea typeface="+mj-ea"/>
                <a:cs typeface="+mj-cs"/>
              </a:rPr>
              <a:t>Can we link our findings back to the marketing mix or situational analysis? </a:t>
            </a:r>
            <a:r>
              <a:rPr kumimoji="0" lang="en-GB" sz="1400" b="1" i="0" u="none" strike="noStrike" kern="1200" cap="none" spc="0" normalizeH="0" baseline="0" noProof="0" dirty="0">
                <a:ln>
                  <a:noFill/>
                </a:ln>
                <a:solidFill>
                  <a:prstClr val="black"/>
                </a:solidFill>
                <a:effectLst/>
                <a:uLnTx/>
                <a:uFillTx/>
                <a:latin typeface="Calibri" panose="020F0502020204030204"/>
                <a:ea typeface="+mj-ea"/>
                <a:cs typeface="+mj-cs"/>
              </a:rPr>
              <a:t>(E&amp;E! References)</a:t>
            </a:r>
          </a:p>
          <a:p>
            <a:pPr marL="0" marR="0" lvl="0" indent="0" algn="l" defTabSz="914400" rtl="0" eaLnBrk="1" fontAlgn="auto" latinLnBrk="0" hangingPunct="1">
              <a:lnSpc>
                <a:spcPct val="90000"/>
              </a:lnSpc>
              <a:spcBef>
                <a:spcPct val="0"/>
              </a:spcBef>
              <a:spcAft>
                <a:spcPts val="0"/>
              </a:spcAft>
              <a:buClrTx/>
              <a:buSzTx/>
              <a:buFontTx/>
              <a:buNone/>
              <a:tabLst/>
              <a:defRPr/>
            </a:pPr>
            <a:b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br>
            <a:r>
              <a:rPr kumimoji="0" lang="en-GB" sz="1400" b="0" i="0" u="none" strike="noStrike" kern="1200" cap="none" spc="0" normalizeH="0" baseline="0" noProof="0" dirty="0">
                <a:ln>
                  <a:noFill/>
                </a:ln>
                <a:solidFill>
                  <a:prstClr val="black"/>
                </a:solidFill>
                <a:effectLst/>
                <a:uLnTx/>
                <a:uFillTx/>
                <a:latin typeface="Calibri" panose="020F0502020204030204"/>
                <a:ea typeface="+mj-ea"/>
                <a:cs typeface="+mj-cs"/>
              </a:rPr>
              <a:t> </a:t>
            </a:r>
          </a:p>
        </p:txBody>
      </p:sp>
      <p:sp>
        <p:nvSpPr>
          <p:cNvPr id="7" name="TextBox 6">
            <a:extLst>
              <a:ext uri="{FF2B5EF4-FFF2-40B4-BE49-F238E27FC236}">
                <a16:creationId xmlns:a16="http://schemas.microsoft.com/office/drawing/2014/main" id="{BBFC0FB0-53BC-A7ED-E32C-2DAB2F96D47E}"/>
              </a:ext>
            </a:extLst>
          </p:cNvPr>
          <p:cNvSpPr txBox="1"/>
          <p:nvPr/>
        </p:nvSpPr>
        <p:spPr>
          <a:xfrm>
            <a:off x="2812791" y="581356"/>
            <a:ext cx="6258247" cy="1200329"/>
          </a:xfrm>
          <a:prstGeom prst="rect">
            <a:avLst/>
          </a:prstGeom>
          <a:solidFill>
            <a:schemeClr val="accent6">
              <a:lumMod val="60000"/>
              <a:lumOff val="40000"/>
            </a:schemeClr>
          </a:solidFill>
        </p:spPr>
        <p:txBody>
          <a:bodyPr wrap="square">
            <a:spAutoFit/>
          </a:bodyPr>
          <a:lstStyle/>
          <a:p>
            <a:r>
              <a:rPr lang="en-GB" sz="1200" b="1" dirty="0">
                <a:latin typeface="+mn-lt"/>
              </a:rPr>
              <a:t>Introduction 10% of word count</a:t>
            </a:r>
            <a:br>
              <a:rPr lang="en-GB" sz="1200" dirty="0">
                <a:latin typeface="+mn-lt"/>
              </a:rPr>
            </a:br>
            <a:r>
              <a:rPr lang="en-GB" sz="1200" dirty="0">
                <a:latin typeface="+mn-lt"/>
              </a:rPr>
              <a:t>-</a:t>
            </a:r>
            <a:r>
              <a:rPr lang="en-GB" sz="1200" b="1" dirty="0">
                <a:latin typeface="+mn-lt"/>
              </a:rPr>
              <a:t>General statement </a:t>
            </a:r>
            <a:r>
              <a:rPr lang="en-GB" sz="1200" dirty="0">
                <a:latin typeface="+mn-lt"/>
              </a:rPr>
              <a:t>–Reason for essay (what you are doing)  short background to Brands</a:t>
            </a:r>
            <a:br>
              <a:rPr lang="en-GB" sz="1200" dirty="0">
                <a:latin typeface="+mn-lt"/>
              </a:rPr>
            </a:br>
            <a:r>
              <a:rPr lang="en-GB" sz="1200" dirty="0">
                <a:latin typeface="+mn-lt"/>
              </a:rPr>
              <a:t>-</a:t>
            </a:r>
            <a:r>
              <a:rPr lang="en-GB" sz="1200" b="1" dirty="0">
                <a:latin typeface="+mn-lt"/>
              </a:rPr>
              <a:t>Thesis statement – </a:t>
            </a:r>
            <a:r>
              <a:rPr lang="en-GB" sz="1200" dirty="0">
                <a:latin typeface="+mn-lt"/>
              </a:rPr>
              <a:t>Any assumptions/predictions (likely outcomes) </a:t>
            </a:r>
            <a:r>
              <a:rPr lang="en-GB" sz="1200" dirty="0" err="1">
                <a:latin typeface="+mn-lt"/>
              </a:rPr>
              <a:t>e.g</a:t>
            </a:r>
            <a:r>
              <a:rPr lang="en-GB" sz="1200" dirty="0">
                <a:latin typeface="+mn-lt"/>
              </a:rPr>
              <a:t> “Moxy uses strategies that are appealing to younger generations while </a:t>
            </a:r>
            <a:r>
              <a:rPr lang="en-GB" sz="1200" dirty="0" err="1">
                <a:latin typeface="+mn-lt"/>
              </a:rPr>
              <a:t>Sixsenses</a:t>
            </a:r>
            <a:r>
              <a:rPr lang="en-GB" sz="1200" dirty="0">
                <a:latin typeface="+mn-lt"/>
              </a:rPr>
              <a:t> targets the wealthy older generations ”</a:t>
            </a:r>
            <a:br>
              <a:rPr lang="en-GB" sz="1200" dirty="0">
                <a:latin typeface="+mn-lt"/>
              </a:rPr>
            </a:br>
            <a:r>
              <a:rPr lang="en-GB" sz="1200" dirty="0">
                <a:latin typeface="+mn-lt"/>
              </a:rPr>
              <a:t>-</a:t>
            </a:r>
            <a:r>
              <a:rPr lang="en-GB" sz="1200" b="1" dirty="0">
                <a:latin typeface="+mn-lt"/>
              </a:rPr>
              <a:t>Outline Main Points -  </a:t>
            </a:r>
            <a:r>
              <a:rPr lang="en-GB" sz="1200" dirty="0">
                <a:latin typeface="+mn-lt"/>
              </a:rPr>
              <a:t>How you will compare the brands, what main theory/frameworks will be used</a:t>
            </a:r>
            <a:endParaRPr lang="en-GB" sz="1200" dirty="0"/>
          </a:p>
        </p:txBody>
      </p:sp>
      <p:sp>
        <p:nvSpPr>
          <p:cNvPr id="9" name="Title 8">
            <a:extLst>
              <a:ext uri="{FF2B5EF4-FFF2-40B4-BE49-F238E27FC236}">
                <a16:creationId xmlns:a16="http://schemas.microsoft.com/office/drawing/2014/main" id="{AAA9E6C6-B553-661B-9ED2-EDBD7D49229A}"/>
              </a:ext>
            </a:extLst>
          </p:cNvPr>
          <p:cNvSpPr>
            <a:spLocks noGrp="1"/>
          </p:cNvSpPr>
          <p:nvPr>
            <p:ph type="title"/>
          </p:nvPr>
        </p:nvSpPr>
        <p:spPr/>
        <p:txBody>
          <a:bodyPr/>
          <a:lstStyle/>
          <a:p>
            <a:endParaRPr lang="en-GB" dirty="0"/>
          </a:p>
        </p:txBody>
      </p:sp>
    </p:spTree>
    <p:extLst>
      <p:ext uri="{BB962C8B-B14F-4D97-AF65-F5344CB8AC3E}">
        <p14:creationId xmlns:p14="http://schemas.microsoft.com/office/powerpoint/2010/main" val="3957160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3">
            <a:extLst>
              <a:ext uri="{FF2B5EF4-FFF2-40B4-BE49-F238E27FC236}">
                <a16:creationId xmlns:a16="http://schemas.microsoft.com/office/drawing/2014/main" id="{A44CB4EE-83AD-4C56-872E-1E3F03E70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72" name="Freeform: Shape 35">
            <a:extLst>
              <a:ext uri="{FF2B5EF4-FFF2-40B4-BE49-F238E27FC236}">
                <a16:creationId xmlns:a16="http://schemas.microsoft.com/office/drawing/2014/main" id="{9255E12D-D5B1-4FC4-8749-107188960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6623" y="857249"/>
            <a:ext cx="569714" cy="5143500"/>
          </a:xfrm>
          <a:custGeom>
            <a:avLst/>
            <a:gdLst>
              <a:gd name="connsiteX0" fmla="*/ 2273 w 759618"/>
              <a:gd name="connsiteY0" fmla="*/ 0 h 6858000"/>
              <a:gd name="connsiteX1" fmla="*/ 759617 w 759618"/>
              <a:gd name="connsiteY1" fmla="*/ 0 h 6858000"/>
              <a:gd name="connsiteX2" fmla="*/ 759617 w 759618"/>
              <a:gd name="connsiteY2" fmla="*/ 1613807 h 6858000"/>
              <a:gd name="connsiteX3" fmla="*/ 759618 w 759618"/>
              <a:gd name="connsiteY3" fmla="*/ 1613808 h 6858000"/>
              <a:gd name="connsiteX4" fmla="*/ 759618 w 759618"/>
              <a:gd name="connsiteY4" fmla="*/ 6858000 h 6858000"/>
              <a:gd name="connsiteX5" fmla="*/ 0 w 759618"/>
              <a:gd name="connsiteY5" fmla="*/ 6391227 h 6858000"/>
              <a:gd name="connsiteX6" fmla="*/ 0 w 759618"/>
              <a:gd name="connsiteY6" fmla="*/ 1147035 h 6858000"/>
              <a:gd name="connsiteX7" fmla="*/ 2273 w 759618"/>
              <a:gd name="connsiteY7" fmla="*/ 114843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18" h="6858000">
                <a:moveTo>
                  <a:pt x="2273" y="0"/>
                </a:moveTo>
                <a:lnTo>
                  <a:pt x="759617" y="0"/>
                </a:lnTo>
                <a:lnTo>
                  <a:pt x="759617" y="1613807"/>
                </a:lnTo>
                <a:lnTo>
                  <a:pt x="759618" y="1613808"/>
                </a:lnTo>
                <a:lnTo>
                  <a:pt x="759618" y="6858000"/>
                </a:lnTo>
                <a:lnTo>
                  <a:pt x="0" y="6391227"/>
                </a:lnTo>
                <a:lnTo>
                  <a:pt x="0" y="1147035"/>
                </a:lnTo>
                <a:lnTo>
                  <a:pt x="2273" y="1148432"/>
                </a:lnTo>
                <a:close/>
              </a:path>
            </a:pathLst>
          </a:custGeom>
          <a:solidFill>
            <a:schemeClr val="accent1">
              <a:lumMod val="75000"/>
            </a:schemeClr>
          </a:solidFill>
          <a:ln>
            <a:noFill/>
          </a:ln>
        </p:spPr>
        <p:txBody>
          <a:bodyPr vert="horz" wrap="square" lIns="68580" tIns="34290" rIns="68580" bIns="34290" numCol="1" anchor="t" anchorCtr="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73" name="Freeform 7">
            <a:extLst>
              <a:ext uri="{FF2B5EF4-FFF2-40B4-BE49-F238E27FC236}">
                <a16:creationId xmlns:a16="http://schemas.microsoft.com/office/drawing/2014/main" id="{9B20A794-0515-443F-9764-44A6569E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8" y="1516989"/>
            <a:ext cx="361991" cy="4141061"/>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68580" tIns="34290" rIns="68580" bIns="34290" numCol="1" anchor="t" anchorCtr="0" compatLnSpc="1">
            <a:prstTxWarp prst="textNoShape">
              <a:avLst/>
            </a:prstTxWarp>
          </a:bodyPr>
          <a:lstStyle/>
          <a:p>
            <a:pPr defTabSz="685800"/>
            <a:endParaRPr lang="en-US" sz="1350">
              <a:solidFill>
                <a:prstClr val="black"/>
              </a:solidFill>
              <a:latin typeface="Calibri" panose="020F0502020204030204"/>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1" y="857251"/>
            <a:ext cx="3476012" cy="4605756"/>
          </a:xfrm>
          <a:prstGeom prst="rect">
            <a:avLst/>
          </a:prstGeom>
        </p:spPr>
      </p:pic>
      <p:sp>
        <p:nvSpPr>
          <p:cNvPr id="74" name="Rectangle 8">
            <a:extLst>
              <a:ext uri="{FF2B5EF4-FFF2-40B4-BE49-F238E27FC236}">
                <a16:creationId xmlns:a16="http://schemas.microsoft.com/office/drawing/2014/main" id="{A9CE15CA-2228-4197-93B9-E41A1DC42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857251"/>
            <a:ext cx="5465378" cy="5143499"/>
          </a:xfrm>
          <a:prstGeom prst="rect">
            <a:avLst/>
          </a:prstGeom>
          <a:solidFill>
            <a:schemeClr val="accent1"/>
          </a:solidFill>
          <a:ln>
            <a:noFill/>
          </a:ln>
        </p:spPr>
        <p:txBody>
          <a:bodyPr vert="horz" wrap="square" lIns="68580" tIns="34290" rIns="68580" bIns="34290" numCol="1" anchor="t" anchorCtr="0" compatLnSpc="1">
            <a:prstTxWarp prst="textNoShape">
              <a:avLst/>
            </a:prstTxWarp>
          </a:bodyPr>
          <a:lstStyle/>
          <a:p>
            <a:pPr defTabSz="685800"/>
            <a:endParaRPr lang="en-US" sz="1350">
              <a:solidFill>
                <a:prstClr val="black"/>
              </a:solidFill>
              <a:latin typeface="Calibri" panose="020F0502020204030204"/>
            </a:endParaRPr>
          </a:p>
        </p:txBody>
      </p:sp>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4164631" y="1339849"/>
            <a:ext cx="4380578" cy="1334720"/>
          </a:xfrm>
        </p:spPr>
        <p:txBody>
          <a:bodyPr vert="horz" lIns="68580" tIns="34290" rIns="68580" bIns="34290" rtlCol="0" anchor="ctr">
            <a:normAutofit/>
          </a:bodyPr>
          <a:lstStyle/>
          <a:p>
            <a:r>
              <a:rPr lang="en-US" sz="30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4164630" y="2745759"/>
            <a:ext cx="4380578" cy="2717248"/>
          </a:xfrm>
        </p:spPr>
        <p:txBody>
          <a:bodyPr vert="horz" lIns="68580" tIns="34290" rIns="68580" bIns="34290" rtlCol="0" anchor="t">
            <a:normAutofit/>
          </a:bodyPr>
          <a:lstStyle/>
          <a:p>
            <a:pPr marL="0"/>
            <a:r>
              <a:rPr lang="en-US" sz="1500" dirty="0">
                <a:solidFill>
                  <a:srgbClr val="FEFFFF"/>
                </a:solidFill>
              </a:rPr>
              <a:t>Gain an understanding of the 5C’s marketing analysis model </a:t>
            </a:r>
          </a:p>
          <a:p>
            <a:pPr marL="0" indent="0">
              <a:buNone/>
            </a:pPr>
            <a:endParaRPr lang="en-US" sz="1500" dirty="0">
              <a:solidFill>
                <a:srgbClr val="FEFFFF"/>
              </a:solidFill>
            </a:endParaRPr>
          </a:p>
          <a:p>
            <a:pPr marL="0"/>
            <a:r>
              <a:rPr lang="en-US" sz="1500" dirty="0">
                <a:solidFill>
                  <a:srgbClr val="FEFFFF"/>
                </a:solidFill>
              </a:rPr>
              <a:t>An examination of </a:t>
            </a:r>
            <a:r>
              <a:rPr lang="en-US" sz="1500" b="1" dirty="0">
                <a:solidFill>
                  <a:srgbClr val="FEFFFF"/>
                </a:solidFill>
              </a:rPr>
              <a:t>Company</a:t>
            </a:r>
            <a:r>
              <a:rPr lang="en-US" sz="1500" dirty="0">
                <a:solidFill>
                  <a:srgbClr val="FEFFFF"/>
                </a:solidFill>
              </a:rPr>
              <a:t> and the tools used for  internal and external ‘micro’ environmental analysis in the hospitality industry. </a:t>
            </a:r>
          </a:p>
          <a:p>
            <a:pPr marL="0" indent="0">
              <a:buNone/>
            </a:pPr>
            <a:endParaRPr lang="en-US" sz="1500" dirty="0">
              <a:solidFill>
                <a:srgbClr val="FEFFFF"/>
              </a:solidFill>
            </a:endParaRPr>
          </a:p>
          <a:p>
            <a:pPr marL="0"/>
            <a:r>
              <a:rPr lang="en-US" sz="1500" dirty="0">
                <a:solidFill>
                  <a:srgbClr val="FEFFFF"/>
                </a:solidFill>
              </a:rPr>
              <a:t>Gain an understanding of </a:t>
            </a:r>
            <a:r>
              <a:rPr lang="en-US" sz="1500" b="1" dirty="0">
                <a:solidFill>
                  <a:srgbClr val="FEFFFF"/>
                </a:solidFill>
              </a:rPr>
              <a:t>Customer </a:t>
            </a:r>
            <a:r>
              <a:rPr lang="en-US" sz="1500" dirty="0">
                <a:solidFill>
                  <a:srgbClr val="FEFFFF"/>
                </a:solidFill>
              </a:rPr>
              <a:t>segmentation &amp; targeting methods and the digital tools used to analyze websites.</a:t>
            </a:r>
          </a:p>
          <a:p>
            <a:pPr marL="0" indent="0">
              <a:buNone/>
            </a:pPr>
            <a:endParaRPr lang="en-US" sz="1500" dirty="0">
              <a:solidFill>
                <a:srgbClr val="FEFFFF"/>
              </a:solidFill>
            </a:endParaRPr>
          </a:p>
        </p:txBody>
      </p:sp>
    </p:spTree>
    <p:extLst>
      <p:ext uri="{BB962C8B-B14F-4D97-AF65-F5344CB8AC3E}">
        <p14:creationId xmlns:p14="http://schemas.microsoft.com/office/powerpoint/2010/main" val="2941564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4514800" y="-1827584"/>
            <a:ext cx="4536504" cy="2889114"/>
          </a:xfrm>
        </p:spPr>
        <p:txBody>
          <a:bodyPr vert="horz" lIns="91440" tIns="45720" rIns="91440" bIns="45720" rtlCol="0" anchor="b">
            <a:normAutofit/>
          </a:bodyPr>
          <a:lstStyle/>
          <a:p>
            <a:r>
              <a:rPr lang="en-US" altLang="en-US" sz="4700" dirty="0"/>
              <a:t>Situation Analysis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107504" y="116632"/>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80" name="Rectangle 717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367903" y="350729"/>
            <a:ext cx="8408194" cy="744836"/>
          </a:xfrm>
        </p:spPr>
        <p:txBody>
          <a:bodyPr vert="horz" lIns="91440" tIns="45720" rIns="91440" bIns="45720" rtlCol="0" anchor="ctr">
            <a:noAutofit/>
          </a:bodyPr>
          <a:lstStyle/>
          <a:p>
            <a:pPr algn="ctr"/>
            <a:r>
              <a:rPr lang="en-US" altLang="en-US" dirty="0">
                <a:solidFill>
                  <a:schemeClr val="tx1">
                    <a:lumMod val="85000"/>
                    <a:lumOff val="15000"/>
                  </a:schemeClr>
                </a:solidFill>
              </a:rPr>
              <a:t>Situational analysis</a:t>
            </a:r>
            <a:br>
              <a:rPr lang="en-US" altLang="en-US" dirty="0">
                <a:solidFill>
                  <a:schemeClr val="tx1">
                    <a:lumMod val="85000"/>
                    <a:lumOff val="15000"/>
                  </a:schemeClr>
                </a:solidFill>
              </a:rPr>
            </a:br>
            <a:r>
              <a:rPr lang="en-US" altLang="en-US" dirty="0">
                <a:solidFill>
                  <a:schemeClr val="tx1">
                    <a:lumMod val="85000"/>
                    <a:lumOff val="15000"/>
                  </a:schemeClr>
                </a:solidFill>
              </a:rPr>
              <a:t>5 ‘C’s</a:t>
            </a:r>
          </a:p>
        </p:txBody>
      </p:sp>
      <p:cxnSp>
        <p:nvCxnSpPr>
          <p:cNvPr id="7182" name="Straight Connector 718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184" name="Straight Connector 718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243400" y="1616016"/>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5364088" y="4550777"/>
            <a:ext cx="4584878" cy="369332"/>
          </a:xfrm>
          <a:prstGeom prst="rect">
            <a:avLst/>
          </a:prstGeom>
          <a:noFill/>
        </p:spPr>
        <p:txBody>
          <a:bodyPr wrap="square">
            <a:spAutoFit/>
          </a:bodyPr>
          <a:lstStyle/>
          <a:p>
            <a:r>
              <a:rPr lang="en-GB" dirty="0"/>
              <a:t>(Corporate finance institute, 2022)</a:t>
            </a:r>
          </a:p>
        </p:txBody>
      </p:sp>
      <p:sp>
        <p:nvSpPr>
          <p:cNvPr id="2" name="TextBox 1">
            <a:extLst>
              <a:ext uri="{FF2B5EF4-FFF2-40B4-BE49-F238E27FC236}">
                <a16:creationId xmlns:a16="http://schemas.microsoft.com/office/drawing/2014/main" id="{765BA59B-5E50-FF27-F7A9-CACC10A8D36C}"/>
              </a:ext>
            </a:extLst>
          </p:cNvPr>
          <p:cNvSpPr txBox="1"/>
          <p:nvPr/>
        </p:nvSpPr>
        <p:spPr>
          <a:xfrm>
            <a:off x="1907704" y="4874706"/>
            <a:ext cx="5048680" cy="2363973"/>
          </a:xfrm>
          <a:prstGeom prst="rect">
            <a:avLst/>
          </a:prstGeom>
          <a:solidFill>
            <a:schemeClr val="bg1"/>
          </a:solidFill>
        </p:spPr>
        <p:txBody>
          <a:bodyPr wrap="square" rtlCol="0">
            <a:spAutoFit/>
          </a:bodyPr>
          <a:lstStyle/>
          <a:p>
            <a:endParaRPr lang="en-GB"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170"/>
                                        </p:tgtEl>
                                        <p:attrNameLst>
                                          <p:attrName>style.visibility</p:attrName>
                                        </p:attrNameLst>
                                      </p:cBhvr>
                                      <p:to>
                                        <p:strVal val="visible"/>
                                      </p:to>
                                    </p:set>
                                    <p:animEffect transition="in" filter="fade">
                                      <p:cBhvr>
                                        <p:cTn id="7" dur="400"/>
                                        <p:tgtEl>
                                          <p:spTgt spid="7170"/>
                                        </p:tgtEl>
                                      </p:cBhvr>
                                    </p:animEffect>
                                  </p:childTnLst>
                                </p:cTn>
                              </p:par>
                              <p:par>
                                <p:cTn id="8" presetID="10" presetClass="entr" presetSubtype="0" fill="hold" grpId="0" nodeType="withEffect">
                                  <p:stCondLst>
                                    <p:cond delay="70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691680" y="354180"/>
            <a:ext cx="7886700" cy="1325563"/>
          </a:xfrm>
        </p:spPr>
        <p:txBody>
          <a:bodyPr/>
          <a:lstStyle/>
          <a:p>
            <a:r>
              <a:rPr lang="en-GB" dirty="0"/>
              <a:t>Company</a:t>
            </a:r>
            <a:br>
              <a:rPr lang="en-GB" dirty="0"/>
            </a:br>
            <a:r>
              <a:rPr lang="en-GB" dirty="0"/>
              <a:t>Internal analysis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526965" y="2152482"/>
            <a:ext cx="4994088" cy="4351338"/>
          </a:xfrm>
        </p:spPr>
        <p:txBody>
          <a:bodyPr/>
          <a:lstStyle/>
          <a:p>
            <a:pPr marL="0" indent="0" algn="l">
              <a:buNone/>
            </a:pPr>
            <a:r>
              <a:rPr lang="en-GB" sz="2000" b="0" i="0" dirty="0">
                <a:solidFill>
                  <a:srgbClr val="000000"/>
                </a:solidFill>
                <a:effectLst/>
              </a:rPr>
              <a:t>What do we sell?</a:t>
            </a:r>
          </a:p>
          <a:p>
            <a:pPr marL="0" indent="0" algn="l">
              <a:buNone/>
            </a:pPr>
            <a:r>
              <a:rPr lang="en-GB" sz="2000" b="0" i="0" dirty="0">
                <a:solidFill>
                  <a:srgbClr val="000000"/>
                </a:solidFill>
                <a:effectLst/>
              </a:rPr>
              <a:t>USP?</a:t>
            </a:r>
          </a:p>
          <a:p>
            <a:pPr marL="0" indent="0" algn="l">
              <a:buNone/>
            </a:pPr>
            <a:r>
              <a:rPr lang="en-GB" sz="2000" b="0" i="0" dirty="0">
                <a:solidFill>
                  <a:srgbClr val="000000"/>
                </a:solidFill>
                <a:effectLst/>
              </a:rPr>
              <a:t>How do we differ from competitors?</a:t>
            </a:r>
          </a:p>
          <a:p>
            <a:pPr marL="0" indent="0" algn="l">
              <a:buNone/>
            </a:pPr>
            <a:r>
              <a:rPr lang="en-GB" sz="2000" dirty="0">
                <a:solidFill>
                  <a:srgbClr val="000000"/>
                </a:solidFill>
              </a:rPr>
              <a:t>What are our sources of competitive advantage?</a:t>
            </a:r>
          </a:p>
          <a:p>
            <a:pPr marL="0" indent="0" algn="l">
              <a:buNone/>
            </a:pPr>
            <a:r>
              <a:rPr lang="en-GB" sz="2000" dirty="0">
                <a:solidFill>
                  <a:srgbClr val="000000"/>
                </a:solidFill>
              </a:rPr>
              <a:t>W</a:t>
            </a:r>
            <a:r>
              <a:rPr lang="en-GB" sz="2000" b="0" i="0" dirty="0">
                <a:solidFill>
                  <a:srgbClr val="000000"/>
                </a:solidFill>
                <a:effectLst/>
              </a:rPr>
              <a:t>hat are our current goals?</a:t>
            </a:r>
          </a:p>
          <a:p>
            <a:pPr marL="0" indent="0" algn="l">
              <a:buNone/>
            </a:pPr>
            <a:r>
              <a:rPr lang="en-GB" sz="2000" dirty="0">
                <a:solidFill>
                  <a:srgbClr val="000000"/>
                </a:solidFill>
              </a:rPr>
              <a:t>Are we meeting customer needs?</a:t>
            </a:r>
          </a:p>
          <a:p>
            <a:pPr marL="0" indent="0">
              <a:buNone/>
            </a:pPr>
            <a:endParaRPr lang="en-GB" dirty="0"/>
          </a:p>
        </p:txBody>
      </p:sp>
      <p:sp>
        <p:nvSpPr>
          <p:cNvPr id="4" name="Content Placeholder 3">
            <a:extLst>
              <a:ext uri="{FF2B5EF4-FFF2-40B4-BE49-F238E27FC236}">
                <a16:creationId xmlns:a16="http://schemas.microsoft.com/office/drawing/2014/main" id="{B62CDF2D-DCA5-0016-F637-E6F4D00EB845}"/>
              </a:ext>
            </a:extLst>
          </p:cNvPr>
          <p:cNvSpPr>
            <a:spLocks noGrp="1"/>
          </p:cNvSpPr>
          <p:nvPr>
            <p:ph sz="half" idx="2"/>
          </p:nvPr>
        </p:nvSpPr>
        <p:spPr>
          <a:xfrm>
            <a:off x="6516216" y="2750066"/>
            <a:ext cx="3867150" cy="4351338"/>
          </a:xfrm>
        </p:spPr>
        <p:txBody>
          <a:bodyPr/>
          <a:lstStyle/>
          <a:p>
            <a:r>
              <a:rPr lang="en-GB" dirty="0"/>
              <a:t>Strengths </a:t>
            </a:r>
          </a:p>
          <a:p>
            <a:r>
              <a:rPr lang="en-GB" dirty="0"/>
              <a:t>Weaknesses</a:t>
            </a:r>
          </a:p>
          <a:p>
            <a:r>
              <a:rPr lang="en-GB" dirty="0"/>
              <a:t>Opportunities </a:t>
            </a:r>
          </a:p>
          <a:p>
            <a:r>
              <a:rPr lang="en-GB" dirty="0"/>
              <a:t>Threats</a:t>
            </a:r>
          </a:p>
        </p:txBody>
      </p:sp>
      <p:pic>
        <p:nvPicPr>
          <p:cNvPr id="5" name="Picture 4">
            <a:extLst>
              <a:ext uri="{FF2B5EF4-FFF2-40B4-BE49-F238E27FC236}">
                <a16:creationId xmlns:a16="http://schemas.microsoft.com/office/drawing/2014/main" id="{092F7B26-0C65-4555-BF51-4FD24C0AF92E}"/>
              </a:ext>
            </a:extLst>
          </p:cNvPr>
          <p:cNvPicPr>
            <a:picLocks noChangeAspect="1"/>
          </p:cNvPicPr>
          <p:nvPr/>
        </p:nvPicPr>
        <p:blipFill rotWithShape="1">
          <a:blip r:embed="rId3"/>
          <a:srcRect l="3078" t="27334" r="77506"/>
          <a:stretch/>
        </p:blipFill>
        <p:spPr>
          <a:xfrm>
            <a:off x="251520" y="185410"/>
            <a:ext cx="1242954" cy="1494333"/>
          </a:xfrm>
          <a:prstGeom prst="rect">
            <a:avLst/>
          </a:prstGeom>
        </p:spPr>
      </p:pic>
      <p:pic>
        <p:nvPicPr>
          <p:cNvPr id="6" name="Picture 5">
            <a:extLst>
              <a:ext uri="{FF2B5EF4-FFF2-40B4-BE49-F238E27FC236}">
                <a16:creationId xmlns:a16="http://schemas.microsoft.com/office/drawing/2014/main" id="{86D260EA-C42B-6431-4A37-5A6345C55117}"/>
              </a:ext>
            </a:extLst>
          </p:cNvPr>
          <p:cNvPicPr>
            <a:picLocks noChangeAspect="1"/>
          </p:cNvPicPr>
          <p:nvPr/>
        </p:nvPicPr>
        <p:blipFill>
          <a:blip r:embed="rId4"/>
          <a:stretch>
            <a:fillRect/>
          </a:stretch>
        </p:blipFill>
        <p:spPr>
          <a:xfrm>
            <a:off x="6539036" y="670532"/>
            <a:ext cx="2066317" cy="2018422"/>
          </a:xfrm>
          <a:prstGeom prst="rect">
            <a:avLst/>
          </a:prstGeom>
        </p:spPr>
      </p:pic>
    </p:spTree>
    <p:extLst>
      <p:ext uri="{BB962C8B-B14F-4D97-AF65-F5344CB8AC3E}">
        <p14:creationId xmlns:p14="http://schemas.microsoft.com/office/powerpoint/2010/main" val="25515062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8ACB4-3A15-41C5-B1BD-82D4C20858F4}"/>
              </a:ext>
            </a:extLst>
          </p:cNvPr>
          <p:cNvSpPr>
            <a:spLocks noGrp="1"/>
          </p:cNvSpPr>
          <p:nvPr>
            <p:ph type="title"/>
          </p:nvPr>
        </p:nvSpPr>
        <p:spPr>
          <a:xfrm>
            <a:off x="5436096" y="142388"/>
            <a:ext cx="2962672" cy="490066"/>
          </a:xfrm>
        </p:spPr>
        <p:txBody>
          <a:bodyPr>
            <a:normAutofit fontScale="90000"/>
          </a:bodyPr>
          <a:lstStyle/>
          <a:p>
            <a:r>
              <a:rPr lang="en-GB" sz="4400" dirty="0"/>
              <a:t> </a:t>
            </a:r>
            <a:r>
              <a:rPr lang="en-GB" sz="3200" b="1" dirty="0"/>
              <a:t>Strengths</a:t>
            </a:r>
            <a:endParaRPr lang="en-GB" sz="3200" dirty="0"/>
          </a:p>
        </p:txBody>
      </p:sp>
      <p:sp>
        <p:nvSpPr>
          <p:cNvPr id="3" name="Content Placeholder 2">
            <a:extLst>
              <a:ext uri="{FF2B5EF4-FFF2-40B4-BE49-F238E27FC236}">
                <a16:creationId xmlns:a16="http://schemas.microsoft.com/office/drawing/2014/main" id="{20E345C9-1C70-43FB-84CD-27FBFA4DEF3D}"/>
              </a:ext>
            </a:extLst>
          </p:cNvPr>
          <p:cNvSpPr>
            <a:spLocks noGrp="1"/>
          </p:cNvSpPr>
          <p:nvPr>
            <p:ph sz="half" idx="1"/>
          </p:nvPr>
        </p:nvSpPr>
        <p:spPr>
          <a:xfrm>
            <a:off x="208692" y="1025914"/>
            <a:ext cx="4723348" cy="4923366"/>
          </a:xfrm>
        </p:spPr>
        <p:txBody>
          <a:bodyPr>
            <a:normAutofit fontScale="70000" lnSpcReduction="20000"/>
          </a:bodyPr>
          <a:lstStyle/>
          <a:p>
            <a:pPr marL="0" indent="0">
              <a:lnSpc>
                <a:spcPct val="120000"/>
              </a:lnSpc>
              <a:buNone/>
            </a:pPr>
            <a:r>
              <a:rPr lang="en-GB" sz="3300" dirty="0">
                <a:cs typeface="Arial" panose="020B0604020202020204" pitchFamily="34" charset="0"/>
              </a:rPr>
              <a:t>What a Company does especially well. </a:t>
            </a:r>
          </a:p>
          <a:p>
            <a:pPr marL="0" indent="0">
              <a:lnSpc>
                <a:spcPct val="120000"/>
              </a:lnSpc>
              <a:buNone/>
            </a:pPr>
            <a:r>
              <a:rPr lang="en-GB" sz="3300" dirty="0">
                <a:cs typeface="Arial" panose="020B0604020202020204" pitchFamily="34" charset="0"/>
              </a:rPr>
              <a:t>This could be something intangible, such as </a:t>
            </a:r>
            <a:r>
              <a:rPr lang="en-GB" sz="3300" b="1" dirty="0">
                <a:cs typeface="Arial" panose="020B0604020202020204" pitchFamily="34" charset="0"/>
              </a:rPr>
              <a:t>the ‘BRAND’.</a:t>
            </a:r>
          </a:p>
          <a:p>
            <a:pPr marL="0" indent="0">
              <a:lnSpc>
                <a:spcPct val="120000"/>
              </a:lnSpc>
              <a:buNone/>
            </a:pPr>
            <a:r>
              <a:rPr lang="en-GB" sz="3300" dirty="0">
                <a:cs typeface="Arial" panose="020B0604020202020204" pitchFamily="34" charset="0"/>
              </a:rPr>
              <a:t>It could also be your people and your </a:t>
            </a:r>
            <a:r>
              <a:rPr lang="en-GB" sz="3300" b="1" dirty="0">
                <a:cs typeface="Arial" panose="020B0604020202020204" pitchFamily="34" charset="0"/>
              </a:rPr>
              <a:t>highly skilled and knowledgeable staff</a:t>
            </a:r>
            <a:r>
              <a:rPr lang="en-GB" sz="3300" dirty="0">
                <a:cs typeface="Arial" panose="020B0604020202020204" pitchFamily="34" charset="0"/>
              </a:rPr>
              <a:t>.</a:t>
            </a:r>
          </a:p>
          <a:p>
            <a:pPr marL="0" indent="0">
              <a:lnSpc>
                <a:spcPct val="120000"/>
              </a:lnSpc>
              <a:buNone/>
            </a:pPr>
            <a:r>
              <a:rPr lang="en-GB" sz="3300" b="1" dirty="0">
                <a:cs typeface="Arial" panose="020B0604020202020204" pitchFamily="34" charset="0"/>
              </a:rPr>
              <a:t>YOUR Customer Service</a:t>
            </a:r>
            <a:r>
              <a:rPr lang="en-GB" sz="3300" dirty="0">
                <a:cs typeface="Arial" panose="020B0604020202020204" pitchFamily="34" charset="0"/>
              </a:rPr>
              <a:t>.</a:t>
            </a:r>
          </a:p>
          <a:p>
            <a:pPr marL="0" indent="0">
              <a:lnSpc>
                <a:spcPct val="120000"/>
              </a:lnSpc>
              <a:buNone/>
            </a:pPr>
            <a:r>
              <a:rPr lang="en-GB" sz="3300" b="1" dirty="0">
                <a:cs typeface="Arial" panose="020B0604020202020204" pitchFamily="34" charset="0"/>
              </a:rPr>
              <a:t>Your LOCATION.</a:t>
            </a:r>
          </a:p>
          <a:p>
            <a:pPr marL="0" indent="0">
              <a:lnSpc>
                <a:spcPct val="120000"/>
              </a:lnSpc>
              <a:buNone/>
            </a:pPr>
            <a:r>
              <a:rPr lang="en-GB" sz="3300" b="1" dirty="0">
                <a:cs typeface="Arial" panose="020B0604020202020204" pitchFamily="34" charset="0"/>
              </a:rPr>
              <a:t>Strong leadership</a:t>
            </a:r>
            <a:r>
              <a:rPr lang="en-GB" sz="3300" dirty="0">
                <a:cs typeface="Arial" panose="020B0604020202020204" pitchFamily="34" charset="0"/>
              </a:rPr>
              <a:t>, or a great team!</a:t>
            </a:r>
          </a:p>
          <a:p>
            <a:endParaRPr lang="en-GB" dirty="0"/>
          </a:p>
        </p:txBody>
      </p:sp>
      <p:pic>
        <p:nvPicPr>
          <p:cNvPr id="5" name="Content Placeholder 4">
            <a:extLst>
              <a:ext uri="{FF2B5EF4-FFF2-40B4-BE49-F238E27FC236}">
                <a16:creationId xmlns:a16="http://schemas.microsoft.com/office/drawing/2014/main" id="{ED9AC491-C1BE-4A6F-AB74-1BA4A05221E6}"/>
              </a:ext>
            </a:extLst>
          </p:cNvPr>
          <p:cNvPicPr>
            <a:picLocks noGrp="1" noChangeAspect="1"/>
          </p:cNvPicPr>
          <p:nvPr>
            <p:ph sz="half" idx="2"/>
          </p:nvPr>
        </p:nvPicPr>
        <p:blipFill>
          <a:blip r:embed="rId3"/>
          <a:stretch>
            <a:fillRect/>
          </a:stretch>
        </p:blipFill>
        <p:spPr>
          <a:xfrm>
            <a:off x="4932040" y="1092814"/>
            <a:ext cx="3724518" cy="3941330"/>
          </a:xfrm>
          <a:prstGeom prst="rect">
            <a:avLst/>
          </a:prstGeom>
        </p:spPr>
      </p:pic>
      <p:sp>
        <p:nvSpPr>
          <p:cNvPr id="6" name="TextBox 5">
            <a:extLst>
              <a:ext uri="{FF2B5EF4-FFF2-40B4-BE49-F238E27FC236}">
                <a16:creationId xmlns:a16="http://schemas.microsoft.com/office/drawing/2014/main" id="{A3CF8692-F82E-42DE-BAA3-06B7104EB52F}"/>
              </a:ext>
            </a:extLst>
          </p:cNvPr>
          <p:cNvSpPr txBox="1"/>
          <p:nvPr/>
        </p:nvSpPr>
        <p:spPr>
          <a:xfrm>
            <a:off x="200844" y="71046"/>
            <a:ext cx="4572000" cy="523220"/>
          </a:xfrm>
          <a:prstGeom prst="rect">
            <a:avLst/>
          </a:prstGeom>
          <a:noFill/>
        </p:spPr>
        <p:txBody>
          <a:bodyPr wrap="square">
            <a:spAutoFit/>
          </a:bodyPr>
          <a:lstStyle/>
          <a:p>
            <a:r>
              <a:rPr lang="en-GB" sz="2800" dirty="0"/>
              <a:t>SWOT</a:t>
            </a:r>
            <a:r>
              <a:rPr lang="en-GB" dirty="0"/>
              <a:t> ( Micro analysis )</a:t>
            </a:r>
          </a:p>
        </p:txBody>
      </p:sp>
      <p:sp>
        <p:nvSpPr>
          <p:cNvPr id="4" name="TextBox 3">
            <a:extLst>
              <a:ext uri="{FF2B5EF4-FFF2-40B4-BE49-F238E27FC236}">
                <a16:creationId xmlns:a16="http://schemas.microsoft.com/office/drawing/2014/main" id="{C2E358D1-8E05-2A83-E5BE-E678DB311B1C}"/>
              </a:ext>
            </a:extLst>
          </p:cNvPr>
          <p:cNvSpPr txBox="1"/>
          <p:nvPr/>
        </p:nvSpPr>
        <p:spPr>
          <a:xfrm>
            <a:off x="538209" y="4929513"/>
            <a:ext cx="8067582" cy="1200329"/>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Think of a Brand that you like and use the </a:t>
            </a:r>
            <a:r>
              <a:rPr lang="en-GB" dirty="0" err="1">
                <a:latin typeface="Abadi" panose="020B0604020202020204" pitchFamily="34" charset="0"/>
              </a:rPr>
              <a:t>chatbox</a:t>
            </a:r>
            <a:r>
              <a:rPr lang="en-GB" dirty="0">
                <a:latin typeface="Abadi" panose="020B0604020202020204" pitchFamily="34" charset="0"/>
              </a:rPr>
              <a:t> tell us the name of the brand (download a Brand logo and share it!) and tell us something ‘specific’ </a:t>
            </a:r>
          </a:p>
          <a:p>
            <a:r>
              <a:rPr lang="en-GB" dirty="0">
                <a:latin typeface="Abadi" panose="020B0604020202020204" pitchFamily="34" charset="0"/>
              </a:rPr>
              <a:t>that you feel they do better than anyone else and can they prove it (evidence)?    (10 mins)</a:t>
            </a:r>
          </a:p>
        </p:txBody>
      </p:sp>
    </p:spTree>
    <p:extLst>
      <p:ext uri="{BB962C8B-B14F-4D97-AF65-F5344CB8AC3E}">
        <p14:creationId xmlns:p14="http://schemas.microsoft.com/office/powerpoint/2010/main" val="958599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96FA8-DCEF-4BD5-9C69-C926A0732182}"/>
              </a:ext>
            </a:extLst>
          </p:cNvPr>
          <p:cNvSpPr>
            <a:spLocks noGrp="1"/>
          </p:cNvSpPr>
          <p:nvPr>
            <p:ph type="title"/>
          </p:nvPr>
        </p:nvSpPr>
        <p:spPr>
          <a:xfrm>
            <a:off x="467796" y="240483"/>
            <a:ext cx="4094129" cy="1325563"/>
          </a:xfrm>
        </p:spPr>
        <p:txBody>
          <a:bodyPr>
            <a:normAutofit/>
          </a:bodyPr>
          <a:lstStyle/>
          <a:p>
            <a:r>
              <a:rPr lang="en-GB" b="1" dirty="0"/>
              <a:t>Weaknesses</a:t>
            </a:r>
          </a:p>
        </p:txBody>
      </p:sp>
      <p:pic>
        <p:nvPicPr>
          <p:cNvPr id="5" name="Picture 4">
            <a:extLst>
              <a:ext uri="{FF2B5EF4-FFF2-40B4-BE49-F238E27FC236}">
                <a16:creationId xmlns:a16="http://schemas.microsoft.com/office/drawing/2014/main" id="{5D440F86-A8B9-4E14-AD8D-3B6301CC76A3}"/>
              </a:ext>
            </a:extLst>
          </p:cNvPr>
          <p:cNvPicPr>
            <a:picLocks noChangeAspect="1"/>
          </p:cNvPicPr>
          <p:nvPr/>
        </p:nvPicPr>
        <p:blipFill>
          <a:blip r:embed="rId2"/>
          <a:stretch>
            <a:fillRect/>
          </a:stretch>
        </p:blipFill>
        <p:spPr>
          <a:xfrm>
            <a:off x="251520" y="1114872"/>
            <a:ext cx="3583036" cy="355616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4" name="Content Placeholder 2">
            <a:extLst>
              <a:ext uri="{FF2B5EF4-FFF2-40B4-BE49-F238E27FC236}">
                <a16:creationId xmlns:a16="http://schemas.microsoft.com/office/drawing/2014/main" id="{4375C86C-312F-4EBC-BD54-25569EE8FF8C}"/>
              </a:ext>
            </a:extLst>
          </p:cNvPr>
          <p:cNvGraphicFramePr>
            <a:graphicFrameLocks noGrp="1"/>
          </p:cNvGraphicFramePr>
          <p:nvPr>
            <p:ph idx="1"/>
            <p:extLst>
              <p:ext uri="{D42A27DB-BD31-4B8C-83A1-F6EECF244321}">
                <p14:modId xmlns:p14="http://schemas.microsoft.com/office/powerpoint/2010/main" val="4238523626"/>
              </p:ext>
            </p:extLst>
          </p:nvPr>
        </p:nvGraphicFramePr>
        <p:xfrm>
          <a:off x="4349201" y="620688"/>
          <a:ext cx="4543279" cy="45445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9C955CE-327A-8669-9570-683FF4BD1BC2}"/>
              </a:ext>
            </a:extLst>
          </p:cNvPr>
          <p:cNvSpPr txBox="1"/>
          <p:nvPr/>
        </p:nvSpPr>
        <p:spPr>
          <a:xfrm>
            <a:off x="611560" y="4806761"/>
            <a:ext cx="8067582" cy="1477328"/>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For the same brand, find their weakness (these can be hard to find as companies don’t like to advertise their weaknesses, a good place to look is reviews sites! Trip advisor, amazon product reviews, you tube/social media etc.. Find a link which you think shows their weakness and post in the </a:t>
            </a:r>
            <a:r>
              <a:rPr lang="en-GB" dirty="0" err="1">
                <a:latin typeface="Abadi" panose="020B0604020202020204" pitchFamily="34" charset="0"/>
              </a:rPr>
              <a:t>chatbox</a:t>
            </a:r>
            <a:r>
              <a:rPr lang="en-GB" dirty="0">
                <a:latin typeface="Abadi" panose="020B0604020202020204" pitchFamily="34" charset="0"/>
              </a:rPr>
              <a:t> with a short explanation of what the link says.  (10 mins)</a:t>
            </a:r>
          </a:p>
        </p:txBody>
      </p:sp>
    </p:spTree>
    <p:extLst>
      <p:ext uri="{BB962C8B-B14F-4D97-AF65-F5344CB8AC3E}">
        <p14:creationId xmlns:p14="http://schemas.microsoft.com/office/powerpoint/2010/main" val="2474589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069FD-98CA-4C39-AEEB-6B6EFE912BF7}"/>
              </a:ext>
            </a:extLst>
          </p:cNvPr>
          <p:cNvSpPr>
            <a:spLocks noGrp="1"/>
          </p:cNvSpPr>
          <p:nvPr>
            <p:ph type="title"/>
          </p:nvPr>
        </p:nvSpPr>
        <p:spPr>
          <a:xfrm>
            <a:off x="5332766" y="332656"/>
            <a:ext cx="3682752" cy="562074"/>
          </a:xfrm>
        </p:spPr>
        <p:txBody>
          <a:bodyPr anchor="ctr">
            <a:normAutofit/>
          </a:bodyPr>
          <a:lstStyle/>
          <a:p>
            <a:r>
              <a:rPr lang="en-GB" sz="3200" b="1" dirty="0"/>
              <a:t>Opportunities</a:t>
            </a:r>
            <a:endParaRPr lang="en-GB" sz="3200" dirty="0"/>
          </a:p>
        </p:txBody>
      </p:sp>
      <p:sp>
        <p:nvSpPr>
          <p:cNvPr id="3" name="Content Placeholder 2">
            <a:extLst>
              <a:ext uri="{FF2B5EF4-FFF2-40B4-BE49-F238E27FC236}">
                <a16:creationId xmlns:a16="http://schemas.microsoft.com/office/drawing/2014/main" id="{8E5A68BF-068D-4347-A215-629F19B3A14A}"/>
              </a:ext>
            </a:extLst>
          </p:cNvPr>
          <p:cNvSpPr>
            <a:spLocks noGrp="1"/>
          </p:cNvSpPr>
          <p:nvPr>
            <p:ph sz="half" idx="1"/>
          </p:nvPr>
        </p:nvSpPr>
        <p:spPr>
          <a:xfrm>
            <a:off x="228972" y="341753"/>
            <a:ext cx="4919092" cy="4455399"/>
          </a:xfrm>
        </p:spPr>
        <p:txBody>
          <a:bodyPr>
            <a:normAutofit fontScale="62500" lnSpcReduction="20000"/>
          </a:bodyPr>
          <a:lstStyle/>
          <a:p>
            <a:pPr marL="0" indent="0">
              <a:lnSpc>
                <a:spcPct val="120000"/>
              </a:lnSpc>
              <a:buNone/>
            </a:pPr>
            <a:r>
              <a:rPr lang="en-GB" sz="3400" dirty="0"/>
              <a:t>Marketing team - </a:t>
            </a:r>
            <a:r>
              <a:rPr lang="en-GB" sz="3400" b="1" dirty="0"/>
              <a:t>That’s an opportunity. </a:t>
            </a:r>
          </a:p>
          <a:p>
            <a:pPr marL="0" indent="0">
              <a:lnSpc>
                <a:spcPct val="120000"/>
              </a:lnSpc>
              <a:buNone/>
            </a:pPr>
            <a:r>
              <a:rPr lang="en-GB" sz="3400" dirty="0"/>
              <a:t>Is your company developing an innovative new idea that will open up NEW markets or demographics? </a:t>
            </a:r>
            <a:r>
              <a:rPr lang="en-GB" sz="3400" b="1" dirty="0"/>
              <a:t>That’s another opportunity.</a:t>
            </a:r>
          </a:p>
          <a:p>
            <a:pPr marL="0" indent="0">
              <a:lnSpc>
                <a:spcPct val="120000"/>
              </a:lnSpc>
              <a:buNone/>
            </a:pPr>
            <a:r>
              <a:rPr lang="en-GB" sz="3400" dirty="0"/>
              <a:t>Press/</a:t>
            </a:r>
            <a:r>
              <a:rPr lang="en-GB" sz="3400" b="1" dirty="0"/>
              <a:t>MEDIA coverage </a:t>
            </a:r>
            <a:r>
              <a:rPr lang="en-GB" sz="3400" dirty="0"/>
              <a:t>of your company.</a:t>
            </a:r>
          </a:p>
          <a:p>
            <a:pPr marL="0" indent="0">
              <a:lnSpc>
                <a:spcPct val="120000"/>
              </a:lnSpc>
              <a:buNone/>
            </a:pPr>
            <a:r>
              <a:rPr lang="en-GB" sz="3400" b="1" dirty="0"/>
              <a:t>FEW </a:t>
            </a:r>
            <a:r>
              <a:rPr lang="en-GB" sz="3400" dirty="0"/>
              <a:t>competitors in your area.</a:t>
            </a:r>
          </a:p>
          <a:p>
            <a:pPr marL="0" indent="0">
              <a:lnSpc>
                <a:spcPct val="120000"/>
              </a:lnSpc>
              <a:buNone/>
            </a:pPr>
            <a:r>
              <a:rPr lang="en-GB" sz="3400" dirty="0"/>
              <a:t>A SWOT analysis covers everything you could do to  grow as a company or advance your organization’s mission.</a:t>
            </a:r>
          </a:p>
          <a:p>
            <a:pPr>
              <a:lnSpc>
                <a:spcPct val="90000"/>
              </a:lnSpc>
            </a:pPr>
            <a:endParaRPr lang="en-GB" sz="1500" dirty="0"/>
          </a:p>
        </p:txBody>
      </p:sp>
      <p:pic>
        <p:nvPicPr>
          <p:cNvPr id="4" name="Picture 3" descr="Logo, company name&#10;&#10;Description automatically generated">
            <a:extLst>
              <a:ext uri="{FF2B5EF4-FFF2-40B4-BE49-F238E27FC236}">
                <a16:creationId xmlns:a16="http://schemas.microsoft.com/office/drawing/2014/main" id="{C4DF3306-3D30-4B5D-8340-51B49B7C2C06}"/>
              </a:ext>
            </a:extLst>
          </p:cNvPr>
          <p:cNvPicPr>
            <a:picLocks noChangeAspect="1"/>
          </p:cNvPicPr>
          <p:nvPr/>
        </p:nvPicPr>
        <p:blipFill>
          <a:blip r:embed="rId3"/>
          <a:stretch>
            <a:fillRect/>
          </a:stretch>
        </p:blipFill>
        <p:spPr>
          <a:xfrm>
            <a:off x="5362121" y="1196752"/>
            <a:ext cx="3148556" cy="3124943"/>
          </a:xfrm>
          <a:prstGeom prst="rect">
            <a:avLst/>
          </a:prstGeom>
          <a:noFill/>
        </p:spPr>
      </p:pic>
      <p:sp>
        <p:nvSpPr>
          <p:cNvPr id="5" name="TextBox 4">
            <a:extLst>
              <a:ext uri="{FF2B5EF4-FFF2-40B4-BE49-F238E27FC236}">
                <a16:creationId xmlns:a16="http://schemas.microsoft.com/office/drawing/2014/main" id="{5B3FCFAD-D0A0-AB6E-F00B-3AE2F1B79D7D}"/>
              </a:ext>
            </a:extLst>
          </p:cNvPr>
          <p:cNvSpPr txBox="1"/>
          <p:nvPr/>
        </p:nvSpPr>
        <p:spPr>
          <a:xfrm>
            <a:off x="611560" y="4437112"/>
            <a:ext cx="8067582" cy="1477328"/>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For the same brand, find an opportunity (Again a good place to look is reviews sites! Often a weakness and opportunity can be the same thing! Find a link which you think shows an opportunity (Not the same link as your weakness) and post in the </a:t>
            </a:r>
            <a:r>
              <a:rPr lang="en-GB" dirty="0" err="1">
                <a:latin typeface="Abadi" panose="020B0604020202020204" pitchFamily="34" charset="0"/>
              </a:rPr>
              <a:t>chatbox</a:t>
            </a:r>
            <a:r>
              <a:rPr lang="en-GB" dirty="0">
                <a:latin typeface="Abadi" panose="020B0604020202020204" pitchFamily="34" charset="0"/>
              </a:rPr>
              <a:t> with a short explanation of what the link says and explain what the opportunity is.  (10 mins)</a:t>
            </a:r>
          </a:p>
        </p:txBody>
      </p:sp>
      <p:sp>
        <p:nvSpPr>
          <p:cNvPr id="6" name="Content Placeholder 2">
            <a:extLst>
              <a:ext uri="{FF2B5EF4-FFF2-40B4-BE49-F238E27FC236}">
                <a16:creationId xmlns:a16="http://schemas.microsoft.com/office/drawing/2014/main" id="{A767EAD5-4810-5144-26A8-5B2400C44AE6}"/>
              </a:ext>
            </a:extLst>
          </p:cNvPr>
          <p:cNvSpPr txBox="1">
            <a:spLocks/>
          </p:cNvSpPr>
          <p:nvPr/>
        </p:nvSpPr>
        <p:spPr>
          <a:xfrm>
            <a:off x="9756576" y="3464031"/>
            <a:ext cx="4919092" cy="260158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Font typeface="Arial" panose="020B0604020202020204" pitchFamily="34" charset="0"/>
              <a:buNone/>
            </a:pPr>
            <a:r>
              <a:rPr lang="en-GB" sz="1200" b="1" dirty="0"/>
              <a:t>TOWS </a:t>
            </a:r>
          </a:p>
          <a:p>
            <a:pPr marL="0" indent="0">
              <a:lnSpc>
                <a:spcPct val="120000"/>
              </a:lnSpc>
              <a:buFont typeface="Arial" panose="020B0604020202020204" pitchFamily="34" charset="0"/>
              <a:buNone/>
            </a:pPr>
            <a:r>
              <a:rPr lang="en-GB" sz="1200" b="1" dirty="0"/>
              <a:t>Exploring strategy </a:t>
            </a:r>
          </a:p>
          <a:p>
            <a:pPr marL="0" indent="0">
              <a:lnSpc>
                <a:spcPct val="120000"/>
              </a:lnSpc>
              <a:buFont typeface="Arial" panose="020B0604020202020204" pitchFamily="34" charset="0"/>
              <a:buNone/>
            </a:pPr>
            <a:r>
              <a:rPr lang="en-GB" sz="1200" b="1" dirty="0"/>
              <a:t>Whittington, Etal</a:t>
            </a:r>
          </a:p>
        </p:txBody>
      </p:sp>
    </p:spTree>
    <p:extLst>
      <p:ext uri="{BB962C8B-B14F-4D97-AF65-F5344CB8AC3E}">
        <p14:creationId xmlns:p14="http://schemas.microsoft.com/office/powerpoint/2010/main" val="262516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35747-4A2E-4FF2-85A6-6A140B135185}"/>
              </a:ext>
            </a:extLst>
          </p:cNvPr>
          <p:cNvSpPr>
            <a:spLocks noGrp="1"/>
          </p:cNvSpPr>
          <p:nvPr>
            <p:ph type="title"/>
          </p:nvPr>
        </p:nvSpPr>
        <p:spPr>
          <a:xfrm>
            <a:off x="214439" y="181209"/>
            <a:ext cx="3046982" cy="1043409"/>
          </a:xfrm>
        </p:spPr>
        <p:txBody>
          <a:bodyPr>
            <a:normAutofit/>
          </a:bodyPr>
          <a:lstStyle/>
          <a:p>
            <a:r>
              <a:rPr lang="en-GB" sz="3100" b="1" dirty="0"/>
              <a:t>Threats</a:t>
            </a:r>
            <a:endParaRPr lang="en-GB" sz="3100" dirty="0"/>
          </a:p>
        </p:txBody>
      </p:sp>
      <p:pic>
        <p:nvPicPr>
          <p:cNvPr id="5" name="Picture 4">
            <a:extLst>
              <a:ext uri="{FF2B5EF4-FFF2-40B4-BE49-F238E27FC236}">
                <a16:creationId xmlns:a16="http://schemas.microsoft.com/office/drawing/2014/main" id="{77019408-506C-495D-8634-3D98DD9B5B01}"/>
              </a:ext>
            </a:extLst>
          </p:cNvPr>
          <p:cNvPicPr>
            <a:picLocks noChangeAspect="1"/>
          </p:cNvPicPr>
          <p:nvPr/>
        </p:nvPicPr>
        <p:blipFill>
          <a:blip r:embed="rId3"/>
          <a:stretch>
            <a:fillRect/>
          </a:stretch>
        </p:blipFill>
        <p:spPr>
          <a:xfrm>
            <a:off x="5257192" y="225773"/>
            <a:ext cx="2385794" cy="2367901"/>
          </a:xfrm>
          <a:prstGeom prst="rect">
            <a:avLst/>
          </a:prstGeom>
        </p:spPr>
      </p:pic>
      <p:graphicFrame>
        <p:nvGraphicFramePr>
          <p:cNvPr id="4" name="Content Placeholder 2">
            <a:extLst>
              <a:ext uri="{FF2B5EF4-FFF2-40B4-BE49-F238E27FC236}">
                <a16:creationId xmlns:a16="http://schemas.microsoft.com/office/drawing/2014/main" id="{9BC46A71-1BD8-41F9-9F9E-5531BA84CE7B}"/>
              </a:ext>
            </a:extLst>
          </p:cNvPr>
          <p:cNvGraphicFramePr>
            <a:graphicFrameLocks noGrp="1"/>
          </p:cNvGraphicFramePr>
          <p:nvPr>
            <p:ph idx="1"/>
            <p:extLst>
              <p:ext uri="{D42A27DB-BD31-4B8C-83A1-F6EECF244321}">
                <p14:modId xmlns:p14="http://schemas.microsoft.com/office/powerpoint/2010/main" val="1524598460"/>
              </p:ext>
            </p:extLst>
          </p:nvPr>
        </p:nvGraphicFramePr>
        <p:xfrm>
          <a:off x="323528" y="702913"/>
          <a:ext cx="3599228" cy="41044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BE0E461F-92D9-1890-7F74-39EBD0ACF754}"/>
              </a:ext>
            </a:extLst>
          </p:cNvPr>
          <p:cNvSpPr txBox="1"/>
          <p:nvPr/>
        </p:nvSpPr>
        <p:spPr>
          <a:xfrm>
            <a:off x="174329" y="4732078"/>
            <a:ext cx="4927878" cy="1754326"/>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For the same brand find a threat </a:t>
            </a:r>
            <a:r>
              <a:rPr lang="en-GB" b="1" dirty="0">
                <a:latin typeface="Abadi" panose="020B0604020202020204" pitchFamily="34" charset="0"/>
              </a:rPr>
              <a:t>(This time I want you to find something using the Library!) </a:t>
            </a:r>
            <a:r>
              <a:rPr lang="en-GB" dirty="0">
                <a:latin typeface="Abadi" panose="020B0604020202020204" pitchFamily="34" charset="0"/>
              </a:rPr>
              <a:t>Find an academic report which you think shows a Threat and post in the </a:t>
            </a:r>
            <a:r>
              <a:rPr lang="en-GB" dirty="0" err="1">
                <a:latin typeface="Abadi" panose="020B0604020202020204" pitchFamily="34" charset="0"/>
              </a:rPr>
              <a:t>chatbox</a:t>
            </a:r>
            <a:r>
              <a:rPr lang="en-GB" dirty="0">
                <a:latin typeface="Abadi" panose="020B0604020202020204" pitchFamily="34" charset="0"/>
              </a:rPr>
              <a:t> with a short explanation of what the link says and explain what the threat is.  (15 mins)</a:t>
            </a:r>
          </a:p>
        </p:txBody>
      </p:sp>
      <p:sp>
        <p:nvSpPr>
          <p:cNvPr id="8" name="TextBox 7">
            <a:extLst>
              <a:ext uri="{FF2B5EF4-FFF2-40B4-BE49-F238E27FC236}">
                <a16:creationId xmlns:a16="http://schemas.microsoft.com/office/drawing/2014/main" id="{A0D77493-84A4-52D9-B4CC-5C1E4695720B}"/>
              </a:ext>
            </a:extLst>
          </p:cNvPr>
          <p:cNvSpPr txBox="1"/>
          <p:nvPr/>
        </p:nvSpPr>
        <p:spPr>
          <a:xfrm>
            <a:off x="5257192" y="5085184"/>
            <a:ext cx="3444243" cy="923330"/>
          </a:xfrm>
          <a:prstGeom prst="rect">
            <a:avLst/>
          </a:prstGeom>
          <a:noFill/>
        </p:spPr>
        <p:txBody>
          <a:bodyPr wrap="square">
            <a:spAutoFit/>
          </a:bodyPr>
          <a:lstStyle/>
          <a:p>
            <a:r>
              <a:rPr lang="en-GB" dirty="0">
                <a:hlinkClick r:id="rId9"/>
              </a:rPr>
              <a:t>Library and Learning Resources | University of Wales Trinity Saint David (uwtsd.ac.uk)</a:t>
            </a:r>
            <a:endParaRPr lang="en-GB" dirty="0"/>
          </a:p>
        </p:txBody>
      </p:sp>
      <p:sp>
        <p:nvSpPr>
          <p:cNvPr id="9" name="TextBox 8">
            <a:extLst>
              <a:ext uri="{FF2B5EF4-FFF2-40B4-BE49-F238E27FC236}">
                <a16:creationId xmlns:a16="http://schemas.microsoft.com/office/drawing/2014/main" id="{A95A6230-6F2D-9B70-93C3-20F447462A60}"/>
              </a:ext>
            </a:extLst>
          </p:cNvPr>
          <p:cNvSpPr txBox="1"/>
          <p:nvPr/>
        </p:nvSpPr>
        <p:spPr>
          <a:xfrm>
            <a:off x="5102207" y="-1746"/>
            <a:ext cx="3599228" cy="646331"/>
          </a:xfrm>
          <a:prstGeom prst="rect">
            <a:avLst/>
          </a:prstGeom>
          <a:noFill/>
        </p:spPr>
        <p:txBody>
          <a:bodyPr wrap="square" rtlCol="0">
            <a:spAutoFit/>
          </a:bodyPr>
          <a:lstStyle/>
          <a:p>
            <a:r>
              <a:rPr lang="en-GB" dirty="0"/>
              <a:t>Type “Threat to” or “brand”/“Brand news”</a:t>
            </a:r>
          </a:p>
        </p:txBody>
      </p:sp>
      <p:pic>
        <p:nvPicPr>
          <p:cNvPr id="11" name="Picture 10">
            <a:extLst>
              <a:ext uri="{FF2B5EF4-FFF2-40B4-BE49-F238E27FC236}">
                <a16:creationId xmlns:a16="http://schemas.microsoft.com/office/drawing/2014/main" id="{BCBE4C71-3A0F-85DD-EA89-21B50F4D125C}"/>
              </a:ext>
            </a:extLst>
          </p:cNvPr>
          <p:cNvPicPr>
            <a:picLocks noChangeAspect="1"/>
          </p:cNvPicPr>
          <p:nvPr/>
        </p:nvPicPr>
        <p:blipFill>
          <a:blip r:embed="rId10"/>
          <a:stretch>
            <a:fillRect/>
          </a:stretch>
        </p:blipFill>
        <p:spPr>
          <a:xfrm>
            <a:off x="4198743" y="590783"/>
            <a:ext cx="2616067" cy="4173035"/>
          </a:xfrm>
          <a:prstGeom prst="rect">
            <a:avLst/>
          </a:prstGeom>
        </p:spPr>
      </p:pic>
      <p:cxnSp>
        <p:nvCxnSpPr>
          <p:cNvPr id="13" name="Straight Arrow Connector 12">
            <a:extLst>
              <a:ext uri="{FF2B5EF4-FFF2-40B4-BE49-F238E27FC236}">
                <a16:creationId xmlns:a16="http://schemas.microsoft.com/office/drawing/2014/main" id="{E6343889-5AB7-3046-D3B4-E474ADBC774C}"/>
              </a:ext>
            </a:extLst>
          </p:cNvPr>
          <p:cNvCxnSpPr>
            <a:cxnSpLocks/>
          </p:cNvCxnSpPr>
          <p:nvPr/>
        </p:nvCxnSpPr>
        <p:spPr>
          <a:xfrm flipH="1">
            <a:off x="4860032" y="2915040"/>
            <a:ext cx="1954778" cy="3699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A22A154A-9390-5324-EDC2-1E92CAE27514}"/>
              </a:ext>
            </a:extLst>
          </p:cNvPr>
          <p:cNvSpPr txBox="1"/>
          <p:nvPr/>
        </p:nvSpPr>
        <p:spPr>
          <a:xfrm>
            <a:off x="6935837" y="2269233"/>
            <a:ext cx="2246503" cy="1200329"/>
          </a:xfrm>
          <a:prstGeom prst="rect">
            <a:avLst/>
          </a:prstGeom>
          <a:noFill/>
        </p:spPr>
        <p:txBody>
          <a:bodyPr wrap="square" rtlCol="0">
            <a:spAutoFit/>
          </a:bodyPr>
          <a:lstStyle/>
          <a:p>
            <a:r>
              <a:rPr lang="en-GB" dirty="0"/>
              <a:t>Once your search results appear try some of the different types of resources</a:t>
            </a:r>
          </a:p>
        </p:txBody>
      </p:sp>
      <p:sp>
        <p:nvSpPr>
          <p:cNvPr id="6" name="TextBox 5">
            <a:extLst>
              <a:ext uri="{FF2B5EF4-FFF2-40B4-BE49-F238E27FC236}">
                <a16:creationId xmlns:a16="http://schemas.microsoft.com/office/drawing/2014/main" id="{4E148AAF-04AA-B0CB-B330-4C4C0FF10148}"/>
              </a:ext>
            </a:extLst>
          </p:cNvPr>
          <p:cNvSpPr txBox="1"/>
          <p:nvPr/>
        </p:nvSpPr>
        <p:spPr>
          <a:xfrm>
            <a:off x="6901821" y="3402492"/>
            <a:ext cx="2246503" cy="1754326"/>
          </a:xfrm>
          <a:prstGeom prst="rect">
            <a:avLst/>
          </a:prstGeom>
          <a:noFill/>
        </p:spPr>
        <p:txBody>
          <a:bodyPr wrap="square" rtlCol="0">
            <a:spAutoFit/>
          </a:bodyPr>
          <a:lstStyle/>
          <a:p>
            <a:r>
              <a:rPr lang="en-GB" dirty="0"/>
              <a:t>If ‘threat to’ does not bring anything useful try other search terms </a:t>
            </a:r>
            <a:r>
              <a:rPr lang="en-GB" dirty="0" err="1"/>
              <a:t>e.g</a:t>
            </a:r>
            <a:r>
              <a:rPr lang="en-GB" dirty="0"/>
              <a:t> brand name, or industry news/threats .</a:t>
            </a:r>
          </a:p>
        </p:txBody>
      </p:sp>
    </p:spTree>
    <p:extLst>
      <p:ext uri="{BB962C8B-B14F-4D97-AF65-F5344CB8AC3E}">
        <p14:creationId xmlns:p14="http://schemas.microsoft.com/office/powerpoint/2010/main" val="2898586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xit" presetSubtype="0" fill="hold" nodeType="withEffect">
                                  <p:stCondLst>
                                    <p:cond delay="0"/>
                                  </p:stCondLst>
                                  <p:childTnLst>
                                    <p:animEffect transition="out" filter="fade">
                                      <p:cBhvr>
                                        <p:cTn id="9" dur="500"/>
                                        <p:tgtEl>
                                          <p:spTgt spid="5"/>
                                        </p:tgtEl>
                                      </p:cBhvr>
                                    </p:animEffect>
                                    <p:set>
                                      <p:cBhvr>
                                        <p:cTn id="10" dur="1" fill="hold">
                                          <p:stCondLst>
                                            <p:cond delay="499"/>
                                          </p:stCondLst>
                                        </p:cTn>
                                        <p:tgtEl>
                                          <p:spTgt spid="5"/>
                                        </p:tgtEl>
                                        <p:attrNameLst>
                                          <p:attrName>style.visibility</p:attrName>
                                        </p:attrNameLst>
                                      </p:cBhvr>
                                      <p:to>
                                        <p:strVal val="hidden"/>
                                      </p:to>
                                    </p:se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500"/>
                                        <p:tgtEl>
                                          <p:spTgt spid="9"/>
                                        </p:tgtEl>
                                      </p:cBhvr>
                                    </p:animEffect>
                                  </p:childTnLst>
                                </p:cTn>
                              </p:par>
                              <p:par>
                                <p:cTn id="15" presetID="10" presetClass="entr" presetSubtype="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par>
                          <p:cTn id="18" fill="hold">
                            <p:stCondLst>
                              <p:cond delay="1000"/>
                            </p:stCondLst>
                            <p:childTnLst>
                              <p:par>
                                <p:cTn id="19" presetID="10" presetClass="entr" presetSubtype="0" fill="hold" grpId="0" nodeType="after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500"/>
                                        <p:tgtEl>
                                          <p:spTgt spid="14"/>
                                        </p:tgtEl>
                                      </p:cBhvr>
                                    </p:animEffect>
                                  </p:childTnLst>
                                </p:cTn>
                              </p:par>
                              <p:par>
                                <p:cTn id="22" presetID="10" presetClass="entr" presetSubtype="0" fill="hold" nodeType="with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500"/>
                                        <p:tgtEl>
                                          <p:spTgt spid="13"/>
                                        </p:tgtEl>
                                      </p:cBhvr>
                                    </p:animEffect>
                                  </p:childTnLst>
                                </p:cTn>
                              </p:par>
                            </p:childTnLst>
                          </p:cTn>
                        </p:par>
                        <p:par>
                          <p:cTn id="25" fill="hold">
                            <p:stCondLst>
                              <p:cond delay="1500"/>
                            </p:stCondLst>
                            <p:childTnLst>
                              <p:par>
                                <p:cTn id="26" presetID="10" presetClass="entr" presetSubtype="0" fill="hold" grpId="0" nodeType="after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p:bldP spid="14"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1259632" y="260648"/>
            <a:ext cx="6228692" cy="45843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F205FB5-FD5F-77E9-D93C-A359030A718A}"/>
              </a:ext>
            </a:extLst>
          </p:cNvPr>
          <p:cNvSpPr txBox="1">
            <a:spLocks/>
          </p:cNvSpPr>
          <p:nvPr/>
        </p:nvSpPr>
        <p:spPr>
          <a:xfrm>
            <a:off x="3419872" y="4941168"/>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15 mins</a:t>
            </a:r>
            <a:br>
              <a:rPr lang="en-GB" dirty="0"/>
            </a:br>
            <a:endParaRPr lang="en-GB" dirty="0"/>
          </a:p>
        </p:txBody>
      </p:sp>
    </p:spTree>
    <p:extLst>
      <p:ext uri="{BB962C8B-B14F-4D97-AF65-F5344CB8AC3E}">
        <p14:creationId xmlns:p14="http://schemas.microsoft.com/office/powerpoint/2010/main" val="2228575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4495800" y="188640"/>
            <a:ext cx="7886700" cy="1325563"/>
          </a:xfrm>
        </p:spPr>
        <p:txBody>
          <a:bodyPr/>
          <a:lstStyle/>
          <a:p>
            <a:r>
              <a:rPr lang="en-GB" dirty="0"/>
              <a:t>Customers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4381850" y="1514203"/>
            <a:ext cx="4464497" cy="4346094"/>
          </a:xfrm>
        </p:spPr>
        <p:txBody>
          <a:bodyPr/>
          <a:lstStyle/>
          <a:p>
            <a:pPr marL="0" indent="0">
              <a:buNone/>
            </a:pPr>
            <a:r>
              <a:rPr lang="en-GB" sz="2000" dirty="0"/>
              <a:t>Segmentation variables</a:t>
            </a:r>
          </a:p>
          <a:p>
            <a:pPr marL="0" indent="0">
              <a:buNone/>
            </a:pPr>
            <a:r>
              <a:rPr lang="en-GB" sz="2000" dirty="0"/>
              <a:t>Seasons/trends/events?</a:t>
            </a:r>
          </a:p>
          <a:p>
            <a:pPr marL="0" indent="0">
              <a:buNone/>
            </a:pPr>
            <a:r>
              <a:rPr lang="en-GB" sz="2000" dirty="0"/>
              <a:t>What does the ideal customer look like? </a:t>
            </a:r>
          </a:p>
          <a:p>
            <a:pPr marL="0" indent="0">
              <a:buNone/>
            </a:pPr>
            <a:r>
              <a:rPr lang="en-GB" sz="2000" dirty="0"/>
              <a:t>Who is purchasing our product?</a:t>
            </a:r>
          </a:p>
          <a:p>
            <a:pPr marL="0" indent="0">
              <a:buNone/>
            </a:pPr>
            <a:r>
              <a:rPr lang="en-GB" sz="2000" dirty="0"/>
              <a:t>Which products have good/bad reviews?</a:t>
            </a:r>
          </a:p>
          <a:p>
            <a:pPr marL="0" indent="0">
              <a:buNone/>
            </a:pPr>
            <a:r>
              <a:rPr lang="en-GB" sz="2000" dirty="0"/>
              <a:t>What do they think of us?</a:t>
            </a:r>
          </a:p>
          <a:p>
            <a:pPr marL="0" indent="0">
              <a:buNone/>
            </a:pPr>
            <a:r>
              <a:rPr lang="en-GB" sz="2000" dirty="0"/>
              <a:t>What common complaints/praise?</a:t>
            </a:r>
          </a:p>
          <a:p>
            <a:pPr marL="0" indent="0">
              <a:buNone/>
            </a:pPr>
            <a:r>
              <a:rPr lang="en-GB" sz="2000" dirty="0"/>
              <a:t>How do customers like to engage with my brand?</a:t>
            </a:r>
          </a:p>
          <a:p>
            <a:pPr marL="0" indent="0">
              <a:buNone/>
            </a:pPr>
            <a:endParaRPr lang="en-GB" sz="1800" dirty="0"/>
          </a:p>
          <a:p>
            <a:pPr marL="0" indent="0">
              <a:buNone/>
            </a:pPr>
            <a:endParaRPr lang="en-GB" sz="1800" dirty="0"/>
          </a:p>
          <a:p>
            <a:pPr marL="0" indent="0">
              <a:buNone/>
            </a:pPr>
            <a:endParaRPr lang="en-GB" dirty="0"/>
          </a:p>
          <a:p>
            <a:pPr marL="0" indent="0">
              <a:buNone/>
            </a:pPr>
            <a:endParaRPr lang="en-GB" dirty="0"/>
          </a:p>
        </p:txBody>
      </p:sp>
      <p:pic>
        <p:nvPicPr>
          <p:cNvPr id="10" name="Picture 9">
            <a:extLst>
              <a:ext uri="{FF2B5EF4-FFF2-40B4-BE49-F238E27FC236}">
                <a16:creationId xmlns:a16="http://schemas.microsoft.com/office/drawing/2014/main" id="{6EDA7EFB-0ECA-8793-BA3E-203DEBE2909D}"/>
              </a:ext>
            </a:extLst>
          </p:cNvPr>
          <p:cNvPicPr>
            <a:picLocks noChangeAspect="1"/>
          </p:cNvPicPr>
          <p:nvPr/>
        </p:nvPicPr>
        <p:blipFill rotWithShape="1">
          <a:blip r:embed="rId2"/>
          <a:srcRect l="22494" t="27334" r="58899"/>
          <a:stretch/>
        </p:blipFill>
        <p:spPr>
          <a:xfrm>
            <a:off x="7164288" y="188640"/>
            <a:ext cx="1656185" cy="2077708"/>
          </a:xfrm>
          <a:prstGeom prst="rect">
            <a:avLst/>
          </a:prstGeom>
        </p:spPr>
      </p:pic>
      <p:pic>
        <p:nvPicPr>
          <p:cNvPr id="11" name="Picture 10">
            <a:extLst>
              <a:ext uri="{FF2B5EF4-FFF2-40B4-BE49-F238E27FC236}">
                <a16:creationId xmlns:a16="http://schemas.microsoft.com/office/drawing/2014/main" id="{0DBA0DC2-8C00-D9B7-7C81-1998EE438A45}"/>
              </a:ext>
            </a:extLst>
          </p:cNvPr>
          <p:cNvPicPr>
            <a:picLocks noChangeAspect="1"/>
          </p:cNvPicPr>
          <p:nvPr/>
        </p:nvPicPr>
        <p:blipFill>
          <a:blip r:embed="rId3"/>
          <a:stretch>
            <a:fillRect/>
          </a:stretch>
        </p:blipFill>
        <p:spPr>
          <a:xfrm>
            <a:off x="313341" y="620688"/>
            <a:ext cx="3866852" cy="3025089"/>
          </a:xfrm>
          <a:prstGeom prst="rect">
            <a:avLst/>
          </a:prstGeom>
        </p:spPr>
      </p:pic>
      <p:pic>
        <p:nvPicPr>
          <p:cNvPr id="12" name="Picture 11">
            <a:extLst>
              <a:ext uri="{FF2B5EF4-FFF2-40B4-BE49-F238E27FC236}">
                <a16:creationId xmlns:a16="http://schemas.microsoft.com/office/drawing/2014/main" id="{7DA2C167-6EE8-1DE4-D91A-51FDE1D0DA20}"/>
              </a:ext>
            </a:extLst>
          </p:cNvPr>
          <p:cNvPicPr>
            <a:picLocks noChangeAspect="1"/>
          </p:cNvPicPr>
          <p:nvPr/>
        </p:nvPicPr>
        <p:blipFill>
          <a:blip r:embed="rId4"/>
          <a:stretch>
            <a:fillRect/>
          </a:stretch>
        </p:blipFill>
        <p:spPr>
          <a:xfrm>
            <a:off x="469711" y="3933056"/>
            <a:ext cx="3596532" cy="1296144"/>
          </a:xfrm>
          <a:prstGeom prst="rect">
            <a:avLst/>
          </a:prstGeom>
        </p:spPr>
      </p:pic>
    </p:spTree>
    <p:extLst>
      <p:ext uri="{BB962C8B-B14F-4D97-AF65-F5344CB8AC3E}">
        <p14:creationId xmlns:p14="http://schemas.microsoft.com/office/powerpoint/2010/main" val="165513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7255" y="1290909"/>
            <a:ext cx="7277099"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2838" y="2010741"/>
            <a:ext cx="5530453"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513" y="1780905"/>
            <a:ext cx="6026944"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42347"/>
            <a:ext cx="7750968"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178751"/>
            <a:ext cx="378619"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9376"/>
            <a:ext cx="8318896"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79295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705"/>
            <a:ext cx="446485"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267890"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69950" y="-1916"/>
            <a:ext cx="4341019"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26260" y="2872"/>
            <a:ext cx="2213372"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5619" y="-1916"/>
            <a:ext cx="1624013"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68119" y="-1916"/>
            <a:ext cx="671513"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564058" y="2218040"/>
            <a:ext cx="3314068"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3" name="Picture 2">
            <a:extLst>
              <a:ext uri="{FF2B5EF4-FFF2-40B4-BE49-F238E27FC236}">
                <a16:creationId xmlns:a16="http://schemas.microsoft.com/office/drawing/2014/main" id="{FC4D56BE-CCEB-88AD-ABEF-E25C3C24E343}"/>
              </a:ext>
            </a:extLst>
          </p:cNvPr>
          <p:cNvPicPr>
            <a:picLocks noChangeAspect="1"/>
          </p:cNvPicPr>
          <p:nvPr/>
        </p:nvPicPr>
        <p:blipFill rotWithShape="1">
          <a:blip r:embed="rId2"/>
          <a:srcRect l="9378" r="17893" b="-2"/>
          <a:stretch/>
        </p:blipFill>
        <p:spPr>
          <a:xfrm>
            <a:off x="973517" y="1703128"/>
            <a:ext cx="4169187" cy="3826584"/>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3341287" y="1503760"/>
            <a:ext cx="5100991" cy="1303020"/>
          </a:xfrm>
        </p:spPr>
        <p:txBody>
          <a:bodyPr vert="horz" lIns="68580" tIns="34290" rIns="68580" bIns="34290" rtlCol="0" anchor="ctr">
            <a:normAutofit/>
          </a:bodyPr>
          <a:lstStyle/>
          <a:p>
            <a:pPr algn="ctr"/>
            <a:r>
              <a:rPr lang="en-US" sz="4500" dirty="0">
                <a:solidFill>
                  <a:schemeClr val="bg1"/>
                </a:solidFill>
              </a:rPr>
              <a:t>Segmentation</a:t>
            </a:r>
          </a:p>
        </p:txBody>
      </p:sp>
    </p:spTree>
    <p:extLst>
      <p:ext uri="{BB962C8B-B14F-4D97-AF65-F5344CB8AC3E}">
        <p14:creationId xmlns:p14="http://schemas.microsoft.com/office/powerpoint/2010/main" val="33505396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480060" y="325369"/>
            <a:ext cx="3276451" cy="1956841"/>
          </a:xfrm>
        </p:spPr>
        <p:txBody>
          <a:bodyPr anchor="b">
            <a:normAutofit/>
          </a:bodyPr>
          <a:lstStyle/>
          <a:p>
            <a:r>
              <a:rPr lang="en-GB" sz="4000"/>
              <a:t>What is segmentation?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480060" y="2872899"/>
            <a:ext cx="3182691" cy="3320668"/>
          </a:xfrm>
        </p:spPr>
        <p:txBody>
          <a:bodyPr>
            <a:normAutofit/>
          </a:bodyPr>
          <a:lstStyle/>
          <a:p>
            <a:pPr marL="0" indent="0">
              <a:buNone/>
            </a:pPr>
            <a:endParaRPr lang="en-GB" sz="1900" dirty="0"/>
          </a:p>
          <a:p>
            <a:pPr marL="0" indent="0">
              <a:buNone/>
            </a:pPr>
            <a:r>
              <a:rPr lang="en-GB" sz="1900" dirty="0"/>
              <a:t>Segmentation is the process of breaking down the market into groups of customers with similar wants or needs. </a:t>
            </a:r>
          </a:p>
        </p:txBody>
      </p:sp>
      <p:pic>
        <p:nvPicPr>
          <p:cNvPr id="5" name="Picture 4" descr="A group of yellow figures and a red figure on the other side">
            <a:extLst>
              <a:ext uri="{FF2B5EF4-FFF2-40B4-BE49-F238E27FC236}">
                <a16:creationId xmlns:a16="http://schemas.microsoft.com/office/drawing/2014/main" id="{9D5F0F04-1D29-8A22-B3DB-FC7713CB257A}"/>
              </a:ext>
            </a:extLst>
          </p:cNvPr>
          <p:cNvPicPr>
            <a:picLocks noChangeAspect="1"/>
          </p:cNvPicPr>
          <p:nvPr/>
        </p:nvPicPr>
        <p:blipFill rotWithShape="1">
          <a:blip r:embed="rId2"/>
          <a:srcRect l="43204" r="6581"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427757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Starbucks kicks off $10m 'moon shot' on recyclable cups | News | The Grocer">
            <a:extLst>
              <a:ext uri="{FF2B5EF4-FFF2-40B4-BE49-F238E27FC236}">
                <a16:creationId xmlns:a16="http://schemas.microsoft.com/office/drawing/2014/main" id="{C02C4A2A-8308-4668-9E1D-4B80AA2C3F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82" r="1" b="1"/>
          <a:stretch/>
        </p:blipFill>
        <p:spPr bwMode="auto">
          <a:xfrm>
            <a:off x="20" y="10"/>
            <a:ext cx="72522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04779B-2B16-4DDC-AF67-1B3AAA66A25C}"/>
              </a:ext>
            </a:extLst>
          </p:cNvPr>
          <p:cNvSpPr>
            <a:spLocks noGrp="1"/>
          </p:cNvSpPr>
          <p:nvPr>
            <p:ph type="title"/>
          </p:nvPr>
        </p:nvSpPr>
        <p:spPr>
          <a:xfrm>
            <a:off x="5648707" y="1052736"/>
            <a:ext cx="3315780" cy="1899912"/>
          </a:xfrm>
        </p:spPr>
        <p:txBody>
          <a:bodyPr>
            <a:normAutofit/>
          </a:bodyPr>
          <a:lstStyle/>
          <a:p>
            <a:r>
              <a:rPr lang="en-GB" sz="3500" dirty="0"/>
              <a:t>Market segments:</a:t>
            </a:r>
          </a:p>
        </p:txBody>
      </p:sp>
      <p:sp>
        <p:nvSpPr>
          <p:cNvPr id="3" name="Content Placeholder 2">
            <a:extLst>
              <a:ext uri="{FF2B5EF4-FFF2-40B4-BE49-F238E27FC236}">
                <a16:creationId xmlns:a16="http://schemas.microsoft.com/office/drawing/2014/main" id="{949D959F-003D-4633-9D7F-267EDB141616}"/>
              </a:ext>
            </a:extLst>
          </p:cNvPr>
          <p:cNvSpPr>
            <a:spLocks noGrp="1"/>
          </p:cNvSpPr>
          <p:nvPr>
            <p:ph idx="1"/>
          </p:nvPr>
        </p:nvSpPr>
        <p:spPr>
          <a:xfrm>
            <a:off x="5508104" y="2132856"/>
            <a:ext cx="3456383" cy="4044107"/>
          </a:xfrm>
        </p:spPr>
        <p:txBody>
          <a:bodyPr>
            <a:normAutofit/>
          </a:bodyPr>
          <a:lstStyle/>
          <a:p>
            <a:pPr marL="0" indent="0">
              <a:buNone/>
            </a:pPr>
            <a:endParaRPr lang="en-GB" sz="1400" dirty="0"/>
          </a:p>
          <a:p>
            <a:pPr marL="0" indent="0">
              <a:buNone/>
            </a:pPr>
            <a:r>
              <a:rPr lang="en-GB" sz="1400" dirty="0"/>
              <a:t>Marketing works best when you have a clear idea of who is likely to buy from you. For Starbucks there are many potential segments – these are just examples:</a:t>
            </a:r>
          </a:p>
          <a:p>
            <a:r>
              <a:rPr lang="en-GB" sz="1400" dirty="0"/>
              <a:t>Commuters</a:t>
            </a:r>
          </a:p>
          <a:p>
            <a:r>
              <a:rPr lang="en-GB" sz="1400" dirty="0"/>
              <a:t>Students </a:t>
            </a:r>
          </a:p>
          <a:p>
            <a:r>
              <a:rPr lang="en-GB" sz="1400" dirty="0"/>
              <a:t>People on a shopping trip</a:t>
            </a:r>
          </a:p>
          <a:p>
            <a:r>
              <a:rPr lang="en-GB" sz="1400" dirty="0"/>
              <a:t>18-55</a:t>
            </a:r>
          </a:p>
          <a:p>
            <a:r>
              <a:rPr lang="en-GB" sz="1400" dirty="0"/>
              <a:t>Higher income etc.. </a:t>
            </a:r>
          </a:p>
          <a:p>
            <a:pPr marL="0" indent="0">
              <a:buNone/>
            </a:pPr>
            <a:r>
              <a:rPr lang="en-GB" sz="1400" b="1" dirty="0"/>
              <a:t>Question: Breakout </a:t>
            </a:r>
            <a:r>
              <a:rPr lang="en-GB" sz="1400" dirty="0"/>
              <a:t>Which groups of people are most likely to purchase rooms at the Raffles Hotels and resorts?</a:t>
            </a:r>
          </a:p>
          <a:p>
            <a:pPr marL="0" indent="0">
              <a:buNone/>
            </a:pPr>
            <a:r>
              <a:rPr lang="en-GB" sz="1400" dirty="0"/>
              <a:t>(5 mins) </a:t>
            </a:r>
          </a:p>
        </p:txBody>
      </p:sp>
    </p:spTree>
    <p:extLst>
      <p:ext uri="{BB962C8B-B14F-4D97-AF65-F5344CB8AC3E}">
        <p14:creationId xmlns:p14="http://schemas.microsoft.com/office/powerpoint/2010/main" val="3462930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83568" y="5564119"/>
            <a:ext cx="6679692" cy="1463040"/>
          </a:xfrm>
        </p:spPr>
        <p:txBody>
          <a:bodyPr vert="horz" lIns="68580" tIns="34290" rIns="68580" bIns="34290" rtlCol="0" anchor="ctr">
            <a:normAutofit/>
          </a:bodyPr>
          <a:lstStyle/>
          <a:p>
            <a:pPr marL="0" indent="0">
              <a:buNone/>
            </a:pPr>
            <a:r>
              <a:rPr lang="en-GB" sz="1600" dirty="0"/>
              <a:t>Segmentation is the process of breaking down the market into groups of customers with similar needs. </a:t>
            </a:r>
            <a:r>
              <a:rPr lang="en-US" sz="1600" dirty="0"/>
              <a:t>These four categories can be used to assess and group consumers.</a:t>
            </a:r>
          </a:p>
        </p:txBody>
      </p:sp>
      <p:pic>
        <p:nvPicPr>
          <p:cNvPr id="7" name="Picture 6">
            <a:extLst>
              <a:ext uri="{FF2B5EF4-FFF2-40B4-BE49-F238E27FC236}">
                <a16:creationId xmlns:a16="http://schemas.microsoft.com/office/drawing/2014/main" id="{7B6DA36D-BFF2-E6F9-0266-89579027AACC}"/>
              </a:ext>
            </a:extLst>
          </p:cNvPr>
          <p:cNvPicPr>
            <a:picLocks noChangeAspect="1"/>
          </p:cNvPicPr>
          <p:nvPr/>
        </p:nvPicPr>
        <p:blipFill>
          <a:blip r:embed="rId2"/>
          <a:stretch>
            <a:fillRect/>
          </a:stretch>
        </p:blipFill>
        <p:spPr>
          <a:xfrm>
            <a:off x="3620009" y="282237"/>
            <a:ext cx="5051169" cy="3367446"/>
          </a:xfrm>
          <a:prstGeom prst="rect">
            <a:avLst/>
          </a:prstGeom>
        </p:spPr>
      </p:pic>
      <p:pic>
        <p:nvPicPr>
          <p:cNvPr id="4" name="Picture 3">
            <a:extLst>
              <a:ext uri="{FF2B5EF4-FFF2-40B4-BE49-F238E27FC236}">
                <a16:creationId xmlns:a16="http://schemas.microsoft.com/office/drawing/2014/main" id="{96888C8F-92B0-4E5D-AA34-83621295D2AC}"/>
              </a:ext>
            </a:extLst>
          </p:cNvPr>
          <p:cNvPicPr>
            <a:picLocks noChangeAspect="1"/>
          </p:cNvPicPr>
          <p:nvPr/>
        </p:nvPicPr>
        <p:blipFill rotWithShape="1">
          <a:blip r:embed="rId3"/>
          <a:srcRect b="1910"/>
          <a:stretch/>
        </p:blipFill>
        <p:spPr>
          <a:xfrm>
            <a:off x="683568" y="2807462"/>
            <a:ext cx="8188452" cy="2951777"/>
          </a:xfrm>
          <a:prstGeom prst="rect">
            <a:avLst/>
          </a:prstGeom>
          <a:effectLst>
            <a:softEdge rad="31750"/>
          </a:effectLst>
        </p:spPr>
      </p:pic>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473202" y="502920"/>
            <a:ext cx="2564892" cy="1463040"/>
          </a:xfrm>
        </p:spPr>
        <p:txBody>
          <a:bodyPr vert="horz" lIns="68580" tIns="34290" rIns="68580" bIns="34290" rtlCol="0" anchor="ctr">
            <a:normAutofit/>
          </a:bodyPr>
          <a:lstStyle/>
          <a:p>
            <a:r>
              <a:rPr lang="en-US" sz="3300" dirty="0"/>
              <a:t>Segmentation variables</a:t>
            </a:r>
          </a:p>
        </p:txBody>
      </p:sp>
    </p:spTree>
    <p:extLst>
      <p:ext uri="{BB962C8B-B14F-4D97-AF65-F5344CB8AC3E}">
        <p14:creationId xmlns:p14="http://schemas.microsoft.com/office/powerpoint/2010/main" val="14556135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419872" y="502920"/>
            <a:ext cx="5373168" cy="1463040"/>
          </a:xfrm>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r>
              <a:rPr lang="en-GB" dirty="0">
                <a:hlinkClick r:id="rId3"/>
              </a:rPr>
              <a:t>The Digital Intelligence Platform You Need to Win Your Market | </a:t>
            </a:r>
            <a:r>
              <a:rPr lang="en-GB" dirty="0" err="1">
                <a:hlinkClick r:id="rId3"/>
              </a:rPr>
              <a:t>Similarweb</a:t>
            </a:r>
            <a:endParaRPr lang="en-GB" dirty="0"/>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CE0D3B74-C2D4-135A-4802-5D05BE8C81AA}"/>
              </a:ext>
            </a:extLst>
          </p:cNvPr>
          <p:cNvPicPr>
            <a:picLocks noChangeAspect="1"/>
          </p:cNvPicPr>
          <p:nvPr/>
        </p:nvPicPr>
        <p:blipFill>
          <a:blip r:embed="rId5"/>
          <a:stretch>
            <a:fillRect/>
          </a:stretch>
        </p:blipFill>
        <p:spPr>
          <a:xfrm>
            <a:off x="2615578" y="1845589"/>
            <a:ext cx="6200820" cy="1714513"/>
          </a:xfrm>
          <a:prstGeom prst="rect">
            <a:avLst/>
          </a:prstGeom>
        </p:spPr>
      </p:pic>
      <p:pic>
        <p:nvPicPr>
          <p:cNvPr id="16" name="Picture 15">
            <a:extLst>
              <a:ext uri="{FF2B5EF4-FFF2-40B4-BE49-F238E27FC236}">
                <a16:creationId xmlns:a16="http://schemas.microsoft.com/office/drawing/2014/main" id="{D400A58E-9512-5809-192C-C358B3817A47}"/>
              </a:ext>
            </a:extLst>
          </p:cNvPr>
          <p:cNvPicPr>
            <a:picLocks noChangeAspect="1"/>
          </p:cNvPicPr>
          <p:nvPr/>
        </p:nvPicPr>
        <p:blipFill>
          <a:blip r:embed="rId6"/>
          <a:stretch>
            <a:fillRect/>
          </a:stretch>
        </p:blipFill>
        <p:spPr>
          <a:xfrm>
            <a:off x="4120167" y="2155871"/>
            <a:ext cx="4860032" cy="2918075"/>
          </a:xfrm>
          <a:prstGeom prst="rect">
            <a:avLst/>
          </a:prstGeom>
        </p:spPr>
      </p:pic>
      <p:pic>
        <p:nvPicPr>
          <p:cNvPr id="27" name="Picture 26">
            <a:extLst>
              <a:ext uri="{FF2B5EF4-FFF2-40B4-BE49-F238E27FC236}">
                <a16:creationId xmlns:a16="http://schemas.microsoft.com/office/drawing/2014/main" id="{0ADEA670-4682-BEC1-A8D7-709F8A8B6A4F}"/>
              </a:ext>
            </a:extLst>
          </p:cNvPr>
          <p:cNvPicPr>
            <a:picLocks noChangeAspect="1"/>
          </p:cNvPicPr>
          <p:nvPr/>
        </p:nvPicPr>
        <p:blipFill>
          <a:blip r:embed="rId7"/>
          <a:stretch>
            <a:fillRect/>
          </a:stretch>
        </p:blipFill>
        <p:spPr>
          <a:xfrm>
            <a:off x="3577450" y="3546628"/>
            <a:ext cx="4194407" cy="2889233"/>
          </a:xfrm>
          <a:prstGeom prst="rect">
            <a:avLst/>
          </a:prstGeom>
        </p:spPr>
      </p:pic>
      <p:cxnSp>
        <p:nvCxnSpPr>
          <p:cNvPr id="22" name="Straight Arrow Connector 21">
            <a:extLst>
              <a:ext uri="{FF2B5EF4-FFF2-40B4-BE49-F238E27FC236}">
                <a16:creationId xmlns:a16="http://schemas.microsoft.com/office/drawing/2014/main" id="{8E0E2BE8-DAEF-CAE4-6CB6-B4DAAEA87CD7}"/>
              </a:ext>
            </a:extLst>
          </p:cNvPr>
          <p:cNvCxnSpPr>
            <a:cxnSpLocks/>
          </p:cNvCxnSpPr>
          <p:nvPr/>
        </p:nvCxnSpPr>
        <p:spPr>
          <a:xfrm>
            <a:off x="3264407" y="4509120"/>
            <a:ext cx="1091569" cy="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24" name="Straight Arrow Connector 23">
            <a:extLst>
              <a:ext uri="{FF2B5EF4-FFF2-40B4-BE49-F238E27FC236}">
                <a16:creationId xmlns:a16="http://schemas.microsoft.com/office/drawing/2014/main" id="{D771CD86-E60B-8EC6-0B07-344CE6239592}"/>
              </a:ext>
            </a:extLst>
          </p:cNvPr>
          <p:cNvCxnSpPr>
            <a:cxnSpLocks/>
          </p:cNvCxnSpPr>
          <p:nvPr/>
        </p:nvCxnSpPr>
        <p:spPr>
          <a:xfrm>
            <a:off x="1979712" y="3284984"/>
            <a:ext cx="731529" cy="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28" name="Content Placeholder 2">
            <a:extLst>
              <a:ext uri="{FF2B5EF4-FFF2-40B4-BE49-F238E27FC236}">
                <a16:creationId xmlns:a16="http://schemas.microsoft.com/office/drawing/2014/main" id="{EC368E60-BA43-16F7-784B-0DABBC744784}"/>
              </a:ext>
            </a:extLst>
          </p:cNvPr>
          <p:cNvSpPr txBox="1">
            <a:spLocks/>
          </p:cNvSpPr>
          <p:nvPr/>
        </p:nvSpPr>
        <p:spPr>
          <a:xfrm>
            <a:off x="616520" y="2394229"/>
            <a:ext cx="6679692" cy="1463040"/>
          </a:xfrm>
          <a:prstGeom prst="rect">
            <a:avLst/>
          </a:prstGeom>
        </p:spPr>
        <p:txBody>
          <a:bodyPr vert="horz" lIns="68580" tIns="34290" rIns="68580" bIns="3429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600" dirty="0"/>
              <a:t>Google </a:t>
            </a:r>
            <a:r>
              <a:rPr lang="en-US" sz="1600" dirty="0" err="1"/>
              <a:t>Simmilarweb</a:t>
            </a:r>
            <a:r>
              <a:rPr lang="en-US" sz="1600" dirty="0"/>
              <a:t> </a:t>
            </a:r>
          </a:p>
          <a:p>
            <a:pPr marL="0" indent="0">
              <a:buFont typeface="Arial" panose="020B0604020202020204" pitchFamily="34" charset="0"/>
              <a:buNone/>
            </a:pPr>
            <a:r>
              <a:rPr lang="en-US" sz="1600" dirty="0"/>
              <a:t>Click this link!</a:t>
            </a:r>
          </a:p>
        </p:txBody>
      </p:sp>
      <p:sp>
        <p:nvSpPr>
          <p:cNvPr id="29" name="Content Placeholder 2">
            <a:extLst>
              <a:ext uri="{FF2B5EF4-FFF2-40B4-BE49-F238E27FC236}">
                <a16:creationId xmlns:a16="http://schemas.microsoft.com/office/drawing/2014/main" id="{22527B22-D63F-0E82-0477-55E00090B803}"/>
              </a:ext>
            </a:extLst>
          </p:cNvPr>
          <p:cNvSpPr txBox="1">
            <a:spLocks/>
          </p:cNvSpPr>
          <p:nvPr/>
        </p:nvSpPr>
        <p:spPr>
          <a:xfrm>
            <a:off x="2307289" y="3750013"/>
            <a:ext cx="6679692" cy="1463040"/>
          </a:xfrm>
          <a:prstGeom prst="rect">
            <a:avLst/>
          </a:prstGeom>
        </p:spPr>
        <p:txBody>
          <a:bodyPr vert="horz" lIns="68580" tIns="34290" rIns="68580" bIns="3429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600" dirty="0"/>
              <a:t>Click here</a:t>
            </a:r>
          </a:p>
        </p:txBody>
      </p:sp>
      <p:sp>
        <p:nvSpPr>
          <p:cNvPr id="30" name="Content Placeholder 2">
            <a:extLst>
              <a:ext uri="{FF2B5EF4-FFF2-40B4-BE49-F238E27FC236}">
                <a16:creationId xmlns:a16="http://schemas.microsoft.com/office/drawing/2014/main" id="{308FBF45-DA29-BE05-5E77-68B94D1D8FDD}"/>
              </a:ext>
            </a:extLst>
          </p:cNvPr>
          <p:cNvSpPr txBox="1">
            <a:spLocks/>
          </p:cNvSpPr>
          <p:nvPr/>
        </p:nvSpPr>
        <p:spPr>
          <a:xfrm>
            <a:off x="2300507" y="4167551"/>
            <a:ext cx="2744266" cy="1342527"/>
          </a:xfrm>
          <a:prstGeom prst="rect">
            <a:avLst/>
          </a:prstGeom>
        </p:spPr>
        <p:txBody>
          <a:bodyPr vert="horz" lIns="68580" tIns="34290" rIns="68580" bIns="3429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600" dirty="0"/>
              <a:t>Enter your student email address and hit continue</a:t>
            </a:r>
          </a:p>
        </p:txBody>
      </p:sp>
    </p:spTree>
    <p:extLst>
      <p:ext uri="{BB962C8B-B14F-4D97-AF65-F5344CB8AC3E}">
        <p14:creationId xmlns:p14="http://schemas.microsoft.com/office/powerpoint/2010/main" val="2037496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500"/>
                                        <p:tgtEl>
                                          <p:spTgt spid="29"/>
                                        </p:tgtEl>
                                      </p:cBhvr>
                                    </p:animEffect>
                                  </p:childTnLst>
                                </p:cTn>
                              </p:par>
                              <p:par>
                                <p:cTn id="11" presetID="10" presetClass="entr" presetSubtype="0" fill="hold" nodeType="with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500"/>
                                        <p:tgtEl>
                                          <p:spTgt spid="2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27"/>
                                        </p:tgtEl>
                                        <p:attrNameLst>
                                          <p:attrName>style.visibility</p:attrName>
                                        </p:attrNameLst>
                                      </p:cBhvr>
                                      <p:to>
                                        <p:strVal val="visible"/>
                                      </p:to>
                                    </p:set>
                                    <p:animEffect transition="in" filter="fade">
                                      <p:cBhvr>
                                        <p:cTn id="18" dur="500"/>
                                        <p:tgtEl>
                                          <p:spTgt spid="2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0"/>
                                        </p:tgtEl>
                                        <p:attrNameLst>
                                          <p:attrName>style.visibility</p:attrName>
                                        </p:attrNameLst>
                                      </p:cBhvr>
                                      <p:to>
                                        <p:strVal val="visible"/>
                                      </p:to>
                                    </p:set>
                                    <p:animEffect transition="in" filter="fade">
                                      <p:cBhvr>
                                        <p:cTn id="21"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419872" y="502920"/>
            <a:ext cx="5373168" cy="1463040"/>
          </a:xfrm>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4319068-6912-E2B4-8D98-E0006BA0FB3B}"/>
              </a:ext>
            </a:extLst>
          </p:cNvPr>
          <p:cNvPicPr>
            <a:picLocks noChangeAspect="1"/>
          </p:cNvPicPr>
          <p:nvPr/>
        </p:nvPicPr>
        <p:blipFill>
          <a:blip r:embed="rId5"/>
          <a:stretch>
            <a:fillRect/>
          </a:stretch>
        </p:blipFill>
        <p:spPr>
          <a:xfrm>
            <a:off x="3242557" y="1830260"/>
            <a:ext cx="3604432" cy="3366123"/>
          </a:xfrm>
          <a:prstGeom prst="rect">
            <a:avLst/>
          </a:prstGeom>
        </p:spPr>
      </p:pic>
      <p:cxnSp>
        <p:nvCxnSpPr>
          <p:cNvPr id="5" name="Straight Arrow Connector 4">
            <a:extLst>
              <a:ext uri="{FF2B5EF4-FFF2-40B4-BE49-F238E27FC236}">
                <a16:creationId xmlns:a16="http://schemas.microsoft.com/office/drawing/2014/main" id="{7B53A411-E668-C2DD-6B15-0AB0CBB5A6D6}"/>
              </a:ext>
            </a:extLst>
          </p:cNvPr>
          <p:cNvCxnSpPr>
            <a:cxnSpLocks/>
          </p:cNvCxnSpPr>
          <p:nvPr/>
        </p:nvCxnSpPr>
        <p:spPr>
          <a:xfrm>
            <a:off x="2411760" y="2996952"/>
            <a:ext cx="1091569" cy="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6" name="Content Placeholder 2">
            <a:extLst>
              <a:ext uri="{FF2B5EF4-FFF2-40B4-BE49-F238E27FC236}">
                <a16:creationId xmlns:a16="http://schemas.microsoft.com/office/drawing/2014/main" id="{F021655E-01E5-4271-DD0D-BBA38D48855B}"/>
              </a:ext>
            </a:extLst>
          </p:cNvPr>
          <p:cNvSpPr txBox="1">
            <a:spLocks/>
          </p:cNvSpPr>
          <p:nvPr/>
        </p:nvSpPr>
        <p:spPr>
          <a:xfrm>
            <a:off x="213278" y="2323416"/>
            <a:ext cx="2744266" cy="1342527"/>
          </a:xfrm>
          <a:prstGeom prst="rect">
            <a:avLst/>
          </a:prstGeom>
        </p:spPr>
        <p:txBody>
          <a:bodyPr vert="horz" lIns="68580" tIns="34290" rIns="68580" bIns="3429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600" dirty="0"/>
              <a:t>Enter your name and make a password</a:t>
            </a:r>
          </a:p>
        </p:txBody>
      </p:sp>
      <p:pic>
        <p:nvPicPr>
          <p:cNvPr id="8" name="Picture 7">
            <a:extLst>
              <a:ext uri="{FF2B5EF4-FFF2-40B4-BE49-F238E27FC236}">
                <a16:creationId xmlns:a16="http://schemas.microsoft.com/office/drawing/2014/main" id="{C1F41234-3EFF-DECF-B43D-17B223F3986B}"/>
              </a:ext>
            </a:extLst>
          </p:cNvPr>
          <p:cNvPicPr>
            <a:picLocks noChangeAspect="1"/>
          </p:cNvPicPr>
          <p:nvPr/>
        </p:nvPicPr>
        <p:blipFill>
          <a:blip r:embed="rId6"/>
          <a:stretch>
            <a:fillRect/>
          </a:stretch>
        </p:blipFill>
        <p:spPr>
          <a:xfrm>
            <a:off x="3521349" y="1838084"/>
            <a:ext cx="3333774" cy="3486175"/>
          </a:xfrm>
          <a:prstGeom prst="rect">
            <a:avLst/>
          </a:prstGeom>
        </p:spPr>
      </p:pic>
      <p:sp>
        <p:nvSpPr>
          <p:cNvPr id="12" name="Content Placeholder 2">
            <a:extLst>
              <a:ext uri="{FF2B5EF4-FFF2-40B4-BE49-F238E27FC236}">
                <a16:creationId xmlns:a16="http://schemas.microsoft.com/office/drawing/2014/main" id="{4F2D64CA-0D20-BE64-8B9C-EC9A552258C8}"/>
              </a:ext>
            </a:extLst>
          </p:cNvPr>
          <p:cNvSpPr txBox="1">
            <a:spLocks/>
          </p:cNvSpPr>
          <p:nvPr/>
        </p:nvSpPr>
        <p:spPr>
          <a:xfrm>
            <a:off x="857534" y="2499413"/>
            <a:ext cx="2744266" cy="1342527"/>
          </a:xfrm>
          <a:prstGeom prst="rect">
            <a:avLst/>
          </a:prstGeom>
        </p:spPr>
        <p:txBody>
          <a:bodyPr vert="horz" lIns="68580" tIns="34290" rIns="68580" bIns="3429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600" dirty="0"/>
              <a:t>Go to your student email “On your PC” and click here</a:t>
            </a:r>
          </a:p>
        </p:txBody>
      </p:sp>
      <p:pic>
        <p:nvPicPr>
          <p:cNvPr id="15" name="Picture 14">
            <a:extLst>
              <a:ext uri="{FF2B5EF4-FFF2-40B4-BE49-F238E27FC236}">
                <a16:creationId xmlns:a16="http://schemas.microsoft.com/office/drawing/2014/main" id="{F6428C92-E53B-0630-59B2-04487ECD4756}"/>
              </a:ext>
            </a:extLst>
          </p:cNvPr>
          <p:cNvPicPr>
            <a:picLocks noChangeAspect="1"/>
          </p:cNvPicPr>
          <p:nvPr/>
        </p:nvPicPr>
        <p:blipFill rotWithShape="1">
          <a:blip r:embed="rId7"/>
          <a:srcRect r="23228"/>
          <a:stretch/>
        </p:blipFill>
        <p:spPr>
          <a:xfrm>
            <a:off x="3521349" y="1834153"/>
            <a:ext cx="4855630" cy="3611070"/>
          </a:xfrm>
          <a:prstGeom prst="rect">
            <a:avLst/>
          </a:prstGeom>
        </p:spPr>
      </p:pic>
      <p:cxnSp>
        <p:nvCxnSpPr>
          <p:cNvPr id="17" name="Straight Arrow Connector 16">
            <a:extLst>
              <a:ext uri="{FF2B5EF4-FFF2-40B4-BE49-F238E27FC236}">
                <a16:creationId xmlns:a16="http://schemas.microsoft.com/office/drawing/2014/main" id="{EC4FDB95-E76F-3F0A-FEDB-3FC6903A5EC8}"/>
              </a:ext>
            </a:extLst>
          </p:cNvPr>
          <p:cNvCxnSpPr>
            <a:cxnSpLocks/>
          </p:cNvCxnSpPr>
          <p:nvPr/>
        </p:nvCxnSpPr>
        <p:spPr>
          <a:xfrm>
            <a:off x="2957544" y="3275592"/>
            <a:ext cx="1091569" cy="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23" name="TextBox 22">
            <a:extLst>
              <a:ext uri="{FF2B5EF4-FFF2-40B4-BE49-F238E27FC236}">
                <a16:creationId xmlns:a16="http://schemas.microsoft.com/office/drawing/2014/main" id="{5D7A0102-3311-DE04-74A4-2662BBB8D786}"/>
              </a:ext>
            </a:extLst>
          </p:cNvPr>
          <p:cNvSpPr txBox="1"/>
          <p:nvPr/>
        </p:nvSpPr>
        <p:spPr>
          <a:xfrm>
            <a:off x="237655" y="2612560"/>
            <a:ext cx="2836381" cy="1699696"/>
          </a:xfrm>
          <a:prstGeom prst="rect">
            <a:avLst/>
          </a:prstGeom>
          <a:solidFill>
            <a:schemeClr val="bg1"/>
          </a:solidFill>
        </p:spPr>
        <p:txBody>
          <a:bodyPr wrap="square" rtlCol="0">
            <a:spAutoFit/>
          </a:bodyPr>
          <a:lstStyle/>
          <a:p>
            <a:endParaRPr lang="en-GB" dirty="0"/>
          </a:p>
        </p:txBody>
      </p:sp>
      <p:pic>
        <p:nvPicPr>
          <p:cNvPr id="19" name="Picture 18">
            <a:extLst>
              <a:ext uri="{FF2B5EF4-FFF2-40B4-BE49-F238E27FC236}">
                <a16:creationId xmlns:a16="http://schemas.microsoft.com/office/drawing/2014/main" id="{A941A75F-7A3D-EC06-D75D-368C3F1C4441}"/>
              </a:ext>
            </a:extLst>
          </p:cNvPr>
          <p:cNvPicPr>
            <a:picLocks noChangeAspect="1"/>
          </p:cNvPicPr>
          <p:nvPr/>
        </p:nvPicPr>
        <p:blipFill>
          <a:blip r:embed="rId8"/>
          <a:stretch>
            <a:fillRect/>
          </a:stretch>
        </p:blipFill>
        <p:spPr>
          <a:xfrm>
            <a:off x="2717055" y="1863262"/>
            <a:ext cx="5305464" cy="3552851"/>
          </a:xfrm>
          <a:prstGeom prst="rect">
            <a:avLst/>
          </a:prstGeom>
        </p:spPr>
      </p:pic>
      <p:cxnSp>
        <p:nvCxnSpPr>
          <p:cNvPr id="20" name="Straight Arrow Connector 19">
            <a:extLst>
              <a:ext uri="{FF2B5EF4-FFF2-40B4-BE49-F238E27FC236}">
                <a16:creationId xmlns:a16="http://schemas.microsoft.com/office/drawing/2014/main" id="{B952A99E-0162-D4B5-9BE5-052C46B100FB}"/>
              </a:ext>
            </a:extLst>
          </p:cNvPr>
          <p:cNvCxnSpPr>
            <a:cxnSpLocks/>
          </p:cNvCxnSpPr>
          <p:nvPr/>
        </p:nvCxnSpPr>
        <p:spPr>
          <a:xfrm>
            <a:off x="5423775" y="4869160"/>
            <a:ext cx="1091569" cy="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21" name="Content Placeholder 2">
            <a:extLst>
              <a:ext uri="{FF2B5EF4-FFF2-40B4-BE49-F238E27FC236}">
                <a16:creationId xmlns:a16="http://schemas.microsoft.com/office/drawing/2014/main" id="{9C6BBF93-56DD-53D0-17F4-3F096AC719E1}"/>
              </a:ext>
            </a:extLst>
          </p:cNvPr>
          <p:cNvSpPr>
            <a:spLocks noGrp="1"/>
          </p:cNvSpPr>
          <p:nvPr>
            <p:ph idx="1"/>
          </p:nvPr>
        </p:nvSpPr>
        <p:spPr>
          <a:xfrm>
            <a:off x="4476343" y="4137640"/>
            <a:ext cx="6679692" cy="1463040"/>
          </a:xfrm>
        </p:spPr>
        <p:txBody>
          <a:bodyPr vert="horz" lIns="68580" tIns="34290" rIns="68580" bIns="34290" rtlCol="0" anchor="ctr">
            <a:normAutofit/>
          </a:bodyPr>
          <a:lstStyle/>
          <a:p>
            <a:pPr marL="0" indent="0">
              <a:buNone/>
            </a:pPr>
            <a:r>
              <a:rPr lang="en-US" sz="1600" dirty="0"/>
              <a:t>Click here</a:t>
            </a:r>
          </a:p>
        </p:txBody>
      </p:sp>
    </p:spTree>
    <p:extLst>
      <p:ext uri="{BB962C8B-B14F-4D97-AF65-F5344CB8AC3E}">
        <p14:creationId xmlns:p14="http://schemas.microsoft.com/office/powerpoint/2010/main" val="1138031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6"/>
                                        </p:tgtEl>
                                      </p:cBhvr>
                                    </p:animEffect>
                                    <p:set>
                                      <p:cBhvr>
                                        <p:cTn id="10" dur="1" fill="hold">
                                          <p:stCondLst>
                                            <p:cond delay="499"/>
                                          </p:stCondLst>
                                        </p:cTn>
                                        <p:tgtEl>
                                          <p:spTgt spid="6"/>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5"/>
                                        </p:tgtEl>
                                      </p:cBhvr>
                                    </p:animEffect>
                                    <p:set>
                                      <p:cBhvr>
                                        <p:cTn id="13" dur="1" fill="hold">
                                          <p:stCondLst>
                                            <p:cond delay="499"/>
                                          </p:stCondLst>
                                        </p:cTn>
                                        <p:tgtEl>
                                          <p:spTgt spid="5"/>
                                        </p:tgtEl>
                                        <p:attrNameLst>
                                          <p:attrName>style.visibility</p:attrName>
                                        </p:attrNameLst>
                                      </p:cBhvr>
                                      <p:to>
                                        <p:strVal val="hidden"/>
                                      </p:to>
                                    </p:set>
                                  </p:childTnLst>
                                </p:cTn>
                              </p:par>
                              <p:par>
                                <p:cTn id="14" presetID="10" presetClass="entr" presetSubtype="0"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10" presetClass="entr" presetSubtype="0" fill="hold"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fade">
                                      <p:cBhvr>
                                        <p:cTn id="24" dur="500"/>
                                        <p:tgtEl>
                                          <p:spTgt spid="17"/>
                                        </p:tgtEl>
                                      </p:cBhvr>
                                    </p:animEffect>
                                  </p:childTnLst>
                                </p:cTn>
                              </p:par>
                              <p:par>
                                <p:cTn id="25" presetID="10" presetClass="entr" presetSubtype="0" fill="hold" nodeType="with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fade">
                                      <p:cBhvr>
                                        <p:cTn id="32" dur="500"/>
                                        <p:tgtEl>
                                          <p:spTgt spid="19"/>
                                        </p:tgtEl>
                                      </p:cBhvr>
                                    </p:animEffect>
                                  </p:childTnLst>
                                </p:cTn>
                              </p:par>
                              <p:par>
                                <p:cTn id="33" presetID="10" presetClass="entr" presetSubtype="0" fill="hold" nodeType="withEffect">
                                  <p:stCondLst>
                                    <p:cond delay="0"/>
                                  </p:stCondLst>
                                  <p:childTnLst>
                                    <p:set>
                                      <p:cBhvr>
                                        <p:cTn id="34" dur="1" fill="hold">
                                          <p:stCondLst>
                                            <p:cond delay="0"/>
                                          </p:stCondLst>
                                        </p:cTn>
                                        <p:tgtEl>
                                          <p:spTgt spid="20"/>
                                        </p:tgtEl>
                                        <p:attrNameLst>
                                          <p:attrName>style.visibility</p:attrName>
                                        </p:attrNameLst>
                                      </p:cBhvr>
                                      <p:to>
                                        <p:strVal val="visible"/>
                                      </p:to>
                                    </p:set>
                                    <p:animEffect transition="in" filter="fade">
                                      <p:cBhvr>
                                        <p:cTn id="35" dur="500"/>
                                        <p:tgtEl>
                                          <p:spTgt spid="20"/>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1">
                                            <p:txEl>
                                              <p:pRg st="0" end="0"/>
                                            </p:txEl>
                                          </p:spTgt>
                                        </p:tgtEl>
                                        <p:attrNameLst>
                                          <p:attrName>style.visibility</p:attrName>
                                        </p:attrNameLst>
                                      </p:cBhvr>
                                      <p:to>
                                        <p:strVal val="visible"/>
                                      </p:to>
                                    </p:set>
                                    <p:animEffect transition="in" filter="fade">
                                      <p:cBhvr>
                                        <p:cTn id="38" dur="500"/>
                                        <p:tgtEl>
                                          <p:spTgt spid="21">
                                            <p:txEl>
                                              <p:pRg st="0" end="0"/>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3"/>
                                        </p:tgtEl>
                                        <p:attrNameLst>
                                          <p:attrName>style.visibility</p:attrName>
                                        </p:attrNameLst>
                                      </p:cBhvr>
                                      <p:to>
                                        <p:strVal val="visible"/>
                                      </p:to>
                                    </p:set>
                                    <p:animEffect transition="in" filter="fade">
                                      <p:cBhvr>
                                        <p:cTn id="41"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2" grpId="0"/>
      <p:bldP spid="23" grpId="0" animBg="1"/>
      <p:bldP spid="2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419872" y="502920"/>
            <a:ext cx="5373168" cy="1463040"/>
          </a:xfrm>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762F5356-BAD5-8069-1A70-EF927001E6F8}"/>
              </a:ext>
            </a:extLst>
          </p:cNvPr>
          <p:cNvPicPr>
            <a:picLocks noChangeAspect="1"/>
          </p:cNvPicPr>
          <p:nvPr/>
        </p:nvPicPr>
        <p:blipFill>
          <a:blip r:embed="rId5"/>
          <a:stretch>
            <a:fillRect/>
          </a:stretch>
        </p:blipFill>
        <p:spPr>
          <a:xfrm>
            <a:off x="3264407" y="1982779"/>
            <a:ext cx="5806235" cy="3503518"/>
          </a:xfrm>
          <a:prstGeom prst="rect">
            <a:avLst/>
          </a:prstGeom>
        </p:spPr>
      </p:pic>
      <p:cxnSp>
        <p:nvCxnSpPr>
          <p:cNvPr id="16" name="Straight Arrow Connector 15">
            <a:extLst>
              <a:ext uri="{FF2B5EF4-FFF2-40B4-BE49-F238E27FC236}">
                <a16:creationId xmlns:a16="http://schemas.microsoft.com/office/drawing/2014/main" id="{F39F72B7-4A8F-2754-E8DC-436FBCDBD61A}"/>
              </a:ext>
            </a:extLst>
          </p:cNvPr>
          <p:cNvCxnSpPr>
            <a:cxnSpLocks/>
          </p:cNvCxnSpPr>
          <p:nvPr/>
        </p:nvCxnSpPr>
        <p:spPr>
          <a:xfrm>
            <a:off x="3419872" y="3284984"/>
            <a:ext cx="1266609" cy="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pic>
        <p:nvPicPr>
          <p:cNvPr id="25" name="Picture 24">
            <a:extLst>
              <a:ext uri="{FF2B5EF4-FFF2-40B4-BE49-F238E27FC236}">
                <a16:creationId xmlns:a16="http://schemas.microsoft.com/office/drawing/2014/main" id="{90156FBE-4EB8-7584-0C9F-8B18427E6365}"/>
              </a:ext>
            </a:extLst>
          </p:cNvPr>
          <p:cNvPicPr>
            <a:picLocks noChangeAspect="1"/>
          </p:cNvPicPr>
          <p:nvPr/>
        </p:nvPicPr>
        <p:blipFill>
          <a:blip r:embed="rId6"/>
          <a:stretch>
            <a:fillRect/>
          </a:stretch>
        </p:blipFill>
        <p:spPr>
          <a:xfrm>
            <a:off x="1614182" y="2243868"/>
            <a:ext cx="6817945" cy="2930144"/>
          </a:xfrm>
          <a:prstGeom prst="rect">
            <a:avLst/>
          </a:prstGeom>
        </p:spPr>
      </p:pic>
      <p:cxnSp>
        <p:nvCxnSpPr>
          <p:cNvPr id="26" name="Straight Arrow Connector 25">
            <a:extLst>
              <a:ext uri="{FF2B5EF4-FFF2-40B4-BE49-F238E27FC236}">
                <a16:creationId xmlns:a16="http://schemas.microsoft.com/office/drawing/2014/main" id="{32A9A1A5-A208-F26F-BEA7-9B02EAC3F527}"/>
              </a:ext>
            </a:extLst>
          </p:cNvPr>
          <p:cNvCxnSpPr>
            <a:cxnSpLocks/>
          </p:cNvCxnSpPr>
          <p:nvPr/>
        </p:nvCxnSpPr>
        <p:spPr>
          <a:xfrm flipV="1">
            <a:off x="2771800" y="4149080"/>
            <a:ext cx="0" cy="1224136"/>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pic>
        <p:nvPicPr>
          <p:cNvPr id="29" name="Picture 28">
            <a:extLst>
              <a:ext uri="{FF2B5EF4-FFF2-40B4-BE49-F238E27FC236}">
                <a16:creationId xmlns:a16="http://schemas.microsoft.com/office/drawing/2014/main" id="{8DEEB254-3C50-3437-FB54-9B2A6A06544B}"/>
              </a:ext>
            </a:extLst>
          </p:cNvPr>
          <p:cNvPicPr>
            <a:picLocks noChangeAspect="1"/>
          </p:cNvPicPr>
          <p:nvPr/>
        </p:nvPicPr>
        <p:blipFill>
          <a:blip r:embed="rId7"/>
          <a:stretch>
            <a:fillRect/>
          </a:stretch>
        </p:blipFill>
        <p:spPr>
          <a:xfrm>
            <a:off x="1857717" y="2286544"/>
            <a:ext cx="6270185" cy="3892327"/>
          </a:xfrm>
          <a:prstGeom prst="rect">
            <a:avLst/>
          </a:prstGeom>
        </p:spPr>
      </p:pic>
      <p:cxnSp>
        <p:nvCxnSpPr>
          <p:cNvPr id="30" name="Straight Arrow Connector 29">
            <a:extLst>
              <a:ext uri="{FF2B5EF4-FFF2-40B4-BE49-F238E27FC236}">
                <a16:creationId xmlns:a16="http://schemas.microsoft.com/office/drawing/2014/main" id="{955442DE-CF4B-EC4F-5AB8-62147CCD92F1}"/>
              </a:ext>
            </a:extLst>
          </p:cNvPr>
          <p:cNvCxnSpPr>
            <a:cxnSpLocks/>
          </p:cNvCxnSpPr>
          <p:nvPr/>
        </p:nvCxnSpPr>
        <p:spPr>
          <a:xfrm flipH="1">
            <a:off x="7092280" y="4365104"/>
            <a:ext cx="1100451" cy="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34" name="Straight Arrow Connector 33">
            <a:extLst>
              <a:ext uri="{FF2B5EF4-FFF2-40B4-BE49-F238E27FC236}">
                <a16:creationId xmlns:a16="http://schemas.microsoft.com/office/drawing/2014/main" id="{73C42A11-6680-7662-0C6A-2A54FF26A5B1}"/>
              </a:ext>
            </a:extLst>
          </p:cNvPr>
          <p:cNvCxnSpPr>
            <a:cxnSpLocks/>
          </p:cNvCxnSpPr>
          <p:nvPr/>
        </p:nvCxnSpPr>
        <p:spPr>
          <a:xfrm flipH="1">
            <a:off x="7767237" y="4509120"/>
            <a:ext cx="549179" cy="1071436"/>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pic>
        <p:nvPicPr>
          <p:cNvPr id="40" name="Picture 39">
            <a:extLst>
              <a:ext uri="{FF2B5EF4-FFF2-40B4-BE49-F238E27FC236}">
                <a16:creationId xmlns:a16="http://schemas.microsoft.com/office/drawing/2014/main" id="{8808046D-6398-7D8B-A887-1AB6F5CECA8F}"/>
              </a:ext>
            </a:extLst>
          </p:cNvPr>
          <p:cNvPicPr>
            <a:picLocks noChangeAspect="1"/>
          </p:cNvPicPr>
          <p:nvPr/>
        </p:nvPicPr>
        <p:blipFill>
          <a:blip r:embed="rId8"/>
          <a:stretch>
            <a:fillRect/>
          </a:stretch>
        </p:blipFill>
        <p:spPr>
          <a:xfrm>
            <a:off x="2141218" y="1982779"/>
            <a:ext cx="6396753" cy="4204859"/>
          </a:xfrm>
          <a:prstGeom prst="rect">
            <a:avLst/>
          </a:prstGeom>
        </p:spPr>
      </p:pic>
      <p:sp>
        <p:nvSpPr>
          <p:cNvPr id="41" name="Content Placeholder 2">
            <a:extLst>
              <a:ext uri="{FF2B5EF4-FFF2-40B4-BE49-F238E27FC236}">
                <a16:creationId xmlns:a16="http://schemas.microsoft.com/office/drawing/2014/main" id="{1DD97278-9433-180C-01E8-3A915AD40CF0}"/>
              </a:ext>
            </a:extLst>
          </p:cNvPr>
          <p:cNvSpPr>
            <a:spLocks noGrp="1"/>
          </p:cNvSpPr>
          <p:nvPr>
            <p:ph idx="1"/>
          </p:nvPr>
        </p:nvSpPr>
        <p:spPr>
          <a:xfrm>
            <a:off x="266371" y="2858203"/>
            <a:ext cx="3182691" cy="3320668"/>
          </a:xfrm>
        </p:spPr>
        <p:txBody>
          <a:bodyPr>
            <a:normAutofit/>
          </a:bodyPr>
          <a:lstStyle/>
          <a:p>
            <a:pPr marL="0" indent="0">
              <a:buNone/>
            </a:pPr>
            <a:r>
              <a:rPr lang="en-GB" sz="1900" dirty="0"/>
              <a:t>Make up (12 digits)or use your own phone number</a:t>
            </a:r>
          </a:p>
        </p:txBody>
      </p:sp>
      <p:cxnSp>
        <p:nvCxnSpPr>
          <p:cNvPr id="42" name="Straight Arrow Connector 41">
            <a:extLst>
              <a:ext uri="{FF2B5EF4-FFF2-40B4-BE49-F238E27FC236}">
                <a16:creationId xmlns:a16="http://schemas.microsoft.com/office/drawing/2014/main" id="{2F0D8BB9-8BED-9827-5EBD-A1E4030F972E}"/>
              </a:ext>
            </a:extLst>
          </p:cNvPr>
          <p:cNvCxnSpPr>
            <a:cxnSpLocks/>
          </p:cNvCxnSpPr>
          <p:nvPr/>
        </p:nvCxnSpPr>
        <p:spPr>
          <a:xfrm>
            <a:off x="6167524" y="5269347"/>
            <a:ext cx="1197719" cy="366498"/>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649205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par>
                                <p:cTn id="8" presetID="10" presetClass="entr" presetSubtype="0" fill="hold" nodeType="withEffect">
                                  <p:stCondLst>
                                    <p:cond delay="0"/>
                                  </p:stCondLst>
                                  <p:childTnLst>
                                    <p:set>
                                      <p:cBhvr>
                                        <p:cTn id="9" dur="1" fill="hold">
                                          <p:stCondLst>
                                            <p:cond delay="0"/>
                                          </p:stCondLst>
                                        </p:cTn>
                                        <p:tgtEl>
                                          <p:spTgt spid="30"/>
                                        </p:tgtEl>
                                        <p:attrNameLst>
                                          <p:attrName>style.visibility</p:attrName>
                                        </p:attrNameLst>
                                      </p:cBhvr>
                                      <p:to>
                                        <p:strVal val="visible"/>
                                      </p:to>
                                    </p:set>
                                    <p:animEffect transition="in" filter="fade">
                                      <p:cBhvr>
                                        <p:cTn id="10" dur="500"/>
                                        <p:tgtEl>
                                          <p:spTgt spid="30"/>
                                        </p:tgtEl>
                                      </p:cBhvr>
                                    </p:animEffect>
                                  </p:childTnLst>
                                </p:cTn>
                              </p:par>
                              <p:par>
                                <p:cTn id="11" presetID="10" presetClass="entr" presetSubtype="0" fill="hold" nodeType="withEffect">
                                  <p:stCondLst>
                                    <p:cond delay="0"/>
                                  </p:stCondLst>
                                  <p:childTnLst>
                                    <p:set>
                                      <p:cBhvr>
                                        <p:cTn id="12" dur="1" fill="hold">
                                          <p:stCondLst>
                                            <p:cond delay="0"/>
                                          </p:stCondLst>
                                        </p:cTn>
                                        <p:tgtEl>
                                          <p:spTgt spid="34"/>
                                        </p:tgtEl>
                                        <p:attrNameLst>
                                          <p:attrName>style.visibility</p:attrName>
                                        </p:attrNameLst>
                                      </p:cBhvr>
                                      <p:to>
                                        <p:strVal val="visible"/>
                                      </p:to>
                                    </p:set>
                                    <p:animEffect transition="in" filter="fade">
                                      <p:cBhvr>
                                        <p:cTn id="13" dur="500"/>
                                        <p:tgtEl>
                                          <p:spTgt spid="3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40"/>
                                        </p:tgtEl>
                                        <p:attrNameLst>
                                          <p:attrName>style.visibility</p:attrName>
                                        </p:attrNameLst>
                                      </p:cBhvr>
                                      <p:to>
                                        <p:strVal val="visible"/>
                                      </p:to>
                                    </p:set>
                                    <p:animEffect transition="in" filter="fade">
                                      <p:cBhvr>
                                        <p:cTn id="18" dur="500"/>
                                        <p:tgtEl>
                                          <p:spTgt spid="4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1">
                                            <p:txEl>
                                              <p:pRg st="0" end="0"/>
                                            </p:txEl>
                                          </p:spTgt>
                                        </p:tgtEl>
                                        <p:attrNameLst>
                                          <p:attrName>style.visibility</p:attrName>
                                        </p:attrNameLst>
                                      </p:cBhvr>
                                      <p:to>
                                        <p:strVal val="visible"/>
                                      </p:to>
                                    </p:set>
                                    <p:animEffect transition="in" filter="fade">
                                      <p:cBhvr>
                                        <p:cTn id="21" dur="500"/>
                                        <p:tgtEl>
                                          <p:spTgt spid="41">
                                            <p:txEl>
                                              <p:pRg st="0" end="0"/>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42"/>
                                        </p:tgtEl>
                                        <p:attrNameLst>
                                          <p:attrName>style.visibility</p:attrName>
                                        </p:attrNameLst>
                                      </p:cBhvr>
                                      <p:to>
                                        <p:strVal val="visible"/>
                                      </p:to>
                                    </p:set>
                                    <p:animEffect transition="in" filter="fade">
                                      <p:cBhvr>
                                        <p:cTn id="24"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419872" y="502920"/>
            <a:ext cx="5373168" cy="1463040"/>
          </a:xfrm>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A86DBC8-4F87-6C56-C9CC-46326C5996D8}"/>
              </a:ext>
            </a:extLst>
          </p:cNvPr>
          <p:cNvPicPr>
            <a:picLocks noChangeAspect="1"/>
          </p:cNvPicPr>
          <p:nvPr/>
        </p:nvPicPr>
        <p:blipFill>
          <a:blip r:embed="rId5"/>
          <a:stretch>
            <a:fillRect/>
          </a:stretch>
        </p:blipFill>
        <p:spPr>
          <a:xfrm>
            <a:off x="2581940" y="2468880"/>
            <a:ext cx="5953984" cy="1851641"/>
          </a:xfrm>
          <a:prstGeom prst="rect">
            <a:avLst/>
          </a:prstGeom>
        </p:spPr>
      </p:pic>
      <p:cxnSp>
        <p:nvCxnSpPr>
          <p:cNvPr id="7" name="Straight Arrow Connector 6">
            <a:extLst>
              <a:ext uri="{FF2B5EF4-FFF2-40B4-BE49-F238E27FC236}">
                <a16:creationId xmlns:a16="http://schemas.microsoft.com/office/drawing/2014/main" id="{8DAAD7F7-3B2C-BFE3-8F7B-5AEC4A1FE127}"/>
              </a:ext>
            </a:extLst>
          </p:cNvPr>
          <p:cNvCxnSpPr>
            <a:cxnSpLocks/>
          </p:cNvCxnSpPr>
          <p:nvPr/>
        </p:nvCxnSpPr>
        <p:spPr>
          <a:xfrm>
            <a:off x="1403648" y="3114680"/>
            <a:ext cx="1512168" cy="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pic>
        <p:nvPicPr>
          <p:cNvPr id="18" name="Picture 17">
            <a:extLst>
              <a:ext uri="{FF2B5EF4-FFF2-40B4-BE49-F238E27FC236}">
                <a16:creationId xmlns:a16="http://schemas.microsoft.com/office/drawing/2014/main" id="{2EE6227A-FFED-193B-1563-D239A5C989AA}"/>
              </a:ext>
            </a:extLst>
          </p:cNvPr>
          <p:cNvPicPr>
            <a:picLocks noChangeAspect="1"/>
          </p:cNvPicPr>
          <p:nvPr/>
        </p:nvPicPr>
        <p:blipFill>
          <a:blip r:embed="rId6"/>
          <a:stretch>
            <a:fillRect/>
          </a:stretch>
        </p:blipFill>
        <p:spPr>
          <a:xfrm>
            <a:off x="2246527" y="2231628"/>
            <a:ext cx="6569871" cy="3982175"/>
          </a:xfrm>
          <a:prstGeom prst="rect">
            <a:avLst/>
          </a:prstGeom>
        </p:spPr>
      </p:pic>
      <p:sp>
        <p:nvSpPr>
          <p:cNvPr id="19" name="Content Placeholder 2">
            <a:extLst>
              <a:ext uri="{FF2B5EF4-FFF2-40B4-BE49-F238E27FC236}">
                <a16:creationId xmlns:a16="http://schemas.microsoft.com/office/drawing/2014/main" id="{23852507-12E7-57C3-54A5-A114817A1A5E}"/>
              </a:ext>
            </a:extLst>
          </p:cNvPr>
          <p:cNvSpPr>
            <a:spLocks noGrp="1"/>
          </p:cNvSpPr>
          <p:nvPr>
            <p:ph idx="1"/>
          </p:nvPr>
        </p:nvSpPr>
        <p:spPr>
          <a:xfrm>
            <a:off x="401449" y="2693157"/>
            <a:ext cx="3182691" cy="3320668"/>
          </a:xfrm>
        </p:spPr>
        <p:txBody>
          <a:bodyPr>
            <a:normAutofit/>
          </a:bodyPr>
          <a:lstStyle/>
          <a:p>
            <a:pPr marL="0" indent="0">
              <a:buNone/>
            </a:pPr>
            <a:r>
              <a:rPr lang="en-GB" sz="1900" dirty="0"/>
              <a:t>Paste your brands website here</a:t>
            </a:r>
          </a:p>
        </p:txBody>
      </p:sp>
      <p:cxnSp>
        <p:nvCxnSpPr>
          <p:cNvPr id="20" name="Straight Arrow Connector 19">
            <a:extLst>
              <a:ext uri="{FF2B5EF4-FFF2-40B4-BE49-F238E27FC236}">
                <a16:creationId xmlns:a16="http://schemas.microsoft.com/office/drawing/2014/main" id="{D4152F06-F5AF-C5F5-C70A-A4361CD3F2BF}"/>
              </a:ext>
            </a:extLst>
          </p:cNvPr>
          <p:cNvCxnSpPr>
            <a:cxnSpLocks/>
          </p:cNvCxnSpPr>
          <p:nvPr/>
        </p:nvCxnSpPr>
        <p:spPr>
          <a:xfrm>
            <a:off x="585728" y="5229200"/>
            <a:ext cx="1815348" cy="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22" name="Content Placeholder 2">
            <a:extLst>
              <a:ext uri="{FF2B5EF4-FFF2-40B4-BE49-F238E27FC236}">
                <a16:creationId xmlns:a16="http://schemas.microsoft.com/office/drawing/2014/main" id="{A7233005-0D94-2A35-FCBF-B4D7B1DD08DB}"/>
              </a:ext>
            </a:extLst>
          </p:cNvPr>
          <p:cNvSpPr txBox="1">
            <a:spLocks/>
          </p:cNvSpPr>
          <p:nvPr/>
        </p:nvSpPr>
        <p:spPr>
          <a:xfrm>
            <a:off x="41971" y="4819137"/>
            <a:ext cx="3182691" cy="332066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900" dirty="0"/>
              <a:t>Lets look at geographics</a:t>
            </a:r>
          </a:p>
        </p:txBody>
      </p:sp>
    </p:spTree>
    <p:extLst>
      <p:ext uri="{BB962C8B-B14F-4D97-AF65-F5344CB8AC3E}">
        <p14:creationId xmlns:p14="http://schemas.microsoft.com/office/powerpoint/2010/main" val="1832857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19">
                                            <p:txEl>
                                              <p:pRg st="0" end="0"/>
                                            </p:txEl>
                                          </p:spTgt>
                                        </p:tgtEl>
                                      </p:cBhvr>
                                    </p:animEffect>
                                    <p:set>
                                      <p:cBhvr>
                                        <p:cTn id="10" dur="1" fill="hold">
                                          <p:stCondLst>
                                            <p:cond delay="499"/>
                                          </p:stCondLst>
                                        </p:cTn>
                                        <p:tgtEl>
                                          <p:spTgt spid="19">
                                            <p:txEl>
                                              <p:pRg st="0" end="0"/>
                                            </p:txEl>
                                          </p:spTgt>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6"/>
                                        </p:tgtEl>
                                      </p:cBhvr>
                                    </p:animEffect>
                                    <p:set>
                                      <p:cBhvr>
                                        <p:cTn id="13" dur="1" fill="hold">
                                          <p:stCondLst>
                                            <p:cond delay="499"/>
                                          </p:stCondLst>
                                        </p:cTn>
                                        <p:tgtEl>
                                          <p:spTgt spid="6"/>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fade">
                                      <p:cBhvr>
                                        <p:cTn id="18" dur="500"/>
                                        <p:tgtEl>
                                          <p:spTgt spid="18"/>
                                        </p:tgtEl>
                                      </p:cBhvr>
                                    </p:animEffect>
                                  </p:childTnLst>
                                </p:cTn>
                              </p:par>
                              <p:par>
                                <p:cTn id="19" presetID="10" presetClass="entr" presetSubtype="0"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fade">
                                      <p:cBhvr>
                                        <p:cTn id="2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P spid="2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419872" y="502920"/>
            <a:ext cx="5373168" cy="1463040"/>
          </a:xfrm>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ABEBB45-F554-2C6E-B097-E23C904B90B5}"/>
              </a:ext>
            </a:extLst>
          </p:cNvPr>
          <p:cNvSpPr txBox="1"/>
          <p:nvPr/>
        </p:nvSpPr>
        <p:spPr>
          <a:xfrm>
            <a:off x="3491880" y="2060922"/>
            <a:ext cx="4927878" cy="954107"/>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r>
              <a:rPr lang="en-GB" dirty="0"/>
              <a:t>Type in the chat box what are the top 3 country's that generate traffic for your brands website?</a:t>
            </a:r>
          </a:p>
          <a:p>
            <a:endParaRPr lang="en-GB" dirty="0">
              <a:latin typeface="Abadi" panose="020B0604020202020204" pitchFamily="34" charset="0"/>
            </a:endParaRPr>
          </a:p>
        </p:txBody>
      </p:sp>
      <p:pic>
        <p:nvPicPr>
          <p:cNvPr id="8" name="Picture 7">
            <a:extLst>
              <a:ext uri="{FF2B5EF4-FFF2-40B4-BE49-F238E27FC236}">
                <a16:creationId xmlns:a16="http://schemas.microsoft.com/office/drawing/2014/main" id="{292EB8E9-E31D-E1C8-6680-9247385A8AFC}"/>
              </a:ext>
            </a:extLst>
          </p:cNvPr>
          <p:cNvPicPr>
            <a:picLocks noChangeAspect="1"/>
          </p:cNvPicPr>
          <p:nvPr/>
        </p:nvPicPr>
        <p:blipFill>
          <a:blip r:embed="rId5"/>
          <a:stretch>
            <a:fillRect/>
          </a:stretch>
        </p:blipFill>
        <p:spPr>
          <a:xfrm>
            <a:off x="1907704" y="3133998"/>
            <a:ext cx="5184576" cy="3154869"/>
          </a:xfrm>
          <a:prstGeom prst="rect">
            <a:avLst/>
          </a:prstGeom>
        </p:spPr>
      </p:pic>
      <p:cxnSp>
        <p:nvCxnSpPr>
          <p:cNvPr id="12" name="Straight Arrow Connector 11">
            <a:extLst>
              <a:ext uri="{FF2B5EF4-FFF2-40B4-BE49-F238E27FC236}">
                <a16:creationId xmlns:a16="http://schemas.microsoft.com/office/drawing/2014/main" id="{049B0161-2520-DB04-CB70-8F4F637526FA}"/>
              </a:ext>
            </a:extLst>
          </p:cNvPr>
          <p:cNvCxnSpPr>
            <a:cxnSpLocks/>
          </p:cNvCxnSpPr>
          <p:nvPr/>
        </p:nvCxnSpPr>
        <p:spPr>
          <a:xfrm flipH="1" flipV="1">
            <a:off x="6804248" y="3628186"/>
            <a:ext cx="1167197" cy="169419"/>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17" name="TextBox 16">
            <a:extLst>
              <a:ext uri="{FF2B5EF4-FFF2-40B4-BE49-F238E27FC236}">
                <a16:creationId xmlns:a16="http://schemas.microsoft.com/office/drawing/2014/main" id="{0634D2DD-21F4-9CDD-6438-6950E01D26F5}"/>
              </a:ext>
            </a:extLst>
          </p:cNvPr>
          <p:cNvSpPr txBox="1"/>
          <p:nvPr/>
        </p:nvSpPr>
        <p:spPr>
          <a:xfrm>
            <a:off x="6985040" y="3842972"/>
            <a:ext cx="2154087" cy="1754326"/>
          </a:xfrm>
          <a:prstGeom prst="rect">
            <a:avLst/>
          </a:prstGeom>
          <a:noFill/>
        </p:spPr>
        <p:txBody>
          <a:bodyPr wrap="square">
            <a:spAutoFit/>
          </a:bodyPr>
          <a:lstStyle/>
          <a:p>
            <a:r>
              <a:rPr lang="en-GB" dirty="0"/>
              <a:t>Here you can change the time scales, is there any difference? For the change in traffic for different countries?</a:t>
            </a:r>
          </a:p>
        </p:txBody>
      </p:sp>
    </p:spTree>
    <p:extLst>
      <p:ext uri="{BB962C8B-B14F-4D97-AF65-F5344CB8AC3E}">
        <p14:creationId xmlns:p14="http://schemas.microsoft.com/office/powerpoint/2010/main" val="304911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419872" y="502920"/>
            <a:ext cx="5373168" cy="1463040"/>
          </a:xfrm>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EBEA714-E9CA-1118-6EF7-7E976895DE95}"/>
              </a:ext>
            </a:extLst>
          </p:cNvPr>
          <p:cNvPicPr>
            <a:picLocks noChangeAspect="1"/>
          </p:cNvPicPr>
          <p:nvPr/>
        </p:nvPicPr>
        <p:blipFill>
          <a:blip r:embed="rId5"/>
          <a:stretch>
            <a:fillRect/>
          </a:stretch>
        </p:blipFill>
        <p:spPr>
          <a:xfrm>
            <a:off x="2469752" y="2091670"/>
            <a:ext cx="6233367" cy="3717261"/>
          </a:xfrm>
          <a:prstGeom prst="rect">
            <a:avLst/>
          </a:prstGeom>
        </p:spPr>
      </p:pic>
      <p:cxnSp>
        <p:nvCxnSpPr>
          <p:cNvPr id="12" name="Straight Arrow Connector 11">
            <a:extLst>
              <a:ext uri="{FF2B5EF4-FFF2-40B4-BE49-F238E27FC236}">
                <a16:creationId xmlns:a16="http://schemas.microsoft.com/office/drawing/2014/main" id="{049B0161-2520-DB04-CB70-8F4F637526FA}"/>
              </a:ext>
            </a:extLst>
          </p:cNvPr>
          <p:cNvCxnSpPr>
            <a:cxnSpLocks/>
          </p:cNvCxnSpPr>
          <p:nvPr/>
        </p:nvCxnSpPr>
        <p:spPr>
          <a:xfrm flipV="1">
            <a:off x="1805372" y="2571750"/>
            <a:ext cx="4206788" cy="909985"/>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17" name="TextBox 16">
            <a:extLst>
              <a:ext uri="{FF2B5EF4-FFF2-40B4-BE49-F238E27FC236}">
                <a16:creationId xmlns:a16="http://schemas.microsoft.com/office/drawing/2014/main" id="{0634D2DD-21F4-9CDD-6438-6950E01D26F5}"/>
              </a:ext>
            </a:extLst>
          </p:cNvPr>
          <p:cNvSpPr txBox="1"/>
          <p:nvPr/>
        </p:nvSpPr>
        <p:spPr>
          <a:xfrm>
            <a:off x="107504" y="3500150"/>
            <a:ext cx="2658144" cy="120032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Lets add some of your brands competitors (it will make recommendations for you!</a:t>
            </a:r>
          </a:p>
        </p:txBody>
      </p:sp>
    </p:spTree>
    <p:extLst>
      <p:ext uri="{BB962C8B-B14F-4D97-AF65-F5344CB8AC3E}">
        <p14:creationId xmlns:p14="http://schemas.microsoft.com/office/powerpoint/2010/main" val="619163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419872" y="502920"/>
            <a:ext cx="5373168" cy="1463040"/>
          </a:xfrm>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shot of a computer&#10;&#10;Description automatically generated with medium confidence">
            <a:extLst>
              <a:ext uri="{FF2B5EF4-FFF2-40B4-BE49-F238E27FC236}">
                <a16:creationId xmlns:a16="http://schemas.microsoft.com/office/drawing/2014/main" id="{F1EDD110-C3DC-B4B4-84BA-F14400F4C3C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9054" r="41688" b="55660"/>
          <a:stretch/>
        </p:blipFill>
        <p:spPr>
          <a:xfrm>
            <a:off x="2656725" y="1786112"/>
            <a:ext cx="6014449" cy="3275390"/>
          </a:xfrm>
          <a:prstGeom prst="rect">
            <a:avLst/>
          </a:prstGeom>
        </p:spPr>
      </p:pic>
      <p:cxnSp>
        <p:nvCxnSpPr>
          <p:cNvPr id="12" name="Straight Arrow Connector 11">
            <a:extLst>
              <a:ext uri="{FF2B5EF4-FFF2-40B4-BE49-F238E27FC236}">
                <a16:creationId xmlns:a16="http://schemas.microsoft.com/office/drawing/2014/main" id="{049B0161-2520-DB04-CB70-8F4F637526FA}"/>
              </a:ext>
            </a:extLst>
          </p:cNvPr>
          <p:cNvCxnSpPr>
            <a:cxnSpLocks/>
          </p:cNvCxnSpPr>
          <p:nvPr/>
        </p:nvCxnSpPr>
        <p:spPr>
          <a:xfrm flipV="1">
            <a:off x="1805372" y="2852936"/>
            <a:ext cx="4494820" cy="628799"/>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17" name="TextBox 16">
            <a:extLst>
              <a:ext uri="{FF2B5EF4-FFF2-40B4-BE49-F238E27FC236}">
                <a16:creationId xmlns:a16="http://schemas.microsoft.com/office/drawing/2014/main" id="{0634D2DD-21F4-9CDD-6438-6950E01D26F5}"/>
              </a:ext>
            </a:extLst>
          </p:cNvPr>
          <p:cNvSpPr txBox="1"/>
          <p:nvPr/>
        </p:nvSpPr>
        <p:spPr>
          <a:xfrm>
            <a:off x="611560" y="3500150"/>
            <a:ext cx="2154087" cy="120032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Hover on each bar to see what the share of web traffic is for each country.</a:t>
            </a:r>
          </a:p>
        </p:txBody>
      </p:sp>
      <p:sp>
        <p:nvSpPr>
          <p:cNvPr id="7" name="TextBox 6">
            <a:extLst>
              <a:ext uri="{FF2B5EF4-FFF2-40B4-BE49-F238E27FC236}">
                <a16:creationId xmlns:a16="http://schemas.microsoft.com/office/drawing/2014/main" id="{1CA7F46E-7EE3-2535-EB5D-7416A7889BD7}"/>
              </a:ext>
            </a:extLst>
          </p:cNvPr>
          <p:cNvSpPr txBox="1"/>
          <p:nvPr/>
        </p:nvSpPr>
        <p:spPr>
          <a:xfrm>
            <a:off x="1779196" y="5319476"/>
            <a:ext cx="4927878" cy="646331"/>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Which countries is your brand strongest? Who are the biggest competitors? </a:t>
            </a:r>
          </a:p>
        </p:txBody>
      </p:sp>
    </p:spTree>
    <p:extLst>
      <p:ext uri="{BB962C8B-B14F-4D97-AF65-F5344CB8AC3E}">
        <p14:creationId xmlns:p14="http://schemas.microsoft.com/office/powerpoint/2010/main" val="432444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419872" y="502920"/>
            <a:ext cx="5373168" cy="1463040"/>
          </a:xfrm>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DD88613-8CF7-FD4C-96F4-737E9A77FC7A}"/>
              </a:ext>
            </a:extLst>
          </p:cNvPr>
          <p:cNvSpPr txBox="1"/>
          <p:nvPr/>
        </p:nvSpPr>
        <p:spPr>
          <a:xfrm>
            <a:off x="371227" y="2671514"/>
            <a:ext cx="2154087"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Now lets look at demographics</a:t>
            </a:r>
          </a:p>
        </p:txBody>
      </p:sp>
      <p:pic>
        <p:nvPicPr>
          <p:cNvPr id="15" name="Picture 14">
            <a:extLst>
              <a:ext uri="{FF2B5EF4-FFF2-40B4-BE49-F238E27FC236}">
                <a16:creationId xmlns:a16="http://schemas.microsoft.com/office/drawing/2014/main" id="{DAF9B653-FB2E-C2BA-CC28-91659E4F7EDC}"/>
              </a:ext>
            </a:extLst>
          </p:cNvPr>
          <p:cNvPicPr>
            <a:picLocks noChangeAspect="1"/>
          </p:cNvPicPr>
          <p:nvPr/>
        </p:nvPicPr>
        <p:blipFill>
          <a:blip r:embed="rId5"/>
          <a:stretch>
            <a:fillRect/>
          </a:stretch>
        </p:blipFill>
        <p:spPr>
          <a:xfrm>
            <a:off x="2765647" y="1905116"/>
            <a:ext cx="5362614" cy="3514751"/>
          </a:xfrm>
          <a:prstGeom prst="rect">
            <a:avLst/>
          </a:prstGeom>
        </p:spPr>
      </p:pic>
      <p:cxnSp>
        <p:nvCxnSpPr>
          <p:cNvPr id="4" name="Straight Arrow Connector 3">
            <a:extLst>
              <a:ext uri="{FF2B5EF4-FFF2-40B4-BE49-F238E27FC236}">
                <a16:creationId xmlns:a16="http://schemas.microsoft.com/office/drawing/2014/main" id="{2765527F-48CF-6B51-4016-510D8013DE56}"/>
              </a:ext>
            </a:extLst>
          </p:cNvPr>
          <p:cNvCxnSpPr>
            <a:cxnSpLocks/>
          </p:cNvCxnSpPr>
          <p:nvPr/>
        </p:nvCxnSpPr>
        <p:spPr>
          <a:xfrm>
            <a:off x="1979712" y="3111005"/>
            <a:ext cx="1008112" cy="93078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999205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419872" y="502920"/>
            <a:ext cx="5373168" cy="1463040"/>
          </a:xfrm>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DD88613-8CF7-FD4C-96F4-737E9A77FC7A}"/>
              </a:ext>
            </a:extLst>
          </p:cNvPr>
          <p:cNvSpPr txBox="1"/>
          <p:nvPr/>
        </p:nvSpPr>
        <p:spPr>
          <a:xfrm>
            <a:off x="611560" y="4990570"/>
            <a:ext cx="771090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top bar is gender</a:t>
            </a:r>
            <a:r>
              <a:rPr lang="en-GB" dirty="0">
                <a:solidFill>
                  <a:prstClr val="black"/>
                </a:solidFill>
                <a:latin typeface="Calibri" panose="020F0502020204030204"/>
              </a:rPr>
              <a:t> distribution the colour bars match each brand in the key</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46DAA8AE-1C6C-80D2-A3C3-CAB8F0C2C1C4}"/>
              </a:ext>
            </a:extLst>
          </p:cNvPr>
          <p:cNvPicPr>
            <a:picLocks noChangeAspect="1"/>
          </p:cNvPicPr>
          <p:nvPr/>
        </p:nvPicPr>
        <p:blipFill>
          <a:blip r:embed="rId5"/>
          <a:stretch>
            <a:fillRect/>
          </a:stretch>
        </p:blipFill>
        <p:spPr>
          <a:xfrm>
            <a:off x="744144" y="2304948"/>
            <a:ext cx="7441133" cy="2474010"/>
          </a:xfrm>
          <a:prstGeom prst="rect">
            <a:avLst/>
          </a:prstGeom>
        </p:spPr>
      </p:pic>
      <p:cxnSp>
        <p:nvCxnSpPr>
          <p:cNvPr id="4" name="Straight Arrow Connector 3">
            <a:extLst>
              <a:ext uri="{FF2B5EF4-FFF2-40B4-BE49-F238E27FC236}">
                <a16:creationId xmlns:a16="http://schemas.microsoft.com/office/drawing/2014/main" id="{2765527F-48CF-6B51-4016-510D8013DE56}"/>
              </a:ext>
            </a:extLst>
          </p:cNvPr>
          <p:cNvCxnSpPr>
            <a:cxnSpLocks/>
          </p:cNvCxnSpPr>
          <p:nvPr/>
        </p:nvCxnSpPr>
        <p:spPr>
          <a:xfrm flipH="1" flipV="1">
            <a:off x="6967823" y="4007154"/>
            <a:ext cx="72008" cy="101625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12" name="Straight Arrow Connector 11">
            <a:extLst>
              <a:ext uri="{FF2B5EF4-FFF2-40B4-BE49-F238E27FC236}">
                <a16:creationId xmlns:a16="http://schemas.microsoft.com/office/drawing/2014/main" id="{2EE3033B-F262-87FE-B54E-724633D836B0}"/>
              </a:ext>
            </a:extLst>
          </p:cNvPr>
          <p:cNvCxnSpPr>
            <a:cxnSpLocks/>
          </p:cNvCxnSpPr>
          <p:nvPr/>
        </p:nvCxnSpPr>
        <p:spPr>
          <a:xfrm flipH="1" flipV="1">
            <a:off x="6103727" y="4517653"/>
            <a:ext cx="864096" cy="489008"/>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pic>
        <p:nvPicPr>
          <p:cNvPr id="18" name="Picture 17">
            <a:extLst>
              <a:ext uri="{FF2B5EF4-FFF2-40B4-BE49-F238E27FC236}">
                <a16:creationId xmlns:a16="http://schemas.microsoft.com/office/drawing/2014/main" id="{D5291320-03EF-654F-CA08-70B52E5A7348}"/>
              </a:ext>
            </a:extLst>
          </p:cNvPr>
          <p:cNvPicPr>
            <a:picLocks noChangeAspect="1"/>
          </p:cNvPicPr>
          <p:nvPr/>
        </p:nvPicPr>
        <p:blipFill>
          <a:blip r:embed="rId6"/>
          <a:stretch>
            <a:fillRect/>
          </a:stretch>
        </p:blipFill>
        <p:spPr>
          <a:xfrm>
            <a:off x="680802" y="2498151"/>
            <a:ext cx="8106996" cy="2508510"/>
          </a:xfrm>
          <a:prstGeom prst="rect">
            <a:avLst/>
          </a:prstGeom>
        </p:spPr>
      </p:pic>
      <p:sp>
        <p:nvSpPr>
          <p:cNvPr id="19" name="TextBox 18">
            <a:extLst>
              <a:ext uri="{FF2B5EF4-FFF2-40B4-BE49-F238E27FC236}">
                <a16:creationId xmlns:a16="http://schemas.microsoft.com/office/drawing/2014/main" id="{338F1AF2-76E0-92A3-A3A7-FF670AEB5909}"/>
              </a:ext>
            </a:extLst>
          </p:cNvPr>
          <p:cNvSpPr txBox="1"/>
          <p:nvPr/>
        </p:nvSpPr>
        <p:spPr>
          <a:xfrm>
            <a:off x="1254990" y="5012015"/>
            <a:ext cx="771090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bottom bar shows ages of those that visit each brands websites</a:t>
            </a:r>
          </a:p>
        </p:txBody>
      </p:sp>
      <p:sp>
        <p:nvSpPr>
          <p:cNvPr id="20" name="TextBox 19">
            <a:extLst>
              <a:ext uri="{FF2B5EF4-FFF2-40B4-BE49-F238E27FC236}">
                <a16:creationId xmlns:a16="http://schemas.microsoft.com/office/drawing/2014/main" id="{22188411-B093-7114-072C-E75AC85F68BB}"/>
              </a:ext>
            </a:extLst>
          </p:cNvPr>
          <p:cNvSpPr txBox="1"/>
          <p:nvPr/>
        </p:nvSpPr>
        <p:spPr>
          <a:xfrm>
            <a:off x="955932" y="5611841"/>
            <a:ext cx="6784419" cy="646331"/>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What are the top 2 age ranges for your brand, is this what you expected? </a:t>
            </a:r>
          </a:p>
        </p:txBody>
      </p:sp>
    </p:spTree>
    <p:extLst>
      <p:ext uri="{BB962C8B-B14F-4D97-AF65-F5344CB8AC3E}">
        <p14:creationId xmlns:p14="http://schemas.microsoft.com/office/powerpoint/2010/main" val="1527962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5"/>
                                        </p:tgtEl>
                                      </p:cBhvr>
                                    </p:animEffect>
                                    <p:set>
                                      <p:cBhvr>
                                        <p:cTn id="10" dur="1" fill="hold">
                                          <p:stCondLst>
                                            <p:cond delay="499"/>
                                          </p:stCondLst>
                                        </p:cTn>
                                        <p:tgtEl>
                                          <p:spTgt spid="5"/>
                                        </p:tgtEl>
                                        <p:attrNameLst>
                                          <p:attrName>style.visibility</p:attrName>
                                        </p:attrNameLst>
                                      </p:cBhvr>
                                      <p:to>
                                        <p:strVal val="hidden"/>
                                      </p:to>
                                    </p:set>
                                  </p:childTnLst>
                                </p:cTn>
                              </p:par>
                              <p:par>
                                <p:cTn id="11" presetID="10" presetClass="exit" presetSubtype="0" fill="hold" grpId="0" nodeType="withEffect">
                                  <p:stCondLst>
                                    <p:cond delay="0"/>
                                  </p:stCondLst>
                                  <p:childTnLst>
                                    <p:animEffect transition="out" filter="fade">
                                      <p:cBhvr>
                                        <p:cTn id="12" dur="500"/>
                                        <p:tgtEl>
                                          <p:spTgt spid="6"/>
                                        </p:tgtEl>
                                      </p:cBhvr>
                                    </p:animEffect>
                                    <p:set>
                                      <p:cBhvr>
                                        <p:cTn id="13" dur="1" fill="hold">
                                          <p:stCondLst>
                                            <p:cond delay="499"/>
                                          </p:stCondLst>
                                        </p:cTn>
                                        <p:tgtEl>
                                          <p:spTgt spid="6"/>
                                        </p:tgtEl>
                                        <p:attrNameLst>
                                          <p:attrName>style.visibility</p:attrName>
                                        </p:attrNameLst>
                                      </p:cBhvr>
                                      <p:to>
                                        <p:strVal val="hidden"/>
                                      </p:to>
                                    </p:set>
                                  </p:childTnLst>
                                </p:cTn>
                              </p:par>
                              <p:par>
                                <p:cTn id="14" presetID="10" presetClass="exit" presetSubtype="0" fill="hold" nodeType="withEffect">
                                  <p:stCondLst>
                                    <p:cond delay="0"/>
                                  </p:stCondLst>
                                  <p:childTnLst>
                                    <p:animEffect transition="out" filter="fade">
                                      <p:cBhvr>
                                        <p:cTn id="15" dur="500"/>
                                        <p:tgtEl>
                                          <p:spTgt spid="12"/>
                                        </p:tgtEl>
                                      </p:cBhvr>
                                    </p:animEffect>
                                    <p:set>
                                      <p:cBhvr>
                                        <p:cTn id="16" dur="1" fill="hold">
                                          <p:stCondLst>
                                            <p:cond delay="499"/>
                                          </p:stCondLst>
                                        </p:cTn>
                                        <p:tgtEl>
                                          <p:spTgt spid="12"/>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fade">
                                      <p:cBhvr>
                                        <p:cTn id="21" dur="500"/>
                                        <p:tgtEl>
                                          <p:spTgt spid="1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9"/>
                                        </p:tgtEl>
                                        <p:attrNameLst>
                                          <p:attrName>style.visibility</p:attrName>
                                        </p:attrNameLst>
                                      </p:cBhvr>
                                      <p:to>
                                        <p:strVal val="visible"/>
                                      </p:to>
                                    </p:set>
                                    <p:animEffect transition="in" filter="fade">
                                      <p:cBhvr>
                                        <p:cTn id="24" dur="500"/>
                                        <p:tgtEl>
                                          <p:spTgt spid="19"/>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9" grpId="0"/>
      <p:bldP spid="20"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419872" y="502920"/>
            <a:ext cx="5373168" cy="1463040"/>
          </a:xfrm>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DD88613-8CF7-FD4C-96F4-737E9A77FC7A}"/>
              </a:ext>
            </a:extLst>
          </p:cNvPr>
          <p:cNvSpPr txBox="1"/>
          <p:nvPr/>
        </p:nvSpPr>
        <p:spPr>
          <a:xfrm>
            <a:off x="371227" y="2671514"/>
            <a:ext cx="2154087"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Now lets look at Audience</a:t>
            </a:r>
            <a:r>
              <a:rPr kumimoji="0" lang="en-GB" sz="1800" b="0" i="0" u="none" strike="noStrike" kern="1200" cap="none" spc="0" normalizeH="0" noProof="0" dirty="0">
                <a:ln>
                  <a:noFill/>
                </a:ln>
                <a:solidFill>
                  <a:prstClr val="black"/>
                </a:solidFill>
                <a:effectLst/>
                <a:uLnTx/>
                <a:uFillTx/>
                <a:latin typeface="Calibri" panose="020F0502020204030204"/>
                <a:ea typeface="+mn-ea"/>
                <a:cs typeface="+mn-cs"/>
              </a:rPr>
              <a:t> interests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5" name="Picture 14">
            <a:extLst>
              <a:ext uri="{FF2B5EF4-FFF2-40B4-BE49-F238E27FC236}">
                <a16:creationId xmlns:a16="http://schemas.microsoft.com/office/drawing/2014/main" id="{DAF9B653-FB2E-C2BA-CC28-91659E4F7EDC}"/>
              </a:ext>
            </a:extLst>
          </p:cNvPr>
          <p:cNvPicPr>
            <a:picLocks noChangeAspect="1"/>
          </p:cNvPicPr>
          <p:nvPr/>
        </p:nvPicPr>
        <p:blipFill>
          <a:blip r:embed="rId5"/>
          <a:stretch>
            <a:fillRect/>
          </a:stretch>
        </p:blipFill>
        <p:spPr>
          <a:xfrm>
            <a:off x="2765647" y="1905116"/>
            <a:ext cx="5362614" cy="3514751"/>
          </a:xfrm>
          <a:prstGeom prst="rect">
            <a:avLst/>
          </a:prstGeom>
        </p:spPr>
      </p:pic>
      <p:cxnSp>
        <p:nvCxnSpPr>
          <p:cNvPr id="4" name="Straight Arrow Connector 3">
            <a:extLst>
              <a:ext uri="{FF2B5EF4-FFF2-40B4-BE49-F238E27FC236}">
                <a16:creationId xmlns:a16="http://schemas.microsoft.com/office/drawing/2014/main" id="{2765527F-48CF-6B51-4016-510D8013DE56}"/>
              </a:ext>
            </a:extLst>
          </p:cNvPr>
          <p:cNvCxnSpPr>
            <a:cxnSpLocks/>
          </p:cNvCxnSpPr>
          <p:nvPr/>
        </p:nvCxnSpPr>
        <p:spPr>
          <a:xfrm>
            <a:off x="2021258" y="3345875"/>
            <a:ext cx="1008112" cy="93078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5" name="TextBox 4">
            <a:extLst>
              <a:ext uri="{FF2B5EF4-FFF2-40B4-BE49-F238E27FC236}">
                <a16:creationId xmlns:a16="http://schemas.microsoft.com/office/drawing/2014/main" id="{4D4FE64E-4326-250E-4B9B-94BFB980AC48}"/>
              </a:ext>
            </a:extLst>
          </p:cNvPr>
          <p:cNvSpPr txBox="1"/>
          <p:nvPr/>
        </p:nvSpPr>
        <p:spPr>
          <a:xfrm>
            <a:off x="434561" y="4458870"/>
            <a:ext cx="2154087"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Scroll down to “Browsing Habits”</a:t>
            </a:r>
          </a:p>
        </p:txBody>
      </p:sp>
    </p:spTree>
    <p:extLst>
      <p:ext uri="{BB962C8B-B14F-4D97-AF65-F5344CB8AC3E}">
        <p14:creationId xmlns:p14="http://schemas.microsoft.com/office/powerpoint/2010/main" val="2308041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419872" y="502920"/>
            <a:ext cx="5373168" cy="1463040"/>
          </a:xfrm>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DD88613-8CF7-FD4C-96F4-737E9A77FC7A}"/>
              </a:ext>
            </a:extLst>
          </p:cNvPr>
          <p:cNvSpPr txBox="1"/>
          <p:nvPr/>
        </p:nvSpPr>
        <p:spPr>
          <a:xfrm>
            <a:off x="611560" y="5612188"/>
            <a:ext cx="7560840" cy="92333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This shows us the key words and the types of subjects people who use this brands website also search for often and even search industry types to be more specific..</a:t>
            </a:r>
          </a:p>
        </p:txBody>
      </p:sp>
      <p:sp>
        <p:nvSpPr>
          <p:cNvPr id="5" name="TextBox 4">
            <a:extLst>
              <a:ext uri="{FF2B5EF4-FFF2-40B4-BE49-F238E27FC236}">
                <a16:creationId xmlns:a16="http://schemas.microsoft.com/office/drawing/2014/main" id="{4D4FE64E-4326-250E-4B9B-94BFB980AC48}"/>
              </a:ext>
            </a:extLst>
          </p:cNvPr>
          <p:cNvSpPr txBox="1"/>
          <p:nvPr/>
        </p:nvSpPr>
        <p:spPr>
          <a:xfrm>
            <a:off x="2615578" y="2423436"/>
            <a:ext cx="361184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Scroll down to “Browsing Habits”</a:t>
            </a:r>
          </a:p>
        </p:txBody>
      </p:sp>
      <p:pic>
        <p:nvPicPr>
          <p:cNvPr id="7" name="Picture 6">
            <a:extLst>
              <a:ext uri="{FF2B5EF4-FFF2-40B4-BE49-F238E27FC236}">
                <a16:creationId xmlns:a16="http://schemas.microsoft.com/office/drawing/2014/main" id="{ED276797-6CDB-E192-6B57-1011894A7608}"/>
              </a:ext>
            </a:extLst>
          </p:cNvPr>
          <p:cNvPicPr>
            <a:picLocks noChangeAspect="1"/>
          </p:cNvPicPr>
          <p:nvPr/>
        </p:nvPicPr>
        <p:blipFill>
          <a:blip r:embed="rId5"/>
          <a:stretch>
            <a:fillRect/>
          </a:stretch>
        </p:blipFill>
        <p:spPr>
          <a:xfrm>
            <a:off x="773274" y="2881273"/>
            <a:ext cx="7296455" cy="2461933"/>
          </a:xfrm>
          <a:prstGeom prst="rect">
            <a:avLst/>
          </a:prstGeom>
        </p:spPr>
      </p:pic>
      <p:cxnSp>
        <p:nvCxnSpPr>
          <p:cNvPr id="8" name="Straight Arrow Connector 7">
            <a:extLst>
              <a:ext uri="{FF2B5EF4-FFF2-40B4-BE49-F238E27FC236}">
                <a16:creationId xmlns:a16="http://schemas.microsoft.com/office/drawing/2014/main" id="{35633AFA-B99B-26D6-97E7-6F8F9B212BD2}"/>
              </a:ext>
            </a:extLst>
          </p:cNvPr>
          <p:cNvCxnSpPr>
            <a:cxnSpLocks/>
          </p:cNvCxnSpPr>
          <p:nvPr/>
        </p:nvCxnSpPr>
        <p:spPr>
          <a:xfrm flipH="1" flipV="1">
            <a:off x="3131840" y="5013176"/>
            <a:ext cx="792088" cy="599012"/>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3850708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419872" y="502920"/>
            <a:ext cx="5373168" cy="1463040"/>
          </a:xfrm>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D4FE64E-4326-250E-4B9B-94BFB980AC48}"/>
              </a:ext>
            </a:extLst>
          </p:cNvPr>
          <p:cNvSpPr txBox="1"/>
          <p:nvPr/>
        </p:nvSpPr>
        <p:spPr>
          <a:xfrm>
            <a:off x="446205" y="3232886"/>
            <a:ext cx="1629129" cy="1477328"/>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Now click on website performance and explore for 10 mins</a:t>
            </a:r>
          </a:p>
        </p:txBody>
      </p:sp>
      <p:pic>
        <p:nvPicPr>
          <p:cNvPr id="4" name="Picture 3">
            <a:extLst>
              <a:ext uri="{FF2B5EF4-FFF2-40B4-BE49-F238E27FC236}">
                <a16:creationId xmlns:a16="http://schemas.microsoft.com/office/drawing/2014/main" id="{4A49E37A-2F2F-CD80-5785-F5A73F98582E}"/>
              </a:ext>
            </a:extLst>
          </p:cNvPr>
          <p:cNvPicPr>
            <a:picLocks noChangeAspect="1"/>
          </p:cNvPicPr>
          <p:nvPr/>
        </p:nvPicPr>
        <p:blipFill>
          <a:blip r:embed="rId5"/>
          <a:stretch>
            <a:fillRect/>
          </a:stretch>
        </p:blipFill>
        <p:spPr>
          <a:xfrm>
            <a:off x="2201443" y="2167141"/>
            <a:ext cx="7260113" cy="3499706"/>
          </a:xfrm>
          <a:prstGeom prst="rect">
            <a:avLst/>
          </a:prstGeom>
        </p:spPr>
      </p:pic>
      <p:cxnSp>
        <p:nvCxnSpPr>
          <p:cNvPr id="8" name="Straight Arrow Connector 7">
            <a:extLst>
              <a:ext uri="{FF2B5EF4-FFF2-40B4-BE49-F238E27FC236}">
                <a16:creationId xmlns:a16="http://schemas.microsoft.com/office/drawing/2014/main" id="{35633AFA-B99B-26D6-97E7-6F8F9B212BD2}"/>
              </a:ext>
            </a:extLst>
          </p:cNvPr>
          <p:cNvCxnSpPr>
            <a:cxnSpLocks/>
            <a:stCxn id="5" idx="0"/>
          </p:cNvCxnSpPr>
          <p:nvPr/>
        </p:nvCxnSpPr>
        <p:spPr>
          <a:xfrm flipV="1">
            <a:off x="1260770" y="2852936"/>
            <a:ext cx="1150990" cy="37995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16" name="TextBox 15">
            <a:extLst>
              <a:ext uri="{FF2B5EF4-FFF2-40B4-BE49-F238E27FC236}">
                <a16:creationId xmlns:a16="http://schemas.microsoft.com/office/drawing/2014/main" id="{3F58DEF9-9836-A59F-6C8E-1F685802E4CB}"/>
              </a:ext>
            </a:extLst>
          </p:cNvPr>
          <p:cNvSpPr txBox="1"/>
          <p:nvPr/>
        </p:nvSpPr>
        <p:spPr>
          <a:xfrm>
            <a:off x="573284" y="5790431"/>
            <a:ext cx="7997431" cy="646331"/>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What is your brands global rank? Device distribution? Visit duration? Top and bottom social traffic, and advertising publishers, type up in the text box?.</a:t>
            </a:r>
          </a:p>
        </p:txBody>
      </p:sp>
    </p:spTree>
    <p:extLst>
      <p:ext uri="{BB962C8B-B14F-4D97-AF65-F5344CB8AC3E}">
        <p14:creationId xmlns:p14="http://schemas.microsoft.com/office/powerpoint/2010/main" val="676967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419872" y="502920"/>
            <a:ext cx="5373168" cy="1463040"/>
          </a:xfrm>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354AB5C-EF7E-8A65-2584-0651F68DBDF8}"/>
              </a:ext>
            </a:extLst>
          </p:cNvPr>
          <p:cNvSpPr txBox="1"/>
          <p:nvPr/>
        </p:nvSpPr>
        <p:spPr>
          <a:xfrm>
            <a:off x="539552" y="2860716"/>
            <a:ext cx="7920880" cy="1754326"/>
          </a:xfrm>
          <a:prstGeom prst="rect">
            <a:avLst/>
          </a:prstGeom>
          <a:noFill/>
        </p:spPr>
        <p:txBody>
          <a:bodyPr wrap="square">
            <a:spAutoFit/>
          </a:bodyPr>
          <a:lstStyle/>
          <a:p>
            <a:pPr marL="0" indent="0">
              <a:buNone/>
            </a:pPr>
            <a:r>
              <a:rPr lang="en-GB" sz="1800" dirty="0"/>
              <a:t>Continue to explore this website in your own time (the trial is only 7 days and will reduce to a limited version but will still allow you to access the geographics, demographics, behaviours and some reduced website performance information</a:t>
            </a:r>
          </a:p>
          <a:p>
            <a:pPr marL="0" indent="0">
              <a:buNone/>
            </a:pPr>
            <a:endParaRPr lang="en-GB" dirty="0"/>
          </a:p>
          <a:p>
            <a:pPr marL="0" indent="0">
              <a:buNone/>
            </a:pPr>
            <a:r>
              <a:rPr lang="en-GB" dirty="0"/>
              <a:t>B</a:t>
            </a:r>
            <a:r>
              <a:rPr lang="en-GB" sz="1800" dirty="0"/>
              <a:t>ut you can create new free trial by logging out and signing up with another email address (this will be an invaluable tool for assessment 1!)</a:t>
            </a:r>
          </a:p>
        </p:txBody>
      </p:sp>
    </p:spTree>
    <p:extLst>
      <p:ext uri="{BB962C8B-B14F-4D97-AF65-F5344CB8AC3E}">
        <p14:creationId xmlns:p14="http://schemas.microsoft.com/office/powerpoint/2010/main" val="17029293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79" y="347471"/>
            <a:ext cx="8325612"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3CF45E-781C-4624-A79A-4C7AEBB0D4E1}"/>
              </a:ext>
            </a:extLst>
          </p:cNvPr>
          <p:cNvSpPr>
            <a:spLocks noGrp="1"/>
          </p:cNvSpPr>
          <p:nvPr>
            <p:ph type="title"/>
          </p:nvPr>
        </p:nvSpPr>
        <p:spPr>
          <a:xfrm>
            <a:off x="628650" y="585216"/>
            <a:ext cx="7886700" cy="1325563"/>
          </a:xfrm>
        </p:spPr>
        <p:txBody>
          <a:bodyPr>
            <a:normAutofit/>
          </a:bodyPr>
          <a:lstStyle/>
          <a:p>
            <a:r>
              <a:rPr lang="en-GB">
                <a:solidFill>
                  <a:schemeClr val="bg1"/>
                </a:solidFill>
              </a:rPr>
              <a:t>Customer profiles</a:t>
            </a:r>
          </a:p>
        </p:txBody>
      </p:sp>
      <p:pic>
        <p:nvPicPr>
          <p:cNvPr id="4" name="Picture 3">
            <a:extLst>
              <a:ext uri="{FF2B5EF4-FFF2-40B4-BE49-F238E27FC236}">
                <a16:creationId xmlns:a16="http://schemas.microsoft.com/office/drawing/2014/main" id="{4DB940DB-0D50-77BE-C84F-E03268818033}"/>
              </a:ext>
            </a:extLst>
          </p:cNvPr>
          <p:cNvPicPr>
            <a:picLocks noChangeAspect="1"/>
          </p:cNvPicPr>
          <p:nvPr/>
        </p:nvPicPr>
        <p:blipFill rotWithShape="1">
          <a:blip r:embed="rId3"/>
          <a:srcRect l="14438" r="12086" b="1"/>
          <a:stretch/>
        </p:blipFill>
        <p:spPr>
          <a:xfrm>
            <a:off x="5384492" y="3791461"/>
            <a:ext cx="3759508" cy="2942065"/>
          </a:xfrm>
          <a:prstGeom prst="rect">
            <a:avLst/>
          </a:prstGeom>
        </p:spPr>
      </p:pic>
      <p:sp>
        <p:nvSpPr>
          <p:cNvPr id="3" name="Content Placeholder 2">
            <a:extLst>
              <a:ext uri="{FF2B5EF4-FFF2-40B4-BE49-F238E27FC236}">
                <a16:creationId xmlns:a16="http://schemas.microsoft.com/office/drawing/2014/main" id="{C29C6E86-0A22-4805-B7AA-8934C1294D33}"/>
              </a:ext>
            </a:extLst>
          </p:cNvPr>
          <p:cNvSpPr>
            <a:spLocks noGrp="1"/>
          </p:cNvSpPr>
          <p:nvPr>
            <p:ph idx="1"/>
          </p:nvPr>
        </p:nvSpPr>
        <p:spPr>
          <a:xfrm>
            <a:off x="226730" y="2704122"/>
            <a:ext cx="5157762" cy="4102647"/>
          </a:xfrm>
        </p:spPr>
        <p:txBody>
          <a:bodyPr anchor="ctr">
            <a:normAutofit lnSpcReduction="10000"/>
          </a:bodyPr>
          <a:lstStyle/>
          <a:p>
            <a:pPr marL="0" indent="0">
              <a:buNone/>
            </a:pPr>
            <a:r>
              <a:rPr lang="en-GB" sz="1600" dirty="0"/>
              <a:t>Customer profiles help us to get a good idea of the similarities within – and the differences between – customer segments. Using segmentation criteria allows us to build these profiles in a way that is meaningful to our brand. </a:t>
            </a:r>
          </a:p>
          <a:p>
            <a:pPr marL="0" indent="0">
              <a:buNone/>
            </a:pPr>
            <a:r>
              <a:rPr lang="en-GB" sz="1600" dirty="0"/>
              <a:t>Ideal buyer profiles are used to target the most profitable customer group as a priority. We can use this information to paint a picture of the “ average” customer/’s by looking at each of these age ranges, incomes, device, browsing habits etc.</a:t>
            </a:r>
          </a:p>
          <a:p>
            <a:endParaRPr lang="en-GB" sz="1600" dirty="0"/>
          </a:p>
          <a:p>
            <a:pPr marL="0" indent="0">
              <a:buNone/>
            </a:pPr>
            <a:r>
              <a:rPr lang="en-GB" sz="1600" dirty="0"/>
              <a:t>E.G you may have found that the most common customer profile for your brand is 18-24 range most visitors are female, they also google words like music of travel and most frequently visit your webpage via Facebook and reddit advertisements.  Now we have a basic picture of our main target customer.</a:t>
            </a:r>
          </a:p>
          <a:p>
            <a:pPr marL="0" indent="0">
              <a:buNone/>
            </a:pPr>
            <a:endParaRPr lang="en-GB" sz="1400" dirty="0"/>
          </a:p>
          <a:p>
            <a:pPr marL="0" indent="0">
              <a:buNone/>
            </a:pPr>
            <a:endParaRPr lang="en-GB" sz="1300" dirty="0"/>
          </a:p>
        </p:txBody>
      </p:sp>
      <p:pic>
        <p:nvPicPr>
          <p:cNvPr id="5" name="Picture 4">
            <a:extLst>
              <a:ext uri="{FF2B5EF4-FFF2-40B4-BE49-F238E27FC236}">
                <a16:creationId xmlns:a16="http://schemas.microsoft.com/office/drawing/2014/main" id="{F42493A4-27C6-1D93-57BC-5C63D12A0039}"/>
              </a:ext>
            </a:extLst>
          </p:cNvPr>
          <p:cNvPicPr>
            <a:picLocks noChangeAspect="1"/>
          </p:cNvPicPr>
          <p:nvPr/>
        </p:nvPicPr>
        <p:blipFill>
          <a:blip r:embed="rId4"/>
          <a:stretch>
            <a:fillRect/>
          </a:stretch>
        </p:blipFill>
        <p:spPr>
          <a:xfrm rot="10800000" flipH="1" flipV="1">
            <a:off x="5226305" y="2380599"/>
            <a:ext cx="3791248" cy="1286389"/>
          </a:xfrm>
          <a:prstGeom prst="rect">
            <a:avLst/>
          </a:prstGeom>
        </p:spPr>
      </p:pic>
    </p:spTree>
    <p:extLst>
      <p:ext uri="{BB962C8B-B14F-4D97-AF65-F5344CB8AC3E}">
        <p14:creationId xmlns:p14="http://schemas.microsoft.com/office/powerpoint/2010/main" val="1896875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1259632" y="260648"/>
            <a:ext cx="6228692" cy="45843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F205FB5-FD5F-77E9-D93C-A359030A718A}"/>
              </a:ext>
            </a:extLst>
          </p:cNvPr>
          <p:cNvSpPr txBox="1">
            <a:spLocks/>
          </p:cNvSpPr>
          <p:nvPr/>
        </p:nvSpPr>
        <p:spPr>
          <a:xfrm>
            <a:off x="3419872" y="4941168"/>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15 mins</a:t>
            </a:r>
            <a:br>
              <a:rPr lang="en-GB" dirty="0"/>
            </a:br>
            <a:endParaRPr lang="en-GB" dirty="0"/>
          </a:p>
        </p:txBody>
      </p:sp>
    </p:spTree>
    <p:extLst>
      <p:ext uri="{BB962C8B-B14F-4D97-AF65-F5344CB8AC3E}">
        <p14:creationId xmlns:p14="http://schemas.microsoft.com/office/powerpoint/2010/main" val="28258805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38">
            <a:extLst>
              <a:ext uri="{FF2B5EF4-FFF2-40B4-BE49-F238E27FC236}">
                <a16:creationId xmlns:a16="http://schemas.microsoft.com/office/drawing/2014/main" id="{A254D376-7060-4491-9779-FC35E62F3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628650" y="5186423"/>
            <a:ext cx="7886700" cy="1114382"/>
          </a:xfrm>
        </p:spPr>
        <p:txBody>
          <a:bodyPr vert="horz" lIns="91440" tIns="45720" rIns="91440" bIns="45720" rtlCol="0" anchor="ctr">
            <a:normAutofit/>
          </a:bodyPr>
          <a:lstStyle/>
          <a:p>
            <a:pPr algn="ctr"/>
            <a:r>
              <a:rPr lang="en-US" sz="4500"/>
              <a:t>Targeting</a:t>
            </a:r>
          </a:p>
        </p:txBody>
      </p:sp>
      <p:pic>
        <p:nvPicPr>
          <p:cNvPr id="5" name="Picture 4">
            <a:extLst>
              <a:ext uri="{FF2B5EF4-FFF2-40B4-BE49-F238E27FC236}">
                <a16:creationId xmlns:a16="http://schemas.microsoft.com/office/drawing/2014/main" id="{E8DEAB91-AA56-7C26-A035-5D30D2EE40BF}"/>
              </a:ext>
            </a:extLst>
          </p:cNvPr>
          <p:cNvPicPr>
            <a:picLocks noChangeAspect="1"/>
          </p:cNvPicPr>
          <p:nvPr/>
        </p:nvPicPr>
        <p:blipFill rotWithShape="1">
          <a:blip r:embed="rId3"/>
          <a:srcRect t="15438" b="14167"/>
          <a:stretch/>
        </p:blipFill>
        <p:spPr>
          <a:xfrm>
            <a:off x="-2267" y="836712"/>
            <a:ext cx="9143980" cy="4296572"/>
          </a:xfrm>
          <a:prstGeom prst="rect">
            <a:avLst/>
          </a:prstGeom>
        </p:spPr>
      </p:pic>
    </p:spTree>
    <p:extLst>
      <p:ext uri="{BB962C8B-B14F-4D97-AF65-F5344CB8AC3E}">
        <p14:creationId xmlns:p14="http://schemas.microsoft.com/office/powerpoint/2010/main" val="103321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0" name="Group 29">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3" y="1334036"/>
            <a:ext cx="8356656" cy="1861602"/>
            <a:chOff x="409710" y="635715"/>
            <a:chExt cx="11142208" cy="2482136"/>
          </a:xfrm>
        </p:grpSpPr>
        <p:sp>
          <p:nvSpPr>
            <p:cNvPr id="31"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68580" tIns="34290" rIns="68580" bIns="34290" numCol="1" anchor="t" anchorCtr="0" compatLnSpc="1">
              <a:prstTxWarp prst="textNoShape">
                <a:avLst/>
              </a:prstTxWarp>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68580" tIns="34290" rIns="68580" bIns="34290" numCol="1" anchor="t" anchorCtr="0" compatLnSpc="1">
              <a:prstTxWarp prst="textNoShape">
                <a:avLst/>
              </a:prstTxWarp>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68580" tIns="34290" rIns="68580" bIns="34290" numCol="1" anchor="t" anchorCtr="0" compatLnSpc="1">
              <a:prstTxWarp prst="textNoShape">
                <a:avLst/>
              </a:prstTxWarp>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68580" tIns="34290" rIns="68580" bIns="34290" numCol="1" anchor="t" anchorCtr="0" compatLnSpc="1">
              <a:prstTxWarp prst="textNoShape">
                <a:avLst/>
              </a:prstTxWarp>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68580" tIns="34290" rIns="68580" bIns="34290" numCol="1" anchor="t" anchorCtr="0" compatLnSpc="1">
              <a:prstTxWarp prst="textNoShape">
                <a:avLst/>
              </a:prstTxWarp>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785460" y="1427104"/>
            <a:ext cx="7729890" cy="994172"/>
          </a:xfrm>
        </p:spPr>
        <p:txBody>
          <a:bodyPr>
            <a:normAutofit/>
          </a:bodyPr>
          <a:lstStyle/>
          <a:p>
            <a:r>
              <a:rPr lang="en-GB" sz="3000" dirty="0">
                <a:solidFill>
                  <a:srgbClr val="FFFFFF"/>
                </a:solidFill>
              </a:rPr>
              <a:t>Undifferentiated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1068678" y="2728088"/>
            <a:ext cx="3040159" cy="2672369"/>
          </a:xfrm>
        </p:spPr>
        <p:txBody>
          <a:bodyPr>
            <a:normAutofit fontScale="92500" lnSpcReduction="20000"/>
          </a:bodyPr>
          <a:lstStyle/>
          <a:p>
            <a:pPr marL="0" indent="0">
              <a:buNone/>
            </a:pPr>
            <a:endParaRPr lang="en-GB" sz="1650" dirty="0"/>
          </a:p>
          <a:p>
            <a:pPr marL="214313" lvl="1" indent="-214313"/>
            <a:r>
              <a:rPr lang="en-GB" sz="1650" dirty="0"/>
              <a:t>Undifferentiated targeting is also known as </a:t>
            </a:r>
            <a:r>
              <a:rPr lang="en-US" sz="1650" dirty="0"/>
              <a:t>mass marketing.</a:t>
            </a:r>
          </a:p>
          <a:p>
            <a:pPr marL="214313" lvl="1" indent="-214313"/>
            <a:r>
              <a:rPr lang="en-GB" sz="1650" dirty="0"/>
              <a:t>One product offered to an entire market with no differentiation. In doing so these companies can benefit from economies of scale by standardizing operations, menus, staffing, purchasing and promotion. e.g., sugar, salt McDonalds.</a:t>
            </a:r>
          </a:p>
          <a:p>
            <a:pPr marL="214313" lvl="1" indent="-214313"/>
            <a:r>
              <a:rPr lang="en-GB" sz="1650" dirty="0"/>
              <a:t>Low cost, but unsustainable when demand decreases, or competition is introduced.</a:t>
            </a:r>
          </a:p>
        </p:txBody>
      </p:sp>
      <p:pic>
        <p:nvPicPr>
          <p:cNvPr id="4" name="Picture 3">
            <a:extLst>
              <a:ext uri="{FF2B5EF4-FFF2-40B4-BE49-F238E27FC236}">
                <a16:creationId xmlns:a16="http://schemas.microsoft.com/office/drawing/2014/main" id="{A4C346A5-2880-4886-E236-F6B103A1A425}"/>
              </a:ext>
            </a:extLst>
          </p:cNvPr>
          <p:cNvPicPr>
            <a:picLocks noChangeAspect="1"/>
          </p:cNvPicPr>
          <p:nvPr/>
        </p:nvPicPr>
        <p:blipFill>
          <a:blip r:embed="rId2"/>
          <a:stretch>
            <a:fillRect/>
          </a:stretch>
        </p:blipFill>
        <p:spPr>
          <a:xfrm>
            <a:off x="4167268" y="3126252"/>
            <a:ext cx="4514850" cy="2238375"/>
          </a:xfrm>
          <a:prstGeom prst="rect">
            <a:avLst/>
          </a:prstGeom>
        </p:spPr>
      </p:pic>
    </p:spTree>
    <p:extLst>
      <p:ext uri="{BB962C8B-B14F-4D97-AF65-F5344CB8AC3E}">
        <p14:creationId xmlns:p14="http://schemas.microsoft.com/office/powerpoint/2010/main" val="30589320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7" name="Rectangle 166">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9" name="Rectangle 168">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0"/>
            <a:ext cx="8375586"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1" name="Rectangle 170">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0"/>
            <a:ext cx="836676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836676" y="548640"/>
            <a:ext cx="7626096" cy="1179576"/>
          </a:xfrm>
        </p:spPr>
        <p:txBody>
          <a:bodyPr>
            <a:normAutofit/>
          </a:bodyPr>
          <a:lstStyle/>
          <a:p>
            <a:r>
              <a:rPr lang="en-GB" sz="3500"/>
              <a:t>Differentiated targeting</a:t>
            </a:r>
          </a:p>
        </p:txBody>
      </p:sp>
      <p:sp>
        <p:nvSpPr>
          <p:cNvPr id="173" name="Rectangle 172">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77079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7FBBFCC6-81E1-39BB-3655-92CA1294E60B}"/>
              </a:ext>
            </a:extLst>
          </p:cNvPr>
          <p:cNvPicPr>
            <a:picLocks noChangeAspect="1"/>
          </p:cNvPicPr>
          <p:nvPr/>
        </p:nvPicPr>
        <p:blipFill rotWithShape="1">
          <a:blip r:embed="rId2"/>
          <a:srcRect l="15368" r="15086" b="3"/>
          <a:stretch/>
        </p:blipFill>
        <p:spPr>
          <a:xfrm>
            <a:off x="681228" y="2478024"/>
            <a:ext cx="4507391" cy="3694176"/>
          </a:xfrm>
          <a:prstGeom prst="rect">
            <a:avLst/>
          </a:prstGeom>
        </p:spPr>
      </p:pic>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5558589" y="2478024"/>
            <a:ext cx="2904183" cy="3694176"/>
          </a:xfrm>
        </p:spPr>
        <p:txBody>
          <a:bodyPr anchor="ctr">
            <a:normAutofit/>
          </a:bodyPr>
          <a:lstStyle/>
          <a:p>
            <a:pPr marL="0" lvl="1" indent="0">
              <a:buNone/>
            </a:pPr>
            <a:endParaRPr lang="en-GB" sz="1500" dirty="0"/>
          </a:p>
          <a:p>
            <a:pPr marL="214313" lvl="1" indent="-214313"/>
            <a:r>
              <a:rPr lang="en-GB" sz="1500" dirty="0"/>
              <a:t>Differentiated targeting is also known as segmented marketing</a:t>
            </a:r>
            <a:r>
              <a:rPr lang="en-US" sz="1500" dirty="0"/>
              <a:t>.</a:t>
            </a:r>
          </a:p>
          <a:p>
            <a:pPr marL="214313" lvl="1" indent="-214313"/>
            <a:endParaRPr lang="en-US" sz="1500" dirty="0"/>
          </a:p>
          <a:p>
            <a:pPr marL="214313" lvl="1" indent="-214313"/>
            <a:r>
              <a:rPr lang="en-GB" sz="1500" dirty="0"/>
              <a:t>Different products are offered to different segments as unique offerings e.g., men’s and women’s versions (</a:t>
            </a:r>
            <a:r>
              <a:rPr lang="en-GB" sz="1500" dirty="0" err="1"/>
              <a:t>razors,shampoo</a:t>
            </a:r>
            <a:r>
              <a:rPr lang="en-GB" sz="1500" dirty="0"/>
              <a:t> etc) Economy/standard/premium rooms in hotels (price points), </a:t>
            </a:r>
          </a:p>
          <a:p>
            <a:pPr marL="214313" lvl="1" indent="-214313"/>
            <a:r>
              <a:rPr lang="en-GB" sz="1500" dirty="0"/>
              <a:t>Good for customer satisfaction and better market share but increases the cost of doing business.</a:t>
            </a:r>
          </a:p>
        </p:txBody>
      </p:sp>
    </p:spTree>
    <p:extLst>
      <p:ext uri="{BB962C8B-B14F-4D97-AF65-F5344CB8AC3E}">
        <p14:creationId xmlns:p14="http://schemas.microsoft.com/office/powerpoint/2010/main" val="38892729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28650" y="365125"/>
            <a:ext cx="2862072" cy="1938076"/>
          </a:xfrm>
        </p:spPr>
        <p:txBody>
          <a:bodyPr>
            <a:normAutofit/>
          </a:bodyPr>
          <a:lstStyle/>
          <a:p>
            <a:r>
              <a:rPr lang="en-GB"/>
              <a:t>Concentrated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28650" y="2482589"/>
            <a:ext cx="2862072" cy="3694373"/>
          </a:xfrm>
        </p:spPr>
        <p:txBody>
          <a:bodyPr>
            <a:normAutofit fontScale="85000" lnSpcReduction="20000"/>
          </a:bodyPr>
          <a:lstStyle/>
          <a:p>
            <a:pPr marL="214313" lvl="1" indent="-214313"/>
            <a:r>
              <a:rPr lang="en-GB" sz="1700" dirty="0"/>
              <a:t>Concentrated marketing is also known as n</a:t>
            </a:r>
            <a:r>
              <a:rPr lang="en-US" sz="1700" dirty="0" err="1"/>
              <a:t>iche</a:t>
            </a:r>
            <a:r>
              <a:rPr lang="en-US" sz="1700" dirty="0"/>
              <a:t> marketing</a:t>
            </a:r>
          </a:p>
          <a:p>
            <a:pPr lvl="0"/>
            <a:r>
              <a:rPr lang="en-GB" sz="1700" dirty="0"/>
              <a:t> An exclusive product is used to cater for one or a few market segments e.g. Ferrari, Armani suits, unique offerings, Sandals a company with 15 luxury resorts in the Caribbean is an example of adoption of a niche strategy, located within one specific geographic area, makes  them vulnerable to any instability in the area, which could impact on travel and customer demand</a:t>
            </a:r>
          </a:p>
          <a:p>
            <a:pPr marL="0" lvl="0" indent="0">
              <a:buNone/>
            </a:pPr>
            <a:endParaRPr lang="en-US" sz="1700" dirty="0"/>
          </a:p>
          <a:p>
            <a:pPr lvl="0"/>
            <a:r>
              <a:rPr lang="en-US" sz="1700" dirty="0"/>
              <a:t> </a:t>
            </a:r>
            <a:r>
              <a:rPr lang="en-GB" sz="1700" dirty="0"/>
              <a:t>Greater knowledge of customer needs and stronger market position, but riskier as businesses are more vulnerable to stronger competition.</a:t>
            </a:r>
          </a:p>
          <a:p>
            <a:pPr marL="257175" lvl="1" indent="-257175">
              <a:buFontTx/>
              <a:buChar char="•"/>
            </a:pPr>
            <a:endParaRPr lang="en-GB" sz="1700" dirty="0"/>
          </a:p>
        </p:txBody>
      </p:sp>
      <p:pic>
        <p:nvPicPr>
          <p:cNvPr id="8" name="Picture 7">
            <a:extLst>
              <a:ext uri="{FF2B5EF4-FFF2-40B4-BE49-F238E27FC236}">
                <a16:creationId xmlns:a16="http://schemas.microsoft.com/office/drawing/2014/main" id="{86E470F6-5FED-BC84-8A0E-B5EE3C014CDF}"/>
              </a:ext>
            </a:extLst>
          </p:cNvPr>
          <p:cNvPicPr>
            <a:picLocks noChangeAspect="1"/>
          </p:cNvPicPr>
          <p:nvPr/>
        </p:nvPicPr>
        <p:blipFill rotWithShape="1">
          <a:blip r:embed="rId2"/>
          <a:srcRect r="-3" b="2393"/>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a:extLst>
              <a:ext uri="{FF2B5EF4-FFF2-40B4-BE49-F238E27FC236}">
                <a16:creationId xmlns:a16="http://schemas.microsoft.com/office/drawing/2014/main" id="{013F5FD8-CF7D-8721-87F8-67008EDDDAE3}"/>
              </a:ext>
            </a:extLst>
          </p:cNvPr>
          <p:cNvPicPr>
            <a:picLocks noChangeAspect="1"/>
          </p:cNvPicPr>
          <p:nvPr/>
        </p:nvPicPr>
        <p:blipFill rotWithShape="1">
          <a:blip r:embed="rId3"/>
          <a:srcRect t="18333" r="2" b="2"/>
          <a:stretch/>
        </p:blipFill>
        <p:spPr>
          <a:xfrm>
            <a:off x="3545046" y="3802961"/>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426629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539552" y="3640609"/>
            <a:ext cx="2468166" cy="2452687"/>
          </a:xfrm>
        </p:spPr>
        <p:txBody>
          <a:bodyPr anchor="ctr">
            <a:normAutofit/>
          </a:bodyPr>
          <a:lstStyle/>
          <a:p>
            <a:r>
              <a:rPr lang="en-GB" sz="3100" dirty="0"/>
              <a:t>Customised targeting</a:t>
            </a:r>
          </a:p>
        </p:txBody>
      </p:sp>
      <p:pic>
        <p:nvPicPr>
          <p:cNvPr id="1026" name="Picture 2" descr="Image result for subway&quot;">
            <a:extLst>
              <a:ext uri="{FF2B5EF4-FFF2-40B4-BE49-F238E27FC236}">
                <a16:creationId xmlns:a16="http://schemas.microsoft.com/office/drawing/2014/main" id="{3FA3CE2B-C0C9-4E8D-ABF1-709B502934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169" b="13808"/>
          <a:stretch/>
        </p:blipFill>
        <p:spPr bwMode="auto">
          <a:xfrm>
            <a:off x="0" y="764704"/>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167986" y="3752850"/>
            <a:ext cx="5614060" cy="2452687"/>
          </a:xfrm>
        </p:spPr>
        <p:txBody>
          <a:bodyPr anchor="ctr">
            <a:normAutofit/>
          </a:bodyPr>
          <a:lstStyle/>
          <a:p>
            <a:pPr marL="0" lvl="1" indent="0">
              <a:buNone/>
            </a:pPr>
            <a:endParaRPr lang="en-GB" sz="1600" dirty="0"/>
          </a:p>
          <a:p>
            <a:pPr marL="214313" lvl="1" indent="-214313"/>
            <a:r>
              <a:rPr lang="en-GB" sz="1600" dirty="0"/>
              <a:t>Customised targeting is also known as </a:t>
            </a:r>
            <a:r>
              <a:rPr lang="en-US" sz="1600" dirty="0"/>
              <a:t>micro marketing.</a:t>
            </a:r>
          </a:p>
          <a:p>
            <a:r>
              <a:rPr lang="en-GB" sz="1600" dirty="0"/>
              <a:t> Targets individuals instead of segments e.g. made-to-order products like clothes, and food.</a:t>
            </a:r>
          </a:p>
          <a:p>
            <a:r>
              <a:rPr lang="en-GB" sz="1600" dirty="0"/>
              <a:t> More customer value, and competitive advantage but expensive and time consuming.</a:t>
            </a:r>
          </a:p>
        </p:txBody>
      </p:sp>
    </p:spTree>
    <p:extLst>
      <p:ext uri="{BB962C8B-B14F-4D97-AF65-F5344CB8AC3E}">
        <p14:creationId xmlns:p14="http://schemas.microsoft.com/office/powerpoint/2010/main" val="32048597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5">
            <a:extLst>
              <a:ext uri="{FF2B5EF4-FFF2-40B4-BE49-F238E27FC236}">
                <a16:creationId xmlns:a16="http://schemas.microsoft.com/office/drawing/2014/main" id="{8C4161AE-11A2-4436-A7FB-44334586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17">
            <a:extLst>
              <a:ext uri="{FF2B5EF4-FFF2-40B4-BE49-F238E27FC236}">
                <a16:creationId xmlns:a16="http://schemas.microsoft.com/office/drawing/2014/main" id="{178229D1-C16F-4EBF-AA2C-B7ECDCC851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8533A3-5596-45F4-AD00-0897E03252B2}"/>
              </a:ext>
            </a:extLst>
          </p:cNvPr>
          <p:cNvSpPr>
            <a:spLocks noGrp="1"/>
          </p:cNvSpPr>
          <p:nvPr>
            <p:ph type="title"/>
          </p:nvPr>
        </p:nvSpPr>
        <p:spPr>
          <a:xfrm>
            <a:off x="852777" y="609600"/>
            <a:ext cx="4987728" cy="1330518"/>
          </a:xfrm>
        </p:spPr>
        <p:txBody>
          <a:bodyPr>
            <a:normAutofit/>
          </a:bodyPr>
          <a:lstStyle/>
          <a:p>
            <a:r>
              <a:rPr lang="en-GB" b="1"/>
              <a:t>Targeting, positioning &amp; differentiation</a:t>
            </a:r>
          </a:p>
        </p:txBody>
      </p:sp>
      <p:pic>
        <p:nvPicPr>
          <p:cNvPr id="9" name="Picture 8">
            <a:extLst>
              <a:ext uri="{FF2B5EF4-FFF2-40B4-BE49-F238E27FC236}">
                <a16:creationId xmlns:a16="http://schemas.microsoft.com/office/drawing/2014/main" id="{EA45F370-484B-4536-9250-5D319F3F4F11}"/>
              </a:ext>
            </a:extLst>
          </p:cNvPr>
          <p:cNvPicPr>
            <a:picLocks noChangeAspect="1"/>
          </p:cNvPicPr>
          <p:nvPr/>
        </p:nvPicPr>
        <p:blipFill rotWithShape="1">
          <a:blip r:embed="rId3"/>
          <a:srcRect t="13770" r="-2" b="23774"/>
          <a:stretch/>
        </p:blipFill>
        <p:spPr>
          <a:xfrm>
            <a:off x="6457950" y="10"/>
            <a:ext cx="2686050" cy="1677587"/>
          </a:xfrm>
          <a:custGeom>
            <a:avLst/>
            <a:gdLst/>
            <a:ahLst/>
            <a:cxnLst/>
            <a:rect l="l" t="t" r="r" b="b"/>
            <a:pathLst>
              <a:path w="3581400" h="1677597">
                <a:moveTo>
                  <a:pt x="161395" y="0"/>
                </a:moveTo>
                <a:lnTo>
                  <a:pt x="3581400" y="0"/>
                </a:lnTo>
                <a:lnTo>
                  <a:pt x="3581400" y="1677597"/>
                </a:lnTo>
                <a:lnTo>
                  <a:pt x="16028" y="1677597"/>
                </a:lnTo>
                <a:lnTo>
                  <a:pt x="14520" y="1674742"/>
                </a:lnTo>
                <a:cubicBezTo>
                  <a:pt x="19077" y="1661158"/>
                  <a:pt x="13236" y="1655969"/>
                  <a:pt x="11870" y="1634532"/>
                </a:cubicBezTo>
                <a:cubicBezTo>
                  <a:pt x="15960" y="1627315"/>
                  <a:pt x="14857" y="1619871"/>
                  <a:pt x="12123" y="1611974"/>
                </a:cubicBezTo>
                <a:cubicBezTo>
                  <a:pt x="14601" y="1592532"/>
                  <a:pt x="11088" y="1572641"/>
                  <a:pt x="10881" y="1549670"/>
                </a:cubicBezTo>
                <a:lnTo>
                  <a:pt x="1421" y="1487568"/>
                </a:lnTo>
                <a:lnTo>
                  <a:pt x="2231" y="1428268"/>
                </a:lnTo>
                <a:cubicBezTo>
                  <a:pt x="3846" y="1420887"/>
                  <a:pt x="5650" y="1413843"/>
                  <a:pt x="7559" y="1407245"/>
                </a:cubicBezTo>
                <a:cubicBezTo>
                  <a:pt x="2335" y="1397680"/>
                  <a:pt x="12971" y="1375400"/>
                  <a:pt x="1223" y="1371658"/>
                </a:cubicBezTo>
                <a:cubicBezTo>
                  <a:pt x="3461" y="1362565"/>
                  <a:pt x="8956" y="1359484"/>
                  <a:pt x="1070" y="1358381"/>
                </a:cubicBezTo>
                <a:cubicBezTo>
                  <a:pt x="1593" y="1355266"/>
                  <a:pt x="1218" y="1352935"/>
                  <a:pt x="412" y="1350955"/>
                </a:cubicBezTo>
                <a:lnTo>
                  <a:pt x="0" y="1350276"/>
                </a:lnTo>
                <a:lnTo>
                  <a:pt x="5162" y="1330155"/>
                </a:lnTo>
                <a:lnTo>
                  <a:pt x="4981" y="1326976"/>
                </a:lnTo>
                <a:lnTo>
                  <a:pt x="9454" y="1314508"/>
                </a:lnTo>
                <a:lnTo>
                  <a:pt x="17855" y="1287115"/>
                </a:lnTo>
                <a:cubicBezTo>
                  <a:pt x="19212" y="1284856"/>
                  <a:pt x="26250" y="1256761"/>
                  <a:pt x="28140" y="1255674"/>
                </a:cubicBezTo>
                <a:cubicBezTo>
                  <a:pt x="23472" y="1220662"/>
                  <a:pt x="37878" y="1249642"/>
                  <a:pt x="40706" y="1216246"/>
                </a:cubicBezTo>
                <a:cubicBezTo>
                  <a:pt x="29115" y="1194325"/>
                  <a:pt x="44888" y="1197089"/>
                  <a:pt x="48102" y="1147300"/>
                </a:cubicBezTo>
                <a:cubicBezTo>
                  <a:pt x="54707" y="1121708"/>
                  <a:pt x="50727" y="1107942"/>
                  <a:pt x="63890" y="1070753"/>
                </a:cubicBezTo>
                <a:cubicBezTo>
                  <a:pt x="68816" y="1034410"/>
                  <a:pt x="75171" y="958324"/>
                  <a:pt x="77661" y="929239"/>
                </a:cubicBezTo>
                <a:cubicBezTo>
                  <a:pt x="69046" y="901681"/>
                  <a:pt x="78084" y="919168"/>
                  <a:pt x="78834" y="896242"/>
                </a:cubicBezTo>
                <a:cubicBezTo>
                  <a:pt x="88537" y="908295"/>
                  <a:pt x="76451" y="866480"/>
                  <a:pt x="88448" y="872205"/>
                </a:cubicBezTo>
                <a:cubicBezTo>
                  <a:pt x="88206" y="867852"/>
                  <a:pt x="87591" y="863453"/>
                  <a:pt x="86885" y="858997"/>
                </a:cubicBezTo>
                <a:cubicBezTo>
                  <a:pt x="86765" y="858219"/>
                  <a:pt x="86642" y="857442"/>
                  <a:pt x="86522" y="856664"/>
                </a:cubicBezTo>
                <a:lnTo>
                  <a:pt x="87113" y="848522"/>
                </a:lnTo>
                <a:lnTo>
                  <a:pt x="84722" y="844735"/>
                </a:lnTo>
                <a:lnTo>
                  <a:pt x="83780" y="831413"/>
                </a:lnTo>
                <a:cubicBezTo>
                  <a:pt x="83822" y="826652"/>
                  <a:pt x="84330" y="821802"/>
                  <a:pt x="85585" y="816845"/>
                </a:cubicBezTo>
                <a:cubicBezTo>
                  <a:pt x="94144" y="803184"/>
                  <a:pt x="85848" y="765821"/>
                  <a:pt x="97019" y="749378"/>
                </a:cubicBezTo>
                <a:cubicBezTo>
                  <a:pt x="100233" y="742498"/>
                  <a:pt x="104715" y="716106"/>
                  <a:pt x="102234" y="708014"/>
                </a:cubicBezTo>
                <a:cubicBezTo>
                  <a:pt x="102481" y="701872"/>
                  <a:pt x="104818" y="696611"/>
                  <a:pt x="101661" y="690731"/>
                </a:cubicBezTo>
                <a:cubicBezTo>
                  <a:pt x="98063" y="682521"/>
                  <a:pt x="108190" y="669704"/>
                  <a:pt x="102578" y="667652"/>
                </a:cubicBezTo>
                <a:cubicBezTo>
                  <a:pt x="105340" y="642306"/>
                  <a:pt x="115874" y="560911"/>
                  <a:pt x="118234" y="538657"/>
                </a:cubicBezTo>
                <a:cubicBezTo>
                  <a:pt x="117638" y="537302"/>
                  <a:pt x="117131" y="535775"/>
                  <a:pt x="116730" y="534128"/>
                </a:cubicBezTo>
                <a:cubicBezTo>
                  <a:pt x="114402" y="524544"/>
                  <a:pt x="116056" y="512942"/>
                  <a:pt x="120423" y="508217"/>
                </a:cubicBezTo>
                <a:cubicBezTo>
                  <a:pt x="135842" y="482476"/>
                  <a:pt x="140032" y="452305"/>
                  <a:pt x="146490" y="425691"/>
                </a:cubicBezTo>
                <a:cubicBezTo>
                  <a:pt x="152632" y="394798"/>
                  <a:pt x="137378" y="407838"/>
                  <a:pt x="153347" y="374828"/>
                </a:cubicBezTo>
                <a:cubicBezTo>
                  <a:pt x="149818" y="367784"/>
                  <a:pt x="150382" y="362614"/>
                  <a:pt x="153662" y="355448"/>
                </a:cubicBezTo>
                <a:cubicBezTo>
                  <a:pt x="156334" y="340231"/>
                  <a:pt x="145653" y="334489"/>
                  <a:pt x="154323" y="323061"/>
                </a:cubicBezTo>
                <a:cubicBezTo>
                  <a:pt x="148259" y="322134"/>
                  <a:pt x="156546" y="292315"/>
                  <a:pt x="149604" y="295584"/>
                </a:cubicBezTo>
                <a:cubicBezTo>
                  <a:pt x="145978" y="282129"/>
                  <a:pt x="155190" y="282737"/>
                  <a:pt x="152223" y="269800"/>
                </a:cubicBezTo>
                <a:cubicBezTo>
                  <a:pt x="152875" y="257840"/>
                  <a:pt x="157283" y="280242"/>
                  <a:pt x="159574" y="268040"/>
                </a:cubicBezTo>
                <a:cubicBezTo>
                  <a:pt x="161332" y="252572"/>
                  <a:pt x="171677" y="259420"/>
                  <a:pt x="160187" y="239084"/>
                </a:cubicBezTo>
                <a:cubicBezTo>
                  <a:pt x="165715" y="225322"/>
                  <a:pt x="160228" y="218349"/>
                  <a:pt x="160377" y="194696"/>
                </a:cubicBezTo>
                <a:lnTo>
                  <a:pt x="162286" y="188429"/>
                </a:lnTo>
                <a:lnTo>
                  <a:pt x="156932" y="180431"/>
                </a:lnTo>
                <a:cubicBezTo>
                  <a:pt x="154788" y="175986"/>
                  <a:pt x="153490" y="170658"/>
                  <a:pt x="154246" y="163556"/>
                </a:cubicBezTo>
                <a:cubicBezTo>
                  <a:pt x="168756" y="121106"/>
                  <a:pt x="144558" y="160910"/>
                  <a:pt x="153818" y="90171"/>
                </a:cubicBezTo>
                <a:cubicBezTo>
                  <a:pt x="155960" y="86805"/>
                  <a:pt x="154719" y="77320"/>
                  <a:pt x="152128" y="77275"/>
                </a:cubicBezTo>
                <a:cubicBezTo>
                  <a:pt x="153243" y="72994"/>
                  <a:pt x="158878" y="63894"/>
                  <a:pt x="154912" y="61293"/>
                </a:cubicBezTo>
                <a:cubicBezTo>
                  <a:pt x="155507" y="49699"/>
                  <a:pt x="156808" y="38400"/>
                  <a:pt x="158770" y="27665"/>
                </a:cubicBezTo>
                <a:lnTo>
                  <a:pt x="164401" y="5871"/>
                </a:lnTo>
                <a:lnTo>
                  <a:pt x="161421" y="241"/>
                </a:lnTo>
                <a:cubicBezTo>
                  <a:pt x="161412" y="161"/>
                  <a:pt x="161403" y="80"/>
                  <a:pt x="161395" y="0"/>
                </a:cubicBezTo>
                <a:close/>
              </a:path>
            </a:pathLst>
          </a:custGeom>
        </p:spPr>
      </p:pic>
      <p:sp>
        <p:nvSpPr>
          <p:cNvPr id="3" name="Content Placeholder 2">
            <a:extLst>
              <a:ext uri="{FF2B5EF4-FFF2-40B4-BE49-F238E27FC236}">
                <a16:creationId xmlns:a16="http://schemas.microsoft.com/office/drawing/2014/main" id="{9501446F-122D-473B-87D0-F929B7F95FB5}"/>
              </a:ext>
            </a:extLst>
          </p:cNvPr>
          <p:cNvSpPr>
            <a:spLocks noGrp="1"/>
          </p:cNvSpPr>
          <p:nvPr>
            <p:ph idx="1"/>
          </p:nvPr>
        </p:nvSpPr>
        <p:spPr>
          <a:xfrm>
            <a:off x="852778" y="2193779"/>
            <a:ext cx="4987727" cy="3908909"/>
          </a:xfrm>
        </p:spPr>
        <p:txBody>
          <a:bodyPr>
            <a:normAutofit/>
          </a:bodyPr>
          <a:lstStyle/>
          <a:p>
            <a:pPr marL="0" indent="0">
              <a:buNone/>
            </a:pPr>
            <a:r>
              <a:rPr lang="en-GB" sz="1400">
                <a:latin typeface="Arial" panose="020B0604020202020204" pitchFamily="34" charset="0"/>
                <a:cs typeface="Arial" panose="020B0604020202020204" pitchFamily="34" charset="0"/>
              </a:rPr>
              <a:t>There is so much choice for consumers that hospitality operators must try to </a:t>
            </a:r>
            <a:r>
              <a:rPr lang="en-GB" sz="1400" b="1">
                <a:latin typeface="Arial" panose="020B0604020202020204" pitchFamily="34" charset="0"/>
                <a:cs typeface="Arial" panose="020B0604020202020204" pitchFamily="34" charset="0"/>
              </a:rPr>
              <a:t>differentiate</a:t>
            </a:r>
            <a:r>
              <a:rPr lang="en-GB" sz="1400">
                <a:latin typeface="Arial" panose="020B0604020202020204" pitchFamily="34" charset="0"/>
                <a:cs typeface="Arial" panose="020B0604020202020204" pitchFamily="34" charset="0"/>
              </a:rPr>
              <a:t> themselves from the competition to </a:t>
            </a:r>
            <a:r>
              <a:rPr lang="en-GB" sz="1400" b="1">
                <a:latin typeface="Arial" panose="020B0604020202020204" pitchFamily="34" charset="0"/>
                <a:cs typeface="Arial" panose="020B0604020202020204" pitchFamily="34" charset="0"/>
              </a:rPr>
              <a:t>stand out &amp; be noticed.</a:t>
            </a:r>
          </a:p>
          <a:p>
            <a:pPr marL="0" indent="0">
              <a:buNone/>
            </a:pPr>
            <a:r>
              <a:rPr lang="en-GB" sz="1400">
                <a:latin typeface="Arial" panose="020B0604020202020204" pitchFamily="34" charset="0"/>
                <a:cs typeface="Arial" panose="020B0604020202020204" pitchFamily="34" charset="0"/>
              </a:rPr>
              <a:t>Many operators have no real differences of core products offered the </a:t>
            </a:r>
            <a:r>
              <a:rPr lang="en-GB" sz="1400" b="1">
                <a:latin typeface="Arial" panose="020B0604020202020204" pitchFamily="34" charset="0"/>
                <a:cs typeface="Arial" panose="020B0604020202020204" pitchFamily="34" charset="0"/>
              </a:rPr>
              <a:t>tangible aspects </a:t>
            </a:r>
            <a:r>
              <a:rPr lang="en-GB" sz="1400">
                <a:latin typeface="Arial" panose="020B0604020202020204" pitchFamily="34" charset="0"/>
                <a:cs typeface="Arial" panose="020B0604020202020204" pitchFamily="34" charset="0"/>
              </a:rPr>
              <a:t>of the experience, a </a:t>
            </a:r>
            <a:r>
              <a:rPr lang="en-GB" sz="1400" b="1">
                <a:latin typeface="Arial" panose="020B0604020202020204" pitchFamily="34" charset="0"/>
                <a:cs typeface="Arial" panose="020B0604020202020204" pitchFamily="34" charset="0"/>
              </a:rPr>
              <a:t>bed, meal, a drink are similar to competitors.</a:t>
            </a:r>
          </a:p>
          <a:p>
            <a:pPr marL="0" indent="0">
              <a:buNone/>
            </a:pPr>
            <a:r>
              <a:rPr lang="en-GB" sz="1400">
                <a:latin typeface="Arial" panose="020B0604020202020204" pitchFamily="34" charset="0"/>
                <a:cs typeface="Arial" panose="020B0604020202020204" pitchFamily="34" charset="0"/>
              </a:rPr>
              <a:t>Companies share very </a:t>
            </a:r>
            <a:r>
              <a:rPr lang="en-GB" sz="1400" b="1">
                <a:latin typeface="Arial" panose="020B0604020202020204" pitchFamily="34" charset="0"/>
                <a:cs typeface="Arial" panose="020B0604020202020204" pitchFamily="34" charset="0"/>
              </a:rPr>
              <a:t>distinct images </a:t>
            </a:r>
            <a:r>
              <a:rPr lang="en-GB" sz="1400">
                <a:latin typeface="Arial" panose="020B0604020202020204" pitchFamily="34" charset="0"/>
                <a:cs typeface="Arial" panose="020B0604020202020204" pitchFamily="34" charset="0"/>
              </a:rPr>
              <a:t>compared to their rivals.</a:t>
            </a:r>
          </a:p>
          <a:p>
            <a:pPr marL="0" indent="0">
              <a:buNone/>
            </a:pPr>
            <a:r>
              <a:rPr lang="en-GB" sz="1400">
                <a:latin typeface="Arial" panose="020B0604020202020204" pitchFamily="34" charset="0"/>
                <a:cs typeface="Arial" panose="020B0604020202020204" pitchFamily="34" charset="0"/>
              </a:rPr>
              <a:t>One key differentiator that is more difficult for competitors to imitate is the </a:t>
            </a:r>
            <a:r>
              <a:rPr lang="en-GB" sz="1400" b="1">
                <a:latin typeface="Arial" panose="020B0604020202020204" pitchFamily="34" charset="0"/>
                <a:cs typeface="Arial" panose="020B0604020202020204" pitchFamily="34" charset="0"/>
              </a:rPr>
              <a:t>brand and company history.</a:t>
            </a:r>
          </a:p>
          <a:p>
            <a:pPr marL="0" indent="0">
              <a:buNone/>
            </a:pPr>
            <a:r>
              <a:rPr lang="en-GB" sz="1400">
                <a:latin typeface="Arial" panose="020B0604020202020204" pitchFamily="34" charset="0"/>
                <a:cs typeface="Arial" panose="020B0604020202020204" pitchFamily="34" charset="0"/>
              </a:rPr>
              <a:t>Well- established brands or hotels are increasingly </a:t>
            </a:r>
            <a:r>
              <a:rPr lang="en-GB" sz="1400" b="1">
                <a:latin typeface="Arial" panose="020B0604020202020204" pitchFamily="34" charset="0"/>
                <a:cs typeface="Arial" panose="020B0604020202020204" pitchFamily="34" charset="0"/>
              </a:rPr>
              <a:t>capitalising on these attributes to demonstrate their history of quality service.</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Can you name any Historic and Famous London hotels?</a:t>
            </a:r>
          </a:p>
          <a:p>
            <a:pPr marL="0" indent="0">
              <a:buNone/>
            </a:pPr>
            <a:endParaRPr lang="en-GB" sz="1400">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a:p>
            <a:endParaRPr lang="en-GB" sz="1400"/>
          </a:p>
        </p:txBody>
      </p:sp>
      <p:pic>
        <p:nvPicPr>
          <p:cNvPr id="5" name="Picture 4">
            <a:extLst>
              <a:ext uri="{FF2B5EF4-FFF2-40B4-BE49-F238E27FC236}">
                <a16:creationId xmlns:a16="http://schemas.microsoft.com/office/drawing/2014/main" id="{F4040042-667C-4C3F-A5E9-1D9ABB674BA8}"/>
              </a:ext>
            </a:extLst>
          </p:cNvPr>
          <p:cNvPicPr>
            <a:picLocks noChangeAspect="1"/>
          </p:cNvPicPr>
          <p:nvPr/>
        </p:nvPicPr>
        <p:blipFill rotWithShape="1">
          <a:blip r:embed="rId4"/>
          <a:srcRect t="2074" r="-7" b="-7"/>
          <a:stretch/>
        </p:blipFill>
        <p:spPr>
          <a:xfrm>
            <a:off x="6463009" y="1657844"/>
            <a:ext cx="2680991" cy="1752443"/>
          </a:xfrm>
          <a:custGeom>
            <a:avLst/>
            <a:gdLst/>
            <a:ahLst/>
            <a:cxnLst/>
            <a:rect l="l" t="t" r="r" b="b"/>
            <a:pathLst>
              <a:path w="3574654" h="1752443">
                <a:moveTo>
                  <a:pt x="8656" y="0"/>
                </a:moveTo>
                <a:lnTo>
                  <a:pt x="3574654" y="0"/>
                </a:lnTo>
                <a:lnTo>
                  <a:pt x="3574654" y="1752443"/>
                </a:lnTo>
                <a:lnTo>
                  <a:pt x="174206" y="1752443"/>
                </a:lnTo>
                <a:lnTo>
                  <a:pt x="173520" y="1742722"/>
                </a:lnTo>
                <a:cubicBezTo>
                  <a:pt x="166693" y="1740806"/>
                  <a:pt x="168850" y="1709464"/>
                  <a:pt x="158494" y="1720158"/>
                </a:cubicBezTo>
                <a:cubicBezTo>
                  <a:pt x="157707" y="1709842"/>
                  <a:pt x="161192" y="1700765"/>
                  <a:pt x="154638" y="1709133"/>
                </a:cubicBezTo>
                <a:cubicBezTo>
                  <a:pt x="154175" y="1705884"/>
                  <a:pt x="153224" y="1704360"/>
                  <a:pt x="152028" y="1703639"/>
                </a:cubicBezTo>
                <a:lnTo>
                  <a:pt x="151510" y="1703552"/>
                </a:lnTo>
                <a:lnTo>
                  <a:pt x="149939" y="1680484"/>
                </a:lnTo>
                <a:lnTo>
                  <a:pt x="148900" y="1678015"/>
                </a:lnTo>
                <a:cubicBezTo>
                  <a:pt x="148913" y="1672749"/>
                  <a:pt x="148924" y="1667484"/>
                  <a:pt x="148936" y="1662218"/>
                </a:cubicBezTo>
                <a:lnTo>
                  <a:pt x="148390" y="1654463"/>
                </a:lnTo>
                <a:lnTo>
                  <a:pt x="149402" y="1651435"/>
                </a:lnTo>
                <a:cubicBezTo>
                  <a:pt x="149846" y="1648628"/>
                  <a:pt x="149650" y="1645207"/>
                  <a:pt x="148002" y="1640413"/>
                </a:cubicBezTo>
                <a:lnTo>
                  <a:pt x="147401" y="1639463"/>
                </a:lnTo>
                <a:lnTo>
                  <a:pt x="147883" y="1629196"/>
                </a:lnTo>
                <a:cubicBezTo>
                  <a:pt x="148324" y="1625687"/>
                  <a:pt x="149076" y="1622319"/>
                  <a:pt x="150267" y="1619175"/>
                </a:cubicBezTo>
                <a:cubicBezTo>
                  <a:pt x="136723" y="1595128"/>
                  <a:pt x="139317" y="1561402"/>
                  <a:pt x="132165" y="1529881"/>
                </a:cubicBezTo>
                <a:cubicBezTo>
                  <a:pt x="133186" y="1488865"/>
                  <a:pt x="141785" y="1480519"/>
                  <a:pt x="131022" y="1453616"/>
                </a:cubicBezTo>
                <a:cubicBezTo>
                  <a:pt x="127310" y="1440813"/>
                  <a:pt x="129541" y="1421555"/>
                  <a:pt x="120754" y="1389024"/>
                </a:cubicBezTo>
                <a:cubicBezTo>
                  <a:pt x="114227" y="1358388"/>
                  <a:pt x="111705" y="1330175"/>
                  <a:pt x="105496" y="1302691"/>
                </a:cubicBezTo>
                <a:cubicBezTo>
                  <a:pt x="99430" y="1269937"/>
                  <a:pt x="99163" y="1277652"/>
                  <a:pt x="95268" y="1258284"/>
                </a:cubicBezTo>
                <a:cubicBezTo>
                  <a:pt x="93851" y="1254897"/>
                  <a:pt x="86672" y="1222305"/>
                  <a:pt x="84858" y="1219376"/>
                </a:cubicBezTo>
                <a:cubicBezTo>
                  <a:pt x="80520" y="1201736"/>
                  <a:pt x="73502" y="1179721"/>
                  <a:pt x="69245" y="1152443"/>
                </a:cubicBezTo>
                <a:cubicBezTo>
                  <a:pt x="72181" y="1130820"/>
                  <a:pt x="55102" y="1109065"/>
                  <a:pt x="59323" y="1082021"/>
                </a:cubicBezTo>
                <a:cubicBezTo>
                  <a:pt x="59933" y="1072426"/>
                  <a:pt x="56059" y="1044866"/>
                  <a:pt x="51817" y="1040962"/>
                </a:cubicBezTo>
                <a:cubicBezTo>
                  <a:pt x="50286" y="1035485"/>
                  <a:pt x="50657" y="1028293"/>
                  <a:pt x="46503" y="1027051"/>
                </a:cubicBezTo>
                <a:cubicBezTo>
                  <a:pt x="41346" y="1024363"/>
                  <a:pt x="45759" y="1001606"/>
                  <a:pt x="40736" y="1006491"/>
                </a:cubicBezTo>
                <a:cubicBezTo>
                  <a:pt x="43694" y="990397"/>
                  <a:pt x="32609" y="982630"/>
                  <a:pt x="28654" y="971512"/>
                </a:cubicBezTo>
                <a:cubicBezTo>
                  <a:pt x="30316" y="964989"/>
                  <a:pt x="28253" y="959112"/>
                  <a:pt x="25191" y="951644"/>
                </a:cubicBezTo>
                <a:lnTo>
                  <a:pt x="21142" y="941381"/>
                </a:lnTo>
                <a:cubicBezTo>
                  <a:pt x="21020" y="939810"/>
                  <a:pt x="20896" y="938238"/>
                  <a:pt x="20773" y="936667"/>
                </a:cubicBezTo>
                <a:cubicBezTo>
                  <a:pt x="19874" y="928278"/>
                  <a:pt x="16398" y="900629"/>
                  <a:pt x="15745" y="891045"/>
                </a:cubicBezTo>
                <a:lnTo>
                  <a:pt x="16852" y="879166"/>
                </a:lnTo>
                <a:cubicBezTo>
                  <a:pt x="16064" y="875445"/>
                  <a:pt x="11752" y="871879"/>
                  <a:pt x="11024" y="868721"/>
                </a:cubicBezTo>
                <a:lnTo>
                  <a:pt x="12485" y="860219"/>
                </a:lnTo>
                <a:cubicBezTo>
                  <a:pt x="8271" y="861111"/>
                  <a:pt x="11740" y="851094"/>
                  <a:pt x="11850" y="843525"/>
                </a:cubicBezTo>
                <a:cubicBezTo>
                  <a:pt x="11730" y="828022"/>
                  <a:pt x="11612" y="812518"/>
                  <a:pt x="11493" y="797015"/>
                </a:cubicBezTo>
                <a:lnTo>
                  <a:pt x="9000" y="768303"/>
                </a:lnTo>
                <a:lnTo>
                  <a:pt x="10494" y="759507"/>
                </a:lnTo>
                <a:cubicBezTo>
                  <a:pt x="10852" y="740351"/>
                  <a:pt x="4936" y="719172"/>
                  <a:pt x="9764" y="705570"/>
                </a:cubicBezTo>
                <a:cubicBezTo>
                  <a:pt x="10332" y="700041"/>
                  <a:pt x="10202" y="695038"/>
                  <a:pt x="9638" y="690388"/>
                </a:cubicBezTo>
                <a:lnTo>
                  <a:pt x="7047" y="677974"/>
                </a:lnTo>
                <a:lnTo>
                  <a:pt x="0" y="653388"/>
                </a:lnTo>
                <a:cubicBezTo>
                  <a:pt x="12182" y="652146"/>
                  <a:pt x="-4668" y="595337"/>
                  <a:pt x="6127" y="601549"/>
                </a:cubicBezTo>
                <a:cubicBezTo>
                  <a:pt x="3933" y="578838"/>
                  <a:pt x="25694" y="557816"/>
                  <a:pt x="13968" y="535919"/>
                </a:cubicBezTo>
                <a:cubicBezTo>
                  <a:pt x="14926" y="501851"/>
                  <a:pt x="11016" y="453329"/>
                  <a:pt x="11875" y="420166"/>
                </a:cubicBezTo>
                <a:cubicBezTo>
                  <a:pt x="6938" y="426282"/>
                  <a:pt x="8070" y="396529"/>
                  <a:pt x="8209" y="392858"/>
                </a:cubicBezTo>
                <a:cubicBezTo>
                  <a:pt x="10678" y="370586"/>
                  <a:pt x="9897" y="351343"/>
                  <a:pt x="13049" y="312846"/>
                </a:cubicBezTo>
                <a:cubicBezTo>
                  <a:pt x="11510" y="278783"/>
                  <a:pt x="19654" y="249172"/>
                  <a:pt x="10752" y="217790"/>
                </a:cubicBezTo>
                <a:cubicBezTo>
                  <a:pt x="12418" y="215662"/>
                  <a:pt x="13704" y="213034"/>
                  <a:pt x="14712" y="210066"/>
                </a:cubicBezTo>
                <a:lnTo>
                  <a:pt x="16900" y="200849"/>
                </a:lnTo>
                <a:lnTo>
                  <a:pt x="16484" y="199564"/>
                </a:lnTo>
                <a:cubicBezTo>
                  <a:pt x="15715" y="194009"/>
                  <a:pt x="16101" y="190699"/>
                  <a:pt x="16998" y="188389"/>
                </a:cubicBezTo>
                <a:lnTo>
                  <a:pt x="18474" y="186250"/>
                </a:lnTo>
                <a:lnTo>
                  <a:pt x="19253" y="178676"/>
                </a:lnTo>
                <a:lnTo>
                  <a:pt x="23738" y="138548"/>
                </a:lnTo>
                <a:lnTo>
                  <a:pt x="23258" y="138123"/>
                </a:lnTo>
                <a:cubicBezTo>
                  <a:pt x="22237" y="136655"/>
                  <a:pt x="21585" y="134605"/>
                  <a:pt x="21688" y="131277"/>
                </a:cubicBezTo>
                <a:cubicBezTo>
                  <a:pt x="14019" y="134681"/>
                  <a:pt x="18874" y="128568"/>
                  <a:pt x="19855" y="118460"/>
                </a:cubicBezTo>
                <a:cubicBezTo>
                  <a:pt x="8164" y="121490"/>
                  <a:pt x="15490" y="93803"/>
                  <a:pt x="9287" y="87467"/>
                </a:cubicBezTo>
                <a:cubicBezTo>
                  <a:pt x="10272" y="79974"/>
                  <a:pt x="11100" y="72101"/>
                  <a:pt x="11706" y="64012"/>
                </a:cubicBezTo>
                <a:cubicBezTo>
                  <a:pt x="11774" y="62414"/>
                  <a:pt x="11844" y="60817"/>
                  <a:pt x="11913" y="59219"/>
                </a:cubicBezTo>
                <a:lnTo>
                  <a:pt x="11800" y="59091"/>
                </a:lnTo>
                <a:cubicBezTo>
                  <a:pt x="11601" y="57983"/>
                  <a:pt x="11577" y="56382"/>
                  <a:pt x="11792" y="53973"/>
                </a:cubicBezTo>
                <a:lnTo>
                  <a:pt x="12291" y="50475"/>
                </a:lnTo>
                <a:lnTo>
                  <a:pt x="12694" y="41175"/>
                </a:lnTo>
                <a:lnTo>
                  <a:pt x="12068" y="37768"/>
                </a:lnTo>
                <a:lnTo>
                  <a:pt x="10718" y="36122"/>
                </a:lnTo>
                <a:cubicBezTo>
                  <a:pt x="10782" y="35853"/>
                  <a:pt x="10846" y="35583"/>
                  <a:pt x="10911" y="35314"/>
                </a:cubicBezTo>
                <a:cubicBezTo>
                  <a:pt x="13618" y="29654"/>
                  <a:pt x="17224" y="28942"/>
                  <a:pt x="7774" y="16898"/>
                </a:cubicBezTo>
                <a:close/>
              </a:path>
            </a:pathLst>
          </a:custGeom>
        </p:spPr>
      </p:pic>
      <p:pic>
        <p:nvPicPr>
          <p:cNvPr id="7" name="Picture 6">
            <a:extLst>
              <a:ext uri="{FF2B5EF4-FFF2-40B4-BE49-F238E27FC236}">
                <a16:creationId xmlns:a16="http://schemas.microsoft.com/office/drawing/2014/main" id="{16F8AADD-8016-4F47-8CE0-03F18869E681}"/>
              </a:ext>
            </a:extLst>
          </p:cNvPr>
          <p:cNvPicPr>
            <a:picLocks noChangeAspect="1"/>
          </p:cNvPicPr>
          <p:nvPr/>
        </p:nvPicPr>
        <p:blipFill rotWithShape="1">
          <a:blip r:embed="rId5"/>
          <a:srcRect l="9651" r="-4" b="-4"/>
          <a:stretch/>
        </p:blipFill>
        <p:spPr>
          <a:xfrm>
            <a:off x="6590241" y="3390534"/>
            <a:ext cx="2553759" cy="1752443"/>
          </a:xfrm>
          <a:custGeom>
            <a:avLst/>
            <a:gdLst/>
            <a:ahLst/>
            <a:cxnLst/>
            <a:rect l="l" t="t" r="r" b="b"/>
            <a:pathLst>
              <a:path w="3405012" h="1752443">
                <a:moveTo>
                  <a:pt x="0" y="0"/>
                </a:moveTo>
                <a:lnTo>
                  <a:pt x="3405012" y="0"/>
                </a:lnTo>
                <a:lnTo>
                  <a:pt x="3405012" y="1752443"/>
                </a:lnTo>
                <a:lnTo>
                  <a:pt x="150701" y="1752443"/>
                </a:lnTo>
                <a:lnTo>
                  <a:pt x="151133" y="1747002"/>
                </a:lnTo>
                <a:cubicBezTo>
                  <a:pt x="148082" y="1720397"/>
                  <a:pt x="138162" y="1706976"/>
                  <a:pt x="141124" y="1679782"/>
                </a:cubicBezTo>
                <a:cubicBezTo>
                  <a:pt x="138233" y="1654888"/>
                  <a:pt x="132497" y="1634841"/>
                  <a:pt x="132620" y="1612573"/>
                </a:cubicBezTo>
                <a:cubicBezTo>
                  <a:pt x="129044" y="1605219"/>
                  <a:pt x="127104" y="1597620"/>
                  <a:pt x="130223" y="1587920"/>
                </a:cubicBezTo>
                <a:lnTo>
                  <a:pt x="118649" y="1517306"/>
                </a:lnTo>
                <a:cubicBezTo>
                  <a:pt x="118727" y="1504116"/>
                  <a:pt x="126587" y="1522582"/>
                  <a:pt x="125184" y="1510721"/>
                </a:cubicBezTo>
                <a:cubicBezTo>
                  <a:pt x="120254" y="1500337"/>
                  <a:pt x="128918" y="1494774"/>
                  <a:pt x="123286" y="1484337"/>
                </a:cubicBezTo>
                <a:cubicBezTo>
                  <a:pt x="117384" y="1492089"/>
                  <a:pt x="120076" y="1448204"/>
                  <a:pt x="114286" y="1451361"/>
                </a:cubicBezTo>
                <a:cubicBezTo>
                  <a:pt x="120422" y="1434659"/>
                  <a:pt x="109532" y="1426428"/>
                  <a:pt x="109458" y="1410107"/>
                </a:cubicBezTo>
                <a:cubicBezTo>
                  <a:pt x="111304" y="1401070"/>
                  <a:pt x="116414" y="1379312"/>
                  <a:pt x="111952" y="1374933"/>
                </a:cubicBezTo>
                <a:cubicBezTo>
                  <a:pt x="121247" y="1332742"/>
                  <a:pt x="111990" y="1355376"/>
                  <a:pt x="112507" y="1321763"/>
                </a:cubicBezTo>
                <a:cubicBezTo>
                  <a:pt x="114038" y="1292024"/>
                  <a:pt x="104680" y="1296583"/>
                  <a:pt x="114684" y="1261703"/>
                </a:cubicBezTo>
                <a:cubicBezTo>
                  <a:pt x="117951" y="1254272"/>
                  <a:pt x="117538" y="1242085"/>
                  <a:pt x="113764" y="1234482"/>
                </a:cubicBezTo>
                <a:cubicBezTo>
                  <a:pt x="113115" y="1233173"/>
                  <a:pt x="112388" y="1232054"/>
                  <a:pt x="111607" y="1231156"/>
                </a:cubicBezTo>
                <a:cubicBezTo>
                  <a:pt x="119170" y="1209268"/>
                  <a:pt x="112520" y="1202536"/>
                  <a:pt x="118230" y="1191103"/>
                </a:cubicBezTo>
                <a:cubicBezTo>
                  <a:pt x="116952" y="1164152"/>
                  <a:pt x="106928" y="1147748"/>
                  <a:pt x="111866" y="1137301"/>
                </a:cubicBezTo>
                <a:cubicBezTo>
                  <a:pt x="109070" y="1117917"/>
                  <a:pt x="103766" y="1087902"/>
                  <a:pt x="101461" y="1074796"/>
                </a:cubicBezTo>
                <a:cubicBezTo>
                  <a:pt x="97539" y="1071283"/>
                  <a:pt x="98827" y="1064698"/>
                  <a:pt x="98024" y="1058665"/>
                </a:cubicBezTo>
                <a:cubicBezTo>
                  <a:pt x="94360" y="1052587"/>
                  <a:pt x="94092" y="1024379"/>
                  <a:pt x="95922" y="1015662"/>
                </a:cubicBezTo>
                <a:lnTo>
                  <a:pt x="91333" y="988711"/>
                </a:lnTo>
                <a:cubicBezTo>
                  <a:pt x="98562" y="941987"/>
                  <a:pt x="70330" y="921576"/>
                  <a:pt x="96654" y="884719"/>
                </a:cubicBezTo>
                <a:cubicBezTo>
                  <a:pt x="96548" y="867680"/>
                  <a:pt x="88256" y="880245"/>
                  <a:pt x="88150" y="863206"/>
                </a:cubicBezTo>
                <a:cubicBezTo>
                  <a:pt x="84996" y="840798"/>
                  <a:pt x="96332" y="851480"/>
                  <a:pt x="83698" y="830894"/>
                </a:cubicBezTo>
                <a:cubicBezTo>
                  <a:pt x="86835" y="790339"/>
                  <a:pt x="74016" y="769075"/>
                  <a:pt x="83164" y="732509"/>
                </a:cubicBezTo>
                <a:cubicBezTo>
                  <a:pt x="78466" y="739607"/>
                  <a:pt x="78936" y="653434"/>
                  <a:pt x="79811" y="641624"/>
                </a:cubicBezTo>
                <a:cubicBezTo>
                  <a:pt x="79592" y="616474"/>
                  <a:pt x="81385" y="589914"/>
                  <a:pt x="81852" y="551694"/>
                </a:cubicBezTo>
                <a:cubicBezTo>
                  <a:pt x="78871" y="517898"/>
                  <a:pt x="88476" y="533562"/>
                  <a:pt x="78257" y="503221"/>
                </a:cubicBezTo>
                <a:cubicBezTo>
                  <a:pt x="78107" y="484544"/>
                  <a:pt x="80125" y="442761"/>
                  <a:pt x="80950" y="439631"/>
                </a:cubicBezTo>
                <a:lnTo>
                  <a:pt x="80482" y="438394"/>
                </a:lnTo>
                <a:cubicBezTo>
                  <a:pt x="79478" y="432938"/>
                  <a:pt x="79723" y="429594"/>
                  <a:pt x="80521" y="427195"/>
                </a:cubicBezTo>
                <a:lnTo>
                  <a:pt x="81904" y="424907"/>
                </a:lnTo>
                <a:cubicBezTo>
                  <a:pt x="82057" y="422363"/>
                  <a:pt x="82210" y="419819"/>
                  <a:pt x="82363" y="417275"/>
                </a:cubicBezTo>
                <a:lnTo>
                  <a:pt x="84426" y="402379"/>
                </a:lnTo>
                <a:lnTo>
                  <a:pt x="83723" y="399462"/>
                </a:lnTo>
                <a:lnTo>
                  <a:pt x="85140" y="376794"/>
                </a:lnTo>
                <a:lnTo>
                  <a:pt x="84643" y="376419"/>
                </a:lnTo>
                <a:cubicBezTo>
                  <a:pt x="83560" y="375065"/>
                  <a:pt x="82822" y="373090"/>
                  <a:pt x="82783" y="369762"/>
                </a:cubicBezTo>
                <a:cubicBezTo>
                  <a:pt x="75270" y="373969"/>
                  <a:pt x="79859" y="367360"/>
                  <a:pt x="80411" y="357178"/>
                </a:cubicBezTo>
                <a:cubicBezTo>
                  <a:pt x="68864" y="361439"/>
                  <a:pt x="75006" y="333058"/>
                  <a:pt x="68544" y="327402"/>
                </a:cubicBezTo>
                <a:cubicBezTo>
                  <a:pt x="69211" y="319824"/>
                  <a:pt x="69703" y="311889"/>
                  <a:pt x="69965" y="303760"/>
                </a:cubicBezTo>
                <a:cubicBezTo>
                  <a:pt x="69966" y="302159"/>
                  <a:pt x="69968" y="300559"/>
                  <a:pt x="69969" y="298958"/>
                </a:cubicBezTo>
                <a:lnTo>
                  <a:pt x="69852" y="298844"/>
                </a:lnTo>
                <a:cubicBezTo>
                  <a:pt x="69606" y="297762"/>
                  <a:pt x="69513" y="296167"/>
                  <a:pt x="69626" y="293743"/>
                </a:cubicBezTo>
                <a:lnTo>
                  <a:pt x="69977" y="290202"/>
                </a:lnTo>
                <a:lnTo>
                  <a:pt x="69984" y="280887"/>
                </a:lnTo>
                <a:lnTo>
                  <a:pt x="69214" y="277557"/>
                </a:lnTo>
                <a:cubicBezTo>
                  <a:pt x="64253" y="266466"/>
                  <a:pt x="49047" y="274944"/>
                  <a:pt x="54630" y="251845"/>
                </a:cubicBezTo>
                <a:cubicBezTo>
                  <a:pt x="50339" y="228523"/>
                  <a:pt x="39950" y="218978"/>
                  <a:pt x="41532" y="193531"/>
                </a:cubicBezTo>
                <a:cubicBezTo>
                  <a:pt x="37482" y="171719"/>
                  <a:pt x="30875" y="155057"/>
                  <a:pt x="29911" y="134827"/>
                </a:cubicBezTo>
                <a:cubicBezTo>
                  <a:pt x="26044" y="129106"/>
                  <a:pt x="23769" y="122729"/>
                  <a:pt x="26358" y="113105"/>
                </a:cubicBezTo>
                <a:cubicBezTo>
                  <a:pt x="21488" y="93532"/>
                  <a:pt x="15187" y="92470"/>
                  <a:pt x="17140" y="76451"/>
                </a:cubicBezTo>
                <a:cubicBezTo>
                  <a:pt x="6336" y="71246"/>
                  <a:pt x="9567" y="68160"/>
                  <a:pt x="11130" y="60946"/>
                </a:cubicBezTo>
                <a:cubicBezTo>
                  <a:pt x="11146" y="60646"/>
                  <a:pt x="11160" y="60347"/>
                  <a:pt x="11175" y="60047"/>
                </a:cubicBezTo>
                <a:lnTo>
                  <a:pt x="9643" y="59374"/>
                </a:lnTo>
                <a:lnTo>
                  <a:pt x="8490" y="56536"/>
                </a:lnTo>
                <a:lnTo>
                  <a:pt x="7301" y="47381"/>
                </a:lnTo>
                <a:cubicBezTo>
                  <a:pt x="7260" y="46156"/>
                  <a:pt x="7219" y="44931"/>
                  <a:pt x="7178" y="43706"/>
                </a:cubicBezTo>
                <a:cubicBezTo>
                  <a:pt x="6973" y="41260"/>
                  <a:pt x="6682" y="39746"/>
                  <a:pt x="6309" y="38823"/>
                </a:cubicBezTo>
                <a:cubicBezTo>
                  <a:pt x="6268" y="38807"/>
                  <a:pt x="6228" y="38790"/>
                  <a:pt x="6186" y="38775"/>
                </a:cubicBezTo>
                <a:lnTo>
                  <a:pt x="5573" y="34055"/>
                </a:lnTo>
                <a:cubicBezTo>
                  <a:pt x="4775" y="25924"/>
                  <a:pt x="4222" y="17849"/>
                  <a:pt x="3878" y="10032"/>
                </a:cubicBezTo>
                <a:close/>
              </a:path>
            </a:pathLst>
          </a:custGeom>
        </p:spPr>
      </p:pic>
      <p:pic>
        <p:nvPicPr>
          <p:cNvPr id="11" name="Picture 10">
            <a:extLst>
              <a:ext uri="{FF2B5EF4-FFF2-40B4-BE49-F238E27FC236}">
                <a16:creationId xmlns:a16="http://schemas.microsoft.com/office/drawing/2014/main" id="{2422C10B-676F-452F-A879-4226101A33FD}"/>
              </a:ext>
            </a:extLst>
          </p:cNvPr>
          <p:cNvPicPr>
            <a:picLocks noChangeAspect="1"/>
          </p:cNvPicPr>
          <p:nvPr/>
        </p:nvPicPr>
        <p:blipFill rotWithShape="1">
          <a:blip r:embed="rId6"/>
          <a:srcRect r="-2" b="5383"/>
          <a:stretch/>
        </p:blipFill>
        <p:spPr>
          <a:xfrm>
            <a:off x="6702739" y="5142978"/>
            <a:ext cx="2441261" cy="1715021"/>
          </a:xfrm>
          <a:custGeom>
            <a:avLst/>
            <a:gdLst/>
            <a:ahLst/>
            <a:cxnLst/>
            <a:rect l="l" t="t" r="r" b="b"/>
            <a:pathLst>
              <a:path w="3255014" h="1715021">
                <a:moveTo>
                  <a:pt x="703" y="0"/>
                </a:moveTo>
                <a:lnTo>
                  <a:pt x="3255014" y="0"/>
                </a:lnTo>
                <a:lnTo>
                  <a:pt x="3255014" y="1715021"/>
                </a:lnTo>
                <a:lnTo>
                  <a:pt x="20680" y="1715021"/>
                </a:lnTo>
                <a:lnTo>
                  <a:pt x="27488" y="1676166"/>
                </a:lnTo>
                <a:cubicBezTo>
                  <a:pt x="30060" y="1660248"/>
                  <a:pt x="32104" y="1646802"/>
                  <a:pt x="33656" y="1637755"/>
                </a:cubicBezTo>
                <a:cubicBezTo>
                  <a:pt x="39029" y="1635240"/>
                  <a:pt x="39060" y="1630227"/>
                  <a:pt x="36785" y="1620849"/>
                </a:cubicBezTo>
                <a:cubicBezTo>
                  <a:pt x="38105" y="1551256"/>
                  <a:pt x="100227" y="1472104"/>
                  <a:pt x="76656" y="1455842"/>
                </a:cubicBezTo>
                <a:cubicBezTo>
                  <a:pt x="77016" y="1439452"/>
                  <a:pt x="56490" y="1383714"/>
                  <a:pt x="62616" y="1345149"/>
                </a:cubicBezTo>
                <a:cubicBezTo>
                  <a:pt x="75519" y="1331119"/>
                  <a:pt x="65286" y="1248289"/>
                  <a:pt x="66967" y="1229214"/>
                </a:cubicBezTo>
                <a:cubicBezTo>
                  <a:pt x="75027" y="1226771"/>
                  <a:pt x="69197" y="1193906"/>
                  <a:pt x="80884" y="1198474"/>
                </a:cubicBezTo>
                <a:cubicBezTo>
                  <a:pt x="85953" y="1195255"/>
                  <a:pt x="86179" y="1185792"/>
                  <a:pt x="81857" y="1180728"/>
                </a:cubicBezTo>
                <a:cubicBezTo>
                  <a:pt x="83204" y="1169547"/>
                  <a:pt x="89262" y="1163440"/>
                  <a:pt x="82257" y="1151133"/>
                </a:cubicBezTo>
                <a:cubicBezTo>
                  <a:pt x="83837" y="1135715"/>
                  <a:pt x="101636" y="1122513"/>
                  <a:pt x="90618" y="1108407"/>
                </a:cubicBezTo>
                <a:cubicBezTo>
                  <a:pt x="108621" y="1097725"/>
                  <a:pt x="92049" y="1049300"/>
                  <a:pt x="95940" y="1018477"/>
                </a:cubicBezTo>
                <a:cubicBezTo>
                  <a:pt x="114997" y="965378"/>
                  <a:pt x="94883" y="900337"/>
                  <a:pt x="128252" y="875323"/>
                </a:cubicBezTo>
                <a:cubicBezTo>
                  <a:pt x="120042" y="819830"/>
                  <a:pt x="132154" y="777393"/>
                  <a:pt x="134499" y="734639"/>
                </a:cubicBezTo>
                <a:cubicBezTo>
                  <a:pt x="138830" y="715422"/>
                  <a:pt x="127012" y="702516"/>
                  <a:pt x="137671" y="686595"/>
                </a:cubicBezTo>
                <a:cubicBezTo>
                  <a:pt x="135031" y="648181"/>
                  <a:pt x="154500" y="566929"/>
                  <a:pt x="118662" y="504151"/>
                </a:cubicBezTo>
                <a:lnTo>
                  <a:pt x="70076" y="334867"/>
                </a:lnTo>
                <a:cubicBezTo>
                  <a:pt x="53138" y="284991"/>
                  <a:pt x="46242" y="268345"/>
                  <a:pt x="38295" y="239789"/>
                </a:cubicBezTo>
                <a:cubicBezTo>
                  <a:pt x="35440" y="214890"/>
                  <a:pt x="43757" y="197719"/>
                  <a:pt x="36565" y="163529"/>
                </a:cubicBezTo>
                <a:cubicBezTo>
                  <a:pt x="37934" y="145766"/>
                  <a:pt x="25190" y="110716"/>
                  <a:pt x="25258" y="98318"/>
                </a:cubicBezTo>
                <a:cubicBezTo>
                  <a:pt x="23374" y="99154"/>
                  <a:pt x="21566" y="92403"/>
                  <a:pt x="22800" y="89141"/>
                </a:cubicBezTo>
                <a:cubicBezTo>
                  <a:pt x="22768" y="32571"/>
                  <a:pt x="9002" y="70779"/>
                  <a:pt x="15482" y="33826"/>
                </a:cubicBezTo>
                <a:cubicBezTo>
                  <a:pt x="15094" y="16959"/>
                  <a:pt x="2812" y="18391"/>
                  <a:pt x="0" y="8846"/>
                </a:cubicBezTo>
                <a:close/>
              </a:path>
            </a:pathLst>
          </a:custGeom>
        </p:spPr>
      </p:pic>
    </p:spTree>
    <p:extLst>
      <p:ext uri="{BB962C8B-B14F-4D97-AF65-F5344CB8AC3E}">
        <p14:creationId xmlns:p14="http://schemas.microsoft.com/office/powerpoint/2010/main" val="1753001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42958" y="-397079"/>
            <a:ext cx="7886700" cy="2139553"/>
          </a:xfrm>
        </p:spPr>
        <p:txBody>
          <a:bodyPr/>
          <a:lstStyle/>
          <a:p>
            <a:r>
              <a:rPr lang="en-GB" dirty="0"/>
              <a:t>Any Questions?</a:t>
            </a:r>
          </a:p>
        </p:txBody>
      </p:sp>
      <p:pic>
        <p:nvPicPr>
          <p:cNvPr id="4" name="Picture 2" descr="See the source image">
            <a:extLst>
              <a:ext uri="{FF2B5EF4-FFF2-40B4-BE49-F238E27FC236}">
                <a16:creationId xmlns:a16="http://schemas.microsoft.com/office/drawing/2014/main" id="{3BF81206-D75A-3F98-244B-7CE96B7856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1804422"/>
            <a:ext cx="6336704" cy="4054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37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42958" y="-397079"/>
            <a:ext cx="7886700" cy="2139553"/>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342958" y="1977544"/>
            <a:ext cx="7886700" cy="1125140"/>
          </a:xfrm>
        </p:spPr>
        <p:txBody>
          <a:bodyPr/>
          <a:lstStyle/>
          <a:p>
            <a:r>
              <a:rPr lang="en-GB" dirty="0">
                <a:solidFill>
                  <a:schemeClr val="tx1"/>
                </a:solidFill>
              </a:rPr>
              <a:t>Competitors &amp; Collaborators!</a:t>
            </a:r>
          </a:p>
          <a:p>
            <a:endParaRPr lang="en-GB" dirty="0">
              <a:solidFill>
                <a:schemeClr val="tx1"/>
              </a:solidFill>
            </a:endParaRPr>
          </a:p>
          <a:p>
            <a:r>
              <a:rPr lang="en-GB" dirty="0">
                <a:solidFill>
                  <a:schemeClr val="tx1"/>
                </a:solidFill>
              </a:rPr>
              <a:t>Positioning Direct/Indirect competitors</a:t>
            </a:r>
          </a:p>
          <a:p>
            <a:endParaRPr lang="en-GB" dirty="0">
              <a:solidFill>
                <a:schemeClr val="tx1"/>
              </a:solidFill>
            </a:endParaRPr>
          </a:p>
          <a:p>
            <a:r>
              <a:rPr lang="en-GB" dirty="0">
                <a:solidFill>
                  <a:schemeClr val="tx1"/>
                </a:solidFill>
              </a:rPr>
              <a:t>Franchising &amp; Partnerships</a:t>
            </a:r>
          </a:p>
          <a:p>
            <a:r>
              <a:rPr lang="en-GB" dirty="0">
                <a:solidFill>
                  <a:schemeClr val="tx1"/>
                </a:solidFill>
              </a:rPr>
              <a:t>The importance of stakeholders for marketing?</a:t>
            </a:r>
          </a:p>
          <a:p>
            <a:endParaRPr lang="en-GB" dirty="0"/>
          </a:p>
        </p:txBody>
      </p:sp>
    </p:spTree>
    <p:extLst>
      <p:ext uri="{BB962C8B-B14F-4D97-AF65-F5344CB8AC3E}">
        <p14:creationId xmlns:p14="http://schemas.microsoft.com/office/powerpoint/2010/main" val="26097934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355804" y="2076698"/>
            <a:ext cx="3282518" cy="2291472"/>
          </a:xfrm>
        </p:spPr>
        <p:txBody>
          <a:bodyPr/>
          <a:lstStyle/>
          <a:p>
            <a:r>
              <a:rPr lang="en-GB" sz="1800" b="1" i="1" dirty="0"/>
              <a:t>I look forward to seeing you next week.</a:t>
            </a:r>
            <a:br>
              <a:rPr lang="en-GB" sz="1800" b="1" i="1" dirty="0"/>
            </a:br>
            <a:br>
              <a:rPr lang="en-GB" sz="1800" b="1" i="1" dirty="0"/>
            </a:br>
            <a:r>
              <a:rPr lang="en-GB" sz="1800" b="1" i="1" dirty="0"/>
              <a:t>If you have any questions in the meantime, please send an email from your student account</a:t>
            </a:r>
            <a:endParaRPr lang="en-GB"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390587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3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purl.org/dc/dcmitype/"/>
    <ds:schemaRef ds:uri="http://schemas.microsoft.com/office/2006/documentManagement/types"/>
    <ds:schemaRef ds:uri="http://schemas.microsoft.com/office/2006/metadata/properties"/>
    <ds:schemaRef ds:uri="http://schemas.microsoft.com/office/infopath/2007/PartnerControls"/>
    <ds:schemaRef ds:uri="http://purl.org/dc/elements/1.1/"/>
    <ds:schemaRef ds:uri="211f9404-bca0-4bcf-9c1d-965ccb6f8d2d"/>
    <ds:schemaRef ds:uri="303dbf9b-b85b-46a0-94f1-894078c07ecd"/>
    <ds:schemaRef ds:uri="http://www.w3.org/XML/1998/namespace"/>
    <ds:schemaRef ds:uri="http://purl.org/dc/term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3754</Words>
  <Application>Microsoft Office PowerPoint</Application>
  <PresentationFormat>On-screen Show (4:3)</PresentationFormat>
  <Paragraphs>284</Paragraphs>
  <Slides>48</Slides>
  <Notes>24</Notes>
  <HiddenSlides>0</HiddenSlides>
  <MMClips>0</MMClips>
  <ScaleCrop>false</ScaleCrop>
  <HeadingPairs>
    <vt:vector size="6" baseType="variant">
      <vt:variant>
        <vt:lpstr>Fonts Used</vt:lpstr>
      </vt:variant>
      <vt:variant>
        <vt:i4>7</vt:i4>
      </vt:variant>
      <vt:variant>
        <vt:lpstr>Theme</vt:lpstr>
      </vt:variant>
      <vt:variant>
        <vt:i4>11</vt:i4>
      </vt:variant>
      <vt:variant>
        <vt:lpstr>Slide Titles</vt:lpstr>
      </vt:variant>
      <vt:variant>
        <vt:i4>48</vt:i4>
      </vt:variant>
    </vt:vector>
  </HeadingPairs>
  <TitlesOfParts>
    <vt:vector size="66" baseType="lpstr">
      <vt:lpstr>Abadi</vt:lpstr>
      <vt:lpstr>Arial</vt:lpstr>
      <vt:lpstr>Calibri</vt:lpstr>
      <vt:lpstr>Calibri Light</vt:lpstr>
      <vt:lpstr>Rockwell</vt:lpstr>
      <vt:lpstr>Trebuchet MS</vt:lpstr>
      <vt:lpstr>Wingdings</vt:lpstr>
      <vt:lpstr>Title Slide 1</vt:lpstr>
      <vt:lpstr>Sub Title 1</vt:lpstr>
      <vt:lpstr>Text 1</vt:lpstr>
      <vt:lpstr>Text 2</vt:lpstr>
      <vt:lpstr>1_Title Slide 1</vt:lpstr>
      <vt:lpstr>1_Sub Title 2</vt:lpstr>
      <vt:lpstr>1_Text 1</vt:lpstr>
      <vt:lpstr>3_Sub Title 1</vt:lpstr>
      <vt:lpstr>Office Theme</vt:lpstr>
      <vt:lpstr>1_Text Break Info Slide 2</vt:lpstr>
      <vt:lpstr>1_Holding PAge</vt:lpstr>
      <vt:lpstr>Marketing Essentials BMIH4005</vt:lpstr>
      <vt:lpstr>Before we start  As there are quite a few of us here, please ensure that your microphone is muted during all teaching until you are asked a question or there is a group discussion to prevent background noise.  Your camera must be always on during lectures please.  This and all sessions will be recorded so that you can watch it again </vt:lpstr>
      <vt:lpstr>Before we start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If you cannot fulfil this criteria you will be removed and marked as absent.   Your camera must be always on during lectures please.  - use the Teams university background to protect your privacy.  YOU must join via a laptop or PC/MAC   You will be removed and logged as absent if you fail to adhere to these  This and all sessions will be recorded so that you can watch it again </vt:lpstr>
      <vt:lpstr>Why is this important?</vt:lpstr>
      <vt:lpstr>Get a laptop!</vt:lpstr>
      <vt:lpstr>INTERNATIONAL HOTEL  MANAGEMENT    Marketing Essentials BMIH4005</vt:lpstr>
      <vt:lpstr>Recap</vt:lpstr>
      <vt:lpstr>Assessment1 Due:19th May An essay of 1500 words -/+ 10%  A comparison of the marketing methods of two multinational hotel chains. Students will be required to write an academic essay introducing the subject of marketing, specifically comparing the marketing methods and strategy of two multinational hotel brands.    (Six Senses and Moxy)   Your task is to compare the brand’s marketing strategies utilising the situational analysis tools discussed in class, i.e. the ways in which these organisations market their products and services (Marketing mix) and will include discussing the use of segmentation targeting and positioning as well as marketing communications with their target audiences. Students will Identify similarities and differences in the respective marketing strategies; and make recommendations to develop and enhance marketing activities for their chosen brands that will aid potential future growth, while also considering any relevant contemporary concerns in the hospitality market.  explore a number of different generational and strategic approaches to marketing and perhaps the use of social media and digital marketing versus traditional advertising and marketing techniques. What is the brand message? What changes have been made due to contemporary issues (within the past year) i.e Ukraine, recent Geopolitical events, Business environment changes, or other Industry changes, such as trends influencing the marketing by providing a ‘green’ message or social concerns?  </vt:lpstr>
      <vt:lpstr>PowerPoint Presentation</vt:lpstr>
      <vt:lpstr>Aims for today</vt:lpstr>
      <vt:lpstr>Situation Analysis</vt:lpstr>
      <vt:lpstr>Situational analysis 5 ‘C’s</vt:lpstr>
      <vt:lpstr>Company Internal analysis </vt:lpstr>
      <vt:lpstr> Strengths</vt:lpstr>
      <vt:lpstr>Weaknesses</vt:lpstr>
      <vt:lpstr>Opportunities</vt:lpstr>
      <vt:lpstr>Threats</vt:lpstr>
      <vt:lpstr>PowerPoint Presentation</vt:lpstr>
      <vt:lpstr>Customers </vt:lpstr>
      <vt:lpstr>Segmentation</vt:lpstr>
      <vt:lpstr>What is segmentation?</vt:lpstr>
      <vt:lpstr>Market segments:</vt:lpstr>
      <vt:lpstr>Segmentation variables</vt:lpstr>
      <vt:lpstr>Let’s analyse a website and see what we can find!</vt:lpstr>
      <vt:lpstr>Lets analyse a website and see what we can find!</vt:lpstr>
      <vt:lpstr>Lets analyse a website and see what we can find!</vt:lpstr>
      <vt:lpstr>Lets analyse a website and see what we can find!</vt:lpstr>
      <vt:lpstr>Lets analyse a website and see what we can find!</vt:lpstr>
      <vt:lpstr>Lets analyse a website and see what we can find!</vt:lpstr>
      <vt:lpstr>Lets analyse a website and see what we can find!</vt:lpstr>
      <vt:lpstr>Lets analyse a website and see what we can find!</vt:lpstr>
      <vt:lpstr>Lets analyse a website and see what we can find!</vt:lpstr>
      <vt:lpstr>Lets analyse a website and see what we can find!</vt:lpstr>
      <vt:lpstr>Lets analyse a website and see what we can find!</vt:lpstr>
      <vt:lpstr>Lets analyse a website and see what we can find!</vt:lpstr>
      <vt:lpstr>Lets analyse a website and see what we can find!</vt:lpstr>
      <vt:lpstr>Customer profiles</vt:lpstr>
      <vt:lpstr>PowerPoint Presentation</vt:lpstr>
      <vt:lpstr>Targeting</vt:lpstr>
      <vt:lpstr>Undifferentiated targeting</vt:lpstr>
      <vt:lpstr>Differentiated targeting</vt:lpstr>
      <vt:lpstr>Concentrated targeting</vt:lpstr>
      <vt:lpstr>Customised targeting</vt:lpstr>
      <vt:lpstr>Targeting, positioning &amp; differentiation</vt:lpstr>
      <vt:lpstr>Any Questions?</vt:lpstr>
      <vt:lpstr>Next Week!</vt:lpstr>
      <vt:lpstr>I look forward to seeing you next week.  If you have any questions in the meantime, please send an email from your student account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54</cp:revision>
  <dcterms:created xsi:type="dcterms:W3CDTF">2020-10-29T13:18:29Z</dcterms:created>
  <dcterms:modified xsi:type="dcterms:W3CDTF">2023-05-01T21:35:02Z</dcterms:modified>
</cp:coreProperties>
</file>