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9" r:id="rId4"/>
    <p:sldId id="260" r:id="rId5"/>
    <p:sldId id="262" r:id="rId6"/>
    <p:sldId id="263" r:id="rId7"/>
    <p:sldId id="264" r:id="rId8"/>
    <p:sldId id="265" r:id="rId9"/>
    <p:sldId id="261"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724" autoAdjust="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CED929-C997-4178-95BB-34777BDEA873}" type="datetimeFigureOut">
              <a:rPr lang="en-GB" smtClean="0"/>
              <a:t>29/05/2020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165D15-C122-4028-8F35-0FD6A3466430}" type="slidenum">
              <a:rPr lang="en-GB" smtClean="0"/>
              <a:t>‹#›</a:t>
            </a:fld>
            <a:endParaRPr lang="en-GB"/>
          </a:p>
        </p:txBody>
      </p:sp>
    </p:spTree>
    <p:extLst>
      <p:ext uri="{BB962C8B-B14F-4D97-AF65-F5344CB8AC3E}">
        <p14:creationId xmlns:p14="http://schemas.microsoft.com/office/powerpoint/2010/main" val="2392670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a:t>Click to edit Master subtitle style</a:t>
            </a:r>
            <a:endParaRPr lang="en-US" dirty="0"/>
          </a:p>
        </p:txBody>
      </p:sp>
      <p:sp>
        <p:nvSpPr>
          <p:cNvPr id="7" name="Date Placeholder 6"/>
          <p:cNvSpPr>
            <a:spLocks noGrp="1"/>
          </p:cNvSpPr>
          <p:nvPr>
            <p:ph type="dt" sz="half" idx="10"/>
          </p:nvPr>
        </p:nvSpPr>
        <p:spPr/>
        <p:txBody>
          <a:bodyPr/>
          <a:lstStyle/>
          <a:p>
            <a:fld id="{BCCC4E94-4F6C-4957-963E-3DDA7F09CD64}" type="datetimeFigureOut">
              <a:rPr lang="en-GB" smtClean="0"/>
              <a:t>29/05/2020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1313829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CC4E94-4F6C-4957-963E-3DDA7F09CD64}"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2520125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CC4E94-4F6C-4957-963E-3DDA7F09CD64}"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2018187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601030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CC4E94-4F6C-4957-963E-3DDA7F09CD64}" type="datetimeFigureOut">
              <a:rPr lang="en-GB" smtClean="0"/>
              <a:t>29/05/2020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1699543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CC4E94-4F6C-4957-963E-3DDA7F09CD64}" type="datetimeFigureOut">
              <a:rPr lang="en-GB" smtClean="0"/>
              <a:t>29/05/2020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1784844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CC4E94-4F6C-4957-963E-3DDA7F09CD64}" type="datetimeFigureOut">
              <a:rPr lang="en-GB" smtClean="0"/>
              <a:t>29/05/2020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1577886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988723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1126490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84638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3214836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44344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CC4E94-4F6C-4957-963E-3DDA7F09CD64}"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3539598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CCC4E94-4F6C-4957-963E-3DDA7F09CD64}" type="datetimeFigureOut">
              <a:rPr lang="en-GB" smtClean="0"/>
              <a:t>29/05/2020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38822599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CCC4E94-4F6C-4957-963E-3DDA7F09CD64}" type="datetimeFigureOut">
              <a:rPr lang="en-GB" smtClean="0"/>
              <a:t>29/05/2020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2239262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CC4E94-4F6C-4957-963E-3DDA7F09CD64}"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42280087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CC4E94-4F6C-4957-963E-3DDA7F09CD64}"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FF0EAE-5B08-4D30-A777-34D832C16E26}" type="slidenum">
              <a:rPr lang="en-GB" smtClean="0"/>
              <a:t>‹#›</a:t>
            </a:fld>
            <a:endParaRPr lang="en-GB"/>
          </a:p>
        </p:txBody>
      </p:sp>
    </p:spTree>
    <p:extLst>
      <p:ext uri="{BB962C8B-B14F-4D97-AF65-F5344CB8AC3E}">
        <p14:creationId xmlns:p14="http://schemas.microsoft.com/office/powerpoint/2010/main" val="153932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9000">
              <a:schemeClr val="accent5">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CCC4E94-4F6C-4957-963E-3DDA7F09CD64}" type="datetimeFigureOut">
              <a:rPr lang="en-GB" smtClean="0"/>
              <a:t>29/05/2020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5FF0EAE-5B08-4D30-A777-34D832C16E26}" type="slidenum">
              <a:rPr lang="en-GB" smtClean="0"/>
              <a:t>‹#›</a:t>
            </a:fld>
            <a:endParaRPr lang="en-GB"/>
          </a:p>
        </p:txBody>
      </p:sp>
    </p:spTree>
    <p:extLst>
      <p:ext uri="{BB962C8B-B14F-4D97-AF65-F5344CB8AC3E}">
        <p14:creationId xmlns:p14="http://schemas.microsoft.com/office/powerpoint/2010/main" val="171769908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uihere.com/free-cliparts/clip-art-teamwork-interpersonal-skills-6871217" TargetMode="External"/><Relationship Id="rId3" Type="http://schemas.openxmlformats.org/officeDocument/2006/relationships/hyperlink" Target="http://ginadavies.co.uk/professional-services/" TargetMode="External"/><Relationship Id="rId7" Type="http://schemas.openxmlformats.org/officeDocument/2006/relationships/hyperlink" Target="https://www.pembrokeshire.gov.uk/school-attendance-and-pupil-welfare/child-protection" TargetMode="External"/><Relationship Id="rId2" Type="http://schemas.openxmlformats.org/officeDocument/2006/relationships/hyperlink" Target="http://www.ckspeechtherapy.com/speech-language-development" TargetMode="External"/><Relationship Id="rId1" Type="http://schemas.openxmlformats.org/officeDocument/2006/relationships/slideLayout" Target="../slideLayouts/slideLayout7.xml"/><Relationship Id="rId6" Type="http://schemas.openxmlformats.org/officeDocument/2006/relationships/hyperlink" Target="https://www.simplypsychology.org/maslow.html" TargetMode="External"/><Relationship Id="rId5" Type="http://schemas.openxmlformats.org/officeDocument/2006/relationships/hyperlink" Target="http://www.citiesthatwork.com/blog-renaissance/2016/6/30/applying-the-hierarchy-of-needs-to-help-make-cities-that-work" TargetMode="External"/><Relationship Id="rId10" Type="http://schemas.openxmlformats.org/officeDocument/2006/relationships/hyperlink" Target="https://gov.wales/sites/default/files/publications/2018-09/additional-learning-needs-aln-transformation-programme-v2.pdf" TargetMode="External"/><Relationship Id="rId4" Type="http://schemas.openxmlformats.org/officeDocument/2006/relationships/hyperlink" Target="https://oiplayschool.com/why-circle-time-is-important-in-preschools/" TargetMode="External"/><Relationship Id="rId9" Type="http://schemas.openxmlformats.org/officeDocument/2006/relationships/hyperlink" Target="https://downloads.unicef.org.uk/wp-content/uploads/2016/08/unicef-convention-rights-child-uncrc.pdf?_ga=2.12298740.1961328344.1590851470-338421104.15908514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E8E2004-D1C9-4A63-BD36-3312F6AC33BD}"/>
              </a:ext>
            </a:extLst>
          </p:cNvPr>
          <p:cNvSpPr/>
          <p:nvPr/>
        </p:nvSpPr>
        <p:spPr>
          <a:xfrm>
            <a:off x="274948" y="274290"/>
            <a:ext cx="11642103" cy="6309420"/>
          </a:xfrm>
          <a:prstGeom prst="rect">
            <a:avLst/>
          </a:prstGeom>
          <a:noFill/>
          <a:ln w="28575">
            <a:solidFill>
              <a:schemeClr val="tx1"/>
            </a:solidFill>
            <a:prstDash val="lgDash"/>
          </a:ln>
        </p:spPr>
        <p:txBody>
          <a:bodyPr wrap="square" lIns="91440" tIns="45720" rIns="91440" bIns="45720">
            <a:spAutoFit/>
          </a:bodyPr>
          <a:lstStyle/>
          <a:p>
            <a:pPr algn="ctr"/>
            <a:endParaRPr lang="en-US" sz="5400" b="1" dirty="0">
              <a:ln w="9525">
                <a:solidFill>
                  <a:schemeClr val="bg1"/>
                </a:solidFill>
                <a:prstDash val="solid"/>
              </a:ln>
              <a:effectLst>
                <a:outerShdw blurRad="12700" dist="38100" dir="2700000" algn="tl" rotWithShape="0">
                  <a:schemeClr val="bg1">
                    <a:lumMod val="50000"/>
                  </a:schemeClr>
                </a:outerShdw>
              </a:effectLst>
              <a:latin typeface="Comic Sans MS" panose="030F0702030302020204" pitchFamily="66" charset="0"/>
            </a:endParaRPr>
          </a:p>
          <a:p>
            <a:pPr algn="ctr"/>
            <a:r>
              <a:rPr lang="en-US" sz="5400" b="1" dirty="0">
                <a:ln w="9525">
                  <a:solidFill>
                    <a:schemeClr val="bg1"/>
                  </a:solidFill>
                  <a:prstDash val="solid"/>
                </a:ln>
                <a:effectLst>
                  <a:outerShdw blurRad="12700" dist="38100" dir="2700000" algn="tl" rotWithShape="0">
                    <a:schemeClr val="bg1">
                      <a:lumMod val="50000"/>
                    </a:schemeClr>
                  </a:outerShdw>
                </a:effectLst>
                <a:latin typeface="Comic Sans MS" panose="030F0702030302020204" pitchFamily="66" charset="0"/>
              </a:rPr>
              <a:t>Donna James</a:t>
            </a:r>
          </a:p>
          <a:p>
            <a:pPr algn="ctr"/>
            <a:r>
              <a:rPr lang="en-US" sz="5400" b="1" dirty="0">
                <a:ln w="9525">
                  <a:solidFill>
                    <a:schemeClr val="bg1"/>
                  </a:solidFill>
                  <a:prstDash val="solid"/>
                </a:ln>
                <a:effectLst>
                  <a:outerShdw blurRad="12700" dist="38100" dir="2700000" algn="tl" rotWithShape="0">
                    <a:schemeClr val="bg1">
                      <a:lumMod val="50000"/>
                    </a:schemeClr>
                  </a:outerShdw>
                </a:effectLst>
                <a:latin typeface="Comic Sans MS" panose="030F0702030302020204" pitchFamily="66" charset="0"/>
              </a:rPr>
              <a:t> 1602404</a:t>
            </a:r>
          </a:p>
          <a:p>
            <a:pPr algn="ctr"/>
            <a:endParaRPr lang="en-US" sz="5400" b="1" dirty="0">
              <a:ln w="9525">
                <a:solidFill>
                  <a:schemeClr val="bg1"/>
                </a:solidFill>
                <a:prstDash val="solid"/>
              </a:ln>
              <a:effectLst>
                <a:outerShdw blurRad="12700" dist="38100" dir="2700000" algn="tl" rotWithShape="0">
                  <a:schemeClr val="bg1">
                    <a:lumMod val="50000"/>
                  </a:schemeClr>
                </a:outerShdw>
              </a:effectLst>
              <a:latin typeface="Comic Sans MS" panose="030F0702030302020204" pitchFamily="66" charset="0"/>
            </a:endParaRPr>
          </a:p>
          <a:p>
            <a:pPr algn="ctr"/>
            <a:endParaRPr lang="en-US" sz="5400" b="1" dirty="0">
              <a:ln w="9525">
                <a:solidFill>
                  <a:schemeClr val="bg1"/>
                </a:solidFill>
                <a:prstDash val="solid"/>
              </a:ln>
              <a:effectLst>
                <a:outerShdw blurRad="12700" dist="38100" dir="2700000" algn="tl" rotWithShape="0">
                  <a:schemeClr val="bg1">
                    <a:lumMod val="50000"/>
                  </a:schemeClr>
                </a:outerShdw>
              </a:effectLst>
              <a:latin typeface="Comic Sans MS" panose="030F0702030302020204" pitchFamily="66" charset="0"/>
            </a:endParaRPr>
          </a:p>
          <a:p>
            <a:pPr algn="ctr"/>
            <a:r>
              <a:rPr lang="en-US" sz="4000" b="1" dirty="0">
                <a:ln w="9525">
                  <a:solidFill>
                    <a:schemeClr val="bg1"/>
                  </a:solidFill>
                  <a:prstDash val="solid"/>
                </a:ln>
                <a:effectLst>
                  <a:outerShdw blurRad="12700" dist="38100" dir="2700000" algn="tl" rotWithShape="0">
                    <a:schemeClr val="bg1">
                      <a:lumMod val="50000"/>
                    </a:schemeClr>
                  </a:outerShdw>
                </a:effectLst>
                <a:latin typeface="Comic Sans MS" panose="030F0702030302020204" pitchFamily="66" charset="0"/>
              </a:rPr>
              <a:t>ECGE 6001 Skills for life: employability and future pathways</a:t>
            </a: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697326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D30DDE-9CEC-40F4-94DC-B1F787DA8468}"/>
              </a:ext>
            </a:extLst>
          </p:cNvPr>
          <p:cNvSpPr/>
          <p:nvPr/>
        </p:nvSpPr>
        <p:spPr>
          <a:xfrm>
            <a:off x="234271" y="632508"/>
            <a:ext cx="1154591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Speech &amp; Language Therapy Assistant</a:t>
            </a:r>
          </a:p>
        </p:txBody>
      </p:sp>
      <p:pic>
        <p:nvPicPr>
          <p:cNvPr id="1028" name="Picture 4" descr="WHY CIRCLE TIME IS IMPORTANT IN PRESCHOOLS? - Oi Playschool">
            <a:extLst>
              <a:ext uri="{FF2B5EF4-FFF2-40B4-BE49-F238E27FC236}">
                <a16:creationId xmlns:a16="http://schemas.microsoft.com/office/drawing/2014/main" id="{13EC8200-B317-40CB-BB13-3F0F5B9C6F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3325" y="2324100"/>
            <a:ext cx="4543425" cy="3448050"/>
          </a:xfrm>
          <a:prstGeom prst="rect">
            <a:avLst/>
          </a:prstGeom>
          <a:noFill/>
          <a:ln w="76200">
            <a:solidFill>
              <a:srgbClr val="7030A0"/>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431F297-4BB3-4064-A34A-2B511376DBAB}"/>
              </a:ext>
            </a:extLst>
          </p:cNvPr>
          <p:cNvSpPr txBox="1"/>
          <p:nvPr/>
        </p:nvSpPr>
        <p:spPr>
          <a:xfrm>
            <a:off x="6178858" y="5919975"/>
            <a:ext cx="2911876" cy="253916"/>
          </a:xfrm>
          <a:prstGeom prst="rect">
            <a:avLst/>
          </a:prstGeom>
          <a:noFill/>
        </p:spPr>
        <p:txBody>
          <a:bodyPr wrap="square" rtlCol="0">
            <a:spAutoFit/>
          </a:bodyPr>
          <a:lstStyle/>
          <a:p>
            <a:r>
              <a:rPr lang="en-GB" sz="1050" dirty="0">
                <a:latin typeface="Comic Sans MS" panose="030F0702030302020204" pitchFamily="66" charset="0"/>
              </a:rPr>
              <a:t>(Firstcry.com </a:t>
            </a:r>
            <a:r>
              <a:rPr lang="en-GB" sz="1050" dirty="0" err="1">
                <a:latin typeface="Comic Sans MS" panose="030F0702030302020204" pitchFamily="66" charset="0"/>
              </a:rPr>
              <a:t>oiplayschool</a:t>
            </a:r>
            <a:r>
              <a:rPr lang="en-GB" sz="1050" dirty="0">
                <a:latin typeface="Comic Sans MS" panose="030F0702030302020204" pitchFamily="66" charset="0"/>
              </a:rPr>
              <a:t>. 2019)</a:t>
            </a:r>
          </a:p>
        </p:txBody>
      </p:sp>
    </p:spTree>
    <p:extLst>
      <p:ext uri="{BB962C8B-B14F-4D97-AF65-F5344CB8AC3E}">
        <p14:creationId xmlns:p14="http://schemas.microsoft.com/office/powerpoint/2010/main" val="686887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B9683054-070D-49BB-BA81-AE49B8BA3B09}"/>
              </a:ext>
            </a:extLst>
          </p:cNvPr>
          <p:cNvSpPr/>
          <p:nvPr/>
        </p:nvSpPr>
        <p:spPr>
          <a:xfrm>
            <a:off x="1402672" y="763480"/>
            <a:ext cx="9419208" cy="5166803"/>
          </a:xfrm>
          <a:prstGeom prst="ellipse">
            <a:avLst/>
          </a:prstGeom>
          <a:solidFill>
            <a:schemeClr val="tx1">
              <a:lumMod val="95000"/>
              <a:alpha val="50000"/>
            </a:schemeClr>
          </a:solidFill>
          <a:ln w="76200">
            <a:solidFill>
              <a:schemeClr val="tx1"/>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BE24B26-E439-4E48-AF05-63EA2C17EDE4}"/>
              </a:ext>
            </a:extLst>
          </p:cNvPr>
          <p:cNvSpPr txBox="1"/>
          <p:nvPr/>
        </p:nvSpPr>
        <p:spPr>
          <a:xfrm>
            <a:off x="2539014" y="1837678"/>
            <a:ext cx="7270812" cy="2862322"/>
          </a:xfrm>
          <a:prstGeom prst="rect">
            <a:avLst/>
          </a:prstGeom>
          <a:noFill/>
        </p:spPr>
        <p:txBody>
          <a:bodyPr wrap="square" rtlCol="0">
            <a:spAutoFit/>
          </a:bodyPr>
          <a:lstStyle/>
          <a:p>
            <a:pPr algn="just"/>
            <a:r>
              <a:rPr lang="en-GB" dirty="0">
                <a:solidFill>
                  <a:schemeClr val="bg1"/>
                </a:solidFill>
              </a:rPr>
              <a:t>This job opportunity involves the speech and language support assistant to be based within the school, who is responsible to support pupils with their specific learning programmes. Whilst undertaking and collating assessments  for the early identification of speech, language and communication needs (SLCN).  The key aspect of the role is work with outside agencies to support and manage target programmes alongside the Speech and Language Therapist.  The candidate must directly deliver interventions and ensure these create opportunities to develop language skills within a safe, stimulating and supportive learning environment, which aids pupils to reach their full potential. </a:t>
            </a:r>
          </a:p>
        </p:txBody>
      </p:sp>
    </p:spTree>
    <p:extLst>
      <p:ext uri="{BB962C8B-B14F-4D97-AF65-F5344CB8AC3E}">
        <p14:creationId xmlns:p14="http://schemas.microsoft.com/office/powerpoint/2010/main" val="2036803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pplying the Hierarchy of Needs to Help Make Cities That Work ...">
            <a:extLst>
              <a:ext uri="{FF2B5EF4-FFF2-40B4-BE49-F238E27FC236}">
                <a16:creationId xmlns:a16="http://schemas.microsoft.com/office/drawing/2014/main" id="{01E2C008-F35E-49DA-9062-8973676820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076" y="723900"/>
            <a:ext cx="4881614" cy="3495120"/>
          </a:xfrm>
          <a:prstGeom prst="rect">
            <a:avLst/>
          </a:prstGeom>
          <a:noFill/>
          <a:ln w="76200">
            <a:solidFill>
              <a:srgbClr val="7030A0"/>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26DB462-DBAB-466E-8328-337545E8AEA1}"/>
              </a:ext>
            </a:extLst>
          </p:cNvPr>
          <p:cNvSpPr txBox="1"/>
          <p:nvPr/>
        </p:nvSpPr>
        <p:spPr>
          <a:xfrm>
            <a:off x="3819803" y="4295585"/>
            <a:ext cx="299177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Goldstein, J (2016)</a:t>
            </a:r>
            <a:endParaRPr lang="en-GB" sz="1200" dirty="0"/>
          </a:p>
        </p:txBody>
      </p:sp>
      <p:sp>
        <p:nvSpPr>
          <p:cNvPr id="3" name="Rectangle 2">
            <a:extLst>
              <a:ext uri="{FF2B5EF4-FFF2-40B4-BE49-F238E27FC236}">
                <a16:creationId xmlns:a16="http://schemas.microsoft.com/office/drawing/2014/main" id="{E6B917C9-BC50-4680-8E3E-1367A1DB53C5}"/>
              </a:ext>
            </a:extLst>
          </p:cNvPr>
          <p:cNvSpPr/>
          <p:nvPr/>
        </p:nvSpPr>
        <p:spPr>
          <a:xfrm>
            <a:off x="1032996" y="174713"/>
            <a:ext cx="3362331" cy="400110"/>
          </a:xfrm>
          <a:prstGeom prst="rect">
            <a:avLst/>
          </a:prstGeom>
          <a:noFill/>
        </p:spPr>
        <p:txBody>
          <a:bodyPr wrap="none" lIns="91440" tIns="45720" rIns="91440" bIns="45720">
            <a:spAutoFit/>
          </a:bodyPr>
          <a:lstStyle/>
          <a:p>
            <a:pPr algn="ctr"/>
            <a:r>
              <a:rPr lang="en-US" sz="2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Maslow’s Hierarchy of Needs</a:t>
            </a:r>
          </a:p>
        </p:txBody>
      </p:sp>
      <p:pic>
        <p:nvPicPr>
          <p:cNvPr id="2054" name="Picture 6" descr="Speech &amp; Language Development — Caren &amp; Karen">
            <a:extLst>
              <a:ext uri="{FF2B5EF4-FFF2-40B4-BE49-F238E27FC236}">
                <a16:creationId xmlns:a16="http://schemas.microsoft.com/office/drawing/2014/main" id="{FA295B0C-FB75-4545-84A2-05400D895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1578" y="2748159"/>
            <a:ext cx="4753781" cy="3371850"/>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43A35E6-D324-4E99-81D8-8861EB0D632B}"/>
              </a:ext>
            </a:extLst>
          </p:cNvPr>
          <p:cNvSpPr txBox="1"/>
          <p:nvPr/>
        </p:nvSpPr>
        <p:spPr>
          <a:xfrm>
            <a:off x="9686041" y="6246911"/>
            <a:ext cx="4044099" cy="307777"/>
          </a:xfrm>
          <a:prstGeom prst="rect">
            <a:avLst/>
          </a:prstGeom>
          <a:noFill/>
        </p:spPr>
        <p:txBody>
          <a:bodyPr wrap="square" rtlCol="0">
            <a:spAutoFit/>
          </a:bodyPr>
          <a:lstStyle/>
          <a:p>
            <a:r>
              <a:rPr lang="en-GB" sz="1400" dirty="0"/>
              <a:t>Caren &amp; Karen (No Date)</a:t>
            </a:r>
          </a:p>
        </p:txBody>
      </p:sp>
      <p:sp>
        <p:nvSpPr>
          <p:cNvPr id="7" name="Rectangle 6">
            <a:extLst>
              <a:ext uri="{FF2B5EF4-FFF2-40B4-BE49-F238E27FC236}">
                <a16:creationId xmlns:a16="http://schemas.microsoft.com/office/drawing/2014/main" id="{1F7E1325-58C7-4B02-8B4D-E08538213876}"/>
              </a:ext>
            </a:extLst>
          </p:cNvPr>
          <p:cNvSpPr/>
          <p:nvPr/>
        </p:nvSpPr>
        <p:spPr>
          <a:xfrm>
            <a:off x="7040925" y="2084543"/>
            <a:ext cx="4295086" cy="400110"/>
          </a:xfrm>
          <a:prstGeom prst="rect">
            <a:avLst/>
          </a:prstGeom>
          <a:noFill/>
        </p:spPr>
        <p:txBody>
          <a:bodyPr wrap="none" lIns="91440" tIns="45720" rIns="91440" bIns="45720">
            <a:spAutoFit/>
          </a:bodyPr>
          <a:lstStyle/>
          <a:p>
            <a:pPr algn="ctr"/>
            <a:r>
              <a:rPr lang="en-US" sz="2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Language Development Pyramid</a:t>
            </a:r>
          </a:p>
        </p:txBody>
      </p:sp>
    </p:spTree>
    <p:extLst>
      <p:ext uri="{BB962C8B-B14F-4D97-AF65-F5344CB8AC3E}">
        <p14:creationId xmlns:p14="http://schemas.microsoft.com/office/powerpoint/2010/main" val="3764693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CE21BF-357C-4B79-869D-49C82667EF86}"/>
              </a:ext>
            </a:extLst>
          </p:cNvPr>
          <p:cNvSpPr/>
          <p:nvPr/>
        </p:nvSpPr>
        <p:spPr>
          <a:xfrm>
            <a:off x="2632662" y="516365"/>
            <a:ext cx="664387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Communication Skills</a:t>
            </a:r>
          </a:p>
        </p:txBody>
      </p:sp>
      <p:sp>
        <p:nvSpPr>
          <p:cNvPr id="6" name="Rectangle 5">
            <a:extLst>
              <a:ext uri="{FF2B5EF4-FFF2-40B4-BE49-F238E27FC236}">
                <a16:creationId xmlns:a16="http://schemas.microsoft.com/office/drawing/2014/main" id="{A5165B89-7083-474A-AF12-A31C786D1181}"/>
              </a:ext>
            </a:extLst>
          </p:cNvPr>
          <p:cNvSpPr/>
          <p:nvPr/>
        </p:nvSpPr>
        <p:spPr>
          <a:xfrm>
            <a:off x="5546887" y="2024654"/>
            <a:ext cx="4435317" cy="4247317"/>
          </a:xfrm>
          <a:prstGeom prst="rect">
            <a:avLst/>
          </a:prstGeom>
          <a:noFill/>
        </p:spPr>
        <p:txBody>
          <a:bodyPr wrap="none" lIns="91440" tIns="45720" rIns="91440" bIns="45720">
            <a:spAutoFit/>
          </a:bodyPr>
          <a:lstStyle/>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Effective</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Written</a:t>
            </a:r>
          </a:p>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Verbal</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Non-Verbal</a:t>
            </a:r>
          </a:p>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Nurturing</a:t>
            </a:r>
          </a:p>
        </p:txBody>
      </p:sp>
      <p:pic>
        <p:nvPicPr>
          <p:cNvPr id="5122" name="Picture 2" descr="Management Board of directors Leadership Organization Team, Meeting, six human illustration PNG clipart">
            <a:extLst>
              <a:ext uri="{FF2B5EF4-FFF2-40B4-BE49-F238E27FC236}">
                <a16:creationId xmlns:a16="http://schemas.microsoft.com/office/drawing/2014/main" id="{B3B93168-08D1-421B-B830-28930F5331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6816" y="2515252"/>
            <a:ext cx="3722416" cy="3266120"/>
          </a:xfrm>
          <a:prstGeom prst="rect">
            <a:avLst/>
          </a:prstGeom>
          <a:noFill/>
          <a:ln w="76200">
            <a:solidFill>
              <a:srgbClr val="00B050"/>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87B69D0-3628-4EBE-A401-9FACCF82FE3E}"/>
              </a:ext>
            </a:extLst>
          </p:cNvPr>
          <p:cNvSpPr txBox="1"/>
          <p:nvPr/>
        </p:nvSpPr>
        <p:spPr>
          <a:xfrm>
            <a:off x="2872033" y="5886174"/>
            <a:ext cx="3223967" cy="307777"/>
          </a:xfrm>
          <a:prstGeom prst="rect">
            <a:avLst/>
          </a:prstGeom>
          <a:noFill/>
        </p:spPr>
        <p:txBody>
          <a:bodyPr wrap="square" rtlCol="0">
            <a:spAutoFit/>
          </a:bodyPr>
          <a:lstStyle/>
          <a:p>
            <a:r>
              <a:rPr lang="en-GB" sz="1400" dirty="0"/>
              <a:t>UI Here.com (No Date)</a:t>
            </a:r>
          </a:p>
        </p:txBody>
      </p:sp>
    </p:spTree>
    <p:extLst>
      <p:ext uri="{BB962C8B-B14F-4D97-AF65-F5344CB8AC3E}">
        <p14:creationId xmlns:p14="http://schemas.microsoft.com/office/powerpoint/2010/main" val="2946210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24E7C8-8368-4B25-9CF3-81BEAD0DD605}"/>
              </a:ext>
            </a:extLst>
          </p:cNvPr>
          <p:cNvSpPr/>
          <p:nvPr/>
        </p:nvSpPr>
        <p:spPr>
          <a:xfrm>
            <a:off x="2942380" y="374964"/>
            <a:ext cx="630723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Organisational Skills</a:t>
            </a:r>
          </a:p>
        </p:txBody>
      </p:sp>
      <p:sp>
        <p:nvSpPr>
          <p:cNvPr id="3" name="Rectangle 2">
            <a:extLst>
              <a:ext uri="{FF2B5EF4-FFF2-40B4-BE49-F238E27FC236}">
                <a16:creationId xmlns:a16="http://schemas.microsoft.com/office/drawing/2014/main" id="{60BF00F6-F60A-4A7A-859F-005B8BB6CE56}"/>
              </a:ext>
            </a:extLst>
          </p:cNvPr>
          <p:cNvSpPr/>
          <p:nvPr/>
        </p:nvSpPr>
        <p:spPr>
          <a:xfrm>
            <a:off x="5057655" y="1815108"/>
            <a:ext cx="6526146" cy="3416320"/>
          </a:xfrm>
          <a:prstGeom prst="rect">
            <a:avLst/>
          </a:prstGeom>
          <a:noFill/>
        </p:spPr>
        <p:txBody>
          <a:bodyPr wrap="none" lIns="91440" tIns="45720" rIns="91440" bIns="45720">
            <a:spAutoFit/>
          </a:bodyPr>
          <a:lstStyle/>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Motivated</a:t>
            </a:r>
          </a:p>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Time Management</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Planning</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Flexibility</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4" name="Picture 2" descr="Student Learning Education, Students, academic regalia illustration PNG clipart">
            <a:extLst>
              <a:ext uri="{FF2B5EF4-FFF2-40B4-BE49-F238E27FC236}">
                <a16:creationId xmlns:a16="http://schemas.microsoft.com/office/drawing/2014/main" id="{27900EE8-6FDB-414D-9786-0F065108EA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174" y="1983403"/>
            <a:ext cx="3248025" cy="3248025"/>
          </a:xfrm>
          <a:prstGeom prst="rect">
            <a:avLst/>
          </a:prstGeom>
          <a:noFill/>
          <a:ln w="76200">
            <a:solidFill>
              <a:srgbClr val="FF0000"/>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B69669D-1057-4837-A118-FC1B3ED4C137}"/>
              </a:ext>
            </a:extLst>
          </p:cNvPr>
          <p:cNvSpPr txBox="1"/>
          <p:nvPr/>
        </p:nvSpPr>
        <p:spPr>
          <a:xfrm>
            <a:off x="2499320" y="5339105"/>
            <a:ext cx="2905125" cy="307777"/>
          </a:xfrm>
          <a:prstGeom prst="rect">
            <a:avLst/>
          </a:prstGeom>
          <a:noFill/>
        </p:spPr>
        <p:txBody>
          <a:bodyPr wrap="square" rtlCol="0">
            <a:spAutoFit/>
          </a:bodyPr>
          <a:lstStyle/>
          <a:p>
            <a:r>
              <a:rPr lang="en-GB" sz="1400" dirty="0"/>
              <a:t>UI Here.com (No Date)</a:t>
            </a:r>
          </a:p>
        </p:txBody>
      </p:sp>
    </p:spTree>
    <p:extLst>
      <p:ext uri="{BB962C8B-B14F-4D97-AF65-F5344CB8AC3E}">
        <p14:creationId xmlns:p14="http://schemas.microsoft.com/office/powerpoint/2010/main" val="2495175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8DC55F-2FFF-4CA7-92A0-EBBC4E595B52}"/>
              </a:ext>
            </a:extLst>
          </p:cNvPr>
          <p:cNvSpPr/>
          <p:nvPr/>
        </p:nvSpPr>
        <p:spPr>
          <a:xfrm>
            <a:off x="3579125" y="469232"/>
            <a:ext cx="503375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Teamwork Skills</a:t>
            </a:r>
          </a:p>
        </p:txBody>
      </p:sp>
      <p:sp>
        <p:nvSpPr>
          <p:cNvPr id="3" name="Rectangle 2">
            <a:extLst>
              <a:ext uri="{FF2B5EF4-FFF2-40B4-BE49-F238E27FC236}">
                <a16:creationId xmlns:a16="http://schemas.microsoft.com/office/drawing/2014/main" id="{043DDA09-A4BC-42BE-BEE4-64D88C4A8706}"/>
              </a:ext>
            </a:extLst>
          </p:cNvPr>
          <p:cNvSpPr/>
          <p:nvPr/>
        </p:nvSpPr>
        <p:spPr>
          <a:xfrm>
            <a:off x="5875949" y="1742569"/>
            <a:ext cx="4814138" cy="4247317"/>
          </a:xfrm>
          <a:prstGeom prst="rect">
            <a:avLst/>
          </a:prstGeom>
          <a:noFill/>
        </p:spPr>
        <p:txBody>
          <a:bodyPr wrap="none" lIns="91440" tIns="45720" rIns="91440" bIns="45720">
            <a:spAutoFit/>
          </a:bodyPr>
          <a:lstStyle/>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Co-operation</a:t>
            </a:r>
            <a:endParaRPr lang="en-US" sz="5400" b="1" dirty="0">
              <a:ln w="9525">
                <a:solidFill>
                  <a:schemeClr val="bg1"/>
                </a:solidFill>
                <a:prstDash val="solid"/>
              </a:ln>
              <a:effectLst>
                <a:outerShdw blurRad="12700" dist="38100" dir="2700000" algn="tl" rotWithShape="0">
                  <a:schemeClr val="bg1">
                    <a:lumMod val="50000"/>
                  </a:schemeClr>
                </a:outerShdw>
              </a:effectLst>
            </a:endParaRP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Professional</a:t>
            </a:r>
          </a:p>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Friendly</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Contribution</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Reliable </a:t>
            </a:r>
          </a:p>
        </p:txBody>
      </p:sp>
      <p:pic>
        <p:nvPicPr>
          <p:cNvPr id="4098" name="Picture 2" descr="teamwork interpersonal skills PNG clipart | free cliparts | UIHere">
            <a:extLst>
              <a:ext uri="{FF2B5EF4-FFF2-40B4-BE49-F238E27FC236}">
                <a16:creationId xmlns:a16="http://schemas.microsoft.com/office/drawing/2014/main" id="{48173C97-73A5-47FF-AD1C-51FDA12F7F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 y="1959797"/>
            <a:ext cx="4646040" cy="3490912"/>
          </a:xfrm>
          <a:prstGeom prst="rect">
            <a:avLst/>
          </a:prstGeom>
          <a:noFill/>
          <a:ln w="76200">
            <a:solidFill>
              <a:srgbClr val="00B0F0"/>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28333C-C8BC-41EB-9C9E-E181E12AD2E9}"/>
              </a:ext>
            </a:extLst>
          </p:cNvPr>
          <p:cNvSpPr txBox="1"/>
          <p:nvPr/>
        </p:nvSpPr>
        <p:spPr>
          <a:xfrm>
            <a:off x="3384222" y="5521135"/>
            <a:ext cx="3082565" cy="307777"/>
          </a:xfrm>
          <a:prstGeom prst="rect">
            <a:avLst/>
          </a:prstGeom>
          <a:noFill/>
        </p:spPr>
        <p:txBody>
          <a:bodyPr wrap="square" rtlCol="0">
            <a:spAutoFit/>
          </a:bodyPr>
          <a:lstStyle/>
          <a:p>
            <a:r>
              <a:rPr lang="en-GB" sz="1400" dirty="0">
                <a:latin typeface="Comic Sans MS" panose="030F0702030302020204" pitchFamily="66" charset="0"/>
              </a:rPr>
              <a:t>UI Here.com (No Date)</a:t>
            </a:r>
          </a:p>
        </p:txBody>
      </p:sp>
    </p:spTree>
    <p:extLst>
      <p:ext uri="{BB962C8B-B14F-4D97-AF65-F5344CB8AC3E}">
        <p14:creationId xmlns:p14="http://schemas.microsoft.com/office/powerpoint/2010/main" val="1414674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113E02-570B-4B5C-8919-078EF81FC576}"/>
              </a:ext>
            </a:extLst>
          </p:cNvPr>
          <p:cNvSpPr/>
          <p:nvPr/>
        </p:nvSpPr>
        <p:spPr>
          <a:xfrm>
            <a:off x="1136116" y="365537"/>
            <a:ext cx="991976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Critical &amp; Creative Thinking Skills</a:t>
            </a:r>
          </a:p>
        </p:txBody>
      </p:sp>
      <p:sp>
        <p:nvSpPr>
          <p:cNvPr id="3" name="Rectangle 2">
            <a:extLst>
              <a:ext uri="{FF2B5EF4-FFF2-40B4-BE49-F238E27FC236}">
                <a16:creationId xmlns:a16="http://schemas.microsoft.com/office/drawing/2014/main" id="{6765668C-F8F0-45B6-90C9-5625B4D5D49E}"/>
              </a:ext>
            </a:extLst>
          </p:cNvPr>
          <p:cNvSpPr/>
          <p:nvPr/>
        </p:nvSpPr>
        <p:spPr>
          <a:xfrm>
            <a:off x="5118115" y="1864399"/>
            <a:ext cx="5783058" cy="5909310"/>
          </a:xfrm>
          <a:prstGeom prst="rect">
            <a:avLst/>
          </a:prstGeom>
          <a:noFill/>
        </p:spPr>
        <p:txBody>
          <a:bodyPr wrap="none" lIns="91440" tIns="45720" rIns="91440" bIns="45720">
            <a:spAutoFit/>
          </a:bodyPr>
          <a:lstStyle/>
          <a:p>
            <a:pPr marL="685800" indent="-685800">
              <a:buFont typeface="Arial" panose="020B0604020202020204" pitchFamily="34" charset="0"/>
              <a:buChar char="•"/>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Problem Solving</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Experimenting</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Evaluating</a:t>
            </a:r>
          </a:p>
          <a:p>
            <a:pPr marL="685800" indent="-685800">
              <a:buFont typeface="Arial" panose="020B0604020202020204" pitchFamily="34" charset="0"/>
              <a:buChar char="•"/>
            </a:pPr>
            <a:r>
              <a:rPr lang="en-US" sz="5400" b="1" dirty="0">
                <a:ln w="9525">
                  <a:solidFill>
                    <a:schemeClr val="bg1"/>
                  </a:solidFill>
                  <a:prstDash val="solid"/>
                </a:ln>
                <a:effectLst>
                  <a:outerShdw blurRad="12700" dist="38100" dir="2700000" algn="tl" rotWithShape="0">
                    <a:schemeClr val="bg1">
                      <a:lumMod val="50000"/>
                    </a:schemeClr>
                  </a:outerShdw>
                </a:effectLst>
              </a:rPr>
              <a:t>Creative</a:t>
            </a:r>
          </a:p>
          <a:p>
            <a:pPr algn="ctr"/>
            <a:endParaRPr lang="en-US" sz="5400" b="1" dirty="0">
              <a:ln w="9525">
                <a:solidFill>
                  <a:schemeClr val="bg1"/>
                </a:solidFill>
                <a:prstDash val="solid"/>
              </a:ln>
              <a:effectLst>
                <a:outerShdw blurRad="12700" dist="38100" dir="2700000" algn="tl" rotWithShape="0">
                  <a:schemeClr val="bg1">
                    <a:lumMod val="50000"/>
                  </a:schemeClr>
                </a:outerShdw>
              </a:effectLst>
            </a:endParaRPr>
          </a:p>
          <a:p>
            <a:pPr algn="ctr"/>
            <a:endParaRPr lang="en-US" sz="5400" b="1" dirty="0">
              <a:ln w="9525">
                <a:solidFill>
                  <a:schemeClr val="bg1"/>
                </a:solidFill>
                <a:prstDash val="solid"/>
              </a:ln>
              <a:effectLst>
                <a:outerShdw blurRad="12700" dist="38100" dir="2700000" algn="tl" rotWithShape="0">
                  <a:schemeClr val="bg1">
                    <a:lumMod val="50000"/>
                  </a:schemeClr>
                </a:outerShdw>
              </a:effectLst>
            </a:endParaRP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7170" name="Picture 2" descr="Leadership Management Innovation Gemba Creativity, teamwork, group people PNG clipart">
            <a:extLst>
              <a:ext uri="{FF2B5EF4-FFF2-40B4-BE49-F238E27FC236}">
                <a16:creationId xmlns:a16="http://schemas.microsoft.com/office/drawing/2014/main" id="{537E43D2-F38D-4098-859E-0256E86EB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552" y="1971675"/>
            <a:ext cx="3563850" cy="3138487"/>
          </a:xfrm>
          <a:prstGeom prst="rect">
            <a:avLst/>
          </a:prstGeom>
          <a:noFill/>
          <a:ln w="76200">
            <a:solidFill>
              <a:srgbClr val="FFC000"/>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3B8883-8134-45A2-9868-845BAD443205}"/>
              </a:ext>
            </a:extLst>
          </p:cNvPr>
          <p:cNvSpPr txBox="1"/>
          <p:nvPr/>
        </p:nvSpPr>
        <p:spPr>
          <a:xfrm>
            <a:off x="2777477" y="5243375"/>
            <a:ext cx="2975699" cy="307777"/>
          </a:xfrm>
          <a:prstGeom prst="rect">
            <a:avLst/>
          </a:prstGeom>
          <a:noFill/>
        </p:spPr>
        <p:txBody>
          <a:bodyPr wrap="square" rtlCol="0">
            <a:spAutoFit/>
          </a:bodyPr>
          <a:lstStyle/>
          <a:p>
            <a:r>
              <a:rPr lang="en-GB" sz="1400" dirty="0"/>
              <a:t>UI Here.com (No Date)</a:t>
            </a:r>
          </a:p>
        </p:txBody>
      </p:sp>
    </p:spTree>
    <p:extLst>
      <p:ext uri="{BB962C8B-B14F-4D97-AF65-F5344CB8AC3E}">
        <p14:creationId xmlns:p14="http://schemas.microsoft.com/office/powerpoint/2010/main" val="2358284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B78954-9CB9-4C56-9B29-781AA46C0A05}"/>
              </a:ext>
            </a:extLst>
          </p:cNvPr>
          <p:cNvPicPr>
            <a:picLocks noChangeAspect="1"/>
          </p:cNvPicPr>
          <p:nvPr/>
        </p:nvPicPr>
        <p:blipFill>
          <a:blip r:embed="rId2"/>
          <a:stretch>
            <a:fillRect/>
          </a:stretch>
        </p:blipFill>
        <p:spPr>
          <a:xfrm>
            <a:off x="2161880" y="329665"/>
            <a:ext cx="7394747" cy="5213295"/>
          </a:xfrm>
          <a:prstGeom prst="rect">
            <a:avLst/>
          </a:prstGeom>
        </p:spPr>
      </p:pic>
      <p:sp>
        <p:nvSpPr>
          <p:cNvPr id="3" name="TextBox 2">
            <a:extLst>
              <a:ext uri="{FF2B5EF4-FFF2-40B4-BE49-F238E27FC236}">
                <a16:creationId xmlns:a16="http://schemas.microsoft.com/office/drawing/2014/main" id="{213F950E-6FDF-42D0-BD52-98247EF54D5B}"/>
              </a:ext>
            </a:extLst>
          </p:cNvPr>
          <p:cNvSpPr txBox="1"/>
          <p:nvPr/>
        </p:nvSpPr>
        <p:spPr>
          <a:xfrm>
            <a:off x="7751975" y="5612546"/>
            <a:ext cx="3959257" cy="307777"/>
          </a:xfrm>
          <a:prstGeom prst="rect">
            <a:avLst/>
          </a:prstGeom>
          <a:noFill/>
        </p:spPr>
        <p:txBody>
          <a:bodyPr wrap="square" rtlCol="0">
            <a:spAutoFit/>
          </a:bodyPr>
          <a:lstStyle/>
          <a:p>
            <a:r>
              <a:rPr lang="en-GB" sz="1400" dirty="0" err="1">
                <a:latin typeface="Comic Sans MS" panose="030F0702030302020204" pitchFamily="66" charset="0"/>
              </a:rPr>
              <a:t>Thines</a:t>
            </a:r>
            <a:r>
              <a:rPr lang="en-GB" sz="1400" dirty="0">
                <a:latin typeface="Comic Sans MS" panose="030F0702030302020204" pitchFamily="66" charset="0"/>
              </a:rPr>
              <a:t> Talks (2014)</a:t>
            </a:r>
          </a:p>
        </p:txBody>
      </p:sp>
    </p:spTree>
    <p:extLst>
      <p:ext uri="{BB962C8B-B14F-4D97-AF65-F5344CB8AC3E}">
        <p14:creationId xmlns:p14="http://schemas.microsoft.com/office/powerpoint/2010/main" val="1117689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654F8E-B942-48A0-A425-D609CEF95C14}"/>
              </a:ext>
            </a:extLst>
          </p:cNvPr>
          <p:cNvSpPr txBox="1"/>
          <p:nvPr/>
        </p:nvSpPr>
        <p:spPr>
          <a:xfrm>
            <a:off x="141403" y="0"/>
            <a:ext cx="11849492" cy="7448193"/>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References</a:t>
            </a:r>
          </a:p>
          <a:p>
            <a:endParaRPr lang="en-GB" sz="2000" b="1"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Caren &amp; Karen (No Date) </a:t>
            </a:r>
            <a:r>
              <a:rPr lang="en-GB" sz="1400" i="1" dirty="0">
                <a:latin typeface="Times New Roman" panose="02020603050405020304" pitchFamily="18" charset="0"/>
                <a:cs typeface="Times New Roman" panose="02020603050405020304" pitchFamily="18" charset="0"/>
              </a:rPr>
              <a:t>Speech &amp; Language Therapists: How speech and language develops</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2"/>
              </a:rPr>
              <a:t>http://www.ckspeechtherapy.com/speech-language-development</a:t>
            </a:r>
            <a:r>
              <a:rPr lang="en-GB" sz="1400" dirty="0">
                <a:latin typeface="Times New Roman" panose="02020603050405020304" pitchFamily="18" charset="0"/>
                <a:cs typeface="Times New Roman" panose="02020603050405020304" pitchFamily="18" charset="0"/>
              </a:rPr>
              <a:t> (Accessed: 26</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err="1">
                <a:latin typeface="Times New Roman" panose="02020603050405020304" pitchFamily="18" charset="0"/>
                <a:cs typeface="Times New Roman" panose="02020603050405020304" pitchFamily="18" charset="0"/>
              </a:rPr>
              <a:t>Cotrell</a:t>
            </a:r>
            <a:r>
              <a:rPr lang="en-GB" sz="1400" dirty="0">
                <a:latin typeface="Times New Roman" panose="02020603050405020304" pitchFamily="18" charset="0"/>
                <a:cs typeface="Times New Roman" panose="02020603050405020304" pitchFamily="18" charset="0"/>
              </a:rPr>
              <a:t>, S. (2013) </a:t>
            </a:r>
            <a:r>
              <a:rPr lang="en-GB" sz="1400" i="1" dirty="0">
                <a:latin typeface="Times New Roman" panose="02020603050405020304" pitchFamily="18" charset="0"/>
                <a:cs typeface="Times New Roman" panose="02020603050405020304" pitchFamily="18" charset="0"/>
              </a:rPr>
              <a:t>The Study Skills Handbook</a:t>
            </a:r>
            <a:r>
              <a:rPr lang="en-GB" sz="1400" dirty="0">
                <a:latin typeface="Times New Roman" panose="02020603050405020304" pitchFamily="18" charset="0"/>
                <a:cs typeface="Times New Roman" panose="02020603050405020304" pitchFamily="18" charset="0"/>
              </a:rPr>
              <a:t>. 4th Ed. Basingstoke. Palgrave Macmillan Ltd.</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Davies, G (2020) </a:t>
            </a:r>
            <a:r>
              <a:rPr lang="en-GB" sz="1400" i="1" dirty="0">
                <a:latin typeface="Times New Roman" panose="02020603050405020304" pitchFamily="18" charset="0"/>
                <a:cs typeface="Times New Roman" panose="02020603050405020304" pitchFamily="18" charset="0"/>
              </a:rPr>
              <a:t>Our Services For Professionals</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3"/>
              </a:rPr>
              <a:t>http://ginadavies.co.uk/professional-services/</a:t>
            </a:r>
            <a:r>
              <a:rPr lang="en-GB" sz="1400" dirty="0">
                <a:latin typeface="Times New Roman" panose="02020603050405020304" pitchFamily="18" charset="0"/>
                <a:cs typeface="Times New Roman" panose="02020603050405020304" pitchFamily="18" charset="0"/>
              </a:rPr>
              <a:t> (Accessed: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Firstcry.com </a:t>
            </a:r>
            <a:r>
              <a:rPr lang="en-GB" sz="1400" dirty="0" err="1">
                <a:latin typeface="Times New Roman" panose="02020603050405020304" pitchFamily="18" charset="0"/>
                <a:cs typeface="Times New Roman" panose="02020603050405020304" pitchFamily="18" charset="0"/>
              </a:rPr>
              <a:t>oiplayschool</a:t>
            </a:r>
            <a:r>
              <a:rPr lang="en-GB" sz="1400" dirty="0">
                <a:latin typeface="Times New Roman" panose="02020603050405020304" pitchFamily="18" charset="0"/>
                <a:cs typeface="Times New Roman" panose="02020603050405020304" pitchFamily="18" charset="0"/>
              </a:rPr>
              <a:t> (2019) </a:t>
            </a:r>
            <a:r>
              <a:rPr lang="en-GB" sz="1400" i="1" dirty="0">
                <a:latin typeface="Times New Roman" panose="02020603050405020304" pitchFamily="18" charset="0"/>
                <a:cs typeface="Times New Roman" panose="02020603050405020304" pitchFamily="18" charset="0"/>
              </a:rPr>
              <a:t>WHY CIRCLE TIME IS IMPORTANT IN PRESCHOOLS?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4"/>
              </a:rPr>
              <a:t>https://oiplayschool.com/why-circle-time-is-important-in-preschools/</a:t>
            </a:r>
            <a:r>
              <a:rPr lang="en-GB" sz="1400" dirty="0">
                <a:latin typeface="Times New Roman" panose="02020603050405020304" pitchFamily="18" charset="0"/>
                <a:cs typeface="Times New Roman" panose="02020603050405020304" pitchFamily="18" charset="0"/>
              </a:rPr>
              <a:t> (Accessed: 25</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Goldstein, J (2016) </a:t>
            </a:r>
            <a:r>
              <a:rPr lang="en-GB" sz="1400" i="1" dirty="0">
                <a:latin typeface="Times New Roman" panose="02020603050405020304" pitchFamily="18" charset="0"/>
                <a:cs typeface="Times New Roman" panose="02020603050405020304" pitchFamily="18" charset="0"/>
              </a:rPr>
              <a:t>Renaissance Planning - APPLYING THE HIERARCHY OF NEEDS TO HELP MAKE CITIES THAT WORK </a:t>
            </a:r>
            <a:r>
              <a:rPr lang="en-GB" sz="1400" dirty="0">
                <a:latin typeface="Times New Roman" panose="02020603050405020304" pitchFamily="18" charset="0"/>
                <a:cs typeface="Times New Roman" panose="02020603050405020304" pitchFamily="18" charset="0"/>
              </a:rPr>
              <a:t>[Blog] Available at: </a:t>
            </a:r>
            <a:r>
              <a:rPr lang="en-GB" sz="1400" dirty="0">
                <a:latin typeface="Times New Roman" panose="02020603050405020304" pitchFamily="18" charset="0"/>
                <a:cs typeface="Times New Roman" panose="02020603050405020304" pitchFamily="18" charset="0"/>
                <a:hlinkClick r:id="rId5"/>
              </a:rPr>
              <a:t>http://www.citiesthatwork.com/blog-renaissance/2016/6/30/applying-the-hierarchy-of-needs-to-help-make-cities-that-work</a:t>
            </a:r>
            <a:r>
              <a:rPr lang="en-GB" sz="1400" dirty="0">
                <a:latin typeface="Times New Roman" panose="02020603050405020304" pitchFamily="18" charset="0"/>
                <a:cs typeface="Times New Roman" panose="02020603050405020304" pitchFamily="18" charset="0"/>
              </a:rPr>
              <a:t> (Accessed: 25</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dirty="0"/>
          </a:p>
          <a:p>
            <a:r>
              <a:rPr lang="en-GB" sz="1400" dirty="0">
                <a:latin typeface="Times New Roman" panose="02020603050405020304" pitchFamily="18" charset="0"/>
                <a:cs typeface="Times New Roman" panose="02020603050405020304" pitchFamily="18" charset="0"/>
              </a:rPr>
              <a:t>McLeod, S (2020) </a:t>
            </a:r>
            <a:r>
              <a:rPr lang="en-GB" sz="1400" i="1" dirty="0">
                <a:latin typeface="Times New Roman" panose="02020603050405020304" pitchFamily="18" charset="0"/>
                <a:cs typeface="Times New Roman" panose="02020603050405020304" pitchFamily="18" charset="0"/>
              </a:rPr>
              <a:t>Simply psychology: Maslow's Hierarchy of Needs</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6"/>
              </a:rPr>
              <a:t>https://www.simplypsychology.org/maslow.html</a:t>
            </a:r>
            <a:r>
              <a:rPr lang="en-GB" sz="1400" dirty="0">
                <a:latin typeface="Times New Roman" panose="02020603050405020304" pitchFamily="18" charset="0"/>
                <a:cs typeface="Times New Roman" panose="02020603050405020304" pitchFamily="18" charset="0"/>
              </a:rPr>
              <a:t> (Accessed: 27</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Pembrokeshire County Council (2019) </a:t>
            </a:r>
            <a:r>
              <a:rPr lang="en-GB" sz="1400" i="1" dirty="0">
                <a:latin typeface="Times New Roman" panose="02020603050405020304" pitchFamily="18" charset="0"/>
                <a:cs typeface="Times New Roman" panose="02020603050405020304" pitchFamily="18" charset="0"/>
              </a:rPr>
              <a:t>School Attendance and Pupil Welfare – Child Protection</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7"/>
              </a:rPr>
              <a:t>https://www.pembrokeshire.gov.uk/school-attendance-and-pupil-welfare/child-protection</a:t>
            </a:r>
            <a:r>
              <a:rPr lang="en-GB" sz="1400" dirty="0">
                <a:latin typeface="Times New Roman" panose="02020603050405020304" pitchFamily="18" charset="0"/>
                <a:cs typeface="Times New Roman" panose="02020603050405020304" pitchFamily="18" charset="0"/>
              </a:rPr>
              <a:t> (Accessed: 27</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UI Here.com (No Date) </a:t>
            </a:r>
            <a:r>
              <a:rPr lang="en-GB" sz="1400" i="1" dirty="0">
                <a:latin typeface="Times New Roman" panose="02020603050405020304" pitchFamily="18" charset="0"/>
                <a:cs typeface="Times New Roman" panose="02020603050405020304" pitchFamily="18" charset="0"/>
              </a:rPr>
              <a:t>teamwork interpersonal skills PNG clipart</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8"/>
              </a:rPr>
              <a:t>https://www.uihere.com/free-cliparts/clip-art-teamwork-interpersonal-skills-6871217</a:t>
            </a:r>
            <a:r>
              <a:rPr lang="en-GB" sz="1400" dirty="0">
                <a:latin typeface="Times New Roman" panose="02020603050405020304" pitchFamily="18" charset="0"/>
                <a:cs typeface="Times New Roman" panose="02020603050405020304" pitchFamily="18" charset="0"/>
              </a:rPr>
              <a:t> (Accessed: 25</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err="1">
                <a:latin typeface="Times New Roman" panose="02020603050405020304" pitchFamily="18" charset="0"/>
                <a:cs typeface="Times New Roman" panose="02020603050405020304" pitchFamily="18" charset="0"/>
              </a:rPr>
              <a:t>Unicef</a:t>
            </a:r>
            <a:r>
              <a:rPr lang="en-GB" sz="1400" dirty="0">
                <a:latin typeface="Times New Roman" panose="02020603050405020304" pitchFamily="18" charset="0"/>
                <a:cs typeface="Times New Roman" panose="02020603050405020304" pitchFamily="18" charset="0"/>
              </a:rPr>
              <a:t> (1990) Convention on the Rights of the Child. Available at: </a:t>
            </a:r>
            <a:r>
              <a:rPr lang="en-GB" sz="1400" dirty="0">
                <a:latin typeface="Times New Roman" panose="02020603050405020304" pitchFamily="18" charset="0"/>
                <a:cs typeface="Times New Roman" panose="02020603050405020304" pitchFamily="18" charset="0"/>
                <a:hlinkClick r:id="rId9"/>
              </a:rPr>
              <a:t>https://downloads.unicef.org.uk/wp-content/uploads/2016/08/unicef-convention-rights-child-uncrc.pdf?_ga=2.12298740.1961328344.1590851470-338421104.1590851470</a:t>
            </a:r>
            <a:r>
              <a:rPr lang="en-GB" sz="1400" dirty="0">
                <a:latin typeface="Times New Roman" panose="02020603050405020304" pitchFamily="18" charset="0"/>
                <a:cs typeface="Times New Roman" panose="02020603050405020304" pitchFamily="18" charset="0"/>
              </a:rPr>
              <a:t> (Accessed: 27</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Welsh Government (2018) </a:t>
            </a:r>
            <a:r>
              <a:rPr lang="en-GB" sz="1400" i="1" dirty="0">
                <a:latin typeface="Times New Roman" panose="02020603050405020304" pitchFamily="18" charset="0"/>
                <a:cs typeface="Times New Roman" panose="02020603050405020304" pitchFamily="18" charset="0"/>
              </a:rPr>
              <a:t>Additional learning needs (ALN) transformation programme</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10"/>
              </a:rPr>
              <a:t>https://gov.wales/sites/default/files/publications/2018-09/additional-learning-needs-aln-transformation-programme-v2.pdf</a:t>
            </a:r>
            <a:r>
              <a:rPr lang="en-GB" sz="1400" dirty="0">
                <a:latin typeface="Times New Roman" panose="02020603050405020304" pitchFamily="18" charset="0"/>
                <a:cs typeface="Times New Roman" panose="02020603050405020304" pitchFamily="18" charset="0"/>
              </a:rPr>
              <a:t> (Accessed: 26</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May 2020)</a:t>
            </a:r>
            <a:endParaRPr lang="en-GB" sz="1400" dirty="0">
              <a:solidFill>
                <a:srgbClr val="00B050"/>
              </a:solidFill>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328067151"/>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4551"/>
      </a:dk2>
      <a:lt2>
        <a:srgbClr val="F2ACD2"/>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3016C5A4-E631-4977-A608-ACFB475526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5529</TotalTime>
  <Words>587</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Comic Sans MS</vt:lpstr>
      <vt:lpstr>Corbel</vt:lpstr>
      <vt:lpstr>Times New Roman</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Donna James</dc:creator>
  <cp:lastModifiedBy>Donna James</cp:lastModifiedBy>
  <cp:revision>41</cp:revision>
  <dcterms:created xsi:type="dcterms:W3CDTF">2020-05-26T13:03:22Z</dcterms:created>
  <dcterms:modified xsi:type="dcterms:W3CDTF">2020-05-30T15:45:08Z</dcterms:modified>
</cp:coreProperties>
</file>