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8"/>
  </p:notesMasterIdLst>
  <p:sldIdLst>
    <p:sldId id="256" r:id="rId2"/>
    <p:sldId id="276" r:id="rId3"/>
    <p:sldId id="277" r:id="rId4"/>
    <p:sldId id="278" r:id="rId5"/>
    <p:sldId id="279" r:id="rId6"/>
    <p:sldId id="257" r:id="rId7"/>
    <p:sldId id="258" r:id="rId8"/>
    <p:sldId id="259" r:id="rId9"/>
    <p:sldId id="260" r:id="rId10"/>
    <p:sldId id="282" r:id="rId11"/>
    <p:sldId id="280" r:id="rId12"/>
    <p:sldId id="281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6" autoAdjust="0"/>
  </p:normalViewPr>
  <p:slideViewPr>
    <p:cSldViewPr>
      <p:cViewPr varScale="1">
        <p:scale>
          <a:sx n="95" d="100"/>
          <a:sy n="95" d="100"/>
        </p:scale>
        <p:origin x="102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64BAC9B0-6148-4447-A5ED-F9D1011B0F41}"/>
    <pc:docChg chg="modSld">
      <pc:chgData name="Sian Bowen" userId="c345053a-4abb-4e43-8ff7-c21186a2fa29" providerId="ADAL" clId="{64BAC9B0-6148-4447-A5ED-F9D1011B0F41}" dt="2026-09-17T10:33:16.611" v="60" actId="20577"/>
      <pc:docMkLst>
        <pc:docMk/>
      </pc:docMkLst>
      <pc:sldChg chg="modSp mod">
        <pc:chgData name="Sian Bowen" userId="c345053a-4abb-4e43-8ff7-c21186a2fa29" providerId="ADAL" clId="{64BAC9B0-6148-4447-A5ED-F9D1011B0F41}" dt="2026-09-17T10:24:17.551" v="23" actId="20577"/>
        <pc:sldMkLst>
          <pc:docMk/>
          <pc:sldMk cId="0" sldId="257"/>
        </pc:sldMkLst>
        <pc:spChg chg="mod">
          <ac:chgData name="Sian Bowen" userId="c345053a-4abb-4e43-8ff7-c21186a2fa29" providerId="ADAL" clId="{64BAC9B0-6148-4447-A5ED-F9D1011B0F41}" dt="2026-09-17T10:24:17.551" v="23" actId="20577"/>
          <ac:spMkLst>
            <pc:docMk/>
            <pc:sldMk cId="0" sldId="257"/>
            <ac:spMk id="6" creationId="{00000000-0000-0000-0000-000000000000}"/>
          </ac:spMkLst>
        </pc:spChg>
      </pc:sldChg>
      <pc:sldChg chg="modSp mod">
        <pc:chgData name="Sian Bowen" userId="c345053a-4abb-4e43-8ff7-c21186a2fa29" providerId="ADAL" clId="{64BAC9B0-6148-4447-A5ED-F9D1011B0F41}" dt="2026-09-17T10:25:05.901" v="33" actId="20577"/>
        <pc:sldMkLst>
          <pc:docMk/>
          <pc:sldMk cId="0" sldId="260"/>
        </pc:sldMkLst>
        <pc:spChg chg="mod">
          <ac:chgData name="Sian Bowen" userId="c345053a-4abb-4e43-8ff7-c21186a2fa29" providerId="ADAL" clId="{64BAC9B0-6148-4447-A5ED-F9D1011B0F41}" dt="2026-09-17T10:25:05.901" v="33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Sian Bowen" userId="c345053a-4abb-4e43-8ff7-c21186a2fa29" providerId="ADAL" clId="{64BAC9B0-6148-4447-A5ED-F9D1011B0F41}" dt="2026-09-17T10:33:16.611" v="60" actId="20577"/>
        <pc:sldMkLst>
          <pc:docMk/>
          <pc:sldMk cId="0" sldId="272"/>
        </pc:sldMkLst>
        <pc:spChg chg="mod">
          <ac:chgData name="Sian Bowen" userId="c345053a-4abb-4e43-8ff7-c21186a2fa29" providerId="ADAL" clId="{64BAC9B0-6148-4447-A5ED-F9D1011B0F41}" dt="2026-09-17T10:33:16.611" v="60" actId="20577"/>
          <ac:spMkLst>
            <pc:docMk/>
            <pc:sldMk cId="0" sldId="272"/>
            <ac:spMk id="6" creationId="{00000000-0000-0000-0000-000000000000}"/>
          </ac:spMkLst>
        </pc:spChg>
      </pc:sldChg>
      <pc:sldChg chg="modSp mod">
        <pc:chgData name="Sian Bowen" userId="c345053a-4abb-4e43-8ff7-c21186a2fa29" providerId="ADAL" clId="{64BAC9B0-6148-4447-A5ED-F9D1011B0F41}" dt="2026-09-17T10:23:46.083" v="6" actId="20577"/>
        <pc:sldMkLst>
          <pc:docMk/>
          <pc:sldMk cId="3542659893" sldId="276"/>
        </pc:sldMkLst>
        <pc:spChg chg="mod">
          <ac:chgData name="Sian Bowen" userId="c345053a-4abb-4e43-8ff7-c21186a2fa29" providerId="ADAL" clId="{64BAC9B0-6148-4447-A5ED-F9D1011B0F41}" dt="2026-09-17T10:23:46.083" v="6" actId="20577"/>
          <ac:spMkLst>
            <pc:docMk/>
            <pc:sldMk cId="3542659893" sldId="276"/>
            <ac:spMk id="3" creationId="{0337BC80-8A84-26E5-AA38-7A2B1A996F09}"/>
          </ac:spMkLst>
        </pc:spChg>
      </pc:sldChg>
      <pc:sldChg chg="modSp mod">
        <pc:chgData name="Sian Bowen" userId="c345053a-4abb-4e43-8ff7-c21186a2fa29" providerId="ADAL" clId="{64BAC9B0-6148-4447-A5ED-F9D1011B0F41}" dt="2026-09-17T10:26:03.617" v="59" actId="20577"/>
        <pc:sldMkLst>
          <pc:docMk/>
          <pc:sldMk cId="2382064006" sldId="282"/>
        </pc:sldMkLst>
        <pc:spChg chg="mod">
          <ac:chgData name="Sian Bowen" userId="c345053a-4abb-4e43-8ff7-c21186a2fa29" providerId="ADAL" clId="{64BAC9B0-6148-4447-A5ED-F9D1011B0F41}" dt="2026-09-17T10:26:03.617" v="59" actId="20577"/>
          <ac:spMkLst>
            <pc:docMk/>
            <pc:sldMk cId="2382064006" sldId="282"/>
            <ac:spMk id="3" creationId="{817F750D-7AFC-F48A-9A07-977A76CAB74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6F5552-5911-43D9-A1C9-58927BFF2AB0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646CE9-D3F4-45EC-9643-B279D871A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213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 WELSH SPEAKERS?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646CE9-D3F4-45EC-9643-B279D871A5F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120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8418576" y="0"/>
            <a:ext cx="725805" cy="6858000"/>
          </a:xfrm>
          <a:custGeom>
            <a:avLst/>
            <a:gdLst/>
            <a:ahLst/>
            <a:cxnLst/>
            <a:rect l="l" t="t" r="r" b="b"/>
            <a:pathLst>
              <a:path w="725804" h="6858000">
                <a:moveTo>
                  <a:pt x="725424" y="0"/>
                </a:moveTo>
                <a:lnTo>
                  <a:pt x="0" y="0"/>
                </a:lnTo>
                <a:lnTo>
                  <a:pt x="0" y="6858000"/>
                </a:lnTo>
                <a:lnTo>
                  <a:pt x="725424" y="6858000"/>
                </a:lnTo>
                <a:lnTo>
                  <a:pt x="725424" y="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24827" y="362648"/>
            <a:ext cx="5852160" cy="63626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25144" y="1511707"/>
            <a:ext cx="5722620" cy="3317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3" name="object 3"/>
            <p:cNvSpPr/>
            <p:nvPr/>
          </p:nvSpPr>
          <p:spPr>
            <a:xfrm>
              <a:off x="344424" y="0"/>
              <a:ext cx="8074659" cy="6858000"/>
            </a:xfrm>
            <a:custGeom>
              <a:avLst/>
              <a:gdLst/>
              <a:ahLst/>
              <a:cxnLst/>
              <a:rect l="l" t="t" r="r" b="b"/>
              <a:pathLst>
                <a:path w="8074659" h="6858000">
                  <a:moveTo>
                    <a:pt x="0" y="6858000"/>
                  </a:moveTo>
                  <a:lnTo>
                    <a:pt x="8074152" y="6858000"/>
                  </a:lnTo>
                  <a:lnTo>
                    <a:pt x="8074152" y="0"/>
                  </a:lnTo>
                  <a:lnTo>
                    <a:pt x="0" y="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8418576" y="0"/>
              <a:ext cx="725805" cy="6858000"/>
            </a:xfrm>
            <a:custGeom>
              <a:avLst/>
              <a:gdLst/>
              <a:ahLst/>
              <a:cxnLst/>
              <a:rect l="l" t="t" r="r" b="b"/>
              <a:pathLst>
                <a:path w="725804" h="6858000">
                  <a:moveTo>
                    <a:pt x="725424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725424" y="6858000"/>
                  </a:lnTo>
                  <a:lnTo>
                    <a:pt x="725424" y="0"/>
                  </a:lnTo>
                  <a:close/>
                </a:path>
              </a:pathLst>
            </a:custGeom>
            <a:solidFill>
              <a:srgbClr val="333E5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344805" cy="6858000"/>
            </a:xfrm>
            <a:custGeom>
              <a:avLst/>
              <a:gdLst/>
              <a:ahLst/>
              <a:cxnLst/>
              <a:rect l="l" t="t" r="r" b="b"/>
              <a:pathLst>
                <a:path w="344805" h="6858000">
                  <a:moveTo>
                    <a:pt x="344424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344424" y="6858000"/>
                  </a:lnTo>
                  <a:lnTo>
                    <a:pt x="344424" y="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762952" y="662050"/>
            <a:ext cx="4838700" cy="135614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 marR="5080">
              <a:lnSpc>
                <a:spcPts val="3270"/>
              </a:lnSpc>
              <a:spcBef>
                <a:spcPts val="675"/>
              </a:spcBef>
            </a:pPr>
            <a:r>
              <a:rPr sz="3200" b="1" spc="130" dirty="0">
                <a:solidFill>
                  <a:srgbClr val="FFFFFF"/>
                </a:solidFill>
                <a:latin typeface="Cambria"/>
                <a:cs typeface="Cambria"/>
              </a:rPr>
              <a:t>Introduction</a:t>
            </a:r>
            <a:r>
              <a:rPr sz="3200" b="1" spc="15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b="1" spc="110" dirty="0">
                <a:solidFill>
                  <a:srgbClr val="FFFFFF"/>
                </a:solidFill>
                <a:latin typeface="Cambria"/>
                <a:cs typeface="Cambria"/>
              </a:rPr>
              <a:t>to</a:t>
            </a:r>
            <a:r>
              <a:rPr sz="3200" b="1" spc="10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lang="en-GB" sz="3200" b="1" spc="100" dirty="0">
                <a:solidFill>
                  <a:srgbClr val="FFFFFF"/>
                </a:solidFill>
                <a:latin typeface="Cambria"/>
                <a:cs typeface="Cambria"/>
              </a:rPr>
              <a:t>Sport and Exercise Therapy </a:t>
            </a:r>
            <a:r>
              <a:rPr sz="3200" b="1" dirty="0">
                <a:solidFill>
                  <a:srgbClr val="FFFFFF"/>
                </a:solidFill>
                <a:latin typeface="Cambria"/>
                <a:cs typeface="Cambria"/>
              </a:rPr>
              <a:t>–</a:t>
            </a:r>
            <a:r>
              <a:rPr sz="3200" b="1" spc="85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3200" b="1" spc="140" dirty="0">
                <a:solidFill>
                  <a:srgbClr val="FFFFFF"/>
                </a:solidFill>
                <a:latin typeface="Cambria"/>
                <a:cs typeface="Cambria"/>
              </a:rPr>
              <a:t>Overview</a:t>
            </a:r>
            <a:endParaRPr sz="3200" dirty="0">
              <a:latin typeface="Cambria"/>
              <a:cs typeface="Cambria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04800" y="609600"/>
            <a:ext cx="8726805" cy="5231130"/>
            <a:chOff x="240791" y="212979"/>
            <a:chExt cx="8726805" cy="523113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84264" y="222504"/>
              <a:ext cx="2273807" cy="749808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6679501" y="217741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60">
                  <a:moveTo>
                    <a:pt x="0" y="0"/>
                  </a:moveTo>
                  <a:lnTo>
                    <a:pt x="2283332" y="0"/>
                  </a:lnTo>
                  <a:lnTo>
                    <a:pt x="2283332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40791" y="2566416"/>
              <a:ext cx="8479523" cy="287731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F7220-B594-09A2-4385-87C41F9AA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127" y="228600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2700" dirty="0"/>
              <a:t>About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7BC80-8A84-26E5-AA38-7A2B1A996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293" y="949675"/>
            <a:ext cx="7886700" cy="3263504"/>
          </a:xfrm>
        </p:spPr>
        <p:txBody>
          <a:bodyPr>
            <a:normAutofit/>
          </a:bodyPr>
          <a:lstStyle/>
          <a:p>
            <a:pPr algn="ctr"/>
            <a:r>
              <a:rPr lang="en-GB" sz="1350" dirty="0"/>
              <a:t>Sports Therapist since 2007 &amp; Osteopath since 2015.</a:t>
            </a:r>
          </a:p>
          <a:p>
            <a:pPr algn="ctr"/>
            <a:r>
              <a:rPr lang="en-GB" sz="1350" dirty="0"/>
              <a:t>20 years in pro &amp; semi pro sport</a:t>
            </a:r>
          </a:p>
          <a:p>
            <a:pPr algn="ctr"/>
            <a:r>
              <a:rPr lang="en-GB" sz="1350" dirty="0"/>
              <a:t>3 years in NHS</a:t>
            </a:r>
          </a:p>
          <a:p>
            <a:pPr algn="ctr"/>
            <a:r>
              <a:rPr lang="en-GB" sz="1350" dirty="0"/>
              <a:t>Now 2 private clinics and still treating many sports people</a:t>
            </a:r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  <a:p>
            <a:pPr algn="ctr"/>
            <a:endParaRPr lang="en-GB" sz="1350" dirty="0"/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9E1CF153-8867-11B6-9F55-4782BFAD9F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88" y="2654030"/>
            <a:ext cx="4062242" cy="2651066"/>
          </a:xfrm>
          <a:prstGeom prst="rect">
            <a:avLst/>
          </a:prstGeom>
        </p:spPr>
      </p:pic>
      <p:sp>
        <p:nvSpPr>
          <p:cNvPr id="6" name="AutoShape 2">
            <a:extLst>
              <a:ext uri="{FF2B5EF4-FFF2-40B4-BE49-F238E27FC236}">
                <a16:creationId xmlns:a16="http://schemas.microsoft.com/office/drawing/2014/main" id="{136FB776-A0F2-7AF9-2A48-AF58A14657C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57700" y="3314700"/>
            <a:ext cx="2627181" cy="2627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 descr="A person standing in front of a store&#10;&#10;Description automatically generated">
            <a:extLst>
              <a:ext uri="{FF2B5EF4-FFF2-40B4-BE49-F238E27FC236}">
                <a16:creationId xmlns:a16="http://schemas.microsoft.com/office/drawing/2014/main" id="{9143F10E-ADF4-5890-5913-CD161FD58D6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9975" y="2645405"/>
            <a:ext cx="4105212" cy="2651066"/>
          </a:xfrm>
          <a:prstGeom prst="rect">
            <a:avLst/>
          </a:prstGeom>
        </p:spPr>
      </p:pic>
      <p:grpSp>
        <p:nvGrpSpPr>
          <p:cNvPr id="4" name="object 3">
            <a:extLst>
              <a:ext uri="{FF2B5EF4-FFF2-40B4-BE49-F238E27FC236}">
                <a16:creationId xmlns:a16="http://schemas.microsoft.com/office/drawing/2014/main" id="{84B978E4-0FAD-8307-D13A-246887A1D1C2}"/>
              </a:ext>
            </a:extLst>
          </p:cNvPr>
          <p:cNvGrpSpPr/>
          <p:nvPr/>
        </p:nvGrpSpPr>
        <p:grpSpPr>
          <a:xfrm>
            <a:off x="6021749" y="5791200"/>
            <a:ext cx="2292985" cy="768985"/>
            <a:chOff x="6034659" y="5796915"/>
            <a:chExt cx="2292985" cy="768985"/>
          </a:xfrm>
        </p:grpSpPr>
        <p:pic>
          <p:nvPicPr>
            <p:cNvPr id="7" name="object 4">
              <a:extLst>
                <a:ext uri="{FF2B5EF4-FFF2-40B4-BE49-F238E27FC236}">
                  <a16:creationId xmlns:a16="http://schemas.microsoft.com/office/drawing/2014/main" id="{40E45DB6-4AB8-ECA6-CF77-8F88347BE568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044184" y="5806440"/>
              <a:ext cx="2273807" cy="749808"/>
            </a:xfrm>
            <a:prstGeom prst="rect">
              <a:avLst/>
            </a:prstGeom>
          </p:spPr>
        </p:pic>
        <p:sp>
          <p:nvSpPr>
            <p:cNvPr id="9" name="object 5">
              <a:extLst>
                <a:ext uri="{FF2B5EF4-FFF2-40B4-BE49-F238E27FC236}">
                  <a16:creationId xmlns:a16="http://schemas.microsoft.com/office/drawing/2014/main" id="{DB21B642-F32D-AE88-A24C-741D47A0D653}"/>
                </a:ext>
              </a:extLst>
            </p:cNvPr>
            <p:cNvSpPr/>
            <p:nvPr/>
          </p:nvSpPr>
          <p:spPr>
            <a:xfrm>
              <a:off x="6039421" y="5801677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542659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C7C1-E9E7-0C87-2CB4-8089F06AD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Now about you…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62746BC-9A12-217D-51D9-CEA2B3A6BE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5144" y="1511707"/>
            <a:ext cx="5722620" cy="110799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Your background – what’s brought you here?</a:t>
            </a:r>
          </a:p>
          <a:p>
            <a:endParaRPr lang="en-GB" dirty="0"/>
          </a:p>
        </p:txBody>
      </p:sp>
      <p:grpSp>
        <p:nvGrpSpPr>
          <p:cNvPr id="3" name="object 3">
            <a:extLst>
              <a:ext uri="{FF2B5EF4-FFF2-40B4-BE49-F238E27FC236}">
                <a16:creationId xmlns:a16="http://schemas.microsoft.com/office/drawing/2014/main" id="{FD386EF5-E7E3-7DDE-24C1-F00DB32F11E7}"/>
              </a:ext>
            </a:extLst>
          </p:cNvPr>
          <p:cNvGrpSpPr/>
          <p:nvPr/>
        </p:nvGrpSpPr>
        <p:grpSpPr>
          <a:xfrm>
            <a:off x="6034659" y="5796915"/>
            <a:ext cx="2292985" cy="768985"/>
            <a:chOff x="6034659" y="5796915"/>
            <a:chExt cx="2292985" cy="768985"/>
          </a:xfrm>
        </p:grpSpPr>
        <p:pic>
          <p:nvPicPr>
            <p:cNvPr id="4" name="object 4">
              <a:extLst>
                <a:ext uri="{FF2B5EF4-FFF2-40B4-BE49-F238E27FC236}">
                  <a16:creationId xmlns:a16="http://schemas.microsoft.com/office/drawing/2014/main" id="{5A53484F-8F6A-08D6-8FE7-25130209B375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44184" y="5806440"/>
              <a:ext cx="2273807" cy="749808"/>
            </a:xfrm>
            <a:prstGeom prst="rect">
              <a:avLst/>
            </a:prstGeom>
          </p:spPr>
        </p:pic>
        <p:sp>
          <p:nvSpPr>
            <p:cNvPr id="5" name="object 5">
              <a:extLst>
                <a:ext uri="{FF2B5EF4-FFF2-40B4-BE49-F238E27FC236}">
                  <a16:creationId xmlns:a16="http://schemas.microsoft.com/office/drawing/2014/main" id="{6F1AD8EA-7AB7-4935-05FA-08ECA1BE9E66}"/>
                </a:ext>
              </a:extLst>
            </p:cNvPr>
            <p:cNvSpPr/>
            <p:nvPr/>
          </p:nvSpPr>
          <p:spPr>
            <a:xfrm>
              <a:off x="6039421" y="5801677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453113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90F9CAD-3546-F4DD-3268-4D1F07857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How do you think you learn?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1376F-76BA-F0E7-51D1-CBCC543E5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858" y="1991030"/>
            <a:ext cx="4291965" cy="738664"/>
          </a:xfrm>
        </p:spPr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2052" name="Picture 4" descr="Individual Learning Styles and Learning to Code | by Ricardo Garza | Medium">
            <a:extLst>
              <a:ext uri="{FF2B5EF4-FFF2-40B4-BE49-F238E27FC236}">
                <a16:creationId xmlns:a16="http://schemas.microsoft.com/office/drawing/2014/main" id="{D6B96B1D-8385-883D-D658-427CBC5111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415" y="1820275"/>
            <a:ext cx="5583566" cy="394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object 3">
            <a:extLst>
              <a:ext uri="{FF2B5EF4-FFF2-40B4-BE49-F238E27FC236}">
                <a16:creationId xmlns:a16="http://schemas.microsoft.com/office/drawing/2014/main" id="{6F8A2773-5CC8-DDE6-F26B-C917072712BD}"/>
              </a:ext>
            </a:extLst>
          </p:cNvPr>
          <p:cNvGrpSpPr/>
          <p:nvPr/>
        </p:nvGrpSpPr>
        <p:grpSpPr>
          <a:xfrm>
            <a:off x="6034659" y="5796915"/>
            <a:ext cx="2292985" cy="768985"/>
            <a:chOff x="6034659" y="5796915"/>
            <a:chExt cx="2292985" cy="768985"/>
          </a:xfrm>
        </p:grpSpPr>
        <p:pic>
          <p:nvPicPr>
            <p:cNvPr id="4" name="object 4">
              <a:extLst>
                <a:ext uri="{FF2B5EF4-FFF2-40B4-BE49-F238E27FC236}">
                  <a16:creationId xmlns:a16="http://schemas.microsoft.com/office/drawing/2014/main" id="{72FB7AEA-CE7A-F130-EBDF-287F674B3A3F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44184" y="5806440"/>
              <a:ext cx="2273807" cy="749808"/>
            </a:xfrm>
            <a:prstGeom prst="rect">
              <a:avLst/>
            </a:prstGeom>
          </p:spPr>
        </p:pic>
        <p:sp>
          <p:nvSpPr>
            <p:cNvPr id="6" name="object 5">
              <a:extLst>
                <a:ext uri="{FF2B5EF4-FFF2-40B4-BE49-F238E27FC236}">
                  <a16:creationId xmlns:a16="http://schemas.microsoft.com/office/drawing/2014/main" id="{70445322-8CAC-4844-7216-6790A07DDF2F}"/>
                </a:ext>
              </a:extLst>
            </p:cNvPr>
            <p:cNvSpPr/>
            <p:nvPr/>
          </p:nvSpPr>
          <p:spPr>
            <a:xfrm>
              <a:off x="6039421" y="5801677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97170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ow to Reach Out to Someone Beyond “How Are You?” | Grammarly">
            <a:extLst>
              <a:ext uri="{FF2B5EF4-FFF2-40B4-BE49-F238E27FC236}">
                <a16:creationId xmlns:a16="http://schemas.microsoft.com/office/drawing/2014/main" id="{3A3CEF81-AF83-9EE2-7C7D-44FEAF3DEF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89410"/>
            <a:ext cx="9144000" cy="4879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2485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91564" y="504570"/>
            <a:ext cx="678688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185" dirty="0"/>
              <a:t>What</a:t>
            </a:r>
            <a:r>
              <a:rPr spc="100" dirty="0"/>
              <a:t> </a:t>
            </a:r>
            <a:r>
              <a:rPr spc="150" dirty="0"/>
              <a:t>is</a:t>
            </a:r>
            <a:r>
              <a:rPr spc="114" dirty="0"/>
              <a:t> </a:t>
            </a:r>
            <a:r>
              <a:rPr spc="200" dirty="0"/>
              <a:t>the</a:t>
            </a:r>
            <a:r>
              <a:rPr spc="135" dirty="0"/>
              <a:t> </a:t>
            </a:r>
            <a:r>
              <a:rPr spc="170" dirty="0"/>
              <a:t>module</a:t>
            </a:r>
            <a:r>
              <a:rPr spc="105" dirty="0"/>
              <a:t> </a:t>
            </a:r>
            <a:r>
              <a:rPr spc="165" dirty="0"/>
              <a:t>about?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034659" y="5796915"/>
            <a:ext cx="2292985" cy="768985"/>
            <a:chOff x="6034659" y="5796915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44184" y="5806440"/>
              <a:ext cx="2273807" cy="74980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039421" y="5801677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091564" y="1565974"/>
            <a:ext cx="6253480" cy="4327467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 marR="451484">
              <a:lnSpc>
                <a:spcPts val="2740"/>
              </a:lnSpc>
              <a:spcBef>
                <a:spcPts val="305"/>
              </a:spcBef>
            </a:pPr>
            <a:r>
              <a:rPr sz="2400" spc="150" dirty="0">
                <a:solidFill>
                  <a:srgbClr val="585858"/>
                </a:solidFill>
                <a:latin typeface="Cambria"/>
                <a:cs typeface="Cambria"/>
              </a:rPr>
              <a:t>Giving</a:t>
            </a:r>
            <a:r>
              <a:rPr sz="2400" spc="17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you</a:t>
            </a:r>
            <a:r>
              <a:rPr sz="2400" spc="19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150" dirty="0">
                <a:solidFill>
                  <a:srgbClr val="585858"/>
                </a:solidFill>
                <a:latin typeface="Cambria"/>
                <a:cs typeface="Cambria"/>
              </a:rPr>
              <a:t>a</a:t>
            </a:r>
            <a:r>
              <a:rPr sz="2400" spc="17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50" dirty="0">
                <a:solidFill>
                  <a:srgbClr val="585858"/>
                </a:solidFill>
                <a:latin typeface="Cambria"/>
                <a:cs typeface="Cambria"/>
              </a:rPr>
              <a:t>sound</a:t>
            </a:r>
            <a:r>
              <a:rPr sz="2400" spc="24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5" dirty="0">
                <a:solidFill>
                  <a:srgbClr val="585858"/>
                </a:solidFill>
                <a:latin typeface="Cambria"/>
                <a:cs typeface="Cambria"/>
              </a:rPr>
              <a:t>understanding</a:t>
            </a:r>
            <a:r>
              <a:rPr sz="2400" spc="29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sz="2400" spc="19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55" dirty="0">
                <a:solidFill>
                  <a:srgbClr val="585858"/>
                </a:solidFill>
                <a:latin typeface="Cambria"/>
                <a:cs typeface="Cambria"/>
              </a:rPr>
              <a:t>the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core</a:t>
            </a:r>
            <a:r>
              <a:rPr sz="2400" spc="20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90" dirty="0">
                <a:solidFill>
                  <a:srgbClr val="585858"/>
                </a:solidFill>
                <a:latin typeface="Cambria"/>
                <a:cs typeface="Cambria"/>
              </a:rPr>
              <a:t>anatomical</a:t>
            </a:r>
            <a:r>
              <a:rPr sz="2400" spc="21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100" dirty="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sz="2400" spc="19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55" dirty="0">
                <a:solidFill>
                  <a:srgbClr val="585858"/>
                </a:solidFill>
                <a:latin typeface="Cambria"/>
                <a:cs typeface="Cambria"/>
              </a:rPr>
              <a:t>kinesiological </a:t>
            </a:r>
            <a:r>
              <a:rPr sz="2400" spc="75" dirty="0">
                <a:solidFill>
                  <a:srgbClr val="585858"/>
                </a:solidFill>
                <a:latin typeface="Cambria"/>
                <a:cs typeface="Cambria"/>
              </a:rPr>
              <a:t>characteristics</a:t>
            </a:r>
            <a:r>
              <a:rPr sz="2400" spc="29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you</a:t>
            </a:r>
            <a:r>
              <a:rPr sz="2400" spc="20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0" dirty="0">
                <a:solidFill>
                  <a:srgbClr val="585858"/>
                </a:solidFill>
                <a:latin typeface="Cambria"/>
                <a:cs typeface="Cambria"/>
              </a:rPr>
              <a:t>will</a:t>
            </a:r>
            <a:r>
              <a:rPr sz="2400" spc="16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55" dirty="0">
                <a:solidFill>
                  <a:srgbClr val="585858"/>
                </a:solidFill>
                <a:latin typeface="Cambria"/>
                <a:cs typeface="Cambria"/>
              </a:rPr>
              <a:t>require</a:t>
            </a:r>
            <a:r>
              <a:rPr sz="2400" spc="25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114" dirty="0">
                <a:solidFill>
                  <a:srgbClr val="585858"/>
                </a:solidFill>
                <a:latin typeface="Cambria"/>
                <a:cs typeface="Cambria"/>
              </a:rPr>
              <a:t>as</a:t>
            </a:r>
            <a:r>
              <a:rPr sz="2400" spc="19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100" dirty="0">
                <a:solidFill>
                  <a:srgbClr val="585858"/>
                </a:solidFill>
                <a:latin typeface="Cambria"/>
                <a:cs typeface="Cambria"/>
              </a:rPr>
              <a:t>a </a:t>
            </a:r>
            <a:r>
              <a:rPr sz="2400" spc="130" dirty="0">
                <a:solidFill>
                  <a:srgbClr val="585858"/>
                </a:solidFill>
                <a:latin typeface="Cambria"/>
                <a:cs typeface="Cambria"/>
              </a:rPr>
              <a:t>Graduate</a:t>
            </a:r>
            <a:r>
              <a:rPr sz="2400" spc="22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5" dirty="0">
                <a:solidFill>
                  <a:srgbClr val="585858"/>
                </a:solidFill>
                <a:latin typeface="Cambria"/>
                <a:cs typeface="Cambria"/>
              </a:rPr>
              <a:t>Sports</a:t>
            </a:r>
            <a:r>
              <a:rPr sz="2400" spc="24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0" dirty="0">
                <a:solidFill>
                  <a:srgbClr val="585858"/>
                </a:solidFill>
                <a:latin typeface="Cambria"/>
                <a:cs typeface="Cambria"/>
              </a:rPr>
              <a:t>Therapist</a:t>
            </a:r>
            <a:endParaRPr sz="2400" dirty="0">
              <a:latin typeface="Cambria"/>
              <a:cs typeface="Cambria"/>
            </a:endParaRPr>
          </a:p>
          <a:p>
            <a:pPr marL="12700" marR="5080">
              <a:lnSpc>
                <a:spcPts val="2740"/>
              </a:lnSpc>
              <a:spcBef>
                <a:spcPts val="1595"/>
              </a:spcBef>
            </a:pPr>
            <a:r>
              <a:rPr sz="2400" spc="195" dirty="0">
                <a:solidFill>
                  <a:srgbClr val="585858"/>
                </a:solidFill>
                <a:latin typeface="Cambria"/>
                <a:cs typeface="Cambria"/>
              </a:rPr>
              <a:t>Gain</a:t>
            </a:r>
            <a:r>
              <a:rPr sz="2400" spc="15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45" dirty="0">
                <a:solidFill>
                  <a:srgbClr val="585858"/>
                </a:solidFill>
                <a:latin typeface="Cambria"/>
                <a:cs typeface="Cambria"/>
              </a:rPr>
              <a:t>knowledge</a:t>
            </a:r>
            <a:r>
              <a:rPr sz="2400" spc="229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sz="2400" spc="17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how</a:t>
            </a:r>
            <a:r>
              <a:rPr sz="2400" spc="18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0" dirty="0">
                <a:solidFill>
                  <a:srgbClr val="585858"/>
                </a:solidFill>
                <a:latin typeface="Cambria"/>
                <a:cs typeface="Cambria"/>
              </a:rPr>
              <a:t>clinical</a:t>
            </a:r>
            <a:r>
              <a:rPr sz="2400" spc="19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65" dirty="0">
                <a:solidFill>
                  <a:srgbClr val="585858"/>
                </a:solidFill>
                <a:latin typeface="Cambria"/>
                <a:cs typeface="Cambria"/>
              </a:rPr>
              <a:t>assessment </a:t>
            </a:r>
            <a:r>
              <a:rPr sz="2400" spc="90" dirty="0">
                <a:solidFill>
                  <a:srgbClr val="585858"/>
                </a:solidFill>
                <a:latin typeface="Cambria"/>
                <a:cs typeface="Cambria"/>
              </a:rPr>
              <a:t>testing</a:t>
            </a:r>
            <a:r>
              <a:rPr sz="2400" spc="229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5" dirty="0">
                <a:solidFill>
                  <a:srgbClr val="585858"/>
                </a:solidFill>
                <a:latin typeface="Cambria"/>
                <a:cs typeface="Cambria"/>
              </a:rPr>
              <a:t>can</a:t>
            </a:r>
            <a:r>
              <a:rPr sz="2400" spc="20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be</a:t>
            </a:r>
            <a:r>
              <a:rPr sz="2400" spc="20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55" dirty="0">
                <a:solidFill>
                  <a:srgbClr val="585858"/>
                </a:solidFill>
                <a:latin typeface="Cambria"/>
                <a:cs typeface="Cambria"/>
              </a:rPr>
              <a:t>used</a:t>
            </a:r>
            <a:r>
              <a:rPr sz="2400" spc="21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to</a:t>
            </a:r>
            <a:r>
              <a:rPr sz="2400" spc="20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form</a:t>
            </a:r>
            <a:r>
              <a:rPr sz="2400" spc="25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5" dirty="0">
                <a:solidFill>
                  <a:srgbClr val="585858"/>
                </a:solidFill>
                <a:latin typeface="Cambria"/>
                <a:cs typeface="Cambria"/>
              </a:rPr>
              <a:t>part</a:t>
            </a:r>
            <a:r>
              <a:rPr sz="2400" spc="229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sz="2400" spc="19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150" dirty="0">
                <a:solidFill>
                  <a:srgbClr val="585858"/>
                </a:solidFill>
                <a:latin typeface="Cambria"/>
                <a:cs typeface="Cambria"/>
              </a:rPr>
              <a:t>a</a:t>
            </a:r>
            <a:r>
              <a:rPr sz="2400" spc="18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55" dirty="0">
                <a:solidFill>
                  <a:srgbClr val="585858"/>
                </a:solidFill>
                <a:latin typeface="Cambria"/>
                <a:cs typeface="Cambria"/>
              </a:rPr>
              <a:t>holistic </a:t>
            </a:r>
            <a:r>
              <a:rPr sz="2400" spc="105" dirty="0">
                <a:solidFill>
                  <a:srgbClr val="585858"/>
                </a:solidFill>
                <a:latin typeface="Cambria"/>
                <a:cs typeface="Cambria"/>
              </a:rPr>
              <a:t>management</a:t>
            </a:r>
            <a:r>
              <a:rPr sz="2400" spc="23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0" dirty="0">
                <a:solidFill>
                  <a:srgbClr val="585858"/>
                </a:solidFill>
                <a:latin typeface="Cambria"/>
                <a:cs typeface="Cambria"/>
              </a:rPr>
              <a:t>plan</a:t>
            </a:r>
            <a:endParaRPr lang="en-GB" sz="2400" spc="80" dirty="0">
              <a:solidFill>
                <a:srgbClr val="585858"/>
              </a:solidFill>
              <a:latin typeface="Cambria"/>
              <a:cs typeface="Cambria"/>
            </a:endParaRPr>
          </a:p>
          <a:p>
            <a:endParaRPr lang="en-GB" sz="2400" dirty="0"/>
          </a:p>
          <a:p>
            <a:r>
              <a:rPr lang="en-GB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Sessions will take place Thursdays 1-3 in RHOO1. </a:t>
            </a:r>
          </a:p>
          <a:p>
            <a:pPr marL="12700" marR="5080">
              <a:lnSpc>
                <a:spcPts val="2740"/>
              </a:lnSpc>
              <a:spcBef>
                <a:spcPts val="1595"/>
              </a:spcBef>
            </a:pPr>
            <a:endParaRPr sz="2400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15364" y="670623"/>
            <a:ext cx="193421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229" dirty="0"/>
              <a:t>Format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24888" y="2213674"/>
            <a:ext cx="6214111" cy="23976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2</a:t>
            </a:r>
            <a:r>
              <a:rPr sz="2400" spc="21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60" dirty="0">
                <a:solidFill>
                  <a:srgbClr val="585858"/>
                </a:solidFill>
                <a:latin typeface="Cambria"/>
                <a:cs typeface="Cambria"/>
              </a:rPr>
              <a:t>hour</a:t>
            </a:r>
            <a:r>
              <a:rPr sz="2400" spc="24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practical/</a:t>
            </a:r>
            <a:r>
              <a:rPr sz="2400" spc="28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50" dirty="0">
                <a:solidFill>
                  <a:srgbClr val="585858"/>
                </a:solidFill>
                <a:latin typeface="Cambria"/>
                <a:cs typeface="Cambria"/>
              </a:rPr>
              <a:t>lecture</a:t>
            </a:r>
            <a:endParaRPr sz="2400" dirty="0">
              <a:latin typeface="Cambria"/>
              <a:cs typeface="Cambria"/>
            </a:endParaRPr>
          </a:p>
          <a:p>
            <a:pPr marL="12700" marR="792480">
              <a:lnSpc>
                <a:spcPct val="300800"/>
              </a:lnSpc>
              <a:spcBef>
                <a:spcPts val="25"/>
              </a:spcBef>
            </a:pPr>
            <a:r>
              <a:rPr sz="2400" spc="100" dirty="0">
                <a:solidFill>
                  <a:srgbClr val="585858"/>
                </a:solidFill>
                <a:latin typeface="Cambria"/>
                <a:cs typeface="Cambria"/>
              </a:rPr>
              <a:t>Readings</a:t>
            </a:r>
            <a:r>
              <a:rPr sz="2400" spc="204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-</a:t>
            </a:r>
            <a:r>
              <a:rPr sz="2400" spc="16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40" dirty="0">
                <a:solidFill>
                  <a:srgbClr val="585858"/>
                </a:solidFill>
                <a:latin typeface="Cambria"/>
                <a:cs typeface="Cambria"/>
              </a:rPr>
              <a:t>Moodle </a:t>
            </a:r>
            <a:r>
              <a:rPr sz="2400" spc="55" dirty="0">
                <a:solidFill>
                  <a:srgbClr val="585858"/>
                </a:solidFill>
                <a:latin typeface="Cambria"/>
                <a:cs typeface="Cambria"/>
              </a:rPr>
              <a:t>Worksheet</a:t>
            </a:r>
            <a:r>
              <a:rPr lang="en-GB" sz="2400" spc="55" dirty="0">
                <a:solidFill>
                  <a:srgbClr val="585858"/>
                </a:solidFill>
                <a:latin typeface="Cambria"/>
                <a:cs typeface="Cambria"/>
              </a:rPr>
              <a:t>s/continuous assessment</a:t>
            </a:r>
            <a:endParaRPr sz="2400" dirty="0">
              <a:latin typeface="Cambria"/>
              <a:cs typeface="Cambri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34659" y="5796915"/>
            <a:ext cx="2292985" cy="768985"/>
            <a:chOff x="6034659" y="5796915"/>
            <a:chExt cx="2292985" cy="76898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44184" y="5806440"/>
              <a:ext cx="2273807" cy="74980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039421" y="5801677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200" dirty="0"/>
              <a:t>Why</a:t>
            </a:r>
            <a:r>
              <a:rPr spc="105" dirty="0"/>
              <a:t> </a:t>
            </a:r>
            <a:r>
              <a:rPr spc="155" dirty="0"/>
              <a:t>is</a:t>
            </a:r>
            <a:r>
              <a:rPr spc="114" dirty="0"/>
              <a:t> </a:t>
            </a:r>
            <a:r>
              <a:rPr spc="175" dirty="0"/>
              <a:t>this</a:t>
            </a:r>
            <a:r>
              <a:rPr spc="120" dirty="0"/>
              <a:t> </a:t>
            </a:r>
            <a:r>
              <a:rPr spc="175" dirty="0"/>
              <a:t>Important?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600" y="1800645"/>
            <a:ext cx="6982969" cy="22801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sz="2400" spc="80" dirty="0">
                <a:solidFill>
                  <a:srgbClr val="585858"/>
                </a:solidFill>
                <a:latin typeface="Cambria"/>
                <a:cs typeface="Cambria"/>
              </a:rPr>
              <a:t>Accurate</a:t>
            </a:r>
            <a:r>
              <a:rPr sz="2400" spc="26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70" dirty="0">
                <a:solidFill>
                  <a:srgbClr val="585858"/>
                </a:solidFill>
                <a:latin typeface="Cambria"/>
                <a:cs typeface="Cambria"/>
              </a:rPr>
              <a:t>diagnosis</a:t>
            </a:r>
            <a:r>
              <a:rPr sz="2400" spc="229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100" dirty="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sz="2400" spc="17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0" dirty="0">
                <a:solidFill>
                  <a:srgbClr val="585858"/>
                </a:solidFill>
                <a:latin typeface="Cambria"/>
                <a:cs typeface="Cambria"/>
              </a:rPr>
              <a:t>treatment</a:t>
            </a:r>
            <a:endParaRPr lang="en-GB" sz="2400" dirty="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sz="2400" spc="75" dirty="0">
                <a:solidFill>
                  <a:srgbClr val="585858"/>
                </a:solidFill>
                <a:latin typeface="Cambria"/>
                <a:cs typeface="Cambria"/>
              </a:rPr>
              <a:t>Prescribing</a:t>
            </a:r>
            <a:r>
              <a:rPr sz="2400" spc="25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40" dirty="0">
                <a:solidFill>
                  <a:srgbClr val="585858"/>
                </a:solidFill>
                <a:latin typeface="Cambria"/>
                <a:cs typeface="Cambria"/>
              </a:rPr>
              <a:t>exercise </a:t>
            </a:r>
            <a:endParaRPr lang="en-GB" sz="2400" spc="40" dirty="0">
              <a:solidFill>
                <a:srgbClr val="585858"/>
              </a:solidFill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sz="2400" spc="85" dirty="0">
                <a:solidFill>
                  <a:srgbClr val="585858"/>
                </a:solidFill>
                <a:latin typeface="Cambria"/>
                <a:cs typeface="Cambria"/>
              </a:rPr>
              <a:t>Rehab</a:t>
            </a:r>
            <a:r>
              <a:rPr lang="en-GB" sz="2400" spc="85" dirty="0" err="1">
                <a:solidFill>
                  <a:srgbClr val="585858"/>
                </a:solidFill>
                <a:latin typeface="Cambria"/>
                <a:cs typeface="Cambria"/>
              </a:rPr>
              <a:t>ilitation</a:t>
            </a:r>
            <a:endParaRPr lang="en-GB" sz="2400" dirty="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sz="2400" spc="145" dirty="0">
                <a:solidFill>
                  <a:srgbClr val="585858"/>
                </a:solidFill>
                <a:latin typeface="Cambria"/>
                <a:cs typeface="Cambria"/>
              </a:rPr>
              <a:t>Health,</a:t>
            </a:r>
            <a:r>
              <a:rPr sz="2400" spc="21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60" dirty="0">
                <a:solidFill>
                  <a:srgbClr val="585858"/>
                </a:solidFill>
                <a:latin typeface="Cambria"/>
                <a:cs typeface="Cambria"/>
              </a:rPr>
              <a:t>exercise,</a:t>
            </a:r>
            <a:r>
              <a:rPr sz="2400" spc="24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75" dirty="0">
                <a:solidFill>
                  <a:srgbClr val="585858"/>
                </a:solidFill>
                <a:latin typeface="Cambria"/>
                <a:cs typeface="Cambria"/>
              </a:rPr>
              <a:t>lifestyle</a:t>
            </a:r>
            <a:r>
              <a:rPr sz="2400" spc="21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mbria"/>
                <a:cs typeface="Cambria"/>
              </a:rPr>
              <a:t>promotion</a:t>
            </a:r>
            <a:endParaRPr lang="en-GB" sz="2400" dirty="0">
              <a:latin typeface="Cambria"/>
              <a:cs typeface="Cambria"/>
            </a:endParaRPr>
          </a:p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sz="2400" spc="110" dirty="0">
                <a:solidFill>
                  <a:srgbClr val="585858"/>
                </a:solidFill>
                <a:latin typeface="Cambria"/>
                <a:cs typeface="Cambria"/>
              </a:rPr>
              <a:t>Understand</a:t>
            </a:r>
            <a:r>
              <a:rPr sz="2400" spc="229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5" dirty="0">
                <a:solidFill>
                  <a:srgbClr val="585858"/>
                </a:solidFill>
                <a:latin typeface="Cambria"/>
                <a:cs typeface="Cambria"/>
              </a:rPr>
              <a:t>the</a:t>
            </a:r>
            <a:r>
              <a:rPr sz="2400" spc="20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100" dirty="0">
                <a:solidFill>
                  <a:srgbClr val="585858"/>
                </a:solidFill>
                <a:latin typeface="Cambria"/>
                <a:cs typeface="Cambria"/>
              </a:rPr>
              <a:t>nature</a:t>
            </a:r>
            <a:r>
              <a:rPr sz="2400" spc="20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sz="2400" spc="16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110" dirty="0">
                <a:solidFill>
                  <a:srgbClr val="585858"/>
                </a:solidFill>
                <a:latin typeface="Cambria"/>
                <a:cs typeface="Cambria"/>
              </a:rPr>
              <a:t>health</a:t>
            </a:r>
            <a:r>
              <a:rPr sz="2400" spc="19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100" dirty="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sz="2400" spc="16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5" dirty="0">
                <a:solidFill>
                  <a:srgbClr val="585858"/>
                </a:solidFill>
                <a:latin typeface="Cambria"/>
                <a:cs typeface="Cambria"/>
              </a:rPr>
              <a:t>illness</a:t>
            </a:r>
            <a:r>
              <a:rPr sz="2400" spc="17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-520" dirty="0">
                <a:solidFill>
                  <a:srgbClr val="585858"/>
                </a:solidFill>
                <a:latin typeface="Cambria"/>
                <a:cs typeface="Cambria"/>
              </a:rPr>
              <a:t>/</a:t>
            </a:r>
            <a:r>
              <a:rPr sz="2400" spc="15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55" dirty="0">
                <a:solidFill>
                  <a:srgbClr val="585858"/>
                </a:solidFill>
                <a:latin typeface="Cambria"/>
                <a:cs typeface="Cambria"/>
              </a:rPr>
              <a:t>disease</a:t>
            </a:r>
            <a:endParaRPr sz="2400" dirty="0">
              <a:latin typeface="Cambria"/>
              <a:cs typeface="Cambria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6650355" y="280034"/>
            <a:ext cx="2292985" cy="768985"/>
            <a:chOff x="6650355" y="280034"/>
            <a:chExt cx="2292985" cy="768985"/>
          </a:xfrm>
        </p:grpSpPr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659880" y="289559"/>
              <a:ext cx="2273807" cy="749808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655117" y="284797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60">
                  <a:moveTo>
                    <a:pt x="0" y="0"/>
                  </a:moveTo>
                  <a:lnTo>
                    <a:pt x="2283332" y="0"/>
                  </a:lnTo>
                  <a:lnTo>
                    <a:pt x="2283332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4889" y="1013523"/>
            <a:ext cx="2994660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145" dirty="0"/>
              <a:t>Assessment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24889" y="2319417"/>
            <a:ext cx="5861050" cy="2241639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94310" indent="-181610">
              <a:lnSpc>
                <a:spcPct val="100000"/>
              </a:lnSpc>
              <a:spcBef>
                <a:spcPts val="360"/>
              </a:spcBef>
              <a:buClr>
                <a:srgbClr val="5B9BD4"/>
              </a:buClr>
              <a:buSzPct val="79166"/>
              <a:buFont typeface="Arial MT"/>
              <a:buChar char="•"/>
              <a:tabLst>
                <a:tab pos="194310" algn="l"/>
              </a:tabLst>
            </a:pPr>
            <a:r>
              <a:rPr sz="2400" spc="110" dirty="0">
                <a:solidFill>
                  <a:srgbClr val="585858"/>
                </a:solidFill>
                <a:latin typeface="Cambria"/>
                <a:cs typeface="Cambria"/>
              </a:rPr>
              <a:t>Multiple</a:t>
            </a:r>
            <a:r>
              <a:rPr sz="2400" spc="16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5" dirty="0">
                <a:solidFill>
                  <a:srgbClr val="585858"/>
                </a:solidFill>
                <a:latin typeface="Cambria"/>
                <a:cs typeface="Cambria"/>
              </a:rPr>
              <a:t>Choice</a:t>
            </a:r>
            <a:r>
              <a:rPr sz="2400" spc="17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185" dirty="0">
                <a:solidFill>
                  <a:srgbClr val="585858"/>
                </a:solidFill>
                <a:latin typeface="Cambria"/>
                <a:cs typeface="Cambria"/>
              </a:rPr>
              <a:t>Exam</a:t>
            </a:r>
            <a:r>
              <a:rPr sz="2400" spc="17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(50</a:t>
            </a:r>
            <a:r>
              <a:rPr sz="2400" spc="15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60" dirty="0">
                <a:solidFill>
                  <a:srgbClr val="585858"/>
                </a:solidFill>
                <a:latin typeface="Cambria"/>
                <a:cs typeface="Cambria"/>
              </a:rPr>
              <a:t>Questions)</a:t>
            </a:r>
            <a:endParaRPr sz="2400" dirty="0">
              <a:latin typeface="Cambria"/>
              <a:cs typeface="Cambria"/>
            </a:endParaRPr>
          </a:p>
          <a:p>
            <a:pPr marL="286385">
              <a:lnSpc>
                <a:spcPct val="100000"/>
              </a:lnSpc>
              <a:spcBef>
                <a:spcPts val="245"/>
              </a:spcBef>
            </a:pPr>
            <a:r>
              <a:rPr sz="2200" dirty="0">
                <a:solidFill>
                  <a:srgbClr val="5B9BD4"/>
                </a:solidFill>
                <a:latin typeface="Segoe UI Symbol"/>
                <a:cs typeface="Segoe UI Symbol"/>
              </a:rPr>
              <a:t>🞄</a:t>
            </a:r>
            <a:r>
              <a:rPr sz="2200" spc="15" dirty="0">
                <a:solidFill>
                  <a:srgbClr val="5B9BD4"/>
                </a:solidFill>
                <a:latin typeface="Segoe UI Symbol"/>
                <a:cs typeface="Segoe UI Symbol"/>
              </a:rPr>
              <a:t> </a:t>
            </a:r>
            <a:r>
              <a:rPr sz="2200" dirty="0">
                <a:solidFill>
                  <a:srgbClr val="585858"/>
                </a:solidFill>
                <a:latin typeface="Cambria"/>
                <a:cs typeface="Cambria"/>
              </a:rPr>
              <a:t>50%</a:t>
            </a:r>
            <a:r>
              <a:rPr sz="2200" spc="10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200" spc="140" dirty="0">
                <a:solidFill>
                  <a:srgbClr val="585858"/>
                </a:solidFill>
                <a:latin typeface="Cambria"/>
                <a:cs typeface="Cambria"/>
              </a:rPr>
              <a:t>Final</a:t>
            </a:r>
            <a:r>
              <a:rPr sz="2200" spc="10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200" spc="155" dirty="0">
                <a:solidFill>
                  <a:srgbClr val="585858"/>
                </a:solidFill>
                <a:latin typeface="Cambria"/>
                <a:cs typeface="Cambria"/>
              </a:rPr>
              <a:t>Mark</a:t>
            </a:r>
            <a:r>
              <a:rPr sz="2200" spc="8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200" spc="114" dirty="0">
                <a:solidFill>
                  <a:srgbClr val="585858"/>
                </a:solidFill>
                <a:latin typeface="Cambria"/>
                <a:cs typeface="Cambria"/>
              </a:rPr>
              <a:t>(</a:t>
            </a:r>
            <a:r>
              <a:rPr lang="en-GB" sz="2200" spc="114" dirty="0">
                <a:solidFill>
                  <a:srgbClr val="585858"/>
                </a:solidFill>
                <a:latin typeface="Cambria"/>
                <a:cs typeface="Cambria"/>
              </a:rPr>
              <a:t>18.03.27</a:t>
            </a:r>
            <a:r>
              <a:rPr sz="2200" spc="-10" dirty="0">
                <a:solidFill>
                  <a:srgbClr val="585858"/>
                </a:solidFill>
                <a:latin typeface="Cambria"/>
                <a:cs typeface="Cambria"/>
              </a:rPr>
              <a:t>)</a:t>
            </a:r>
            <a:endParaRPr sz="22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</a:pPr>
            <a:endParaRPr sz="22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425"/>
              </a:spcBef>
            </a:pPr>
            <a:endParaRPr sz="2200" dirty="0">
              <a:latin typeface="Cambria"/>
              <a:cs typeface="Cambria"/>
            </a:endParaRPr>
          </a:p>
          <a:p>
            <a:pPr marL="194310" indent="-181610">
              <a:lnSpc>
                <a:spcPct val="100000"/>
              </a:lnSpc>
              <a:spcBef>
                <a:spcPts val="5"/>
              </a:spcBef>
              <a:buClr>
                <a:srgbClr val="5B9BD4"/>
              </a:buClr>
              <a:buSzPct val="79166"/>
              <a:buFont typeface="Arial MT"/>
              <a:buChar char="•"/>
              <a:tabLst>
                <a:tab pos="194310" algn="l"/>
              </a:tabLst>
            </a:pPr>
            <a:r>
              <a:rPr sz="2400" spc="100" dirty="0">
                <a:solidFill>
                  <a:srgbClr val="585858"/>
                </a:solidFill>
                <a:latin typeface="Cambria"/>
                <a:cs typeface="Cambria"/>
              </a:rPr>
              <a:t>Practical</a:t>
            </a:r>
            <a:r>
              <a:rPr sz="2400" spc="16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85" dirty="0">
                <a:solidFill>
                  <a:srgbClr val="585858"/>
                </a:solidFill>
                <a:latin typeface="Cambria"/>
                <a:cs typeface="Cambria"/>
              </a:rPr>
              <a:t>Assessment</a:t>
            </a:r>
            <a:r>
              <a:rPr sz="2400" spc="22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dirty="0">
                <a:solidFill>
                  <a:srgbClr val="585858"/>
                </a:solidFill>
                <a:latin typeface="Cambria"/>
                <a:cs typeface="Cambria"/>
              </a:rPr>
              <a:t>(30</a:t>
            </a:r>
            <a:r>
              <a:rPr sz="2400" spc="14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400" spc="55" dirty="0">
                <a:solidFill>
                  <a:srgbClr val="585858"/>
                </a:solidFill>
                <a:latin typeface="Cambria"/>
                <a:cs typeface="Cambria"/>
              </a:rPr>
              <a:t>minutes)</a:t>
            </a:r>
            <a:endParaRPr sz="2400" dirty="0">
              <a:latin typeface="Cambria"/>
              <a:cs typeface="Cambria"/>
            </a:endParaRPr>
          </a:p>
          <a:p>
            <a:pPr marL="286385">
              <a:lnSpc>
                <a:spcPct val="100000"/>
              </a:lnSpc>
              <a:spcBef>
                <a:spcPts val="245"/>
              </a:spcBef>
            </a:pPr>
            <a:r>
              <a:rPr sz="2200" dirty="0">
                <a:solidFill>
                  <a:srgbClr val="5B9BD4"/>
                </a:solidFill>
                <a:latin typeface="Segoe UI Symbol"/>
                <a:cs typeface="Segoe UI Symbol"/>
              </a:rPr>
              <a:t>🞄</a:t>
            </a:r>
            <a:r>
              <a:rPr sz="2200" spc="15" dirty="0">
                <a:solidFill>
                  <a:srgbClr val="5B9BD4"/>
                </a:solidFill>
                <a:latin typeface="Segoe UI Symbol"/>
                <a:cs typeface="Segoe UI Symbol"/>
              </a:rPr>
              <a:t> </a:t>
            </a:r>
            <a:r>
              <a:rPr sz="2200" dirty="0">
                <a:solidFill>
                  <a:srgbClr val="585858"/>
                </a:solidFill>
                <a:latin typeface="Cambria"/>
                <a:cs typeface="Cambria"/>
              </a:rPr>
              <a:t>50%</a:t>
            </a:r>
            <a:r>
              <a:rPr sz="2200" spc="11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200" spc="140" dirty="0">
                <a:solidFill>
                  <a:srgbClr val="585858"/>
                </a:solidFill>
                <a:latin typeface="Cambria"/>
                <a:cs typeface="Cambria"/>
              </a:rPr>
              <a:t>Final</a:t>
            </a:r>
            <a:r>
              <a:rPr sz="2200" spc="10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200" spc="155" dirty="0">
                <a:solidFill>
                  <a:srgbClr val="585858"/>
                </a:solidFill>
                <a:latin typeface="Cambria"/>
                <a:cs typeface="Cambria"/>
              </a:rPr>
              <a:t>Mark</a:t>
            </a:r>
            <a:r>
              <a:rPr sz="2200" spc="8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2200" spc="120" dirty="0">
                <a:solidFill>
                  <a:srgbClr val="585858"/>
                </a:solidFill>
                <a:latin typeface="Cambria"/>
                <a:cs typeface="Cambria"/>
              </a:rPr>
              <a:t>(</a:t>
            </a:r>
            <a:r>
              <a:rPr lang="en-GB" sz="2200" spc="120" dirty="0">
                <a:solidFill>
                  <a:srgbClr val="585858"/>
                </a:solidFill>
                <a:latin typeface="Cambria"/>
                <a:cs typeface="Cambria"/>
              </a:rPr>
              <a:t>06.05.27</a:t>
            </a:r>
            <a:r>
              <a:rPr sz="2200" spc="-10" dirty="0">
                <a:solidFill>
                  <a:srgbClr val="585858"/>
                </a:solidFill>
                <a:latin typeface="Cambria"/>
                <a:cs typeface="Cambria"/>
              </a:rPr>
              <a:t>)</a:t>
            </a:r>
            <a:endParaRPr lang="en-GB" sz="2200" spc="-10" dirty="0">
              <a:solidFill>
                <a:srgbClr val="585858"/>
              </a:solidFill>
              <a:latin typeface="Cambria"/>
              <a:cs typeface="Cambri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629400" y="381000"/>
            <a:ext cx="2292985" cy="768985"/>
            <a:chOff x="6507098" y="5796915"/>
            <a:chExt cx="2292985" cy="76898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16623" y="5806440"/>
              <a:ext cx="2273807" cy="74980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511861" y="5801677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2" y="0"/>
                  </a:lnTo>
                  <a:lnTo>
                    <a:pt x="2283332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0DD30C07-6EAE-CC5A-2849-EA0AE84B5517}"/>
              </a:ext>
            </a:extLst>
          </p:cNvPr>
          <p:cNvSpPr txBox="1"/>
          <p:nvPr/>
        </p:nvSpPr>
        <p:spPr>
          <a:xfrm>
            <a:off x="152400" y="5996678"/>
            <a:ext cx="6224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NB we will use continuous assessment throughout the year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27D3A-6FCA-FD3C-DD4A-5FD85F797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Mocks	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F750D-7AFC-F48A-9A07-977A76CAB7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5144" y="1511707"/>
            <a:ext cx="5722620" cy="1846659"/>
          </a:xfrm>
        </p:spPr>
        <p:txBody>
          <a:bodyPr/>
          <a:lstStyle/>
          <a:p>
            <a:r>
              <a:rPr lang="en-GB" dirty="0"/>
              <a:t>Mocks will take place before practical's. Rough dates are below:</a:t>
            </a:r>
          </a:p>
          <a:p>
            <a:endParaRPr lang="en-GB" dirty="0"/>
          </a:p>
          <a:p>
            <a:r>
              <a:rPr lang="en-GB" dirty="0"/>
              <a:t>Mock MCQ 08.03.27</a:t>
            </a:r>
          </a:p>
          <a:p>
            <a:r>
              <a:rPr lang="en-GB" dirty="0"/>
              <a:t>Mock practical 26.04.27</a:t>
            </a:r>
          </a:p>
        </p:txBody>
      </p:sp>
    </p:spTree>
    <p:extLst>
      <p:ext uri="{BB962C8B-B14F-4D97-AF65-F5344CB8AC3E}">
        <p14:creationId xmlns:p14="http://schemas.microsoft.com/office/powerpoint/2010/main" val="2382064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05DC4-1A29-AAD8-31AC-338810434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27" y="362648"/>
            <a:ext cx="5852160" cy="1231106"/>
          </a:xfrm>
        </p:spPr>
        <p:txBody>
          <a:bodyPr/>
          <a:lstStyle/>
          <a:p>
            <a:r>
              <a:rPr lang="en-GB" dirty="0"/>
              <a:t>On the subject of assessment….AI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909F72-A718-B87C-2E34-2E9FADCDAD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1220" y="2438400"/>
            <a:ext cx="7239000" cy="3693319"/>
          </a:xfrm>
        </p:spPr>
        <p:txBody>
          <a:bodyPr/>
          <a:lstStyle/>
          <a:p>
            <a:pPr algn="ctr"/>
            <a:r>
              <a:rPr lang="en-GB" sz="4000" b="1" dirty="0"/>
              <a:t>You cannot and must not simply prompt an AI tool to write your assignment</a:t>
            </a:r>
            <a:r>
              <a:rPr lang="en-GB" sz="4000" dirty="0"/>
              <a:t>. </a:t>
            </a:r>
          </a:p>
          <a:p>
            <a:pPr algn="ctr"/>
            <a:endParaRPr lang="en-GB" sz="4000" dirty="0"/>
          </a:p>
          <a:p>
            <a:pPr algn="ctr"/>
            <a:r>
              <a:rPr lang="en-GB" sz="4000" b="1" dirty="0"/>
              <a:t>The end.</a:t>
            </a:r>
          </a:p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249177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3D363-9BDB-074B-8B6E-F9764ECB1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continued…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5F08B3-56D2-03BD-B633-B638662A0B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5144" y="1511707"/>
            <a:ext cx="5722620" cy="5386090"/>
          </a:xfrm>
        </p:spPr>
        <p:txBody>
          <a:bodyPr/>
          <a:lstStyle/>
          <a:p>
            <a:r>
              <a:rPr lang="en-GB" sz="1400" dirty="0"/>
              <a:t>RESEARCH For this assessment, you can use Generative AI to support you in research, including searching for bibliography, using tools to summarise, compare and interrogate materials. </a:t>
            </a:r>
          </a:p>
          <a:p>
            <a:endParaRPr lang="en-GB" sz="1400" dirty="0"/>
          </a:p>
          <a:p>
            <a:r>
              <a:rPr lang="en-GB" sz="1400" dirty="0"/>
              <a:t>STRUCTURE For this assessment, you can use Generative AI to support you in structuring your submission, including creating a draft argument structure, identifying parts and headings, etc.</a:t>
            </a:r>
          </a:p>
          <a:p>
            <a:r>
              <a:rPr lang="en-GB" sz="1400" dirty="0"/>
              <a:t> </a:t>
            </a:r>
          </a:p>
          <a:p>
            <a:r>
              <a:rPr lang="en-GB" sz="1400" dirty="0"/>
              <a:t>PROOFREADING For this assessment, you can use Generative AI to check your own text/creation for grammatical and syntactical mistakes, including rephrasing of your own work within specific standards. </a:t>
            </a:r>
          </a:p>
          <a:p>
            <a:endParaRPr lang="en-GB" sz="1400" dirty="0"/>
          </a:p>
          <a:p>
            <a:r>
              <a:rPr lang="en-GB" sz="1400" dirty="0"/>
              <a:t>WRITING For this assessment, you can use Generative AI to create text for submission.</a:t>
            </a:r>
          </a:p>
          <a:p>
            <a:endParaRPr lang="en-GB" sz="1400" dirty="0"/>
          </a:p>
          <a:p>
            <a:r>
              <a:rPr lang="en-GB" sz="1400" dirty="0"/>
              <a:t>CREATIVE For this assessment, you can use Generative AI to create creative materials, such as images. </a:t>
            </a:r>
          </a:p>
          <a:p>
            <a:endParaRPr lang="en-GB" sz="1400" dirty="0"/>
          </a:p>
          <a:p>
            <a:r>
              <a:rPr lang="en-GB" sz="1400" dirty="0"/>
              <a:t>PROGRAMING For this assessment, you can use Generative AI to create and check code. </a:t>
            </a:r>
          </a:p>
          <a:p>
            <a:endParaRPr lang="en-GB" sz="1400" dirty="0"/>
          </a:p>
          <a:p>
            <a:r>
              <a:rPr lang="en-GB" sz="1400" dirty="0"/>
              <a:t>NONE For this assessment, you are not allowed to use any type of Generative AI support. This includes research support, structure support, writing/proofreading support and creative support. 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878686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200" dirty="0"/>
              <a:t>Aims</a:t>
            </a:r>
            <a:r>
              <a:rPr spc="90" dirty="0"/>
              <a:t> </a:t>
            </a:r>
            <a:r>
              <a:rPr spc="165" dirty="0"/>
              <a:t>of</a:t>
            </a:r>
            <a:r>
              <a:rPr spc="130" dirty="0"/>
              <a:t> </a:t>
            </a:r>
            <a:r>
              <a:rPr spc="200" dirty="0"/>
              <a:t>the</a:t>
            </a:r>
            <a:r>
              <a:rPr spc="130" dirty="0"/>
              <a:t> </a:t>
            </a:r>
            <a:r>
              <a:rPr spc="120" dirty="0"/>
              <a:t>session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47434" y="6043803"/>
            <a:ext cx="2292985" cy="768985"/>
            <a:chOff x="6147434" y="6043803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6972" y="6053328"/>
              <a:ext cx="2273795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152197" y="6048565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025144" y="1555271"/>
            <a:ext cx="4979670" cy="2585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</a:tabLst>
            </a:pPr>
            <a:r>
              <a:rPr sz="2400" spc="65" dirty="0">
                <a:latin typeface="Cambria"/>
                <a:cs typeface="Cambria"/>
              </a:rPr>
              <a:t>Introduction</a:t>
            </a:r>
            <a:r>
              <a:rPr sz="2400" spc="14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</a:t>
            </a:r>
            <a:r>
              <a:rPr sz="2400" spc="170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practical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spc="35" dirty="0">
                <a:latin typeface="Cambria"/>
                <a:cs typeface="Cambria"/>
              </a:rPr>
              <a:t>sessions</a:t>
            </a:r>
            <a:endParaRPr sz="2400">
              <a:latin typeface="Cambria"/>
              <a:cs typeface="Cambria"/>
            </a:endParaRPr>
          </a:p>
          <a:p>
            <a:pPr marL="756285" lvl="1" indent="-286385">
              <a:lnSpc>
                <a:spcPct val="100000"/>
              </a:lnSpc>
              <a:buFont typeface="Arial MT"/>
              <a:buChar char="•"/>
              <a:tabLst>
                <a:tab pos="756285" algn="l"/>
              </a:tabLst>
            </a:pPr>
            <a:r>
              <a:rPr sz="2400" spc="90" dirty="0">
                <a:latin typeface="Cambria"/>
                <a:cs typeface="Cambria"/>
              </a:rPr>
              <a:t>Structure</a:t>
            </a:r>
            <a:endParaRPr sz="2400">
              <a:latin typeface="Cambria"/>
              <a:cs typeface="Cambria"/>
            </a:endParaRPr>
          </a:p>
          <a:p>
            <a:pPr marL="756285" lvl="1" indent="-286385">
              <a:lnSpc>
                <a:spcPct val="100000"/>
              </a:lnSpc>
              <a:buFont typeface="Arial MT"/>
              <a:buChar char="•"/>
              <a:tabLst>
                <a:tab pos="756285" algn="l"/>
              </a:tabLst>
            </a:pPr>
            <a:r>
              <a:rPr sz="2400" spc="100" dirty="0">
                <a:latin typeface="Cambria"/>
                <a:cs typeface="Cambria"/>
              </a:rPr>
              <a:t>Content</a:t>
            </a:r>
            <a:endParaRPr sz="2400">
              <a:latin typeface="Cambria"/>
              <a:cs typeface="Cambria"/>
            </a:endParaRPr>
          </a:p>
          <a:p>
            <a:pPr lvl="1"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2400">
              <a:latin typeface="Cambria"/>
              <a:cs typeface="Cambria"/>
            </a:endParaRPr>
          </a:p>
          <a:p>
            <a:pPr marL="299085" indent="-286385">
              <a:lnSpc>
                <a:spcPct val="100000"/>
              </a:lnSpc>
              <a:buFont typeface="Arial MT"/>
              <a:buChar char="•"/>
              <a:tabLst>
                <a:tab pos="299085" algn="l"/>
              </a:tabLst>
            </a:pPr>
            <a:r>
              <a:rPr sz="2400" spc="95" dirty="0">
                <a:latin typeface="Cambria"/>
                <a:cs typeface="Cambria"/>
              </a:rPr>
              <a:t>Anatomical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45" dirty="0">
                <a:latin typeface="Cambria"/>
                <a:cs typeface="Cambria"/>
              </a:rPr>
              <a:t>terminology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2400">
              <a:latin typeface="Cambria"/>
              <a:cs typeface="Cambria"/>
            </a:endParaRPr>
          </a:p>
          <a:p>
            <a:pPr marL="299085" indent="-286385">
              <a:lnSpc>
                <a:spcPct val="100000"/>
              </a:lnSpc>
              <a:buFont typeface="Arial MT"/>
              <a:buChar char="•"/>
              <a:tabLst>
                <a:tab pos="299085" algn="l"/>
              </a:tabLst>
            </a:pPr>
            <a:r>
              <a:rPr sz="2400" spc="80" dirty="0">
                <a:latin typeface="Cambria"/>
                <a:cs typeface="Cambria"/>
              </a:rPr>
              <a:t>Principles</a:t>
            </a:r>
            <a:r>
              <a:rPr sz="2400" spc="10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of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65" dirty="0">
                <a:latin typeface="Cambria"/>
                <a:cs typeface="Cambria"/>
              </a:rPr>
              <a:t>assessment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165" dirty="0"/>
              <a:t>Terminology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47434" y="6043803"/>
            <a:ext cx="2292985" cy="768985"/>
            <a:chOff x="6147434" y="6043803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6972" y="6053328"/>
              <a:ext cx="2273795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152197" y="6048565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025144" y="1825297"/>
            <a:ext cx="5622925" cy="225446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indent="-34417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6870" algn="l"/>
              </a:tabLst>
            </a:pPr>
            <a:r>
              <a:rPr sz="2400" spc="105" dirty="0">
                <a:latin typeface="Cambria"/>
                <a:cs typeface="Cambria"/>
              </a:rPr>
              <a:t>Very</a:t>
            </a:r>
            <a:r>
              <a:rPr sz="2400" spc="165" dirty="0">
                <a:latin typeface="Cambria"/>
                <a:cs typeface="Cambria"/>
              </a:rPr>
              <a:t> </a:t>
            </a:r>
            <a:r>
              <a:rPr sz="2400" spc="80" dirty="0">
                <a:latin typeface="Cambria"/>
                <a:cs typeface="Cambria"/>
              </a:rPr>
              <a:t>important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for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Sports</a:t>
            </a:r>
            <a:r>
              <a:rPr sz="2400" spc="180" dirty="0">
                <a:latin typeface="Cambria"/>
                <a:cs typeface="Cambria"/>
              </a:rPr>
              <a:t> </a:t>
            </a:r>
            <a:r>
              <a:rPr sz="2400" spc="80" dirty="0">
                <a:latin typeface="Cambria"/>
                <a:cs typeface="Cambria"/>
              </a:rPr>
              <a:t>Therapists</a:t>
            </a:r>
            <a:r>
              <a:rPr lang="en-GB" sz="2400" dirty="0">
                <a:latin typeface="Cambria"/>
                <a:cs typeface="Cambria"/>
              </a:rPr>
              <a:t> and </a:t>
            </a:r>
            <a:r>
              <a:rPr sz="2400" spc="110" dirty="0">
                <a:latin typeface="Cambria"/>
                <a:cs typeface="Cambria"/>
              </a:rPr>
              <a:t>health</a:t>
            </a:r>
            <a:r>
              <a:rPr sz="2400" spc="120" dirty="0">
                <a:latin typeface="Cambria"/>
                <a:cs typeface="Cambria"/>
              </a:rPr>
              <a:t> </a:t>
            </a:r>
            <a:r>
              <a:rPr sz="2400" spc="40" dirty="0">
                <a:latin typeface="Cambria"/>
                <a:cs typeface="Cambria"/>
              </a:rPr>
              <a:t>professionals</a:t>
            </a:r>
            <a:endParaRPr sz="24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2400" dirty="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100" dirty="0">
                <a:latin typeface="Cambria"/>
                <a:cs typeface="Cambria"/>
              </a:rPr>
              <a:t>Aids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communication</a:t>
            </a:r>
            <a:endParaRPr sz="2400" dirty="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2400" dirty="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90" dirty="0">
                <a:latin typeface="Cambria"/>
                <a:cs typeface="Cambria"/>
              </a:rPr>
              <a:t>Pinpoints</a:t>
            </a:r>
            <a:r>
              <a:rPr sz="2400" spc="95" dirty="0">
                <a:latin typeface="Cambria"/>
                <a:cs typeface="Cambria"/>
              </a:rPr>
              <a:t> </a:t>
            </a:r>
            <a:r>
              <a:rPr sz="2400" spc="60" dirty="0">
                <a:latin typeface="Cambria"/>
                <a:cs typeface="Cambria"/>
              </a:rPr>
              <a:t>diagnosis</a:t>
            </a:r>
            <a:endParaRPr sz="2400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165" dirty="0"/>
              <a:t>Terminology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47434" y="6043803"/>
            <a:ext cx="2292985" cy="768985"/>
            <a:chOff x="6147434" y="6043803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6972" y="6053328"/>
              <a:ext cx="2273795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152197" y="6048565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025144" y="1219855"/>
            <a:ext cx="5342890" cy="4780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marR="610235" indent="-34480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6870" algn="l"/>
              </a:tabLst>
            </a:pPr>
            <a:r>
              <a:rPr sz="2400" spc="175" dirty="0">
                <a:latin typeface="Cambria"/>
                <a:cs typeface="Cambria"/>
              </a:rPr>
              <a:t>He</a:t>
            </a:r>
            <a:r>
              <a:rPr sz="2400" spc="225" dirty="0">
                <a:latin typeface="Cambria"/>
                <a:cs typeface="Cambria"/>
              </a:rPr>
              <a:t> </a:t>
            </a:r>
            <a:r>
              <a:rPr sz="2400" spc="120" dirty="0">
                <a:latin typeface="Cambria"/>
                <a:cs typeface="Cambria"/>
              </a:rPr>
              <a:t>has</a:t>
            </a:r>
            <a:r>
              <a:rPr sz="2400" spc="22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decreased</a:t>
            </a:r>
            <a:r>
              <a:rPr sz="2400" spc="210" dirty="0">
                <a:latin typeface="Cambria"/>
                <a:cs typeface="Cambria"/>
              </a:rPr>
              <a:t> </a:t>
            </a:r>
            <a:r>
              <a:rPr sz="2400" spc="65" dirty="0">
                <a:latin typeface="Cambria"/>
                <a:cs typeface="Cambria"/>
              </a:rPr>
              <a:t>flexion</a:t>
            </a:r>
            <a:r>
              <a:rPr sz="2400" spc="17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of</a:t>
            </a:r>
            <a:r>
              <a:rPr sz="2400" spc="220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the tibiofemoral</a:t>
            </a:r>
            <a:r>
              <a:rPr sz="2400" spc="155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joint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180" dirty="0">
                <a:latin typeface="Cambria"/>
                <a:cs typeface="Cambria"/>
              </a:rPr>
              <a:t>He</a:t>
            </a:r>
            <a:r>
              <a:rPr sz="2400" spc="195" dirty="0">
                <a:latin typeface="Cambria"/>
                <a:cs typeface="Cambria"/>
              </a:rPr>
              <a:t> </a:t>
            </a:r>
            <a:r>
              <a:rPr sz="2400" spc="65" dirty="0">
                <a:latin typeface="Cambria"/>
                <a:cs typeface="Cambria"/>
              </a:rPr>
              <a:t>can’t</a:t>
            </a:r>
            <a:r>
              <a:rPr sz="2400" spc="20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bend</a:t>
            </a:r>
            <a:r>
              <a:rPr sz="2400" spc="165" dirty="0">
                <a:latin typeface="Cambria"/>
                <a:cs typeface="Cambria"/>
              </a:rPr>
              <a:t> </a:t>
            </a:r>
            <a:r>
              <a:rPr sz="2400" spc="95" dirty="0">
                <a:latin typeface="Cambria"/>
                <a:cs typeface="Cambria"/>
              </a:rPr>
              <a:t>his</a:t>
            </a:r>
            <a:r>
              <a:rPr sz="2400" spc="190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knee</a:t>
            </a:r>
            <a:endParaRPr sz="2400">
              <a:latin typeface="Cambria"/>
              <a:cs typeface="Cambria"/>
            </a:endParaRPr>
          </a:p>
          <a:p>
            <a:pPr lvl="1"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2400">
              <a:latin typeface="Cambria"/>
              <a:cs typeface="Cambria"/>
            </a:endParaRPr>
          </a:p>
          <a:p>
            <a:pPr marL="356870" marR="184785" indent="-344805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155" dirty="0">
                <a:latin typeface="Cambria"/>
                <a:cs typeface="Cambria"/>
              </a:rPr>
              <a:t>She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120" dirty="0">
                <a:latin typeface="Cambria"/>
                <a:cs typeface="Cambria"/>
              </a:rPr>
              <a:t>has </a:t>
            </a:r>
            <a:r>
              <a:rPr sz="2400" spc="150" dirty="0">
                <a:latin typeface="Cambria"/>
                <a:cs typeface="Cambria"/>
              </a:rPr>
              <a:t>a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spc="70" dirty="0">
                <a:latin typeface="Cambria"/>
                <a:cs typeface="Cambria"/>
              </a:rPr>
              <a:t>superficial</a:t>
            </a:r>
            <a:r>
              <a:rPr sz="2400" spc="114" dirty="0">
                <a:latin typeface="Cambria"/>
                <a:cs typeface="Cambria"/>
              </a:rPr>
              <a:t> </a:t>
            </a:r>
            <a:r>
              <a:rPr sz="2400" spc="40" dirty="0">
                <a:latin typeface="Cambria"/>
                <a:cs typeface="Cambria"/>
              </a:rPr>
              <a:t>contusion </a:t>
            </a:r>
            <a:r>
              <a:rPr sz="2400" spc="55" dirty="0">
                <a:latin typeface="Cambria"/>
                <a:cs typeface="Cambria"/>
              </a:rPr>
              <a:t>inferior</a:t>
            </a:r>
            <a:r>
              <a:rPr sz="2400" spc="12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</a:t>
            </a:r>
            <a:r>
              <a:rPr sz="2400" spc="155" dirty="0">
                <a:latin typeface="Cambria"/>
                <a:cs typeface="Cambria"/>
              </a:rPr>
              <a:t> </a:t>
            </a:r>
            <a:r>
              <a:rPr sz="2400" spc="90" dirty="0">
                <a:latin typeface="Cambria"/>
                <a:cs typeface="Cambria"/>
              </a:rPr>
              <a:t>the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spc="100" dirty="0">
                <a:latin typeface="Cambria"/>
                <a:cs typeface="Cambria"/>
              </a:rPr>
              <a:t>right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50" dirty="0">
                <a:latin typeface="Cambria"/>
                <a:cs typeface="Cambria"/>
              </a:rPr>
              <a:t>side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sacroiliac joint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155" dirty="0">
                <a:latin typeface="Cambria"/>
                <a:cs typeface="Cambria"/>
              </a:rPr>
              <a:t>She</a:t>
            </a:r>
            <a:r>
              <a:rPr sz="2400" spc="145" dirty="0">
                <a:latin typeface="Cambria"/>
                <a:cs typeface="Cambria"/>
              </a:rPr>
              <a:t> </a:t>
            </a:r>
            <a:r>
              <a:rPr sz="2400" spc="120" dirty="0">
                <a:latin typeface="Cambria"/>
                <a:cs typeface="Cambria"/>
              </a:rPr>
              <a:t>has </a:t>
            </a:r>
            <a:r>
              <a:rPr sz="2400" spc="60" dirty="0">
                <a:latin typeface="Cambria"/>
                <a:cs typeface="Cambria"/>
              </a:rPr>
              <a:t>bruised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spc="70" dirty="0">
                <a:latin typeface="Cambria"/>
                <a:cs typeface="Cambria"/>
              </a:rPr>
              <a:t>her</a:t>
            </a:r>
            <a:r>
              <a:rPr sz="2400" spc="120" dirty="0">
                <a:latin typeface="Cambria"/>
                <a:cs typeface="Cambria"/>
              </a:rPr>
              <a:t> </a:t>
            </a:r>
            <a:r>
              <a:rPr sz="2400" spc="65" dirty="0">
                <a:latin typeface="Cambria"/>
                <a:cs typeface="Cambria"/>
              </a:rPr>
              <a:t>bum</a:t>
            </a:r>
            <a:endParaRPr sz="2400">
              <a:latin typeface="Cambria"/>
              <a:cs typeface="Cambria"/>
            </a:endParaRPr>
          </a:p>
          <a:p>
            <a:pPr lvl="1"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2400">
              <a:latin typeface="Cambria"/>
              <a:cs typeface="Cambria"/>
            </a:endParaRPr>
          </a:p>
          <a:p>
            <a:pPr marL="356870" marR="563880" indent="-344805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175" dirty="0">
                <a:latin typeface="Cambria"/>
                <a:cs typeface="Cambria"/>
              </a:rPr>
              <a:t>He</a:t>
            </a:r>
            <a:r>
              <a:rPr sz="2400" spc="200" dirty="0">
                <a:latin typeface="Cambria"/>
                <a:cs typeface="Cambria"/>
              </a:rPr>
              <a:t> </a:t>
            </a:r>
            <a:r>
              <a:rPr sz="2400" spc="120" dirty="0">
                <a:latin typeface="Cambria"/>
                <a:cs typeface="Cambria"/>
              </a:rPr>
              <a:t>has</a:t>
            </a:r>
            <a:r>
              <a:rPr sz="2400" spc="19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severe</a:t>
            </a:r>
            <a:r>
              <a:rPr sz="2400" spc="175" dirty="0">
                <a:latin typeface="Cambria"/>
                <a:cs typeface="Cambria"/>
              </a:rPr>
              <a:t> </a:t>
            </a:r>
            <a:r>
              <a:rPr sz="2400" spc="95" dirty="0">
                <a:latin typeface="Cambria"/>
                <a:cs typeface="Cambria"/>
              </a:rPr>
              <a:t>pain</a:t>
            </a:r>
            <a:r>
              <a:rPr sz="2400" spc="175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during</a:t>
            </a:r>
            <a:r>
              <a:rPr sz="2400" spc="185" dirty="0">
                <a:latin typeface="Cambria"/>
                <a:cs typeface="Cambria"/>
              </a:rPr>
              <a:t> </a:t>
            </a:r>
            <a:r>
              <a:rPr sz="2400" spc="-20" dirty="0">
                <a:latin typeface="Cambria"/>
                <a:cs typeface="Cambria"/>
              </a:rPr>
              <a:t>both </a:t>
            </a:r>
            <a:r>
              <a:rPr sz="2400" spc="65" dirty="0">
                <a:latin typeface="Cambria"/>
                <a:cs typeface="Cambria"/>
              </a:rPr>
              <a:t>abduction</a:t>
            </a:r>
            <a:r>
              <a:rPr sz="2400" spc="114" dirty="0">
                <a:latin typeface="Cambria"/>
                <a:cs typeface="Cambria"/>
              </a:rPr>
              <a:t> </a:t>
            </a:r>
            <a:r>
              <a:rPr sz="2400" spc="100" dirty="0">
                <a:latin typeface="Cambria"/>
                <a:cs typeface="Cambria"/>
              </a:rPr>
              <a:t>and</a:t>
            </a:r>
            <a:r>
              <a:rPr sz="2400" spc="114" dirty="0">
                <a:latin typeface="Cambria"/>
                <a:cs typeface="Cambria"/>
              </a:rPr>
              <a:t> </a:t>
            </a:r>
            <a:r>
              <a:rPr sz="2400" spc="65" dirty="0">
                <a:latin typeface="Cambria"/>
                <a:cs typeface="Cambria"/>
              </a:rPr>
              <a:t>flexion</a:t>
            </a:r>
            <a:r>
              <a:rPr sz="2400" spc="9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of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the </a:t>
            </a:r>
            <a:r>
              <a:rPr sz="2400" spc="80" dirty="0">
                <a:latin typeface="Cambria"/>
                <a:cs typeface="Cambria"/>
              </a:rPr>
              <a:t>glenohumeral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joint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160" dirty="0">
                <a:latin typeface="Cambria"/>
                <a:cs typeface="Cambria"/>
              </a:rPr>
              <a:t>It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95" dirty="0">
                <a:latin typeface="Cambria"/>
                <a:cs typeface="Cambria"/>
              </a:rPr>
              <a:t>hurts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65" dirty="0">
                <a:latin typeface="Cambria"/>
                <a:cs typeface="Cambria"/>
              </a:rPr>
              <a:t>when</a:t>
            </a:r>
            <a:r>
              <a:rPr sz="2400" spc="155" dirty="0">
                <a:latin typeface="Cambria"/>
                <a:cs typeface="Cambria"/>
              </a:rPr>
              <a:t> </a:t>
            </a:r>
            <a:r>
              <a:rPr sz="2400" spc="70" dirty="0">
                <a:latin typeface="Cambria"/>
                <a:cs typeface="Cambria"/>
              </a:rPr>
              <a:t>he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lies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on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spc="95" dirty="0">
                <a:latin typeface="Cambria"/>
                <a:cs typeface="Cambria"/>
              </a:rPr>
              <a:t>his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spc="90" dirty="0">
                <a:latin typeface="Cambria"/>
                <a:cs typeface="Cambria"/>
              </a:rPr>
              <a:t>arm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165" dirty="0"/>
              <a:t>Terminology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147434" y="6043803"/>
            <a:ext cx="2292985" cy="768985"/>
            <a:chOff x="6147434" y="6043803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156972" y="6053328"/>
              <a:ext cx="2273795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152197" y="6048565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025144" y="1727732"/>
            <a:ext cx="444055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330" marR="5080" indent="-342265" algn="just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6870" algn="l"/>
              </a:tabLst>
            </a:pPr>
            <a:r>
              <a:rPr sz="2400" spc="70" dirty="0">
                <a:latin typeface="Cambria"/>
                <a:cs typeface="Cambria"/>
              </a:rPr>
              <a:t>Position</a:t>
            </a:r>
            <a:r>
              <a:rPr sz="2400" spc="114" dirty="0">
                <a:latin typeface="Cambria"/>
                <a:cs typeface="Cambria"/>
              </a:rPr>
              <a:t> has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be</a:t>
            </a:r>
            <a:r>
              <a:rPr sz="2400" spc="170" dirty="0">
                <a:latin typeface="Cambria"/>
                <a:cs typeface="Cambria"/>
              </a:rPr>
              <a:t> </a:t>
            </a:r>
            <a:r>
              <a:rPr sz="2400" spc="-10" dirty="0">
                <a:latin typeface="Cambria"/>
                <a:cs typeface="Cambria"/>
              </a:rPr>
              <a:t>considered 	</a:t>
            </a:r>
            <a:r>
              <a:rPr sz="2400" spc="110" dirty="0">
                <a:latin typeface="Cambria"/>
                <a:cs typeface="Cambria"/>
              </a:rPr>
              <a:t>in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relation</a:t>
            </a:r>
            <a:r>
              <a:rPr sz="2400" spc="11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anatomical 	</a:t>
            </a:r>
            <a:r>
              <a:rPr sz="2400" spc="-10" dirty="0">
                <a:latin typeface="Cambria"/>
                <a:cs typeface="Cambria"/>
              </a:rPr>
              <a:t>position</a:t>
            </a:r>
            <a:endParaRPr sz="2400">
              <a:latin typeface="Cambria"/>
              <a:cs typeface="Cambria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627376" y="2782823"/>
            <a:ext cx="3383267" cy="352653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165" dirty="0"/>
              <a:t>Terminology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909690" y="5985890"/>
            <a:ext cx="2292985" cy="768985"/>
            <a:chOff x="5909690" y="5985890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19216" y="5995415"/>
              <a:ext cx="2273807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14453" y="5990653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977749" y="523240"/>
            <a:ext cx="3087745" cy="447039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50746" y="1133386"/>
            <a:ext cx="4171950" cy="5146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145" dirty="0">
                <a:latin typeface="Cambria"/>
                <a:cs typeface="Cambria"/>
              </a:rPr>
              <a:t>Sagittal</a:t>
            </a:r>
            <a:r>
              <a:rPr sz="2400" spc="90" dirty="0">
                <a:latin typeface="Cambria"/>
                <a:cs typeface="Cambria"/>
              </a:rPr>
              <a:t> </a:t>
            </a:r>
            <a:r>
              <a:rPr sz="2400" spc="-10" dirty="0">
                <a:latin typeface="Cambria"/>
                <a:cs typeface="Cambria"/>
              </a:rPr>
              <a:t>(Blue)</a:t>
            </a:r>
            <a:endParaRPr sz="2400">
              <a:latin typeface="Cambria"/>
              <a:cs typeface="Cambria"/>
            </a:endParaRPr>
          </a:p>
          <a:p>
            <a:pPr marL="12700" marR="446405" indent="251460">
              <a:lnSpc>
                <a:spcPct val="100000"/>
              </a:lnSpc>
              <a:buChar char="–"/>
              <a:tabLst>
                <a:tab pos="264160" algn="l"/>
              </a:tabLst>
            </a:pPr>
            <a:r>
              <a:rPr sz="2400" spc="120" dirty="0">
                <a:latin typeface="Cambria"/>
                <a:cs typeface="Cambria"/>
              </a:rPr>
              <a:t>Splits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body</a:t>
            </a:r>
            <a:r>
              <a:rPr sz="2400" spc="145" dirty="0">
                <a:latin typeface="Cambria"/>
                <a:cs typeface="Cambria"/>
              </a:rPr>
              <a:t> </a:t>
            </a:r>
            <a:r>
              <a:rPr sz="2400" spc="110" dirty="0">
                <a:latin typeface="Cambria"/>
                <a:cs typeface="Cambria"/>
              </a:rPr>
              <a:t>in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left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and </a:t>
            </a:r>
            <a:r>
              <a:rPr sz="2400" spc="90" dirty="0">
                <a:latin typeface="Cambria"/>
                <a:cs typeface="Cambria"/>
              </a:rPr>
              <a:t>right</a:t>
            </a:r>
            <a:endParaRPr sz="2400">
              <a:latin typeface="Cambria"/>
              <a:cs typeface="Cambria"/>
            </a:endParaRPr>
          </a:p>
          <a:p>
            <a:pPr marL="264160" indent="-251460">
              <a:lnSpc>
                <a:spcPct val="100000"/>
              </a:lnSpc>
              <a:buChar char="–"/>
              <a:tabLst>
                <a:tab pos="264160" algn="l"/>
              </a:tabLst>
            </a:pPr>
            <a:r>
              <a:rPr sz="2400" spc="85" dirty="0">
                <a:latin typeface="Cambria"/>
                <a:cs typeface="Cambria"/>
              </a:rPr>
              <a:t>Movement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is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front</a:t>
            </a:r>
            <a:r>
              <a:rPr sz="2400" spc="16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</a:t>
            </a:r>
            <a:r>
              <a:rPr sz="2400" spc="155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back</a:t>
            </a:r>
            <a:endParaRPr sz="2400">
              <a:latin typeface="Cambria"/>
              <a:cs typeface="Cambria"/>
            </a:endParaRPr>
          </a:p>
          <a:p>
            <a:pPr marL="264160" indent="-251460">
              <a:lnSpc>
                <a:spcPct val="100000"/>
              </a:lnSpc>
              <a:buChar char="–"/>
              <a:tabLst>
                <a:tab pos="264160" algn="l"/>
              </a:tabLst>
            </a:pPr>
            <a:r>
              <a:rPr sz="2400" spc="100" dirty="0">
                <a:latin typeface="Cambria"/>
                <a:cs typeface="Cambria"/>
              </a:rPr>
              <a:t>Flexion</a:t>
            </a:r>
            <a:r>
              <a:rPr sz="2400" spc="105" dirty="0">
                <a:latin typeface="Cambria"/>
                <a:cs typeface="Cambria"/>
              </a:rPr>
              <a:t> </a:t>
            </a:r>
            <a:r>
              <a:rPr sz="2400" spc="100" dirty="0">
                <a:latin typeface="Cambria"/>
                <a:cs typeface="Cambria"/>
              </a:rPr>
              <a:t>and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extension</a:t>
            </a:r>
            <a:endParaRPr sz="2400">
              <a:latin typeface="Cambria"/>
              <a:cs typeface="Cambria"/>
            </a:endParaRPr>
          </a:p>
          <a:p>
            <a:pPr marL="279400" indent="-266700">
              <a:lnSpc>
                <a:spcPct val="100000"/>
              </a:lnSpc>
              <a:buChar char="•"/>
              <a:tabLst>
                <a:tab pos="279400" algn="l"/>
              </a:tabLst>
            </a:pPr>
            <a:r>
              <a:rPr sz="2400" spc="80" dirty="0">
                <a:latin typeface="Cambria"/>
                <a:cs typeface="Cambria"/>
              </a:rPr>
              <a:t>Transverse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-10" dirty="0">
                <a:latin typeface="Cambria"/>
                <a:cs typeface="Cambria"/>
              </a:rPr>
              <a:t>(Yellow)</a:t>
            </a:r>
            <a:endParaRPr sz="2400">
              <a:latin typeface="Cambria"/>
              <a:cs typeface="Cambria"/>
            </a:endParaRPr>
          </a:p>
          <a:p>
            <a:pPr marL="12700" marR="467359" indent="251460">
              <a:lnSpc>
                <a:spcPct val="100000"/>
              </a:lnSpc>
              <a:buChar char="–"/>
              <a:tabLst>
                <a:tab pos="264160" algn="l"/>
              </a:tabLst>
            </a:pPr>
            <a:r>
              <a:rPr sz="2400" spc="120" dirty="0">
                <a:latin typeface="Cambria"/>
                <a:cs typeface="Cambria"/>
              </a:rPr>
              <a:t>Splits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body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spc="110" dirty="0">
                <a:latin typeface="Cambria"/>
                <a:cs typeface="Cambria"/>
              </a:rPr>
              <a:t>in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</a:t>
            </a:r>
            <a:r>
              <a:rPr sz="2400" spc="17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top</a:t>
            </a:r>
            <a:r>
              <a:rPr sz="2400" spc="170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and </a:t>
            </a:r>
            <a:r>
              <a:rPr sz="2400" spc="-10" dirty="0">
                <a:latin typeface="Cambria"/>
                <a:cs typeface="Cambria"/>
              </a:rPr>
              <a:t>bottom</a:t>
            </a:r>
            <a:endParaRPr sz="2400">
              <a:latin typeface="Cambria"/>
              <a:cs typeface="Cambria"/>
            </a:endParaRPr>
          </a:p>
          <a:p>
            <a:pPr marL="264160" indent="-251460">
              <a:lnSpc>
                <a:spcPct val="100000"/>
              </a:lnSpc>
              <a:buChar char="–"/>
              <a:tabLst>
                <a:tab pos="264160" algn="l"/>
              </a:tabLst>
            </a:pPr>
            <a:r>
              <a:rPr sz="2400" spc="90" dirty="0">
                <a:latin typeface="Cambria"/>
                <a:cs typeface="Cambria"/>
              </a:rPr>
              <a:t>Rotational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movement</a:t>
            </a:r>
            <a:endParaRPr sz="2400">
              <a:latin typeface="Cambria"/>
              <a:cs typeface="Cambria"/>
            </a:endParaRPr>
          </a:p>
          <a:p>
            <a:pPr marL="279400" indent="-266700">
              <a:lnSpc>
                <a:spcPct val="100000"/>
              </a:lnSpc>
              <a:buChar char="•"/>
              <a:tabLst>
                <a:tab pos="279400" algn="l"/>
              </a:tabLst>
            </a:pPr>
            <a:r>
              <a:rPr sz="2400" spc="60" dirty="0">
                <a:latin typeface="Cambria"/>
                <a:cs typeface="Cambria"/>
              </a:rPr>
              <a:t>Coronal/Frontal</a:t>
            </a:r>
            <a:r>
              <a:rPr sz="2400" spc="165" dirty="0">
                <a:latin typeface="Cambria"/>
                <a:cs typeface="Cambria"/>
              </a:rPr>
              <a:t> </a:t>
            </a:r>
            <a:r>
              <a:rPr sz="2400" spc="40" dirty="0">
                <a:latin typeface="Cambria"/>
                <a:cs typeface="Cambria"/>
              </a:rPr>
              <a:t>(Green)</a:t>
            </a:r>
            <a:endParaRPr sz="2400">
              <a:latin typeface="Cambria"/>
              <a:cs typeface="Cambria"/>
            </a:endParaRPr>
          </a:p>
          <a:p>
            <a:pPr marL="12700" marR="220345" indent="251460">
              <a:lnSpc>
                <a:spcPct val="100000"/>
              </a:lnSpc>
              <a:buChar char="–"/>
              <a:tabLst>
                <a:tab pos="264160" algn="l"/>
              </a:tabLst>
            </a:pPr>
            <a:r>
              <a:rPr sz="2400" spc="120" dirty="0">
                <a:latin typeface="Cambria"/>
                <a:cs typeface="Cambria"/>
              </a:rPr>
              <a:t>Splits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body</a:t>
            </a:r>
            <a:r>
              <a:rPr sz="2400" spc="145" dirty="0">
                <a:latin typeface="Cambria"/>
                <a:cs typeface="Cambria"/>
              </a:rPr>
              <a:t> </a:t>
            </a:r>
            <a:r>
              <a:rPr sz="2400" spc="110" dirty="0">
                <a:latin typeface="Cambria"/>
                <a:cs typeface="Cambria"/>
              </a:rPr>
              <a:t>in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</a:t>
            </a:r>
            <a:r>
              <a:rPr sz="2400" spc="165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front</a:t>
            </a:r>
            <a:r>
              <a:rPr sz="2400" spc="165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and </a:t>
            </a:r>
            <a:r>
              <a:rPr sz="2400" spc="60" dirty="0">
                <a:latin typeface="Cambria"/>
                <a:cs typeface="Cambria"/>
              </a:rPr>
              <a:t>back</a:t>
            </a:r>
            <a:endParaRPr sz="2400">
              <a:latin typeface="Cambria"/>
              <a:cs typeface="Cambria"/>
            </a:endParaRPr>
          </a:p>
          <a:p>
            <a:pPr marL="12700" marR="5080" indent="251460">
              <a:lnSpc>
                <a:spcPct val="100000"/>
              </a:lnSpc>
              <a:buChar char="–"/>
              <a:tabLst>
                <a:tab pos="264160" algn="l"/>
              </a:tabLst>
            </a:pPr>
            <a:r>
              <a:rPr sz="2400" spc="85" dirty="0">
                <a:latin typeface="Cambria"/>
                <a:cs typeface="Cambria"/>
              </a:rPr>
              <a:t>Movement</a:t>
            </a:r>
            <a:r>
              <a:rPr sz="2400" spc="145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is</a:t>
            </a:r>
            <a:r>
              <a:rPr sz="2400" spc="114" dirty="0">
                <a:latin typeface="Cambria"/>
                <a:cs typeface="Cambria"/>
              </a:rPr>
              <a:t> </a:t>
            </a:r>
            <a:r>
              <a:rPr sz="2400" spc="65" dirty="0">
                <a:latin typeface="Cambria"/>
                <a:cs typeface="Cambria"/>
              </a:rPr>
              <a:t>abduction</a:t>
            </a:r>
            <a:r>
              <a:rPr sz="2400" spc="120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and </a:t>
            </a:r>
            <a:r>
              <a:rPr sz="2400" spc="50" dirty="0">
                <a:latin typeface="Cambria"/>
                <a:cs typeface="Cambria"/>
              </a:rPr>
              <a:t>adduction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165" dirty="0"/>
              <a:t>Terminology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909690" y="5985890"/>
            <a:ext cx="2292985" cy="768985"/>
            <a:chOff x="5909690" y="5985890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19216" y="5995415"/>
              <a:ext cx="2273807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14453" y="5990653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750746" y="1133386"/>
            <a:ext cx="4286885" cy="404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indent="-34417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6870" algn="l"/>
              </a:tabLst>
            </a:pPr>
            <a:r>
              <a:rPr sz="2400" spc="75" dirty="0">
                <a:latin typeface="Cambria"/>
                <a:cs typeface="Cambria"/>
              </a:rPr>
              <a:t>Anterior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35" dirty="0">
                <a:latin typeface="Cambria"/>
                <a:cs typeface="Cambria"/>
              </a:rPr>
              <a:t>(ventral)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dirty="0">
                <a:latin typeface="Cambria"/>
                <a:cs typeface="Cambria"/>
              </a:rPr>
              <a:t>To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front</a:t>
            </a:r>
            <a:r>
              <a:rPr sz="2400" spc="17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or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114" dirty="0">
                <a:latin typeface="Cambria"/>
                <a:cs typeface="Cambria"/>
              </a:rPr>
              <a:t>in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45" dirty="0">
                <a:latin typeface="Cambria"/>
                <a:cs typeface="Cambria"/>
              </a:rPr>
              <a:t>front</a:t>
            </a: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55" dirty="0">
                <a:latin typeface="Cambria"/>
                <a:cs typeface="Cambria"/>
              </a:rPr>
              <a:t>Posterior</a:t>
            </a:r>
            <a:r>
              <a:rPr sz="2400" spc="105" dirty="0">
                <a:latin typeface="Cambria"/>
                <a:cs typeface="Cambria"/>
              </a:rPr>
              <a:t> </a:t>
            </a:r>
            <a:r>
              <a:rPr sz="2400" spc="-10" dirty="0">
                <a:latin typeface="Cambria"/>
                <a:cs typeface="Cambria"/>
              </a:rPr>
              <a:t>(dorsal)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dirty="0">
                <a:latin typeface="Cambria"/>
                <a:cs typeface="Cambria"/>
              </a:rPr>
              <a:t>To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65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rear</a:t>
            </a:r>
            <a:r>
              <a:rPr sz="2400" spc="15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or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behind</a:t>
            </a: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80" dirty="0">
                <a:latin typeface="Cambria"/>
                <a:cs typeface="Cambria"/>
              </a:rPr>
              <a:t>Superior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-10" dirty="0">
                <a:latin typeface="Cambria"/>
                <a:cs typeface="Cambria"/>
              </a:rPr>
              <a:t>(cephalic)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40" dirty="0">
                <a:latin typeface="Cambria"/>
                <a:cs typeface="Cambria"/>
              </a:rPr>
              <a:t>Above</a:t>
            </a: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70" dirty="0">
                <a:latin typeface="Cambria"/>
                <a:cs typeface="Cambria"/>
              </a:rPr>
              <a:t>Inferior</a:t>
            </a:r>
            <a:r>
              <a:rPr sz="2400" spc="105" dirty="0">
                <a:latin typeface="Cambria"/>
                <a:cs typeface="Cambria"/>
              </a:rPr>
              <a:t> </a:t>
            </a:r>
            <a:r>
              <a:rPr sz="2400" spc="-10" dirty="0">
                <a:latin typeface="Cambria"/>
                <a:cs typeface="Cambria"/>
              </a:rPr>
              <a:t>(caudal)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45" dirty="0">
                <a:latin typeface="Cambria"/>
                <a:cs typeface="Cambria"/>
              </a:rPr>
              <a:t>Below</a:t>
            </a:r>
            <a:endParaRPr sz="2400">
              <a:latin typeface="Cambria"/>
              <a:cs typeface="Cambria"/>
            </a:endParaRPr>
          </a:p>
          <a:p>
            <a:pPr marL="356870" marR="5080" indent="-344805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110" dirty="0">
                <a:latin typeface="Cambria"/>
                <a:cs typeface="Cambria"/>
              </a:rPr>
              <a:t>Cephalic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spc="100" dirty="0">
                <a:latin typeface="Cambria"/>
                <a:cs typeface="Cambria"/>
              </a:rPr>
              <a:t>and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spc="90" dirty="0">
                <a:latin typeface="Cambria"/>
                <a:cs typeface="Cambria"/>
              </a:rPr>
              <a:t>caudal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45" dirty="0">
                <a:latin typeface="Cambria"/>
                <a:cs typeface="Cambria"/>
              </a:rPr>
              <a:t>are </a:t>
            </a:r>
            <a:r>
              <a:rPr sz="2400" spc="85" dirty="0">
                <a:latin typeface="Cambria"/>
                <a:cs typeface="Cambria"/>
              </a:rPr>
              <a:t>normally</a:t>
            </a:r>
            <a:r>
              <a:rPr sz="2400" spc="110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used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spc="110" dirty="0">
                <a:latin typeface="Cambria"/>
                <a:cs typeface="Cambria"/>
              </a:rPr>
              <a:t>in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relation</a:t>
            </a:r>
            <a:r>
              <a:rPr sz="2400" spc="105" dirty="0">
                <a:latin typeface="Cambria"/>
                <a:cs typeface="Cambria"/>
              </a:rPr>
              <a:t> </a:t>
            </a:r>
            <a:r>
              <a:rPr sz="2400" spc="-25" dirty="0">
                <a:latin typeface="Cambria"/>
                <a:cs typeface="Cambria"/>
              </a:rPr>
              <a:t>to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spc="90" dirty="0">
                <a:latin typeface="Cambria"/>
                <a:cs typeface="Cambria"/>
              </a:rPr>
              <a:t>trunk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165" dirty="0"/>
              <a:t>Terminology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909690" y="5985890"/>
            <a:ext cx="2292985" cy="768985"/>
            <a:chOff x="5909690" y="5985890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19216" y="5995415"/>
              <a:ext cx="2273807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14453" y="5990653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750746" y="1133386"/>
            <a:ext cx="6837680" cy="4780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indent="-34417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6870" algn="l"/>
              </a:tabLst>
            </a:pPr>
            <a:r>
              <a:rPr sz="2400" spc="125" dirty="0">
                <a:latin typeface="Cambria"/>
                <a:cs typeface="Cambria"/>
              </a:rPr>
              <a:t>Lateral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110" dirty="0">
                <a:latin typeface="Cambria"/>
                <a:cs typeface="Cambria"/>
              </a:rPr>
              <a:t>Away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from</a:t>
            </a:r>
            <a:r>
              <a:rPr sz="2400" spc="18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75" dirty="0">
                <a:latin typeface="Cambria"/>
                <a:cs typeface="Cambria"/>
              </a:rPr>
              <a:t> </a:t>
            </a:r>
            <a:r>
              <a:rPr sz="2400" spc="114" dirty="0">
                <a:latin typeface="Cambria"/>
                <a:cs typeface="Cambria"/>
              </a:rPr>
              <a:t>sagittal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plane</a:t>
            </a:r>
            <a:r>
              <a:rPr sz="2400" spc="12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or</a:t>
            </a:r>
            <a:r>
              <a:rPr sz="2400" spc="165" dirty="0">
                <a:latin typeface="Cambria"/>
                <a:cs typeface="Cambria"/>
              </a:rPr>
              <a:t> </a:t>
            </a:r>
            <a:r>
              <a:rPr sz="2400" spc="70" dirty="0">
                <a:latin typeface="Cambria"/>
                <a:cs typeface="Cambria"/>
              </a:rPr>
              <a:t>midline</a:t>
            </a: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100" dirty="0">
                <a:latin typeface="Cambria"/>
                <a:cs typeface="Cambria"/>
              </a:rPr>
              <a:t>Medial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55" dirty="0">
                <a:latin typeface="Cambria"/>
                <a:cs typeface="Cambria"/>
              </a:rPr>
              <a:t>Towards</a:t>
            </a:r>
            <a:r>
              <a:rPr sz="2400" spc="145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spc="114" dirty="0">
                <a:latin typeface="Cambria"/>
                <a:cs typeface="Cambria"/>
              </a:rPr>
              <a:t>sagittal </a:t>
            </a:r>
            <a:r>
              <a:rPr sz="2400" spc="85" dirty="0">
                <a:latin typeface="Cambria"/>
                <a:cs typeface="Cambria"/>
              </a:rPr>
              <a:t>plane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or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spc="70" dirty="0">
                <a:latin typeface="Cambria"/>
                <a:cs typeface="Cambria"/>
              </a:rPr>
              <a:t>midline</a:t>
            </a: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125" dirty="0">
                <a:latin typeface="Cambria"/>
                <a:cs typeface="Cambria"/>
              </a:rPr>
              <a:t>Distal</a:t>
            </a:r>
            <a:endParaRPr sz="2400">
              <a:latin typeface="Cambria"/>
              <a:cs typeface="Cambria"/>
            </a:endParaRPr>
          </a:p>
          <a:p>
            <a:pPr marL="814069" marR="5080" lvl="1" indent="-344805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120" dirty="0">
                <a:latin typeface="Cambria"/>
                <a:cs typeface="Cambria"/>
              </a:rPr>
              <a:t>Further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95" dirty="0">
                <a:latin typeface="Cambria"/>
                <a:cs typeface="Cambria"/>
              </a:rPr>
              <a:t>away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from</a:t>
            </a:r>
            <a:r>
              <a:rPr sz="2400" spc="17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65" dirty="0">
                <a:latin typeface="Cambria"/>
                <a:cs typeface="Cambria"/>
              </a:rPr>
              <a:t> </a:t>
            </a:r>
            <a:r>
              <a:rPr sz="2400" spc="110" dirty="0">
                <a:latin typeface="Cambria"/>
                <a:cs typeface="Cambria"/>
              </a:rPr>
              <a:t>trunk</a:t>
            </a:r>
            <a:r>
              <a:rPr sz="2400" spc="16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or</a:t>
            </a:r>
            <a:r>
              <a:rPr sz="2400" spc="15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root</a:t>
            </a:r>
            <a:r>
              <a:rPr sz="2400" spc="17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of</a:t>
            </a:r>
            <a:r>
              <a:rPr sz="2400" spc="165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the </a:t>
            </a:r>
            <a:r>
              <a:rPr sz="2400" spc="70" dirty="0">
                <a:latin typeface="Cambria"/>
                <a:cs typeface="Cambria"/>
              </a:rPr>
              <a:t>limb</a:t>
            </a: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95" dirty="0">
                <a:latin typeface="Cambria"/>
                <a:cs typeface="Cambria"/>
              </a:rPr>
              <a:t>Proximal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85" dirty="0">
                <a:latin typeface="Cambria"/>
                <a:cs typeface="Cambria"/>
              </a:rPr>
              <a:t>Closer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spc="110" dirty="0">
                <a:latin typeface="Cambria"/>
                <a:cs typeface="Cambria"/>
              </a:rPr>
              <a:t>trunk</a:t>
            </a:r>
            <a:r>
              <a:rPr sz="2400" spc="14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or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root</a:t>
            </a:r>
            <a:r>
              <a:rPr sz="2400" spc="15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of</a:t>
            </a:r>
            <a:r>
              <a:rPr sz="2400" spc="145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70" dirty="0">
                <a:latin typeface="Cambria"/>
                <a:cs typeface="Cambria"/>
              </a:rPr>
              <a:t>limb</a:t>
            </a: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85" dirty="0">
                <a:latin typeface="Cambria"/>
                <a:cs typeface="Cambria"/>
              </a:rPr>
              <a:t>Superficial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85" dirty="0">
                <a:latin typeface="Cambria"/>
                <a:cs typeface="Cambria"/>
              </a:rPr>
              <a:t>Closer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to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spc="65" dirty="0">
                <a:latin typeface="Cambria"/>
                <a:cs typeface="Cambria"/>
              </a:rPr>
              <a:t>surface</a:t>
            </a:r>
            <a:r>
              <a:rPr sz="2400" spc="17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of</a:t>
            </a:r>
            <a:r>
              <a:rPr sz="2400" spc="150" dirty="0">
                <a:latin typeface="Cambria"/>
                <a:cs typeface="Cambria"/>
              </a:rPr>
              <a:t> </a:t>
            </a:r>
            <a:r>
              <a:rPr sz="2400" spc="85" dirty="0">
                <a:latin typeface="Cambria"/>
                <a:cs typeface="Cambria"/>
              </a:rPr>
              <a:t>the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spc="-20" dirty="0">
                <a:latin typeface="Cambria"/>
                <a:cs typeface="Cambria"/>
              </a:rPr>
              <a:t>body</a:t>
            </a: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60" dirty="0">
                <a:latin typeface="Cambria"/>
                <a:cs typeface="Cambria"/>
              </a:rPr>
              <a:t>Deep</a:t>
            </a: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120" dirty="0">
                <a:latin typeface="Cambria"/>
                <a:cs typeface="Cambria"/>
              </a:rPr>
              <a:t>Further</a:t>
            </a:r>
            <a:r>
              <a:rPr sz="2400" spc="175" dirty="0">
                <a:latin typeface="Cambria"/>
                <a:cs typeface="Cambria"/>
              </a:rPr>
              <a:t> </a:t>
            </a:r>
            <a:r>
              <a:rPr sz="2400" spc="95" dirty="0">
                <a:latin typeface="Cambria"/>
                <a:cs typeface="Cambria"/>
              </a:rPr>
              <a:t>away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from</a:t>
            </a:r>
            <a:r>
              <a:rPr sz="2400" spc="195" dirty="0">
                <a:latin typeface="Cambria"/>
                <a:cs typeface="Cambria"/>
              </a:rPr>
              <a:t> </a:t>
            </a:r>
            <a:r>
              <a:rPr sz="2400" spc="90" dirty="0">
                <a:latin typeface="Cambria"/>
                <a:cs typeface="Cambria"/>
              </a:rPr>
              <a:t>the</a:t>
            </a:r>
            <a:r>
              <a:rPr sz="2400" spc="185" dirty="0">
                <a:latin typeface="Cambria"/>
                <a:cs typeface="Cambria"/>
              </a:rPr>
              <a:t> </a:t>
            </a:r>
            <a:r>
              <a:rPr sz="2400" dirty="0">
                <a:latin typeface="Cambria"/>
                <a:cs typeface="Cambria"/>
              </a:rPr>
              <a:t>body</a:t>
            </a:r>
            <a:r>
              <a:rPr sz="2400" spc="170" dirty="0">
                <a:latin typeface="Cambria"/>
                <a:cs typeface="Cambria"/>
              </a:rPr>
              <a:t> </a:t>
            </a:r>
            <a:r>
              <a:rPr sz="2400" spc="55" dirty="0">
                <a:latin typeface="Cambria"/>
                <a:cs typeface="Cambria"/>
              </a:rPr>
              <a:t>surface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165" dirty="0"/>
              <a:t>Terminology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953339" y="1051560"/>
            <a:ext cx="6249670" cy="5806440"/>
            <a:chOff x="1953339" y="1051560"/>
            <a:chExt cx="6249670" cy="580644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19216" y="5995415"/>
              <a:ext cx="2273807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14453" y="5990653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953339" y="1051560"/>
              <a:ext cx="3929300" cy="5806439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165" dirty="0"/>
              <a:t>Terminology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909690" y="5985890"/>
            <a:ext cx="2292985" cy="768985"/>
            <a:chOff x="5909690" y="5985890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19216" y="5995415"/>
              <a:ext cx="2273807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14453" y="5990653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xfrm>
            <a:off x="1025144" y="1511707"/>
            <a:ext cx="5722620" cy="187230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marR="80645" indent="-34480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6870" algn="l"/>
              </a:tabLst>
            </a:pPr>
            <a:r>
              <a:rPr spc="130" dirty="0">
                <a:solidFill>
                  <a:srgbClr val="585858"/>
                </a:solidFill>
              </a:rPr>
              <a:t>What</a:t>
            </a:r>
            <a:r>
              <a:rPr spc="145" dirty="0">
                <a:solidFill>
                  <a:srgbClr val="585858"/>
                </a:solidFill>
              </a:rPr>
              <a:t> </a:t>
            </a:r>
            <a:r>
              <a:rPr spc="85" dirty="0">
                <a:solidFill>
                  <a:srgbClr val="585858"/>
                </a:solidFill>
              </a:rPr>
              <a:t>is</a:t>
            </a:r>
            <a:r>
              <a:rPr spc="140" dirty="0">
                <a:solidFill>
                  <a:srgbClr val="585858"/>
                </a:solidFill>
              </a:rPr>
              <a:t> </a:t>
            </a:r>
            <a:r>
              <a:rPr dirty="0">
                <a:solidFill>
                  <a:srgbClr val="585858"/>
                </a:solidFill>
              </a:rPr>
              <a:t>more</a:t>
            </a:r>
            <a:r>
              <a:rPr spc="170" dirty="0">
                <a:solidFill>
                  <a:srgbClr val="585858"/>
                </a:solidFill>
              </a:rPr>
              <a:t> </a:t>
            </a:r>
            <a:r>
              <a:rPr spc="75" dirty="0">
                <a:solidFill>
                  <a:srgbClr val="585858"/>
                </a:solidFill>
              </a:rPr>
              <a:t>proximal</a:t>
            </a:r>
            <a:r>
              <a:rPr spc="160" dirty="0">
                <a:solidFill>
                  <a:srgbClr val="585858"/>
                </a:solidFill>
              </a:rPr>
              <a:t> </a:t>
            </a:r>
            <a:r>
              <a:rPr dirty="0">
                <a:solidFill>
                  <a:srgbClr val="585858"/>
                </a:solidFill>
              </a:rPr>
              <a:t>to</a:t>
            </a:r>
            <a:r>
              <a:rPr spc="145" dirty="0">
                <a:solidFill>
                  <a:srgbClr val="585858"/>
                </a:solidFill>
              </a:rPr>
              <a:t> </a:t>
            </a:r>
            <a:r>
              <a:rPr spc="85" dirty="0">
                <a:solidFill>
                  <a:srgbClr val="585858"/>
                </a:solidFill>
              </a:rPr>
              <a:t>the</a:t>
            </a:r>
            <a:r>
              <a:rPr spc="170" dirty="0">
                <a:solidFill>
                  <a:srgbClr val="585858"/>
                </a:solidFill>
              </a:rPr>
              <a:t> </a:t>
            </a:r>
            <a:r>
              <a:rPr spc="105" dirty="0">
                <a:solidFill>
                  <a:srgbClr val="585858"/>
                </a:solidFill>
              </a:rPr>
              <a:t>hip,</a:t>
            </a:r>
            <a:r>
              <a:rPr spc="130" dirty="0">
                <a:solidFill>
                  <a:srgbClr val="585858"/>
                </a:solidFill>
              </a:rPr>
              <a:t> </a:t>
            </a:r>
            <a:r>
              <a:rPr spc="55" dirty="0">
                <a:solidFill>
                  <a:srgbClr val="585858"/>
                </a:solidFill>
              </a:rPr>
              <a:t>the </a:t>
            </a:r>
            <a:r>
              <a:rPr spc="120" dirty="0">
                <a:solidFill>
                  <a:srgbClr val="585858"/>
                </a:solidFill>
              </a:rPr>
              <a:t>Ankle</a:t>
            </a:r>
            <a:r>
              <a:rPr spc="135" dirty="0">
                <a:solidFill>
                  <a:srgbClr val="585858"/>
                </a:solidFill>
              </a:rPr>
              <a:t> </a:t>
            </a:r>
            <a:r>
              <a:rPr dirty="0">
                <a:solidFill>
                  <a:srgbClr val="585858"/>
                </a:solidFill>
              </a:rPr>
              <a:t>or</a:t>
            </a:r>
            <a:r>
              <a:rPr spc="110" dirty="0">
                <a:solidFill>
                  <a:srgbClr val="585858"/>
                </a:solidFill>
              </a:rPr>
              <a:t> </a:t>
            </a:r>
            <a:r>
              <a:rPr spc="50" dirty="0">
                <a:solidFill>
                  <a:srgbClr val="585858"/>
                </a:solidFill>
              </a:rPr>
              <a:t>knee?</a:t>
            </a:r>
            <a:endParaRPr lang="en-GB" spc="50" dirty="0">
              <a:solidFill>
                <a:srgbClr val="585858"/>
              </a:solidFill>
            </a:endParaRPr>
          </a:p>
          <a:p>
            <a:pPr marL="12065" marR="80645">
              <a:lnSpc>
                <a:spcPct val="100000"/>
              </a:lnSpc>
              <a:spcBef>
                <a:spcPts val="100"/>
              </a:spcBef>
              <a:tabLst>
                <a:tab pos="356870" algn="l"/>
              </a:tabLst>
            </a:pPr>
            <a:endParaRPr spc="50" dirty="0">
              <a:solidFill>
                <a:srgbClr val="585858"/>
              </a:solidFill>
            </a:endParaRPr>
          </a:p>
          <a:p>
            <a:pPr marL="356870" marR="5080" indent="-344805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pc="90" dirty="0">
                <a:solidFill>
                  <a:srgbClr val="585858"/>
                </a:solidFill>
              </a:rPr>
              <a:t>Which</a:t>
            </a:r>
            <a:r>
              <a:rPr spc="130" dirty="0">
                <a:solidFill>
                  <a:srgbClr val="585858"/>
                </a:solidFill>
              </a:rPr>
              <a:t> </a:t>
            </a:r>
            <a:r>
              <a:rPr spc="80" dirty="0">
                <a:solidFill>
                  <a:srgbClr val="585858"/>
                </a:solidFill>
              </a:rPr>
              <a:t>finger</a:t>
            </a:r>
            <a:r>
              <a:rPr spc="130" dirty="0">
                <a:solidFill>
                  <a:srgbClr val="585858"/>
                </a:solidFill>
              </a:rPr>
              <a:t> </a:t>
            </a:r>
            <a:r>
              <a:rPr spc="100" dirty="0">
                <a:solidFill>
                  <a:srgbClr val="585858"/>
                </a:solidFill>
              </a:rPr>
              <a:t>and</a:t>
            </a:r>
            <a:r>
              <a:rPr spc="145" dirty="0">
                <a:solidFill>
                  <a:srgbClr val="585858"/>
                </a:solidFill>
              </a:rPr>
              <a:t> </a:t>
            </a:r>
            <a:r>
              <a:rPr spc="70" dirty="0">
                <a:solidFill>
                  <a:srgbClr val="585858"/>
                </a:solidFill>
              </a:rPr>
              <a:t>which</a:t>
            </a:r>
            <a:r>
              <a:rPr spc="110" dirty="0">
                <a:solidFill>
                  <a:srgbClr val="585858"/>
                </a:solidFill>
              </a:rPr>
              <a:t> </a:t>
            </a:r>
            <a:r>
              <a:rPr dirty="0">
                <a:solidFill>
                  <a:srgbClr val="585858"/>
                </a:solidFill>
              </a:rPr>
              <a:t>toe</a:t>
            </a:r>
            <a:r>
              <a:rPr spc="160" dirty="0">
                <a:solidFill>
                  <a:srgbClr val="585858"/>
                </a:solidFill>
              </a:rPr>
              <a:t> </a:t>
            </a:r>
            <a:r>
              <a:rPr spc="80" dirty="0">
                <a:solidFill>
                  <a:srgbClr val="585858"/>
                </a:solidFill>
              </a:rPr>
              <a:t>are</a:t>
            </a:r>
            <a:r>
              <a:rPr spc="130" dirty="0">
                <a:solidFill>
                  <a:srgbClr val="585858"/>
                </a:solidFill>
              </a:rPr>
              <a:t> </a:t>
            </a:r>
            <a:r>
              <a:rPr dirty="0">
                <a:solidFill>
                  <a:srgbClr val="585858"/>
                </a:solidFill>
              </a:rPr>
              <a:t>on</a:t>
            </a:r>
            <a:r>
              <a:rPr spc="160" dirty="0">
                <a:solidFill>
                  <a:srgbClr val="585858"/>
                </a:solidFill>
              </a:rPr>
              <a:t> </a:t>
            </a:r>
            <a:r>
              <a:rPr spc="55" dirty="0">
                <a:solidFill>
                  <a:srgbClr val="585858"/>
                </a:solidFill>
              </a:rPr>
              <a:t>the </a:t>
            </a:r>
            <a:r>
              <a:rPr spc="85" dirty="0">
                <a:solidFill>
                  <a:srgbClr val="585858"/>
                </a:solidFill>
              </a:rPr>
              <a:t>medial</a:t>
            </a:r>
            <a:r>
              <a:rPr spc="105" dirty="0">
                <a:solidFill>
                  <a:srgbClr val="585858"/>
                </a:solidFill>
              </a:rPr>
              <a:t> </a:t>
            </a:r>
            <a:r>
              <a:rPr spc="50" dirty="0">
                <a:solidFill>
                  <a:srgbClr val="585858"/>
                </a:solidFill>
              </a:rPr>
              <a:t>side</a:t>
            </a:r>
            <a:r>
              <a:rPr spc="140" dirty="0">
                <a:solidFill>
                  <a:srgbClr val="585858"/>
                </a:solidFill>
              </a:rPr>
              <a:t> </a:t>
            </a:r>
            <a:r>
              <a:rPr dirty="0">
                <a:solidFill>
                  <a:srgbClr val="585858"/>
                </a:solidFill>
              </a:rPr>
              <a:t>of</a:t>
            </a:r>
            <a:r>
              <a:rPr spc="135" dirty="0">
                <a:solidFill>
                  <a:srgbClr val="585858"/>
                </a:solidFill>
              </a:rPr>
              <a:t> </a:t>
            </a:r>
            <a:r>
              <a:rPr spc="70" dirty="0">
                <a:solidFill>
                  <a:srgbClr val="585858"/>
                </a:solidFill>
              </a:rPr>
              <a:t>each</a:t>
            </a:r>
            <a:r>
              <a:rPr spc="120" dirty="0">
                <a:solidFill>
                  <a:srgbClr val="585858"/>
                </a:solidFill>
              </a:rPr>
              <a:t> </a:t>
            </a:r>
            <a:r>
              <a:rPr spc="70" dirty="0">
                <a:solidFill>
                  <a:srgbClr val="585858"/>
                </a:solidFill>
              </a:rPr>
              <a:t>extremity?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165" dirty="0"/>
              <a:t>Terminology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909690" y="5985890"/>
            <a:ext cx="2292985" cy="768985"/>
            <a:chOff x="5909690" y="5985890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19216" y="5995415"/>
              <a:ext cx="2273807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14453" y="5990653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marR="277495" indent="-34480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6870" algn="l"/>
              </a:tabLst>
            </a:pPr>
            <a:r>
              <a:rPr spc="95" dirty="0"/>
              <a:t>When</a:t>
            </a:r>
            <a:r>
              <a:rPr spc="130" dirty="0"/>
              <a:t> </a:t>
            </a:r>
            <a:r>
              <a:rPr spc="100" dirty="0"/>
              <a:t>walking</a:t>
            </a:r>
            <a:r>
              <a:rPr spc="114" dirty="0"/>
              <a:t> </a:t>
            </a:r>
            <a:r>
              <a:rPr spc="90" dirty="0"/>
              <a:t>like</a:t>
            </a:r>
            <a:r>
              <a:rPr spc="105" dirty="0"/>
              <a:t> </a:t>
            </a:r>
            <a:r>
              <a:rPr spc="135" dirty="0"/>
              <a:t>Charlie</a:t>
            </a:r>
            <a:r>
              <a:rPr spc="130" dirty="0"/>
              <a:t> </a:t>
            </a:r>
            <a:r>
              <a:rPr spc="135" dirty="0"/>
              <a:t>Chaplin, </a:t>
            </a:r>
            <a:r>
              <a:rPr spc="100" dirty="0"/>
              <a:t>have</a:t>
            </a:r>
            <a:r>
              <a:rPr spc="160" dirty="0"/>
              <a:t> </a:t>
            </a:r>
            <a:r>
              <a:rPr spc="85" dirty="0"/>
              <a:t>the</a:t>
            </a:r>
            <a:r>
              <a:rPr spc="180" dirty="0"/>
              <a:t> </a:t>
            </a:r>
            <a:r>
              <a:rPr spc="50" dirty="0"/>
              <a:t>feet</a:t>
            </a:r>
            <a:r>
              <a:rPr spc="185" dirty="0"/>
              <a:t> </a:t>
            </a:r>
            <a:r>
              <a:rPr dirty="0"/>
              <a:t>been</a:t>
            </a:r>
            <a:r>
              <a:rPr spc="155" dirty="0"/>
              <a:t> </a:t>
            </a:r>
            <a:r>
              <a:rPr spc="100" dirty="0"/>
              <a:t>laterally</a:t>
            </a:r>
            <a:r>
              <a:rPr spc="114" dirty="0"/>
              <a:t> </a:t>
            </a:r>
            <a:r>
              <a:rPr spc="-25" dirty="0"/>
              <a:t>or </a:t>
            </a:r>
            <a:r>
              <a:rPr spc="85" dirty="0"/>
              <a:t>medially</a:t>
            </a:r>
            <a:r>
              <a:rPr spc="110" dirty="0"/>
              <a:t> </a:t>
            </a:r>
            <a:r>
              <a:rPr spc="45" dirty="0"/>
              <a:t>rotated?</a:t>
            </a:r>
          </a:p>
          <a:p>
            <a:pPr marL="356870" marR="556260" indent="-344805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pc="80" dirty="0"/>
              <a:t>How</a:t>
            </a:r>
            <a:r>
              <a:rPr spc="145" dirty="0"/>
              <a:t> </a:t>
            </a:r>
            <a:r>
              <a:rPr spc="75" dirty="0"/>
              <a:t>are</a:t>
            </a:r>
            <a:r>
              <a:rPr spc="114" dirty="0"/>
              <a:t> </a:t>
            </a:r>
            <a:r>
              <a:rPr spc="65" dirty="0"/>
              <a:t>rotations</a:t>
            </a:r>
            <a:r>
              <a:rPr spc="114" dirty="0"/>
              <a:t> </a:t>
            </a:r>
            <a:r>
              <a:rPr dirty="0"/>
              <a:t>of</a:t>
            </a:r>
            <a:r>
              <a:rPr spc="135" dirty="0"/>
              <a:t> </a:t>
            </a:r>
            <a:r>
              <a:rPr spc="85" dirty="0"/>
              <a:t>the</a:t>
            </a:r>
            <a:r>
              <a:rPr spc="145" dirty="0"/>
              <a:t> </a:t>
            </a:r>
            <a:r>
              <a:rPr spc="85" dirty="0"/>
              <a:t>head</a:t>
            </a:r>
            <a:r>
              <a:rPr spc="130" dirty="0"/>
              <a:t> </a:t>
            </a:r>
            <a:r>
              <a:rPr spc="75" dirty="0"/>
              <a:t>and </a:t>
            </a:r>
            <a:r>
              <a:rPr spc="110" dirty="0"/>
              <a:t>trunk</a:t>
            </a:r>
            <a:r>
              <a:rPr spc="305" dirty="0"/>
              <a:t> </a:t>
            </a:r>
            <a:r>
              <a:rPr dirty="0"/>
              <a:t>referred</a:t>
            </a:r>
            <a:r>
              <a:rPr spc="330" dirty="0"/>
              <a:t> </a:t>
            </a:r>
            <a:r>
              <a:rPr spc="-25" dirty="0"/>
              <a:t>to?</a:t>
            </a:r>
          </a:p>
          <a:p>
            <a:pPr marL="356870" marR="5080" indent="-344805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pc="105" dirty="0"/>
              <a:t>Your</a:t>
            </a:r>
            <a:r>
              <a:rPr spc="175" dirty="0"/>
              <a:t> </a:t>
            </a:r>
            <a:r>
              <a:rPr spc="60" dirty="0"/>
              <a:t>quadriceps</a:t>
            </a:r>
            <a:r>
              <a:rPr spc="185" dirty="0"/>
              <a:t> </a:t>
            </a:r>
            <a:r>
              <a:rPr spc="75" dirty="0"/>
              <a:t>are</a:t>
            </a:r>
            <a:r>
              <a:rPr spc="165" dirty="0"/>
              <a:t> </a:t>
            </a:r>
            <a:r>
              <a:rPr dirty="0"/>
              <a:t>where</a:t>
            </a:r>
            <a:r>
              <a:rPr spc="190" dirty="0"/>
              <a:t> </a:t>
            </a:r>
            <a:r>
              <a:rPr spc="114" dirty="0"/>
              <a:t>in</a:t>
            </a:r>
            <a:r>
              <a:rPr spc="165" dirty="0"/>
              <a:t> </a:t>
            </a:r>
            <a:r>
              <a:rPr spc="65" dirty="0"/>
              <a:t>relation </a:t>
            </a:r>
            <a:r>
              <a:rPr dirty="0"/>
              <a:t>to</a:t>
            </a:r>
            <a:r>
              <a:rPr spc="160" dirty="0"/>
              <a:t> </a:t>
            </a:r>
            <a:r>
              <a:rPr spc="85" dirty="0"/>
              <a:t>the</a:t>
            </a:r>
            <a:r>
              <a:rPr spc="140" dirty="0"/>
              <a:t> </a:t>
            </a:r>
            <a:r>
              <a:rPr spc="90" dirty="0"/>
              <a:t>thigh?</a:t>
            </a:r>
          </a:p>
          <a:p>
            <a:pPr marL="356870" marR="774700" indent="-344805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pc="105" dirty="0"/>
              <a:t>Your</a:t>
            </a:r>
            <a:r>
              <a:rPr spc="185" dirty="0"/>
              <a:t> </a:t>
            </a:r>
            <a:r>
              <a:rPr spc="90" dirty="0"/>
              <a:t>Achilles</a:t>
            </a:r>
            <a:r>
              <a:rPr spc="135" dirty="0"/>
              <a:t> </a:t>
            </a:r>
            <a:r>
              <a:rPr spc="55" dirty="0"/>
              <a:t>tendon</a:t>
            </a:r>
            <a:r>
              <a:rPr spc="200" dirty="0"/>
              <a:t> </a:t>
            </a:r>
            <a:r>
              <a:rPr spc="80" dirty="0"/>
              <a:t>is</a:t>
            </a:r>
            <a:r>
              <a:rPr spc="160" dirty="0"/>
              <a:t> </a:t>
            </a:r>
            <a:r>
              <a:rPr dirty="0"/>
              <a:t>where</a:t>
            </a:r>
            <a:r>
              <a:rPr spc="200" dirty="0"/>
              <a:t> </a:t>
            </a:r>
            <a:r>
              <a:rPr spc="95" dirty="0"/>
              <a:t>in </a:t>
            </a:r>
            <a:r>
              <a:rPr spc="75" dirty="0"/>
              <a:t>relation</a:t>
            </a:r>
            <a:r>
              <a:rPr spc="130" dirty="0"/>
              <a:t> </a:t>
            </a:r>
            <a:r>
              <a:rPr dirty="0"/>
              <a:t>to</a:t>
            </a:r>
            <a:r>
              <a:rPr spc="185" dirty="0"/>
              <a:t> </a:t>
            </a:r>
            <a:r>
              <a:rPr spc="85" dirty="0"/>
              <a:t>the</a:t>
            </a:r>
            <a:r>
              <a:rPr spc="160" dirty="0"/>
              <a:t> </a:t>
            </a:r>
            <a:r>
              <a:rPr dirty="0"/>
              <a:t>lower</a:t>
            </a:r>
            <a:r>
              <a:rPr spc="150" dirty="0"/>
              <a:t> </a:t>
            </a:r>
            <a:r>
              <a:rPr spc="50" dirty="0"/>
              <a:t>leg?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310" dirty="0"/>
              <a:t>How</a:t>
            </a:r>
            <a:r>
              <a:rPr spc="114" dirty="0"/>
              <a:t> </a:t>
            </a:r>
            <a:r>
              <a:rPr spc="155" dirty="0"/>
              <a:t>to</a:t>
            </a:r>
            <a:r>
              <a:rPr spc="130" dirty="0"/>
              <a:t> </a:t>
            </a:r>
            <a:r>
              <a:rPr spc="100" dirty="0"/>
              <a:t>assess?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909690" y="5985890"/>
            <a:ext cx="2292985" cy="768985"/>
            <a:chOff x="5909690" y="5985890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19216" y="5995415"/>
              <a:ext cx="2273807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14453" y="5990653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025144" y="1511707"/>
            <a:ext cx="4801235" cy="404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indent="-34417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6870" algn="l"/>
              </a:tabLst>
            </a:pPr>
            <a:r>
              <a:rPr sz="2400" spc="65" dirty="0">
                <a:latin typeface="Cambria"/>
                <a:cs typeface="Cambria"/>
              </a:rPr>
              <a:t>We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spc="95" dirty="0">
                <a:latin typeface="Cambria"/>
                <a:cs typeface="Cambria"/>
              </a:rPr>
              <a:t>ask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65" dirty="0">
                <a:latin typeface="Cambria"/>
                <a:cs typeface="Cambria"/>
              </a:rPr>
              <a:t>We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spc="-20" dirty="0">
                <a:latin typeface="Cambria"/>
                <a:cs typeface="Cambria"/>
              </a:rPr>
              <a:t>look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65" dirty="0">
                <a:latin typeface="Cambria"/>
                <a:cs typeface="Cambria"/>
              </a:rPr>
              <a:t>We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spc="-20" dirty="0">
                <a:latin typeface="Cambria"/>
                <a:cs typeface="Cambria"/>
              </a:rPr>
              <a:t>move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240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85" dirty="0">
                <a:latin typeface="Cambria"/>
                <a:cs typeface="Cambria"/>
              </a:rPr>
              <a:t>Sports</a:t>
            </a:r>
            <a:r>
              <a:rPr sz="2400" spc="175" dirty="0">
                <a:latin typeface="Cambria"/>
                <a:cs typeface="Cambria"/>
              </a:rPr>
              <a:t> </a:t>
            </a:r>
            <a:r>
              <a:rPr sz="2400" spc="90" dirty="0">
                <a:latin typeface="Cambria"/>
                <a:cs typeface="Cambria"/>
              </a:rPr>
              <a:t>Therapist</a:t>
            </a:r>
            <a:r>
              <a:rPr sz="2400" spc="130" dirty="0">
                <a:latin typeface="Cambria"/>
                <a:cs typeface="Cambria"/>
              </a:rPr>
              <a:t> </a:t>
            </a:r>
            <a:r>
              <a:rPr sz="2400" spc="285" dirty="0">
                <a:latin typeface="Cambria"/>
                <a:cs typeface="Cambria"/>
              </a:rPr>
              <a:t>E&amp;A</a:t>
            </a:r>
            <a:r>
              <a:rPr sz="2400" spc="125" dirty="0">
                <a:latin typeface="Cambria"/>
                <a:cs typeface="Cambria"/>
              </a:rPr>
              <a:t> </a:t>
            </a:r>
            <a:r>
              <a:rPr sz="2400" spc="-10" dirty="0">
                <a:latin typeface="Cambria"/>
                <a:cs typeface="Cambria"/>
              </a:rPr>
              <a:t>protocol:</a:t>
            </a:r>
            <a:endParaRPr sz="2400">
              <a:latin typeface="Cambria"/>
              <a:cs typeface="Cambria"/>
            </a:endParaRPr>
          </a:p>
          <a:p>
            <a:pPr>
              <a:lnSpc>
                <a:spcPct val="100000"/>
              </a:lnSpc>
              <a:spcBef>
                <a:spcPts val="70"/>
              </a:spcBef>
              <a:buFont typeface="Arial MT"/>
              <a:buChar char="•"/>
            </a:pP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75" dirty="0">
                <a:latin typeface="Cambria"/>
                <a:cs typeface="Cambria"/>
              </a:rPr>
              <a:t>Subjective</a:t>
            </a:r>
            <a:endParaRPr sz="2400">
              <a:latin typeface="Cambria"/>
              <a:cs typeface="Cambria"/>
            </a:endParaRPr>
          </a:p>
          <a:p>
            <a:pPr lvl="1">
              <a:lnSpc>
                <a:spcPct val="100000"/>
              </a:lnSpc>
              <a:spcBef>
                <a:spcPts val="65"/>
              </a:spcBef>
              <a:buFont typeface="Arial MT"/>
              <a:buChar char="•"/>
            </a:pPr>
            <a:endParaRPr sz="2400">
              <a:latin typeface="Cambria"/>
              <a:cs typeface="Cambria"/>
            </a:endParaRPr>
          </a:p>
          <a:p>
            <a:pPr marL="814069" lvl="1" indent="-344170">
              <a:lnSpc>
                <a:spcPct val="100000"/>
              </a:lnSpc>
              <a:buFont typeface="Arial MT"/>
              <a:buChar char="•"/>
              <a:tabLst>
                <a:tab pos="814069" algn="l"/>
              </a:tabLst>
            </a:pPr>
            <a:r>
              <a:rPr sz="2400" spc="65" dirty="0">
                <a:latin typeface="Cambria"/>
                <a:cs typeface="Cambria"/>
              </a:rPr>
              <a:t>Objective</a:t>
            </a:r>
            <a:endParaRPr sz="2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12445">
              <a:lnSpc>
                <a:spcPct val="100000"/>
              </a:lnSpc>
              <a:spcBef>
                <a:spcPts val="105"/>
              </a:spcBef>
            </a:pPr>
            <a:r>
              <a:rPr spc="310" dirty="0"/>
              <a:t>How</a:t>
            </a:r>
            <a:r>
              <a:rPr spc="114" dirty="0"/>
              <a:t> </a:t>
            </a:r>
            <a:r>
              <a:rPr spc="155" dirty="0"/>
              <a:t>to</a:t>
            </a:r>
            <a:r>
              <a:rPr spc="130" dirty="0"/>
              <a:t> </a:t>
            </a:r>
            <a:r>
              <a:rPr spc="100" dirty="0"/>
              <a:t>assess?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909690" y="5985890"/>
            <a:ext cx="2292985" cy="768985"/>
            <a:chOff x="5909690" y="5985890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19216" y="5995415"/>
              <a:ext cx="2273807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14453" y="5990653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025144" y="1511707"/>
            <a:ext cx="5604510" cy="259814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6870" indent="-344170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6870" algn="l"/>
              </a:tabLst>
            </a:pPr>
            <a:r>
              <a:rPr sz="2400" spc="105" dirty="0">
                <a:latin typeface="Cambria"/>
                <a:cs typeface="Cambria"/>
              </a:rPr>
              <a:t>Palpate</a:t>
            </a:r>
            <a:endParaRPr sz="2400" dirty="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85" dirty="0">
                <a:latin typeface="Cambria"/>
                <a:cs typeface="Cambria"/>
              </a:rPr>
              <a:t>Active</a:t>
            </a:r>
            <a:r>
              <a:rPr sz="2400" spc="135" dirty="0">
                <a:latin typeface="Cambria"/>
                <a:cs typeface="Cambria"/>
              </a:rPr>
              <a:t> </a:t>
            </a:r>
            <a:r>
              <a:rPr sz="2400" spc="254" dirty="0">
                <a:latin typeface="Cambria"/>
                <a:cs typeface="Cambria"/>
              </a:rPr>
              <a:t>ROM</a:t>
            </a:r>
            <a:endParaRPr sz="2400" dirty="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100" dirty="0">
                <a:latin typeface="Cambria"/>
                <a:cs typeface="Cambria"/>
              </a:rPr>
              <a:t>Passive</a:t>
            </a:r>
            <a:r>
              <a:rPr sz="2400" spc="120" dirty="0">
                <a:latin typeface="Cambria"/>
                <a:cs typeface="Cambria"/>
              </a:rPr>
              <a:t> </a:t>
            </a:r>
            <a:r>
              <a:rPr sz="2400" spc="280" dirty="0">
                <a:latin typeface="Cambria"/>
                <a:cs typeface="Cambria"/>
              </a:rPr>
              <a:t>ROM</a:t>
            </a:r>
            <a:r>
              <a:rPr sz="2400" spc="114" dirty="0">
                <a:latin typeface="Cambria"/>
                <a:cs typeface="Cambria"/>
              </a:rPr>
              <a:t> </a:t>
            </a:r>
            <a:r>
              <a:rPr sz="2400" spc="70" dirty="0">
                <a:latin typeface="Cambria"/>
                <a:cs typeface="Cambria"/>
              </a:rPr>
              <a:t>(Passive</a:t>
            </a:r>
            <a:r>
              <a:rPr sz="2400" spc="120" dirty="0">
                <a:latin typeface="Cambria"/>
                <a:cs typeface="Cambria"/>
              </a:rPr>
              <a:t> </a:t>
            </a:r>
            <a:r>
              <a:rPr sz="2400" spc="50" dirty="0">
                <a:latin typeface="Cambria"/>
                <a:cs typeface="Cambria"/>
              </a:rPr>
              <a:t>Overpressure)</a:t>
            </a:r>
            <a:endParaRPr sz="2400" dirty="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100" dirty="0">
                <a:latin typeface="Cambria"/>
                <a:cs typeface="Cambria"/>
              </a:rPr>
              <a:t>Muscle</a:t>
            </a:r>
            <a:r>
              <a:rPr sz="2400" spc="140" dirty="0">
                <a:latin typeface="Cambria"/>
                <a:cs typeface="Cambria"/>
              </a:rPr>
              <a:t> </a:t>
            </a:r>
            <a:r>
              <a:rPr sz="2400" spc="75" dirty="0">
                <a:latin typeface="Cambria"/>
                <a:cs typeface="Cambria"/>
              </a:rPr>
              <a:t>Tests</a:t>
            </a:r>
            <a:endParaRPr sz="2400" dirty="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130" dirty="0">
                <a:solidFill>
                  <a:srgbClr val="FF0000"/>
                </a:solidFill>
                <a:latin typeface="Cambria"/>
                <a:cs typeface="Cambria"/>
              </a:rPr>
              <a:t>Ligament</a:t>
            </a:r>
            <a:r>
              <a:rPr sz="2400" spc="100" dirty="0">
                <a:solidFill>
                  <a:srgbClr val="FF0000"/>
                </a:solidFill>
                <a:latin typeface="Cambria"/>
                <a:cs typeface="Cambria"/>
              </a:rPr>
              <a:t> </a:t>
            </a:r>
            <a:r>
              <a:rPr sz="2400" spc="75" dirty="0">
                <a:solidFill>
                  <a:srgbClr val="FF0000"/>
                </a:solidFill>
                <a:latin typeface="Cambria"/>
                <a:cs typeface="Cambria"/>
              </a:rPr>
              <a:t>Tests</a:t>
            </a:r>
            <a:endParaRPr sz="2400" dirty="0"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sz="2400" spc="100" dirty="0">
                <a:solidFill>
                  <a:srgbClr val="FF0000"/>
                </a:solidFill>
                <a:latin typeface="Cambria"/>
                <a:cs typeface="Cambria"/>
              </a:rPr>
              <a:t>Special</a:t>
            </a:r>
            <a:r>
              <a:rPr sz="2400" spc="110" dirty="0">
                <a:solidFill>
                  <a:srgbClr val="FF0000"/>
                </a:solidFill>
                <a:latin typeface="Cambria"/>
                <a:cs typeface="Cambria"/>
              </a:rPr>
              <a:t> </a:t>
            </a:r>
            <a:r>
              <a:rPr sz="2400" spc="65" dirty="0">
                <a:solidFill>
                  <a:srgbClr val="FF0000"/>
                </a:solidFill>
                <a:latin typeface="Cambria"/>
                <a:cs typeface="Cambria"/>
              </a:rPr>
              <a:t>Tests</a:t>
            </a:r>
            <a:endParaRPr lang="en-GB" sz="2400" spc="65" dirty="0">
              <a:solidFill>
                <a:srgbClr val="FF0000"/>
              </a:solidFill>
              <a:latin typeface="Cambria"/>
              <a:cs typeface="Cambria"/>
            </a:endParaRPr>
          </a:p>
          <a:p>
            <a:pPr marL="356870" indent="-344170">
              <a:lnSpc>
                <a:spcPct val="100000"/>
              </a:lnSpc>
              <a:buFont typeface="Arial MT"/>
              <a:buChar char="•"/>
              <a:tabLst>
                <a:tab pos="356870" algn="l"/>
              </a:tabLst>
            </a:pPr>
            <a:r>
              <a:rPr lang="en-GB" sz="2400" spc="65" dirty="0">
                <a:solidFill>
                  <a:srgbClr val="FF0000"/>
                </a:solidFill>
                <a:latin typeface="Cambria"/>
                <a:cs typeface="Cambria"/>
              </a:rPr>
              <a:t>Blood pressure and other tests</a:t>
            </a:r>
            <a:endParaRPr sz="2400" dirty="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24889" y="218611"/>
            <a:ext cx="1168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65" dirty="0">
                <a:solidFill>
                  <a:srgbClr val="585858"/>
                </a:solidFill>
                <a:latin typeface="Cambria"/>
                <a:cs typeface="Cambria"/>
              </a:rPr>
              <a:t>Flexion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24889" y="745916"/>
            <a:ext cx="14427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65" dirty="0">
                <a:solidFill>
                  <a:srgbClr val="585858"/>
                </a:solidFill>
                <a:latin typeface="Cambria"/>
                <a:cs typeface="Cambria"/>
              </a:rPr>
              <a:t>Extension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4889" y="1276267"/>
            <a:ext cx="20542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50" dirty="0">
                <a:solidFill>
                  <a:srgbClr val="585858"/>
                </a:solidFill>
                <a:latin typeface="Cambria"/>
                <a:cs typeface="Cambria"/>
              </a:rPr>
              <a:t>Hyperextension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24889" y="1803571"/>
            <a:ext cx="19481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55" dirty="0">
                <a:solidFill>
                  <a:srgbClr val="585858"/>
                </a:solidFill>
                <a:latin typeface="Cambria"/>
                <a:cs typeface="Cambria"/>
              </a:rPr>
              <a:t>Circumduction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24889" y="2330875"/>
            <a:ext cx="14611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40" dirty="0">
                <a:solidFill>
                  <a:srgbClr val="585858"/>
                </a:solidFill>
                <a:latin typeface="Cambria"/>
                <a:cs typeface="Cambria"/>
              </a:rPr>
              <a:t>Adduction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24889" y="2861227"/>
            <a:ext cx="14579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40" dirty="0">
                <a:solidFill>
                  <a:srgbClr val="585858"/>
                </a:solidFill>
                <a:latin typeface="Cambria"/>
                <a:cs typeface="Cambria"/>
              </a:rPr>
              <a:t>Abduction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24889" y="3388531"/>
            <a:ext cx="22199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95" dirty="0">
                <a:solidFill>
                  <a:srgbClr val="585858"/>
                </a:solidFill>
                <a:latin typeface="Cambria"/>
                <a:cs typeface="Cambria"/>
              </a:rPr>
              <a:t>External </a:t>
            </a:r>
            <a:r>
              <a:rPr sz="1800" spc="35" dirty="0">
                <a:solidFill>
                  <a:srgbClr val="585858"/>
                </a:solidFill>
                <a:latin typeface="Cambria"/>
                <a:cs typeface="Cambria"/>
              </a:rPr>
              <a:t>rotation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24889" y="3915835"/>
            <a:ext cx="21653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85" dirty="0">
                <a:solidFill>
                  <a:srgbClr val="585858"/>
                </a:solidFill>
                <a:latin typeface="Cambria"/>
                <a:cs typeface="Cambria"/>
              </a:rPr>
              <a:t>Internal</a:t>
            </a:r>
            <a:r>
              <a:rPr sz="1800" spc="6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1800" spc="35" dirty="0">
                <a:solidFill>
                  <a:srgbClr val="585858"/>
                </a:solidFill>
                <a:latin typeface="Cambria"/>
                <a:cs typeface="Cambria"/>
              </a:rPr>
              <a:t>rotation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24889" y="4446187"/>
            <a:ext cx="13843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45" dirty="0">
                <a:solidFill>
                  <a:srgbClr val="585858"/>
                </a:solidFill>
                <a:latin typeface="Cambria"/>
                <a:cs typeface="Cambria"/>
              </a:rPr>
              <a:t>Inversion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24889" y="4973491"/>
            <a:ext cx="13144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55" dirty="0">
                <a:solidFill>
                  <a:srgbClr val="585858"/>
                </a:solidFill>
                <a:latin typeface="Cambria"/>
                <a:cs typeface="Cambria"/>
              </a:rPr>
              <a:t>Eversion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24889" y="5500795"/>
            <a:ext cx="16649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45" dirty="0">
                <a:solidFill>
                  <a:srgbClr val="585858"/>
                </a:solidFill>
                <a:latin typeface="Cambria"/>
                <a:cs typeface="Cambria"/>
              </a:rPr>
              <a:t>Dorsiflexion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024889" y="6031147"/>
            <a:ext cx="19024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65" dirty="0">
                <a:solidFill>
                  <a:srgbClr val="585858"/>
                </a:solidFill>
                <a:latin typeface="Cambria"/>
                <a:cs typeface="Cambria"/>
              </a:rPr>
              <a:t>Plantarflexion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13553" y="218611"/>
            <a:ext cx="21189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100" dirty="0">
                <a:solidFill>
                  <a:srgbClr val="585858"/>
                </a:solidFill>
                <a:latin typeface="Cambria"/>
                <a:cs typeface="Cambria"/>
              </a:rPr>
              <a:t>Radial</a:t>
            </a:r>
            <a:r>
              <a:rPr sz="1800" spc="7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1800" spc="40" dirty="0">
                <a:solidFill>
                  <a:srgbClr val="585858"/>
                </a:solidFill>
                <a:latin typeface="Cambria"/>
                <a:cs typeface="Cambria"/>
              </a:rPr>
              <a:t>deviation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813553" y="745916"/>
            <a:ext cx="20523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130" dirty="0">
                <a:solidFill>
                  <a:srgbClr val="585858"/>
                </a:solidFill>
                <a:latin typeface="Cambria"/>
                <a:cs typeface="Cambria"/>
              </a:rPr>
              <a:t>Ulnar</a:t>
            </a:r>
            <a:r>
              <a:rPr sz="1800" spc="7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1800" spc="40" dirty="0">
                <a:solidFill>
                  <a:srgbClr val="585858"/>
                </a:solidFill>
                <a:latin typeface="Cambria"/>
                <a:cs typeface="Cambria"/>
              </a:rPr>
              <a:t>deviation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813553" y="1276267"/>
            <a:ext cx="1549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70" dirty="0">
                <a:solidFill>
                  <a:srgbClr val="585858"/>
                </a:solidFill>
                <a:latin typeface="Cambria"/>
                <a:cs typeface="Cambria"/>
              </a:rPr>
              <a:t>Supination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813553" y="1803571"/>
            <a:ext cx="14319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55" dirty="0">
                <a:solidFill>
                  <a:srgbClr val="585858"/>
                </a:solidFill>
                <a:latin typeface="Cambria"/>
                <a:cs typeface="Cambria"/>
              </a:rPr>
              <a:t>Pronation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813553" y="2330875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65" dirty="0">
                <a:solidFill>
                  <a:srgbClr val="585858"/>
                </a:solidFill>
                <a:latin typeface="Cambria"/>
                <a:cs typeface="Cambria"/>
              </a:rPr>
              <a:t>Elevation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13553" y="2861227"/>
            <a:ext cx="15601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45" dirty="0">
                <a:solidFill>
                  <a:srgbClr val="585858"/>
                </a:solidFill>
                <a:latin typeface="Cambria"/>
                <a:cs typeface="Cambria"/>
              </a:rPr>
              <a:t>Depression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813553" y="3388531"/>
            <a:ext cx="184403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80" dirty="0">
                <a:solidFill>
                  <a:srgbClr val="585858"/>
                </a:solidFill>
                <a:latin typeface="Cambria"/>
                <a:cs typeface="Cambria"/>
              </a:rPr>
              <a:t>Frontal</a:t>
            </a:r>
            <a:r>
              <a:rPr sz="1800" spc="12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1800" spc="85" dirty="0">
                <a:solidFill>
                  <a:srgbClr val="585858"/>
                </a:solidFill>
                <a:latin typeface="Cambria"/>
                <a:cs typeface="Cambria"/>
              </a:rPr>
              <a:t>Plane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813553" y="3915835"/>
            <a:ext cx="18897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105" dirty="0">
                <a:solidFill>
                  <a:srgbClr val="585858"/>
                </a:solidFill>
                <a:latin typeface="Cambria"/>
                <a:cs typeface="Cambria"/>
              </a:rPr>
              <a:t>Sagittal </a:t>
            </a:r>
            <a:r>
              <a:rPr sz="1800" spc="80" dirty="0">
                <a:solidFill>
                  <a:srgbClr val="585858"/>
                </a:solidFill>
                <a:latin typeface="Cambria"/>
                <a:cs typeface="Cambria"/>
              </a:rPr>
              <a:t>Plane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813553" y="4446187"/>
            <a:ext cx="22345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60" dirty="0">
                <a:solidFill>
                  <a:srgbClr val="585858"/>
                </a:solidFill>
                <a:latin typeface="Cambria"/>
                <a:cs typeface="Cambria"/>
              </a:rPr>
              <a:t>Transverse</a:t>
            </a:r>
            <a:r>
              <a:rPr sz="1800" spc="125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1800" spc="80" dirty="0">
                <a:solidFill>
                  <a:srgbClr val="585858"/>
                </a:solidFill>
                <a:latin typeface="Cambria"/>
                <a:cs typeface="Cambria"/>
              </a:rPr>
              <a:t>Plane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813553" y="4973491"/>
            <a:ext cx="170116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80" dirty="0">
                <a:solidFill>
                  <a:srgbClr val="585858"/>
                </a:solidFill>
                <a:latin typeface="Cambria"/>
                <a:cs typeface="Cambria"/>
              </a:rPr>
              <a:t>Frontal</a:t>
            </a:r>
            <a:r>
              <a:rPr sz="1800" spc="114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1800" spc="70" dirty="0">
                <a:solidFill>
                  <a:srgbClr val="585858"/>
                </a:solidFill>
                <a:latin typeface="Cambria"/>
                <a:cs typeface="Cambria"/>
              </a:rPr>
              <a:t>Axis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813553" y="5500795"/>
            <a:ext cx="17475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105" dirty="0">
                <a:solidFill>
                  <a:srgbClr val="585858"/>
                </a:solidFill>
                <a:latin typeface="Cambria"/>
                <a:cs typeface="Cambria"/>
              </a:rPr>
              <a:t>Sagittal </a:t>
            </a:r>
            <a:r>
              <a:rPr sz="1800" spc="70" dirty="0">
                <a:solidFill>
                  <a:srgbClr val="585858"/>
                </a:solidFill>
                <a:latin typeface="Cambria"/>
                <a:cs typeface="Cambria"/>
              </a:rPr>
              <a:t>Axis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813553" y="6031147"/>
            <a:ext cx="20910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60" dirty="0">
                <a:solidFill>
                  <a:srgbClr val="585858"/>
                </a:solidFill>
                <a:latin typeface="Cambria"/>
                <a:cs typeface="Cambria"/>
              </a:rPr>
              <a:t>Transverse</a:t>
            </a:r>
            <a:r>
              <a:rPr sz="1800" spc="114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1800" spc="70" dirty="0">
                <a:solidFill>
                  <a:srgbClr val="585858"/>
                </a:solidFill>
                <a:latin typeface="Cambria"/>
                <a:cs typeface="Cambria"/>
              </a:rPr>
              <a:t>Axis</a:t>
            </a:r>
            <a:endParaRPr sz="1800">
              <a:latin typeface="Cambria"/>
              <a:cs typeface="Cambria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7083170" y="5839586"/>
            <a:ext cx="2065655" cy="765810"/>
            <a:chOff x="7083170" y="5839586"/>
            <a:chExt cx="2065655" cy="765810"/>
          </a:xfrm>
        </p:grpSpPr>
        <p:pic>
          <p:nvPicPr>
            <p:cNvPr id="27" name="object 2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092695" y="5849111"/>
              <a:ext cx="2051303" cy="746759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7087933" y="5844349"/>
              <a:ext cx="2056130" cy="756285"/>
            </a:xfrm>
            <a:custGeom>
              <a:avLst/>
              <a:gdLst/>
              <a:ahLst/>
              <a:cxnLst/>
              <a:rect l="l" t="t" r="r" b="b"/>
              <a:pathLst>
                <a:path w="2056129" h="756284">
                  <a:moveTo>
                    <a:pt x="0" y="0"/>
                  </a:moveTo>
                  <a:lnTo>
                    <a:pt x="2056066" y="0"/>
                  </a:lnTo>
                </a:path>
                <a:path w="2056129" h="756284">
                  <a:moveTo>
                    <a:pt x="2056066" y="756285"/>
                  </a:moveTo>
                  <a:lnTo>
                    <a:pt x="0" y="756285"/>
                  </a:lnTo>
                  <a:lnTo>
                    <a:pt x="0" y="0"/>
                  </a:lnTo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24889" y="218611"/>
            <a:ext cx="2732405" cy="51727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2585" indent="-349885">
              <a:lnSpc>
                <a:spcPct val="100000"/>
              </a:lnSpc>
              <a:spcBef>
                <a:spcPts val="100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55" dirty="0">
                <a:solidFill>
                  <a:srgbClr val="585858"/>
                </a:solidFill>
                <a:latin typeface="Cambria"/>
                <a:cs typeface="Cambria"/>
              </a:rPr>
              <a:t>Agonist</a:t>
            </a:r>
            <a:endParaRPr sz="1800">
              <a:latin typeface="Cambria"/>
              <a:cs typeface="Cambria"/>
            </a:endParaRPr>
          </a:p>
          <a:p>
            <a:pPr marL="362585" indent="-349885">
              <a:lnSpc>
                <a:spcPct val="100000"/>
              </a:lnSpc>
              <a:spcBef>
                <a:spcPts val="1989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65" dirty="0">
                <a:solidFill>
                  <a:srgbClr val="585858"/>
                </a:solidFill>
                <a:latin typeface="Cambria"/>
                <a:cs typeface="Cambria"/>
              </a:rPr>
              <a:t>Antagonist</a:t>
            </a:r>
            <a:endParaRPr sz="1800">
              <a:latin typeface="Cambria"/>
              <a:cs typeface="Cambria"/>
            </a:endParaRPr>
          </a:p>
          <a:p>
            <a:pPr marL="362585" indent="-349885">
              <a:lnSpc>
                <a:spcPct val="100000"/>
              </a:lnSpc>
              <a:spcBef>
                <a:spcPts val="2014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65" dirty="0">
                <a:solidFill>
                  <a:srgbClr val="585858"/>
                </a:solidFill>
                <a:latin typeface="Cambria"/>
                <a:cs typeface="Cambria"/>
              </a:rPr>
              <a:t>Syngerist</a:t>
            </a:r>
            <a:endParaRPr sz="1800">
              <a:latin typeface="Cambria"/>
              <a:cs typeface="Cambria"/>
            </a:endParaRPr>
          </a:p>
          <a:p>
            <a:pPr marL="362585" indent="-349885">
              <a:lnSpc>
                <a:spcPct val="100000"/>
              </a:lnSpc>
              <a:spcBef>
                <a:spcPts val="1995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70" dirty="0">
                <a:solidFill>
                  <a:srgbClr val="585858"/>
                </a:solidFill>
                <a:latin typeface="Cambria"/>
                <a:cs typeface="Cambria"/>
              </a:rPr>
              <a:t>Fixator</a:t>
            </a:r>
            <a:endParaRPr sz="1800">
              <a:latin typeface="Cambria"/>
              <a:cs typeface="Cambria"/>
            </a:endParaRPr>
          </a:p>
          <a:p>
            <a:pPr marL="362585" indent="-349885">
              <a:lnSpc>
                <a:spcPct val="100000"/>
              </a:lnSpc>
              <a:spcBef>
                <a:spcPts val="1989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45" dirty="0">
                <a:solidFill>
                  <a:srgbClr val="585858"/>
                </a:solidFill>
                <a:latin typeface="Cambria"/>
                <a:cs typeface="Cambria"/>
              </a:rPr>
              <a:t>Isotonic</a:t>
            </a:r>
            <a:r>
              <a:rPr sz="1800" spc="55" dirty="0">
                <a:solidFill>
                  <a:srgbClr val="585858"/>
                </a:solidFill>
                <a:latin typeface="Cambria"/>
                <a:cs typeface="Cambria"/>
              </a:rPr>
              <a:t> Contraction</a:t>
            </a:r>
            <a:endParaRPr sz="1800">
              <a:latin typeface="Cambria"/>
              <a:cs typeface="Cambria"/>
            </a:endParaRPr>
          </a:p>
          <a:p>
            <a:pPr marL="697865" lvl="1" indent="-335280">
              <a:lnSpc>
                <a:spcPct val="100000"/>
              </a:lnSpc>
              <a:spcBef>
                <a:spcPts val="610"/>
              </a:spcBef>
              <a:buClr>
                <a:srgbClr val="2D75B6"/>
              </a:buClr>
              <a:buSzPct val="109375"/>
              <a:buFont typeface="Segoe UI Symbol"/>
              <a:buChar char="⚫"/>
              <a:tabLst>
                <a:tab pos="697865" algn="l"/>
              </a:tabLst>
            </a:pPr>
            <a:r>
              <a:rPr sz="1600" spc="50" dirty="0">
                <a:solidFill>
                  <a:srgbClr val="585858"/>
                </a:solidFill>
                <a:latin typeface="Cambria"/>
                <a:cs typeface="Cambria"/>
              </a:rPr>
              <a:t>Concentric</a:t>
            </a:r>
            <a:endParaRPr sz="1600">
              <a:latin typeface="Cambria"/>
              <a:cs typeface="Cambria"/>
            </a:endParaRPr>
          </a:p>
          <a:p>
            <a:pPr marL="697865" lvl="1" indent="-335280">
              <a:lnSpc>
                <a:spcPct val="100000"/>
              </a:lnSpc>
              <a:spcBef>
                <a:spcPts val="600"/>
              </a:spcBef>
              <a:buClr>
                <a:srgbClr val="2D75B6"/>
              </a:buClr>
              <a:buSzPct val="109375"/>
              <a:buFont typeface="Segoe UI Symbol"/>
              <a:buChar char="⚫"/>
              <a:tabLst>
                <a:tab pos="697865" algn="l"/>
              </a:tabLst>
            </a:pPr>
            <a:r>
              <a:rPr sz="1600" spc="50" dirty="0">
                <a:solidFill>
                  <a:srgbClr val="585858"/>
                </a:solidFill>
                <a:latin typeface="Cambria"/>
                <a:cs typeface="Cambria"/>
              </a:rPr>
              <a:t>Eccentric</a:t>
            </a:r>
            <a:endParaRPr sz="1600">
              <a:latin typeface="Cambria"/>
              <a:cs typeface="Cambria"/>
            </a:endParaRPr>
          </a:p>
          <a:p>
            <a:pPr lvl="1">
              <a:lnSpc>
                <a:spcPct val="100000"/>
              </a:lnSpc>
              <a:spcBef>
                <a:spcPts val="130"/>
              </a:spcBef>
              <a:buClr>
                <a:srgbClr val="2D75B6"/>
              </a:buClr>
              <a:buFont typeface="Segoe UI Symbol"/>
              <a:buChar char="⚫"/>
            </a:pPr>
            <a:endParaRPr sz="1600">
              <a:latin typeface="Cambria"/>
              <a:cs typeface="Cambria"/>
            </a:endParaRPr>
          </a:p>
          <a:p>
            <a:pPr marL="362585" indent="-349885">
              <a:lnSpc>
                <a:spcPct val="100000"/>
              </a:lnSpc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60" dirty="0">
                <a:solidFill>
                  <a:srgbClr val="585858"/>
                </a:solidFill>
                <a:latin typeface="Cambria"/>
                <a:cs typeface="Cambria"/>
              </a:rPr>
              <a:t>Isokinetic</a:t>
            </a:r>
            <a:r>
              <a:rPr sz="1800" spc="5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1800" spc="55" dirty="0">
                <a:solidFill>
                  <a:srgbClr val="585858"/>
                </a:solidFill>
                <a:latin typeface="Cambria"/>
                <a:cs typeface="Cambria"/>
              </a:rPr>
              <a:t>Contraction</a:t>
            </a:r>
            <a:endParaRPr sz="1800">
              <a:latin typeface="Cambria"/>
              <a:cs typeface="Cambria"/>
            </a:endParaRPr>
          </a:p>
          <a:p>
            <a:pPr marL="362585" indent="-349885">
              <a:lnSpc>
                <a:spcPct val="100000"/>
              </a:lnSpc>
              <a:spcBef>
                <a:spcPts val="1995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50" dirty="0">
                <a:solidFill>
                  <a:srgbClr val="585858"/>
                </a:solidFill>
                <a:latin typeface="Cambria"/>
                <a:cs typeface="Cambria"/>
              </a:rPr>
              <a:t>Isometric</a:t>
            </a:r>
            <a:r>
              <a:rPr sz="1800" spc="80" dirty="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sz="1800" spc="55" dirty="0">
                <a:solidFill>
                  <a:srgbClr val="585858"/>
                </a:solidFill>
                <a:latin typeface="Cambria"/>
                <a:cs typeface="Cambria"/>
              </a:rPr>
              <a:t>Contraction</a:t>
            </a:r>
            <a:endParaRPr sz="1800">
              <a:latin typeface="Cambria"/>
              <a:cs typeface="Cambria"/>
            </a:endParaRPr>
          </a:p>
          <a:p>
            <a:pPr marL="362585" indent="-349885">
              <a:lnSpc>
                <a:spcPct val="100000"/>
              </a:lnSpc>
              <a:spcBef>
                <a:spcPts val="1989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80" dirty="0">
                <a:solidFill>
                  <a:srgbClr val="585858"/>
                </a:solidFill>
                <a:latin typeface="Cambria"/>
                <a:cs typeface="Cambria"/>
              </a:rPr>
              <a:t>Origin</a:t>
            </a:r>
            <a:endParaRPr sz="1800">
              <a:latin typeface="Cambria"/>
              <a:cs typeface="Cambria"/>
            </a:endParaRPr>
          </a:p>
          <a:p>
            <a:pPr marL="362585" indent="-349885">
              <a:lnSpc>
                <a:spcPct val="100000"/>
              </a:lnSpc>
              <a:spcBef>
                <a:spcPts val="2014"/>
              </a:spcBef>
              <a:buClr>
                <a:srgbClr val="9DC3E6"/>
              </a:buClr>
              <a:buSzPct val="111111"/>
              <a:buFont typeface="Segoe UI Symbol"/>
              <a:buChar char="⚫"/>
              <a:tabLst>
                <a:tab pos="362585" algn="l"/>
              </a:tabLst>
            </a:pPr>
            <a:r>
              <a:rPr sz="1800" spc="50" dirty="0">
                <a:solidFill>
                  <a:srgbClr val="585858"/>
                </a:solidFill>
                <a:latin typeface="Cambria"/>
                <a:cs typeface="Cambria"/>
              </a:rPr>
              <a:t>Insertion</a:t>
            </a:r>
            <a:endParaRPr sz="1800">
              <a:latin typeface="Cambria"/>
              <a:cs typeface="Cambria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909690" y="5985890"/>
            <a:ext cx="2292985" cy="768985"/>
            <a:chOff x="5909690" y="5985890"/>
            <a:chExt cx="2292985" cy="76898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19216" y="5995415"/>
              <a:ext cx="2273807" cy="749807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14453" y="5990653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59">
                  <a:moveTo>
                    <a:pt x="0" y="0"/>
                  </a:moveTo>
                  <a:lnTo>
                    <a:pt x="2283333" y="0"/>
                  </a:lnTo>
                  <a:lnTo>
                    <a:pt x="2283333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7340</TotalTime>
  <Words>838</Words>
  <Application>Microsoft Office PowerPoint</Application>
  <PresentationFormat>On-screen Show (4:3)</PresentationFormat>
  <Paragraphs>185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 MT</vt:lpstr>
      <vt:lpstr>Aptos</vt:lpstr>
      <vt:lpstr>Arial</vt:lpstr>
      <vt:lpstr>Cambria</vt:lpstr>
      <vt:lpstr>Segoe UI Symbol</vt:lpstr>
      <vt:lpstr>Office Theme</vt:lpstr>
      <vt:lpstr>PowerPoint Presentation</vt:lpstr>
      <vt:lpstr>About me</vt:lpstr>
      <vt:lpstr>Now about you…</vt:lpstr>
      <vt:lpstr>How do you think you learn? </vt:lpstr>
      <vt:lpstr>PowerPoint Presentation</vt:lpstr>
      <vt:lpstr>What is the module about?</vt:lpstr>
      <vt:lpstr>Format</vt:lpstr>
      <vt:lpstr>Why is this Important?</vt:lpstr>
      <vt:lpstr>Assessment</vt:lpstr>
      <vt:lpstr>Mocks </vt:lpstr>
      <vt:lpstr>On the subject of assessment….AI</vt:lpstr>
      <vt:lpstr>AI continued…</vt:lpstr>
      <vt:lpstr>Aims of the session</vt:lpstr>
      <vt:lpstr>Terminology</vt:lpstr>
      <vt:lpstr>Terminology</vt:lpstr>
      <vt:lpstr>Terminology</vt:lpstr>
      <vt:lpstr>Terminology</vt:lpstr>
      <vt:lpstr>Terminology</vt:lpstr>
      <vt:lpstr>Terminology</vt:lpstr>
      <vt:lpstr>Terminology</vt:lpstr>
      <vt:lpstr>Terminology</vt:lpstr>
      <vt:lpstr>Terminology</vt:lpstr>
      <vt:lpstr>How to assess?</vt:lpstr>
      <vt:lpstr>How to assess?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Sian Bowen</cp:lastModifiedBy>
  <cp:revision>2</cp:revision>
  <dcterms:created xsi:type="dcterms:W3CDTF">2024-05-23T09:11:42Z</dcterms:created>
  <dcterms:modified xsi:type="dcterms:W3CDTF">2026-09-17T10:33:19Z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2021-09-27T00:00:00Z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2024-05-23T00:00:00Z</vt:filetime>
  </property>
  <property fmtid="{D5CDD505-2E9C-101B-9397-08002B2CF9AE}" pid="5" name="Producer">
    <vt:lpwstr>Adobe PDF Library 21.7.123</vt:lpwstr>
  </property>
</Properties>
</file>